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3"/>
  </p:notesMasterIdLst>
  <p:handoutMasterIdLst>
    <p:handoutMasterId r:id="rId44"/>
  </p:handoutMasterIdLst>
  <p:sldIdLst>
    <p:sldId id="429" r:id="rId2"/>
    <p:sldId id="430" r:id="rId3"/>
    <p:sldId id="431" r:id="rId4"/>
    <p:sldId id="318" r:id="rId5"/>
    <p:sldId id="393" r:id="rId6"/>
    <p:sldId id="394" r:id="rId7"/>
    <p:sldId id="428" r:id="rId8"/>
    <p:sldId id="399" r:id="rId9"/>
    <p:sldId id="395" r:id="rId10"/>
    <p:sldId id="434" r:id="rId11"/>
    <p:sldId id="396" r:id="rId12"/>
    <p:sldId id="432" r:id="rId13"/>
    <p:sldId id="397" r:id="rId14"/>
    <p:sldId id="435" r:id="rId15"/>
    <p:sldId id="398" r:id="rId16"/>
    <p:sldId id="400" r:id="rId17"/>
    <p:sldId id="401" r:id="rId18"/>
    <p:sldId id="403" r:id="rId19"/>
    <p:sldId id="404" r:id="rId20"/>
    <p:sldId id="405" r:id="rId21"/>
    <p:sldId id="406" r:id="rId22"/>
    <p:sldId id="407" r:id="rId23"/>
    <p:sldId id="408" r:id="rId24"/>
    <p:sldId id="409" r:id="rId25"/>
    <p:sldId id="410" r:id="rId26"/>
    <p:sldId id="413" r:id="rId27"/>
    <p:sldId id="411" r:id="rId28"/>
    <p:sldId id="412" r:id="rId29"/>
    <p:sldId id="414" r:id="rId30"/>
    <p:sldId id="415" r:id="rId31"/>
    <p:sldId id="416" r:id="rId32"/>
    <p:sldId id="417" r:id="rId33"/>
    <p:sldId id="418" r:id="rId34"/>
    <p:sldId id="419" r:id="rId35"/>
    <p:sldId id="420" r:id="rId36"/>
    <p:sldId id="425" r:id="rId37"/>
    <p:sldId id="424" r:id="rId38"/>
    <p:sldId id="423" r:id="rId39"/>
    <p:sldId id="427" r:id="rId40"/>
    <p:sldId id="421" r:id="rId41"/>
    <p:sldId id="433" r:id="rId42"/>
  </p:sldIdLst>
  <p:sldSz cx="9906000" cy="6858000" type="A4"/>
  <p:notesSz cx="6858000" cy="9144000"/>
  <p:defaultTextStyle>
    <a:defPPr>
      <a:defRPr lang="fr-F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CCFF"/>
    <a:srgbClr val="3399FF"/>
    <a:srgbClr val="0066FF"/>
    <a:srgbClr val="0000FF"/>
    <a:srgbClr val="0000CC"/>
    <a:srgbClr val="3333FF"/>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9" autoAdjust="0"/>
    <p:restoredTop sz="94660"/>
  </p:normalViewPr>
  <p:slideViewPr>
    <p:cSldViewPr>
      <p:cViewPr>
        <p:scale>
          <a:sx n="66" d="100"/>
          <a:sy n="66" d="100"/>
        </p:scale>
        <p:origin x="-96" y="-9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s-ES"/>
          </a:p>
        </p:txBody>
      </p:sp>
      <p:sp>
        <p:nvSpPr>
          <p:cNvPr id="2406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s-ES"/>
          </a:p>
        </p:txBody>
      </p:sp>
      <p:sp>
        <p:nvSpPr>
          <p:cNvPr id="2406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s-ES"/>
          </a:p>
        </p:txBody>
      </p:sp>
      <p:sp>
        <p:nvSpPr>
          <p:cNvPr id="2406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68C78E73-7854-4BD3-AC5B-AEA12A653178}" type="slidenum">
              <a:rPr lang="es-ES"/>
              <a:pPr/>
              <a:t>‹N°›</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fr-FR"/>
          </a:p>
        </p:txBody>
      </p:sp>
      <p:sp>
        <p:nvSpPr>
          <p:cNvPr id="160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fr-FR"/>
          </a:p>
        </p:txBody>
      </p:sp>
      <p:sp>
        <p:nvSpPr>
          <p:cNvPr id="1607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fr-FR"/>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9B1845FB-BEE7-42C6-AF78-7941BBF1267B}"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221D8-26AB-4C2A-9185-ADCAC5C38170}" type="slidenum">
              <a:rPr lang="fr-FR"/>
              <a:pPr/>
              <a:t>1</a:t>
            </a:fld>
            <a:endParaRPr lang="fr-FR"/>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a:xfrm>
            <a:off x="685800" y="4341813"/>
            <a:ext cx="5486400" cy="4116387"/>
          </a:xfrm>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077AB-42F0-4E14-92E2-F82F21C8E21E}" type="slidenum">
              <a:rPr lang="fr-FR"/>
              <a:pPr/>
              <a:t>12</a:t>
            </a:fld>
            <a:endParaRPr lang="fr-FR"/>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C476B-2F18-4DE4-A99B-38BD07803F81}" type="slidenum">
              <a:rPr lang="fr-FR"/>
              <a:pPr/>
              <a:t>13</a:t>
            </a:fld>
            <a:endParaRPr lang="fr-FR"/>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12DA1-87DC-4DB8-966F-157ABB8F638E}" type="slidenum">
              <a:rPr lang="fr-FR"/>
              <a:pPr/>
              <a:t>15</a:t>
            </a:fld>
            <a:endParaRPr lang="fr-FR"/>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701A2-6D64-4DB7-A3B9-84BF0FC0868D}" type="slidenum">
              <a:rPr lang="fr-FR"/>
              <a:pPr/>
              <a:t>16</a:t>
            </a:fld>
            <a:endParaRPr lang="fr-F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3D925-7662-4384-8EB2-1C642860A414}" type="slidenum">
              <a:rPr lang="fr-FR"/>
              <a:pPr/>
              <a:t>17</a:t>
            </a:fld>
            <a:endParaRPr lang="fr-F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E163E-3F0B-42A1-949A-E5AC73459DE7}" type="slidenum">
              <a:rPr lang="fr-FR"/>
              <a:pPr/>
              <a:t>18</a:t>
            </a:fld>
            <a:endParaRPr lang="fr-FR"/>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E939F-50AE-4DEC-A641-FB1CE8016993}" type="slidenum">
              <a:rPr lang="fr-FR"/>
              <a:pPr/>
              <a:t>19</a:t>
            </a:fld>
            <a:endParaRPr lang="fr-F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E3AE8-1DE3-496E-BD50-31930EFC68CB}" type="slidenum">
              <a:rPr lang="fr-FR"/>
              <a:pPr/>
              <a:t>20</a:t>
            </a:fld>
            <a:endParaRPr lang="fr-F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0E79D-37FF-4303-8F2A-861A9AB2A9E1}" type="slidenum">
              <a:rPr lang="fr-FR"/>
              <a:pPr/>
              <a:t>21</a:t>
            </a:fld>
            <a:endParaRPr lang="fr-FR"/>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39225-A073-4E78-885C-7D0E5F08900C}" type="slidenum">
              <a:rPr lang="fr-FR"/>
              <a:pPr/>
              <a:t>22</a:t>
            </a:fld>
            <a:endParaRPr lang="fr-FR"/>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5BC74-4131-4765-844F-94763DAA7312}" type="slidenum">
              <a:rPr lang="fr-FR"/>
              <a:pPr/>
              <a:t>2</a:t>
            </a:fld>
            <a:endParaRPr lang="fr-FR"/>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1D77E-02CE-4638-AC9B-F0016E270B3D}" type="slidenum">
              <a:rPr lang="fr-FR"/>
              <a:pPr/>
              <a:t>23</a:t>
            </a:fld>
            <a:endParaRPr lang="fr-FR"/>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EF541-BC87-4DBD-A5CC-F6AF0D99D95A}" type="slidenum">
              <a:rPr lang="fr-FR"/>
              <a:pPr/>
              <a:t>24</a:t>
            </a:fld>
            <a:endParaRPr lang="fr-FR"/>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01A73-A1A3-4543-9078-391CF51C4543}" type="slidenum">
              <a:rPr lang="fr-FR"/>
              <a:pPr/>
              <a:t>25</a:t>
            </a:fld>
            <a:endParaRPr lang="fr-FR"/>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89240-F453-439C-8875-CEE92CAF0EBC}" type="slidenum">
              <a:rPr lang="fr-FR"/>
              <a:pPr/>
              <a:t>26</a:t>
            </a:fld>
            <a:endParaRPr lang="fr-FR"/>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B5039-C9D9-42CB-A5CC-0558ED10D667}" type="slidenum">
              <a:rPr lang="fr-FR"/>
              <a:pPr/>
              <a:t>27</a:t>
            </a:fld>
            <a:endParaRPr lang="fr-FR"/>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D09FF-A4B3-4CEA-AFAF-440CCCFC3CE4}" type="slidenum">
              <a:rPr lang="fr-FR"/>
              <a:pPr/>
              <a:t>28</a:t>
            </a:fld>
            <a:endParaRPr lang="fr-FR"/>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7D506-6A4C-4045-A1E9-13123581D573}" type="slidenum">
              <a:rPr lang="fr-FR"/>
              <a:pPr/>
              <a:t>29</a:t>
            </a:fld>
            <a:endParaRPr lang="fr-F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657FC-0AE8-416E-B2FB-4D550D9BD35A}" type="slidenum">
              <a:rPr lang="fr-FR"/>
              <a:pPr/>
              <a:t>30</a:t>
            </a:fld>
            <a:endParaRPr lang="fr-F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B5D55-5762-445A-8F75-E36B75D2067F}" type="slidenum">
              <a:rPr lang="fr-FR"/>
              <a:pPr/>
              <a:t>31</a:t>
            </a:fld>
            <a:endParaRPr lang="fr-F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39E2C-1C4F-4D56-BBD0-BC166A938A3C}" type="slidenum">
              <a:rPr lang="fr-FR"/>
              <a:pPr/>
              <a:t>32</a:t>
            </a:fld>
            <a:endParaRPr lang="fr-FR"/>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625EC-AB5E-49AA-9671-D32E007D7387}" type="slidenum">
              <a:rPr lang="fr-FR"/>
              <a:pPr/>
              <a:t>4</a:t>
            </a:fld>
            <a:endParaRPr lang="fr-F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7028A-DB17-46A5-80AE-AA50C59095D4}" type="slidenum">
              <a:rPr lang="fr-FR"/>
              <a:pPr/>
              <a:t>33</a:t>
            </a:fld>
            <a:endParaRPr lang="fr-FR"/>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4CADF-2EFC-44A4-92B7-0A399D35B368}" type="slidenum">
              <a:rPr lang="fr-FR"/>
              <a:pPr/>
              <a:t>34</a:t>
            </a:fld>
            <a:endParaRPr lang="fr-FR"/>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F644F-3496-4C27-81CC-672D26B25915}" type="slidenum">
              <a:rPr lang="fr-FR"/>
              <a:pPr/>
              <a:t>35</a:t>
            </a:fld>
            <a:endParaRPr lang="fr-FR"/>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07675-BE44-410B-8C52-B7B5D5EC546D}" type="slidenum">
              <a:rPr lang="fr-FR"/>
              <a:pPr/>
              <a:t>36</a:t>
            </a:fld>
            <a:endParaRPr lang="fr-FR"/>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9E44B-DED6-40F1-878D-B63ABA3AE368}" type="slidenum">
              <a:rPr lang="fr-FR"/>
              <a:pPr/>
              <a:t>37</a:t>
            </a:fld>
            <a:endParaRPr lang="fr-FR"/>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84BDF-D440-4A9A-8F29-6631456FF08B}" type="slidenum">
              <a:rPr lang="fr-FR"/>
              <a:pPr/>
              <a:t>38</a:t>
            </a:fld>
            <a:endParaRPr lang="fr-FR"/>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729D4-C0FC-4D04-B210-9E9CB9271D75}" type="slidenum">
              <a:rPr lang="fr-FR"/>
              <a:pPr/>
              <a:t>39</a:t>
            </a:fld>
            <a:endParaRPr lang="fr-FR"/>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54827-58E6-41CC-A0F2-F20B5EDA21FF}" type="slidenum">
              <a:rPr lang="fr-FR"/>
              <a:pPr/>
              <a:t>40</a:t>
            </a:fld>
            <a:endParaRPr lang="fr-FR"/>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E0515-FFBA-4B0A-B561-ECF8B74DF7DF}" type="slidenum">
              <a:rPr lang="fr-FR"/>
              <a:pPr/>
              <a:t>41</a:t>
            </a:fld>
            <a:endParaRPr lang="fr-FR"/>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03355-2F5E-4626-BC27-B6299FF564C9}" type="slidenum">
              <a:rPr lang="fr-FR"/>
              <a:pPr/>
              <a:t>5</a:t>
            </a:fld>
            <a:endParaRPr lang="fr-FR"/>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7A72E-6F92-4DC9-B2C4-51D810358D35}" type="slidenum">
              <a:rPr lang="fr-FR"/>
              <a:pPr/>
              <a:t>6</a:t>
            </a:fld>
            <a:endParaRPr lang="fr-FR"/>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B89B4-7275-4F27-B84D-C73DF3CF75DE}" type="slidenum">
              <a:rPr lang="fr-FR"/>
              <a:pPr/>
              <a:t>7</a:t>
            </a:fld>
            <a:endParaRPr lang="fr-FR"/>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E0EC9-0233-46FE-BD85-53FCD43480F9}" type="slidenum">
              <a:rPr lang="fr-FR"/>
              <a:pPr/>
              <a:t>8</a:t>
            </a:fld>
            <a:endParaRPr lang="fr-FR"/>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38CE8-B5DF-49C1-AA8D-EEFA5793FADA}" type="slidenum">
              <a:rPr lang="fr-FR"/>
              <a:pPr/>
              <a:t>9</a:t>
            </a:fld>
            <a:endParaRPr lang="fr-FR"/>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46454-A453-443A-B81A-5E86F9B74811}" type="slidenum">
              <a:rPr lang="fr-FR"/>
              <a:pPr/>
              <a:t>11</a:t>
            </a:fld>
            <a:endParaRPr lang="fr-F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80258" name="Group 2"/>
          <p:cNvGrpSpPr>
            <a:grpSpLocks/>
          </p:cNvGrpSpPr>
          <p:nvPr/>
        </p:nvGrpSpPr>
        <p:grpSpPr bwMode="auto">
          <a:xfrm>
            <a:off x="0" y="1422400"/>
            <a:ext cx="9909175" cy="5435600"/>
            <a:chOff x="0" y="896"/>
            <a:chExt cx="5762" cy="3424"/>
          </a:xfrm>
        </p:grpSpPr>
        <p:grpSp>
          <p:nvGrpSpPr>
            <p:cNvPr id="480259" name="Group 3"/>
            <p:cNvGrpSpPr>
              <a:grpSpLocks/>
            </p:cNvGrpSpPr>
            <p:nvPr userDrawn="1"/>
          </p:nvGrpSpPr>
          <p:grpSpPr bwMode="auto">
            <a:xfrm>
              <a:off x="20" y="896"/>
              <a:ext cx="5742" cy="3424"/>
              <a:chOff x="20" y="896"/>
              <a:chExt cx="5742" cy="3424"/>
            </a:xfrm>
          </p:grpSpPr>
          <p:sp>
            <p:nvSpPr>
              <p:cNvPr id="48026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48026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48026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48026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48026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48026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48026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48026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48026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48026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48027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48027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48027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480273" name="Group 17"/>
            <p:cNvGrpSpPr>
              <a:grpSpLocks/>
            </p:cNvGrpSpPr>
            <p:nvPr userDrawn="1"/>
          </p:nvGrpSpPr>
          <p:grpSpPr bwMode="auto">
            <a:xfrm>
              <a:off x="0" y="2291"/>
              <a:ext cx="1385" cy="1702"/>
              <a:chOff x="0" y="2291"/>
              <a:chExt cx="1385" cy="1702"/>
            </a:xfrm>
          </p:grpSpPr>
          <p:sp>
            <p:nvSpPr>
              <p:cNvPr id="480274"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27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276"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27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278"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279"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28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281"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282"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283"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284"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285"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8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8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88"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8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9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91"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9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93"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94"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95"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9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29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29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29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0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30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0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0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0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0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0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0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0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0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1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1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1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1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1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1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1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1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1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1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2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2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2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2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2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2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2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2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2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2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3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3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3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3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3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3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3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3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48033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48033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480340"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4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4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4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48034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4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46"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47"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48034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4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50"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51"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52"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53"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5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55"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5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57"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58"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5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6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36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36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363"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480364"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365"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36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36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36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48036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48037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48037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48037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48037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48037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48037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48037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48037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48037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48037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48038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48038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48038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48038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48038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48038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48038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48038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48038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48038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48039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48039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48039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48039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48039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48039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48039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48039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48039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48039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48040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48040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48040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48040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48040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48040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48040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48040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48040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480409" name="Rectangle 153"/>
          <p:cNvSpPr>
            <a:spLocks noGrp="1" noChangeArrowheads="1"/>
          </p:cNvSpPr>
          <p:nvPr>
            <p:ph type="ctrTitle" sz="quarter"/>
          </p:nvPr>
        </p:nvSpPr>
        <p:spPr>
          <a:xfrm>
            <a:off x="742950" y="1768475"/>
            <a:ext cx="8420100" cy="1736725"/>
          </a:xfrm>
        </p:spPr>
        <p:txBody>
          <a:bodyPr anchor="b" anchorCtr="1"/>
          <a:lstStyle>
            <a:lvl1pPr>
              <a:defRPr sz="5400"/>
            </a:lvl1pPr>
          </a:lstStyle>
          <a:p>
            <a:r>
              <a:rPr lang="fr-FR"/>
              <a:t>Click to edit Master title style</a:t>
            </a:r>
          </a:p>
        </p:txBody>
      </p:sp>
      <p:sp>
        <p:nvSpPr>
          <p:cNvPr id="480410" name="Rectangle 154"/>
          <p:cNvSpPr>
            <a:spLocks noGrp="1" noChangeArrowheads="1"/>
          </p:cNvSpPr>
          <p:nvPr>
            <p:ph type="subTitle" sz="quarter" idx="1"/>
          </p:nvPr>
        </p:nvSpPr>
        <p:spPr>
          <a:xfrm>
            <a:off x="1485900" y="3886200"/>
            <a:ext cx="6934200" cy="1752600"/>
          </a:xfrm>
        </p:spPr>
        <p:txBody>
          <a:bodyPr/>
          <a:lstStyle>
            <a:lvl1pPr marL="0" indent="0" algn="ctr">
              <a:buFont typeface="Arial" charset="0"/>
              <a:buNone/>
              <a:defRPr/>
            </a:lvl1pPr>
          </a:lstStyle>
          <a:p>
            <a:r>
              <a:rPr lang="fr-FR"/>
              <a:t>Click to edit Master subtitle style</a:t>
            </a:r>
          </a:p>
        </p:txBody>
      </p:sp>
      <p:sp>
        <p:nvSpPr>
          <p:cNvPr id="480411" name="Rectangle 155"/>
          <p:cNvSpPr>
            <a:spLocks noGrp="1" noChangeArrowheads="1"/>
          </p:cNvSpPr>
          <p:nvPr>
            <p:ph type="dt" sz="quarter" idx="2"/>
          </p:nvPr>
        </p:nvSpPr>
        <p:spPr>
          <a:xfrm>
            <a:off x="330200" y="6248400"/>
            <a:ext cx="2476500" cy="457200"/>
          </a:xfrm>
        </p:spPr>
        <p:txBody>
          <a:bodyPr/>
          <a:lstStyle>
            <a:lvl1pPr>
              <a:defRPr>
                <a:effectLst>
                  <a:outerShdw blurRad="38100" dist="38100" dir="2700000" algn="tl">
                    <a:srgbClr val="000000"/>
                  </a:outerShdw>
                </a:effectLst>
                <a:latin typeface="+mn-lt"/>
              </a:defRPr>
            </a:lvl1pPr>
          </a:lstStyle>
          <a:p>
            <a:endParaRPr lang="fr-FR"/>
          </a:p>
        </p:txBody>
      </p:sp>
      <p:sp>
        <p:nvSpPr>
          <p:cNvPr id="480412" name="Rectangle 156"/>
          <p:cNvSpPr>
            <a:spLocks noGrp="1" noChangeArrowheads="1"/>
          </p:cNvSpPr>
          <p:nvPr>
            <p:ph type="ftr" sz="quarter" idx="3"/>
          </p:nvPr>
        </p:nvSpPr>
        <p:spPr>
          <a:xfrm>
            <a:off x="3384550" y="6248400"/>
            <a:ext cx="3136900" cy="457200"/>
          </a:xfrm>
        </p:spPr>
        <p:txBody>
          <a:bodyPr/>
          <a:lstStyle>
            <a:lvl1pPr>
              <a:defRPr>
                <a:effectLst>
                  <a:outerShdw blurRad="38100" dist="38100" dir="2700000" algn="tl">
                    <a:srgbClr val="000000"/>
                  </a:outerShdw>
                </a:effectLst>
                <a:latin typeface="+mn-lt"/>
              </a:defRPr>
            </a:lvl1pPr>
          </a:lstStyle>
          <a:p>
            <a:endParaRPr lang="fr-FR"/>
          </a:p>
        </p:txBody>
      </p:sp>
      <p:sp>
        <p:nvSpPr>
          <p:cNvPr id="480413" name="Rectangle 157"/>
          <p:cNvSpPr>
            <a:spLocks noGrp="1" noChangeArrowheads="1"/>
          </p:cNvSpPr>
          <p:nvPr>
            <p:ph type="sldNum" sz="quarter" idx="4"/>
          </p:nvPr>
        </p:nvSpPr>
        <p:spPr>
          <a:xfrm>
            <a:off x="7099300" y="6248400"/>
            <a:ext cx="2476500" cy="457200"/>
          </a:xfrm>
        </p:spPr>
        <p:txBody>
          <a:bodyPr/>
          <a:lstStyle>
            <a:lvl1pPr>
              <a:defRPr>
                <a:effectLst>
                  <a:outerShdw blurRad="38100" dist="38100" dir="2700000" algn="tl">
                    <a:srgbClr val="000000"/>
                  </a:outerShdw>
                </a:effectLst>
                <a:latin typeface="+mn-lt"/>
              </a:defRPr>
            </a:lvl1pPr>
          </a:lstStyle>
          <a:p>
            <a:fld id="{3BFB4FAD-E3B9-4990-BF5F-746738E8C5F2}"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601934E-D474-47A6-909C-A956CA662529}"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65988" y="228600"/>
            <a:ext cx="2312987" cy="587057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27025" y="228600"/>
            <a:ext cx="67865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6A95DFF-5A0A-41A2-B535-1D15A19D7D53}"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27025" y="228600"/>
            <a:ext cx="9251950" cy="1143000"/>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327025" y="1600200"/>
            <a:ext cx="4549775" cy="4498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quarter" idx="2"/>
          </p:nvPr>
        </p:nvSpPr>
        <p:spPr>
          <a:xfrm>
            <a:off x="5029200" y="1600200"/>
            <a:ext cx="4549775" cy="21732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contenu 4"/>
          <p:cNvSpPr>
            <a:spLocks noGrp="1"/>
          </p:cNvSpPr>
          <p:nvPr>
            <p:ph sz="quarter" idx="3"/>
          </p:nvPr>
        </p:nvSpPr>
        <p:spPr>
          <a:xfrm>
            <a:off x="5029200" y="3925888"/>
            <a:ext cx="4549775" cy="21732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5"/>
          <p:cNvSpPr>
            <a:spLocks noGrp="1"/>
          </p:cNvSpPr>
          <p:nvPr>
            <p:ph type="dt" sz="half" idx="10"/>
          </p:nvPr>
        </p:nvSpPr>
        <p:spPr>
          <a:xfrm>
            <a:off x="327025" y="6245225"/>
            <a:ext cx="2479675" cy="476250"/>
          </a:xfrm>
        </p:spPr>
        <p:txBody>
          <a:bodyPr/>
          <a:lstStyle>
            <a:lvl1pPr>
              <a:defRPr/>
            </a:lvl1pPr>
          </a:lstStyle>
          <a:p>
            <a:endParaRPr lang="fr-FR"/>
          </a:p>
        </p:txBody>
      </p:sp>
      <p:sp>
        <p:nvSpPr>
          <p:cNvPr id="7" name="Espace réservé du pied de page 6"/>
          <p:cNvSpPr>
            <a:spLocks noGrp="1"/>
          </p:cNvSpPr>
          <p:nvPr>
            <p:ph type="ftr" sz="quarter" idx="11"/>
          </p:nvPr>
        </p:nvSpPr>
        <p:spPr>
          <a:xfrm>
            <a:off x="3384550" y="6245225"/>
            <a:ext cx="3136900" cy="476250"/>
          </a:xfrm>
        </p:spPr>
        <p:txBody>
          <a:bodyPr/>
          <a:lstStyle>
            <a:lvl1pPr>
              <a:defRPr/>
            </a:lvl1pPr>
          </a:lstStyle>
          <a:p>
            <a:endParaRPr lang="fr-FR"/>
          </a:p>
        </p:txBody>
      </p:sp>
      <p:sp>
        <p:nvSpPr>
          <p:cNvPr id="8" name="Espace réservé du numéro de diapositive 7"/>
          <p:cNvSpPr>
            <a:spLocks noGrp="1"/>
          </p:cNvSpPr>
          <p:nvPr>
            <p:ph type="sldNum" sz="quarter" idx="12"/>
          </p:nvPr>
        </p:nvSpPr>
        <p:spPr>
          <a:xfrm>
            <a:off x="7099300" y="6245225"/>
            <a:ext cx="2479675" cy="476250"/>
          </a:xfrm>
        </p:spPr>
        <p:txBody>
          <a:bodyPr/>
          <a:lstStyle>
            <a:lvl1pPr>
              <a:defRPr/>
            </a:lvl1pPr>
          </a:lstStyle>
          <a:p>
            <a:fld id="{2F726EEB-9038-4C7A-A181-015A5D0394A1}"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7025" y="228600"/>
            <a:ext cx="9251950" cy="1143000"/>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327025" y="1600200"/>
            <a:ext cx="4549775" cy="4498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029200" y="1600200"/>
            <a:ext cx="4549775" cy="4498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a:xfrm>
            <a:off x="327025" y="6245225"/>
            <a:ext cx="2479675" cy="476250"/>
          </a:xfrm>
        </p:spPr>
        <p:txBody>
          <a:bodyPr/>
          <a:lstStyle>
            <a:lvl1pPr>
              <a:defRPr/>
            </a:lvl1pPr>
          </a:lstStyle>
          <a:p>
            <a:endParaRPr lang="fr-FR"/>
          </a:p>
        </p:txBody>
      </p:sp>
      <p:sp>
        <p:nvSpPr>
          <p:cNvPr id="6" name="Espace réservé du pied de page 5"/>
          <p:cNvSpPr>
            <a:spLocks noGrp="1"/>
          </p:cNvSpPr>
          <p:nvPr>
            <p:ph type="ftr" sz="quarter" idx="11"/>
          </p:nvPr>
        </p:nvSpPr>
        <p:spPr>
          <a:xfrm>
            <a:off x="3384550" y="6245225"/>
            <a:ext cx="3136900" cy="47625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7099300" y="6245225"/>
            <a:ext cx="2479675" cy="476250"/>
          </a:xfrm>
        </p:spPr>
        <p:txBody>
          <a:bodyPr/>
          <a:lstStyle>
            <a:lvl1pPr>
              <a:defRPr/>
            </a:lvl1pPr>
          </a:lstStyle>
          <a:p>
            <a:fld id="{BF244B3B-5B5A-4CDE-BC1E-D005B851C8D0}"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29D7BAC-8F7F-47F4-B49D-E73892316631}"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FD7D92D-60F6-4D35-A303-38D269453E6A}"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327025" y="1600200"/>
            <a:ext cx="45497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029200" y="1600200"/>
            <a:ext cx="45497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E742DFE-3039-4F9F-986E-2D7684761FAE}"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397C561D-0729-4ECD-8FDD-0412998FF769}"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0E043126-65D5-4891-909F-93FC68284C3D}"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4696AF12-DFDE-4556-8D8A-8CB7149B221C}"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54A6A57D-FBAF-4A18-ABFF-6B445CF9133F}"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CC45BA9F-624A-48EB-9835-321AD3F9C091}"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479234" name="Group 2"/>
          <p:cNvGrpSpPr>
            <a:grpSpLocks/>
          </p:cNvGrpSpPr>
          <p:nvPr/>
        </p:nvGrpSpPr>
        <p:grpSpPr bwMode="auto">
          <a:xfrm>
            <a:off x="0" y="1422400"/>
            <a:ext cx="9909175" cy="5435600"/>
            <a:chOff x="0" y="896"/>
            <a:chExt cx="5762" cy="3424"/>
          </a:xfrm>
        </p:grpSpPr>
        <p:grpSp>
          <p:nvGrpSpPr>
            <p:cNvPr id="479235" name="Group 3"/>
            <p:cNvGrpSpPr>
              <a:grpSpLocks/>
            </p:cNvGrpSpPr>
            <p:nvPr userDrawn="1"/>
          </p:nvGrpSpPr>
          <p:grpSpPr bwMode="auto">
            <a:xfrm>
              <a:off x="20" y="896"/>
              <a:ext cx="5742" cy="3424"/>
              <a:chOff x="20" y="896"/>
              <a:chExt cx="5742" cy="3424"/>
            </a:xfrm>
          </p:grpSpPr>
          <p:sp>
            <p:nvSpPr>
              <p:cNvPr id="47923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47923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47923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47923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47924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47924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47924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47924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47924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47924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47924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47924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47924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479249" name="Group 17"/>
            <p:cNvGrpSpPr>
              <a:grpSpLocks/>
            </p:cNvGrpSpPr>
            <p:nvPr userDrawn="1"/>
          </p:nvGrpSpPr>
          <p:grpSpPr bwMode="auto">
            <a:xfrm>
              <a:off x="0" y="2291"/>
              <a:ext cx="1385" cy="1702"/>
              <a:chOff x="0" y="2291"/>
              <a:chExt cx="1385" cy="1702"/>
            </a:xfrm>
          </p:grpSpPr>
          <p:sp>
            <p:nvSpPr>
              <p:cNvPr id="47925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25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25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25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5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5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5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5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5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5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6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6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6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6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6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6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6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6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6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6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7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7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7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7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7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7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7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27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7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7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8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8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28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8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8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28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28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28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28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28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29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29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29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29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29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29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29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29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29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29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0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0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0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0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0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0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0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0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0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0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1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1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1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1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47931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47931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47931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31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31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1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47932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32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32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32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47932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32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32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32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32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32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33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33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33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33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33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33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33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33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33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33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47934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34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34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34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34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47934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47934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47934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47934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47934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47935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47935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47935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47935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47935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47935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47935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47935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47935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47935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47936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47936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47936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47936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47936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47936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47936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47936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47936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47936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47937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47937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47937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47937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47937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47937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47937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47937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47937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47937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47938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47938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47938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47938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47938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479385" name="Rectangle 153"/>
          <p:cNvSpPr>
            <a:spLocks noGrp="1" noRot="1" noChangeArrowheads="1"/>
          </p:cNvSpPr>
          <p:nvPr>
            <p:ph type="title"/>
          </p:nvPr>
        </p:nvSpPr>
        <p:spPr bwMode="auto">
          <a:xfrm>
            <a:off x="327025" y="228600"/>
            <a:ext cx="9251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479386" name="Rectangle 154"/>
          <p:cNvSpPr>
            <a:spLocks noGrp="1" noChangeArrowheads="1"/>
          </p:cNvSpPr>
          <p:nvPr>
            <p:ph type="dt" sz="half" idx="2"/>
          </p:nvPr>
        </p:nvSpPr>
        <p:spPr bwMode="auto">
          <a:xfrm>
            <a:off x="327025" y="6245225"/>
            <a:ext cx="24796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fr-FR"/>
          </a:p>
        </p:txBody>
      </p:sp>
      <p:sp>
        <p:nvSpPr>
          <p:cNvPr id="479387" name="Rectangle 15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fr-FR"/>
          </a:p>
        </p:txBody>
      </p:sp>
      <p:sp>
        <p:nvSpPr>
          <p:cNvPr id="479388" name="Rectangle 156"/>
          <p:cNvSpPr>
            <a:spLocks noGrp="1" noChangeArrowheads="1"/>
          </p:cNvSpPr>
          <p:nvPr>
            <p:ph type="sldNum" sz="quarter" idx="4"/>
          </p:nvPr>
        </p:nvSpPr>
        <p:spPr bwMode="auto">
          <a:xfrm>
            <a:off x="7099300" y="6245225"/>
            <a:ext cx="24796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B8FEE642-3E7A-45EB-87D3-7C456235EF0B}" type="slidenum">
              <a:rPr lang="fr-FR"/>
              <a:pPr/>
              <a:t>‹N°›</a:t>
            </a:fld>
            <a:endParaRPr lang="fr-FR"/>
          </a:p>
        </p:txBody>
      </p:sp>
      <p:sp>
        <p:nvSpPr>
          <p:cNvPr id="479389" name="Rectangle 157"/>
          <p:cNvSpPr>
            <a:spLocks noGrp="1" noRot="1" noChangeArrowheads="1"/>
          </p:cNvSpPr>
          <p:nvPr>
            <p:ph type="body" idx="1"/>
          </p:nvPr>
        </p:nvSpPr>
        <p:spPr bwMode="auto">
          <a:xfrm>
            <a:off x="327025" y="1600200"/>
            <a:ext cx="92519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images.google.fr/imgres?imgurl=http://www2.cnrs.fr/sites/journal/image/p276741_hd.jpg&amp;imgrefurl=http://www2.cnrs.fr/presse/journal/3350.htm&amp;usg=__qSfVL_D1W0hBRWW1Q62wyEhI4ko=&amp;h=386&amp;w=350&amp;sz=79&amp;hl=fr&amp;start=13&amp;tbnid=WVKhB_GzHDUU0M:&amp;tbnh=123&amp;tbnw=112&amp;prev=/images?q=satellite+spot&amp;gbv=2&amp;ndsp=20&amp;hl=fr"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bdvilles.ird.fr/lortic_pages/pages_2008/septembre_2008/first_approach/Yirga_chefe_cc432++.jpg"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fr/imgres?imgurl=http://www.geology.wisc.edu/~feigl/insar_files/InSAR_big.gif&amp;imgrefurl=http://www.geology.wisc.edu/~feigl/482.html&amp;usg=__bzoOre-0FgSrq5S5LSzy7ZSYlQA=&amp;h=724&amp;w=631&amp;sz=104&amp;hl=fr&amp;start=2&amp;tbnid=Nc6eFWqVsAhwRM:&amp;tbnh=140&amp;tbnw=122&amp;prev=/images?q=satellite+radar&amp;gbv=2&amp;hl=fr"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bdvilles.ird.fr/lortic_pages/pages_2008/septembre_2008/first_approach/Yirga_chefe_cc432++.jp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Document_Microsoft_Office_Word_97_-_20031.doc"/></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fr/imgres?imgurl=http://www2.cnrs.fr/sites/journal/image/p276741_hd.jpg&amp;imgrefurl=http://www2.cnrs.fr/presse/journal/3350.htm&amp;usg=__qSfVL_D1W0hBRWW1Q62wyEhI4ko=&amp;h=386&amp;w=350&amp;sz=79&amp;hl=fr&amp;start=13&amp;tbnid=WVKhB_GzHDUU0M:&amp;tbnh=123&amp;tbnw=112&amp;prev=/images?q=satellite+spot&amp;gbv=2&amp;ndsp=20&amp;hl=fr"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fr/imgres?imgurl=http://www.ignfi.fr/images/Gsat.jpg&amp;imgrefurl=http://www.ignfi.fr/france/expertiseddonnees03.htm&amp;usg=__MPvUmMshBiDgbVTH9LsU2frPHdE=&amp;h=500&amp;w=697&amp;sz=63&amp;hl=fr&amp;start=8&amp;tbnid=PRf-UWGEkacyZM:&amp;tbnh=100&amp;tbnw=139&amp;prev=/images?q=satellite+spot&amp;gbv=2&amp;ndsp=20&amp;hl=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r.wikipedia.org/wiki/Fichier:Spectre.sv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ChangeArrowheads="1"/>
          </p:cNvSpPr>
          <p:nvPr/>
        </p:nvSpPr>
        <p:spPr bwMode="auto">
          <a:xfrm>
            <a:off x="584200" y="3716338"/>
            <a:ext cx="2652713" cy="865187"/>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pPr>
            <a:r>
              <a:rPr lang="fr-FR" dirty="0">
                <a:solidFill>
                  <a:srgbClr val="FFC000"/>
                </a:solidFill>
                <a:effectLst>
                  <a:outerShdw blurRad="38100" dist="38100" dir="2700000" algn="tl">
                    <a:srgbClr val="000000"/>
                  </a:outerShdw>
                </a:effectLst>
                <a:latin typeface="Arial" charset="0"/>
              </a:rPr>
              <a:t>Marc SOURIS </a:t>
            </a:r>
          </a:p>
          <a:p>
            <a:pPr>
              <a:spcBef>
                <a:spcPct val="20000"/>
              </a:spcBef>
              <a:buClr>
                <a:schemeClr val="hlink"/>
              </a:buClr>
              <a:buSzPct val="80000"/>
              <a:buFont typeface="Arial" charset="0"/>
              <a:buNone/>
            </a:pPr>
            <a:r>
              <a:rPr lang="fr-FR" dirty="0">
                <a:solidFill>
                  <a:srgbClr val="FFC000"/>
                </a:solidFill>
                <a:effectLst>
                  <a:outerShdw blurRad="38100" dist="38100" dir="2700000" algn="tl">
                    <a:srgbClr val="000000"/>
                  </a:outerShdw>
                </a:effectLst>
                <a:latin typeface="Arial" charset="0"/>
              </a:rPr>
              <a:t>Florent DEMORAES</a:t>
            </a:r>
          </a:p>
        </p:txBody>
      </p:sp>
      <p:sp>
        <p:nvSpPr>
          <p:cNvPr id="481283" name="Rectangle 3"/>
          <p:cNvSpPr>
            <a:spLocks noChangeArrowheads="1"/>
          </p:cNvSpPr>
          <p:nvPr/>
        </p:nvSpPr>
        <p:spPr bwMode="auto">
          <a:xfrm>
            <a:off x="0" y="5805488"/>
            <a:ext cx="9906000" cy="214312"/>
          </a:xfrm>
          <a:prstGeom prst="rect">
            <a:avLst/>
          </a:prstGeom>
          <a:solidFill>
            <a:srgbClr val="C0C0C0">
              <a:alpha val="14999"/>
            </a:srgbClr>
          </a:solidFill>
          <a:ln w="9525">
            <a:noFill/>
            <a:miter lim="800000"/>
            <a:headEnd/>
            <a:tailEnd/>
          </a:ln>
          <a:effectLst/>
        </p:spPr>
        <p:txBody>
          <a:bodyPr wrap="none" anchor="ctr"/>
          <a:lstStyle/>
          <a:p>
            <a:endParaRPr lang="en-US"/>
          </a:p>
        </p:txBody>
      </p:sp>
      <p:sp>
        <p:nvSpPr>
          <p:cNvPr id="481286" name="Rectangle 6"/>
          <p:cNvSpPr>
            <a:spLocks noChangeArrowheads="1"/>
          </p:cNvSpPr>
          <p:nvPr/>
        </p:nvSpPr>
        <p:spPr bwMode="auto">
          <a:xfrm>
            <a:off x="819150" y="476250"/>
            <a:ext cx="8420100" cy="1008063"/>
          </a:xfrm>
          <a:prstGeom prst="rect">
            <a:avLst/>
          </a:prstGeom>
          <a:noFill/>
          <a:ln w="9525">
            <a:noFill/>
            <a:miter lim="800000"/>
            <a:headEnd/>
            <a:tailEnd/>
          </a:ln>
          <a:effectLst/>
        </p:spPr>
        <p:txBody>
          <a:bodyPr anchor="b" anchorCtr="1"/>
          <a:lstStyle/>
          <a:p>
            <a:pPr algn="ctr"/>
            <a:r>
              <a:rPr lang="fr-FR" sz="4800" dirty="0" smtClean="0">
                <a:effectLst>
                  <a:outerShdw blurRad="38100" dist="38100" dir="2700000" algn="tl">
                    <a:srgbClr val="000000"/>
                  </a:outerShdw>
                </a:effectLst>
                <a:latin typeface="Arial" pitchFamily="34" charset="0"/>
                <a:cs typeface="Arial" pitchFamily="34" charset="0"/>
              </a:rPr>
              <a:t>Module SIG-Santé</a:t>
            </a:r>
            <a:endParaRPr lang="fr-FR" sz="4800" dirty="0">
              <a:effectLst>
                <a:outerShdw blurRad="38100" dist="38100" dir="2700000" algn="tl">
                  <a:srgbClr val="000000"/>
                </a:outerShdw>
              </a:effectLst>
              <a:latin typeface="Arial" pitchFamily="34" charset="0"/>
              <a:cs typeface="Arial" pitchFamily="34" charset="0"/>
            </a:endParaRPr>
          </a:p>
        </p:txBody>
      </p:sp>
      <p:sp>
        <p:nvSpPr>
          <p:cNvPr id="481287" name="Text Box 7"/>
          <p:cNvSpPr txBox="1">
            <a:spLocks noChangeArrowheads="1"/>
          </p:cNvSpPr>
          <p:nvPr/>
        </p:nvSpPr>
        <p:spPr bwMode="auto">
          <a:xfrm>
            <a:off x="632520" y="1882775"/>
            <a:ext cx="9273480" cy="609600"/>
          </a:xfrm>
          <a:prstGeom prst="rect">
            <a:avLst/>
          </a:prstGeom>
          <a:noFill/>
          <a:ln w="9525">
            <a:noFill/>
            <a:miter lim="800000"/>
            <a:headEnd/>
            <a:tailEnd/>
          </a:ln>
          <a:effectLst/>
        </p:spPr>
        <p:txBody>
          <a:bodyPr wrap="square">
            <a:spAutoFit/>
          </a:bodyPr>
          <a:lstStyle/>
          <a:p>
            <a:pPr>
              <a:spcBef>
                <a:spcPct val="50000"/>
              </a:spcBef>
            </a:pPr>
            <a:r>
              <a:rPr lang="fr-FR" sz="3400" dirty="0" smtClean="0">
                <a:effectLst>
                  <a:outerShdw blurRad="38100" dist="38100" dir="2700000" algn="tl">
                    <a:srgbClr val="000000"/>
                  </a:outerShdw>
                </a:effectLst>
                <a:latin typeface="Arial" charset="0"/>
              </a:rPr>
              <a:t>14. Introduction </a:t>
            </a:r>
            <a:r>
              <a:rPr lang="fr-FR" sz="3400" dirty="0">
                <a:effectLst>
                  <a:outerShdw blurRad="38100" dist="38100" dir="2700000" algn="tl">
                    <a:srgbClr val="000000"/>
                  </a:outerShdw>
                </a:effectLst>
                <a:latin typeface="Arial" charset="0"/>
              </a:rPr>
              <a:t>à la télédétection</a:t>
            </a:r>
            <a:endParaRPr lang="fr-FR" sz="3400" i="1" dirty="0">
              <a:effectLst>
                <a:outerShdw blurRad="38100" dist="38100" dir="2700000" algn="tl">
                  <a:srgbClr val="000000"/>
                </a:outerShdw>
              </a:effectLst>
              <a:latin typeface="Arial" charset="0"/>
            </a:endParaRPr>
          </a:p>
        </p:txBody>
      </p:sp>
      <p:grpSp>
        <p:nvGrpSpPr>
          <p:cNvPr id="481322" name="Group 42"/>
          <p:cNvGrpSpPr>
            <a:grpSpLocks/>
          </p:cNvGrpSpPr>
          <p:nvPr/>
        </p:nvGrpSpPr>
        <p:grpSpPr bwMode="auto">
          <a:xfrm>
            <a:off x="4592638" y="3789363"/>
            <a:ext cx="1368425" cy="1438275"/>
            <a:chOff x="4435" y="2251"/>
            <a:chExt cx="862" cy="906"/>
          </a:xfrm>
        </p:grpSpPr>
        <p:pic>
          <p:nvPicPr>
            <p:cNvPr id="481320" name="Picture 40" descr="p276741_hd">
              <a:hlinkClick r:id="rId3"/>
            </p:cNvPr>
            <p:cNvPicPr>
              <a:picLocks noChangeAspect="1" noChangeArrowheads="1"/>
            </p:cNvPicPr>
            <p:nvPr/>
          </p:nvPicPr>
          <p:blipFill>
            <a:blip r:embed="rId4" cstate="print"/>
            <a:srcRect/>
            <a:stretch>
              <a:fillRect/>
            </a:stretch>
          </p:blipFill>
          <p:spPr bwMode="auto">
            <a:xfrm>
              <a:off x="4435" y="2251"/>
              <a:ext cx="806" cy="886"/>
            </a:xfrm>
            <a:prstGeom prst="rect">
              <a:avLst/>
            </a:prstGeom>
            <a:noFill/>
          </p:spPr>
        </p:pic>
        <p:sp>
          <p:nvSpPr>
            <p:cNvPr id="481321" name="Text Box 41"/>
            <p:cNvSpPr txBox="1">
              <a:spLocks noChangeArrowheads="1"/>
            </p:cNvSpPr>
            <p:nvPr/>
          </p:nvSpPr>
          <p:spPr bwMode="auto">
            <a:xfrm>
              <a:off x="4979" y="3022"/>
              <a:ext cx="318" cy="135"/>
            </a:xfrm>
            <a:prstGeom prst="rect">
              <a:avLst/>
            </a:prstGeom>
            <a:noFill/>
            <a:ln w="9525">
              <a:noFill/>
              <a:miter lim="800000"/>
              <a:headEnd/>
              <a:tailEnd/>
            </a:ln>
            <a:effectLst/>
          </p:spPr>
          <p:txBody>
            <a:bodyPr>
              <a:spAutoFit/>
            </a:bodyPr>
            <a:lstStyle/>
            <a:p>
              <a:pPr algn="r">
                <a:spcBef>
                  <a:spcPct val="50000"/>
                </a:spcBef>
              </a:pPr>
              <a:r>
                <a:rPr lang="fr-FR" sz="800"/>
                <a:t>cnrs.fr</a:t>
              </a:r>
            </a:p>
          </p:txBody>
        </p:sp>
      </p:grpSp>
      <p:grpSp>
        <p:nvGrpSpPr>
          <p:cNvPr id="481334" name="Group 54"/>
          <p:cNvGrpSpPr>
            <a:grpSpLocks/>
          </p:cNvGrpSpPr>
          <p:nvPr/>
        </p:nvGrpSpPr>
        <p:grpSpPr bwMode="auto">
          <a:xfrm>
            <a:off x="6105525" y="3141663"/>
            <a:ext cx="3168650" cy="2324100"/>
            <a:chOff x="3846" y="1979"/>
            <a:chExt cx="1996" cy="1464"/>
          </a:xfrm>
        </p:grpSpPr>
        <p:pic>
          <p:nvPicPr>
            <p:cNvPr id="481325" name="Picture 45" descr="Yirga_chefe_cc432++">
              <a:hlinkClick r:id="rId5"/>
            </p:cNvPr>
            <p:cNvPicPr>
              <a:picLocks noChangeAspect="1" noChangeArrowheads="1"/>
            </p:cNvPicPr>
            <p:nvPr/>
          </p:nvPicPr>
          <p:blipFill>
            <a:blip r:embed="rId6" cstate="print"/>
            <a:srcRect t="12424" r="28572"/>
            <a:stretch>
              <a:fillRect/>
            </a:stretch>
          </p:blipFill>
          <p:spPr bwMode="auto">
            <a:xfrm>
              <a:off x="3846" y="2160"/>
              <a:ext cx="725" cy="1283"/>
            </a:xfrm>
            <a:prstGeom prst="rect">
              <a:avLst/>
            </a:prstGeom>
            <a:noFill/>
          </p:spPr>
        </p:pic>
        <p:pic>
          <p:nvPicPr>
            <p:cNvPr id="481327" name="Picture 47" descr="CC_nir_pan_3++"/>
            <p:cNvPicPr>
              <a:picLocks noChangeAspect="1" noChangeArrowheads="1"/>
            </p:cNvPicPr>
            <p:nvPr/>
          </p:nvPicPr>
          <p:blipFill>
            <a:blip r:embed="rId7" cstate="print"/>
            <a:srcRect/>
            <a:stretch>
              <a:fillRect/>
            </a:stretch>
          </p:blipFill>
          <p:spPr bwMode="auto">
            <a:xfrm>
              <a:off x="4481" y="1979"/>
              <a:ext cx="755" cy="1270"/>
            </a:xfrm>
            <a:prstGeom prst="rect">
              <a:avLst/>
            </a:prstGeom>
            <a:noFill/>
          </p:spPr>
        </p:pic>
        <p:grpSp>
          <p:nvGrpSpPr>
            <p:cNvPr id="481333" name="Group 53"/>
            <p:cNvGrpSpPr>
              <a:grpSpLocks/>
            </p:cNvGrpSpPr>
            <p:nvPr/>
          </p:nvGrpSpPr>
          <p:grpSpPr bwMode="auto">
            <a:xfrm>
              <a:off x="5070" y="2161"/>
              <a:ext cx="772" cy="1269"/>
              <a:chOff x="5070" y="2160"/>
              <a:chExt cx="772" cy="1269"/>
            </a:xfrm>
          </p:grpSpPr>
          <p:pic>
            <p:nvPicPr>
              <p:cNvPr id="481329" name="Picture 49" descr="cc_pan_nir_3_d++"/>
              <p:cNvPicPr>
                <a:picLocks noChangeAspect="1" noChangeArrowheads="1"/>
              </p:cNvPicPr>
              <p:nvPr/>
            </p:nvPicPr>
            <p:blipFill>
              <a:blip r:embed="rId8" cstate="print"/>
              <a:srcRect t="15184" r="29855"/>
              <a:stretch>
                <a:fillRect/>
              </a:stretch>
            </p:blipFill>
            <p:spPr bwMode="auto">
              <a:xfrm>
                <a:off x="5070" y="2160"/>
                <a:ext cx="726" cy="1268"/>
              </a:xfrm>
              <a:prstGeom prst="rect">
                <a:avLst/>
              </a:prstGeom>
              <a:noFill/>
            </p:spPr>
          </p:pic>
          <p:sp>
            <p:nvSpPr>
              <p:cNvPr id="481331" name="Text Box 51"/>
              <p:cNvSpPr txBox="1">
                <a:spLocks noChangeArrowheads="1"/>
              </p:cNvSpPr>
              <p:nvPr/>
            </p:nvSpPr>
            <p:spPr bwMode="auto">
              <a:xfrm>
                <a:off x="5297" y="3294"/>
                <a:ext cx="545" cy="135"/>
              </a:xfrm>
              <a:prstGeom prst="rect">
                <a:avLst/>
              </a:prstGeom>
              <a:noFill/>
              <a:ln w="9525">
                <a:noFill/>
                <a:miter lim="800000"/>
                <a:headEnd/>
                <a:tailEnd/>
              </a:ln>
              <a:effectLst/>
            </p:spPr>
            <p:txBody>
              <a:bodyPr>
                <a:spAutoFit/>
              </a:bodyPr>
              <a:lstStyle/>
              <a:p>
                <a:pPr algn="r">
                  <a:spcBef>
                    <a:spcPct val="50000"/>
                  </a:spcBef>
                </a:pPr>
                <a:r>
                  <a:rPr lang="fr-FR" sz="800"/>
                  <a:t>ird.fr</a:t>
                </a:r>
              </a:p>
            </p:txBody>
          </p:sp>
        </p:grpSp>
      </p:grpSp>
      <p:sp>
        <p:nvSpPr>
          <p:cNvPr id="17"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i="0" dirty="0" smtClean="0">
                <a:effectLst>
                  <a:outerShdw blurRad="38100" dist="38100" dir="2700000" algn="tl">
                    <a:srgbClr val="000000"/>
                  </a:outerShdw>
                </a:effectLst>
                <a:latin typeface="Verdana" pitchFamily="34" charset="0"/>
              </a:rPr>
              <a:t>Paris </a:t>
            </a:r>
            <a:r>
              <a:rPr lang="fr-FR" sz="1500" i="0" dirty="0">
                <a:effectLst>
                  <a:outerShdw blurRad="38100" dist="38100" dir="2700000" algn="tl">
                    <a:srgbClr val="000000"/>
                  </a:outerShdw>
                </a:effectLst>
                <a:latin typeface="Verdana" pitchFamily="34" charset="0"/>
              </a:rPr>
              <a:t>Ouest Nanterre-La </a:t>
            </a:r>
            <a:r>
              <a:rPr lang="fr-FR" sz="1500" i="0" dirty="0" smtClean="0">
                <a:effectLst>
                  <a:outerShdw blurRad="38100" dist="38100" dir="2700000" algn="tl">
                    <a:srgbClr val="000000"/>
                  </a:outerShdw>
                </a:effectLst>
                <a:latin typeface="Verdana" pitchFamily="34" charset="0"/>
              </a:rPr>
              <a:t>Défense</a:t>
            </a:r>
            <a:br>
              <a:rPr lang="fr-FR" sz="1500" i="0" dirty="0" smtClean="0">
                <a:effectLst>
                  <a:outerShdw blurRad="38100" dist="38100" dir="2700000" algn="tl">
                    <a:srgbClr val="000000"/>
                  </a:outerShdw>
                </a:effectLst>
                <a:latin typeface="Verdana" pitchFamily="34" charset="0"/>
              </a:rPr>
            </a:br>
            <a:r>
              <a:rPr lang="fr-FR" sz="1500" i="0" dirty="0" smtClean="0">
                <a:effectLst>
                  <a:outerShdw blurRad="38100" dist="38100" dir="2700000" algn="tl">
                    <a:srgbClr val="000000"/>
                  </a:outerShdw>
                </a:effectLst>
                <a:latin typeface="Verdana" pitchFamily="34" charset="0"/>
              </a:rPr>
              <a:t>Institut de Recherche pour le Développement</a:t>
            </a:r>
            <a:endParaRPr lang="fr-FR" sz="1500" i="0" dirty="0">
              <a:effectLst>
                <a:outerShdw blurRad="38100" dist="38100" dir="2700000" algn="tl">
                  <a:srgbClr val="000000"/>
                </a:outerShdw>
              </a:effectLst>
              <a:latin typeface="Verdana" pitchFamily="34" charset="0"/>
            </a:endParaRPr>
          </a:p>
        </p:txBody>
      </p:sp>
      <p:sp>
        <p:nvSpPr>
          <p:cNvPr id="18"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i="0" dirty="0" smtClean="0">
                <a:effectLst>
                  <a:outerShdw blurRad="38100" dist="38100" dir="2700000" algn="tl">
                    <a:srgbClr val="000000"/>
                  </a:outerShdw>
                </a:effectLst>
                <a:latin typeface="Verdana" pitchFamily="34" charset="0"/>
              </a:rPr>
              <a:t>Master de Géographie de la Santé, 2011-2012</a:t>
            </a:r>
            <a:endParaRPr lang="fr-FR" sz="1500" i="0" dirty="0">
              <a:effectLst>
                <a:outerShdw blurRad="38100" dist="38100" dir="2700000" algn="tl">
                  <a:srgbClr val="000000"/>
                </a:outerShdw>
              </a:effectLst>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0498" name="Rectangle 2"/>
          <p:cNvSpPr>
            <a:spLocks noRot="1" noChangeArrowheads="1"/>
          </p:cNvSpPr>
          <p:nvPr/>
        </p:nvSpPr>
        <p:spPr bwMode="auto">
          <a:xfrm>
            <a:off x="0" y="2708275"/>
            <a:ext cx="9906000" cy="1296988"/>
          </a:xfrm>
          <a:prstGeom prst="rect">
            <a:avLst/>
          </a:prstGeom>
          <a:solidFill>
            <a:srgbClr val="C0C0C0">
              <a:alpha val="10001"/>
            </a:srgbClr>
          </a:solidFill>
          <a:ln w="9525">
            <a:noFill/>
            <a:miter lim="800000"/>
            <a:headEnd/>
            <a:tailEnd/>
          </a:ln>
          <a:effectLst/>
        </p:spPr>
        <p:txBody>
          <a:bodyPr anchor="ctr"/>
          <a:lstStyle/>
          <a:p>
            <a:pPr algn="ctr"/>
            <a:r>
              <a:rPr lang="fr-FR" sz="3600">
                <a:solidFill>
                  <a:srgbClr val="FFCC66"/>
                </a:solidFill>
                <a:effectLst>
                  <a:outerShdw blurRad="38100" dist="38100" dir="2700000" algn="tl">
                    <a:srgbClr val="000000"/>
                  </a:outerShdw>
                </a:effectLst>
                <a:latin typeface="Arial" charset="0"/>
              </a:rPr>
              <a:t>Les satellites et les capteurs</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9" name="Rectangle 3"/>
          <p:cNvSpPr>
            <a:spLocks noGrp="1" noRot="1" noChangeArrowheads="1"/>
          </p:cNvSpPr>
          <p:nvPr>
            <p:ph type="body" sz="half" idx="1"/>
          </p:nvPr>
        </p:nvSpPr>
        <p:spPr>
          <a:xfrm>
            <a:off x="584200" y="1484313"/>
            <a:ext cx="8401050" cy="3168650"/>
          </a:xfrm>
          <a:solidFill>
            <a:srgbClr val="C0C0C0">
              <a:alpha val="10001"/>
            </a:srgbClr>
          </a:solidFill>
        </p:spPr>
        <p:txBody>
          <a:bodyPr/>
          <a:lstStyle/>
          <a:p>
            <a:pPr marL="0" indent="0">
              <a:buFont typeface="Arial" charset="0"/>
              <a:buNone/>
            </a:pPr>
            <a:r>
              <a:rPr lang="fr-FR" sz="2000">
                <a:latin typeface="Arial" charset="0"/>
              </a:rPr>
              <a:t>La trajectoire d’un satellite autour de la Terre s’appelle “orbite”. Il existe deux types de satellites, les géosynchrones ou géostationnaires, et les héliosynchrones.</a:t>
            </a:r>
          </a:p>
          <a:p>
            <a:pPr marL="0" indent="0">
              <a:buFont typeface="Arial" charset="0"/>
              <a:buNone/>
            </a:pPr>
            <a:endParaRPr lang="fr-FR" sz="2000">
              <a:latin typeface="Arial" charset="0"/>
            </a:endParaRPr>
          </a:p>
          <a:p>
            <a:pPr marL="0" indent="0">
              <a:buClr>
                <a:srgbClr val="FFCC66"/>
              </a:buClr>
              <a:buSzPct val="70000"/>
            </a:pPr>
            <a:r>
              <a:rPr lang="fr-FR" sz="2000">
                <a:latin typeface="Arial" charset="0"/>
              </a:rPr>
              <a:t> </a:t>
            </a:r>
            <a:r>
              <a:rPr lang="fr-FR" sz="2000">
                <a:solidFill>
                  <a:srgbClr val="FFCC66"/>
                </a:solidFill>
                <a:latin typeface="Arial" charset="0"/>
              </a:rPr>
              <a:t>Géostationnaires :  </a:t>
            </a:r>
          </a:p>
          <a:p>
            <a:pPr marL="631825" lvl="2" indent="0">
              <a:buFont typeface="Arial" charset="0"/>
              <a:buNone/>
            </a:pPr>
            <a:r>
              <a:rPr lang="fr-FR" sz="1800">
                <a:latin typeface="Arial" charset="0"/>
              </a:rPr>
              <a:t>Il doivent se situer sur la ligne équatoriale à une orbite de 36000 Km de la Terre. Ils restent en permanence à la verticale d’un point donné, accompagnant la Terre dans son mouvement de rotation. Ex: Les satellites de communication et les satellites  d’observation météorologique.</a:t>
            </a:r>
          </a:p>
        </p:txBody>
      </p:sp>
      <p:pic>
        <p:nvPicPr>
          <p:cNvPr id="398341" name="Picture 5" descr="Géostationnaire"/>
          <p:cNvPicPr>
            <a:picLocks noChangeAspect="1" noChangeArrowheads="1"/>
          </p:cNvPicPr>
          <p:nvPr/>
        </p:nvPicPr>
        <p:blipFill>
          <a:blip r:embed="rId3" cstate="print"/>
          <a:srcRect/>
          <a:stretch>
            <a:fillRect/>
          </a:stretch>
        </p:blipFill>
        <p:spPr bwMode="auto">
          <a:xfrm>
            <a:off x="3944938" y="4941888"/>
            <a:ext cx="1944687" cy="1422400"/>
          </a:xfrm>
          <a:prstGeom prst="rect">
            <a:avLst/>
          </a:prstGeom>
          <a:noFill/>
        </p:spPr>
      </p:pic>
      <p:sp>
        <p:nvSpPr>
          <p:cNvPr id="398343" name="Rectangle 7"/>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Les satellites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Rot="1" noChangeArrowheads="1"/>
          </p:cNvSpPr>
          <p:nvPr>
            <p:ph type="body" sz="half" idx="1"/>
          </p:nvPr>
        </p:nvSpPr>
        <p:spPr>
          <a:xfrm>
            <a:off x="631825" y="1484313"/>
            <a:ext cx="8642350" cy="2736850"/>
          </a:xfrm>
          <a:solidFill>
            <a:srgbClr val="C0C0C0">
              <a:alpha val="10001"/>
            </a:srgbClr>
          </a:solidFill>
        </p:spPr>
        <p:txBody>
          <a:bodyPr/>
          <a:lstStyle/>
          <a:p>
            <a:pPr marL="0" indent="0">
              <a:lnSpc>
                <a:spcPct val="90000"/>
              </a:lnSpc>
              <a:spcAft>
                <a:spcPct val="30000"/>
              </a:spcAft>
              <a:buClr>
                <a:srgbClr val="FFCC66"/>
              </a:buClr>
              <a:buSzPct val="70000"/>
            </a:pPr>
            <a:r>
              <a:rPr lang="fr-FR" sz="2000">
                <a:latin typeface="Arial" charset="0"/>
              </a:rPr>
              <a:t> </a:t>
            </a:r>
            <a:r>
              <a:rPr lang="fr-FR" sz="2000">
                <a:solidFill>
                  <a:srgbClr val="FFCC66"/>
                </a:solidFill>
                <a:latin typeface="Arial" charset="0"/>
              </a:rPr>
              <a:t>Héliosynchrones :</a:t>
            </a:r>
          </a:p>
          <a:p>
            <a:pPr marL="631825" lvl="2" indent="0">
              <a:lnSpc>
                <a:spcPct val="90000"/>
              </a:lnSpc>
              <a:spcAft>
                <a:spcPct val="30000"/>
              </a:spcAft>
              <a:buFont typeface="Arial" charset="0"/>
              <a:buNone/>
            </a:pPr>
            <a:r>
              <a:rPr lang="fr-FR" sz="1800">
                <a:latin typeface="Arial" charset="0"/>
              </a:rPr>
              <a:t>Ils se déplacent en orbites généralement circulaires et polaires (le plan de l’orbite contient l’axe de rotation de la Terre), de façon à ce que, utilisant le mouvement de rotation de la Terre, ils puissent capturer des images de différents points à chaque fois qu’ils passent par le même point de l’orbite. L’altitude de telles orbites est comprise entre 300 et 1500 km d’altitude. L’orbite est définie de façon à ce que le satellite passe toujours au-dessus du même point à la même heure. </a:t>
            </a:r>
          </a:p>
        </p:txBody>
      </p:sp>
      <p:pic>
        <p:nvPicPr>
          <p:cNvPr id="486404" name="Picture 4" descr="Couloir-couvert ou fauchée"/>
          <p:cNvPicPr>
            <a:picLocks noGrp="1" noChangeAspect="1" noChangeArrowheads="1"/>
          </p:cNvPicPr>
          <p:nvPr>
            <p:ph sz="half" idx="2"/>
          </p:nvPr>
        </p:nvPicPr>
        <p:blipFill>
          <a:blip r:embed="rId3" cstate="print"/>
          <a:srcRect/>
          <a:stretch>
            <a:fillRect/>
          </a:stretch>
        </p:blipFill>
        <p:spPr>
          <a:xfrm>
            <a:off x="3873500" y="4549775"/>
            <a:ext cx="2089150" cy="2047875"/>
          </a:xfrm>
          <a:noFill/>
          <a:ln/>
        </p:spPr>
      </p:pic>
      <p:sp>
        <p:nvSpPr>
          <p:cNvPr id="486405" name="Rectangle 5"/>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Les satellites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62" name="Rectangle 2"/>
          <p:cNvSpPr>
            <a:spLocks noGrp="1" noRot="1" noChangeArrowheads="1"/>
          </p:cNvSpPr>
          <p:nvPr>
            <p:ph type="body" sz="half" idx="1"/>
          </p:nvPr>
        </p:nvSpPr>
        <p:spPr>
          <a:xfrm>
            <a:off x="584200" y="1341438"/>
            <a:ext cx="8813800" cy="1223962"/>
          </a:xfrm>
          <a:solidFill>
            <a:srgbClr val="C0C0C0">
              <a:alpha val="10001"/>
            </a:srgbClr>
          </a:solidFill>
        </p:spPr>
        <p:txBody>
          <a:bodyPr/>
          <a:lstStyle/>
          <a:p>
            <a:pPr marL="0" indent="0">
              <a:lnSpc>
                <a:spcPct val="90000"/>
              </a:lnSpc>
              <a:buFont typeface="Arial" charset="0"/>
              <a:buNone/>
            </a:pPr>
            <a:r>
              <a:rPr lang="fr-FR" sz="2000">
                <a:latin typeface="Arial" charset="0"/>
              </a:rPr>
              <a:t>Un capteur est un appareil qui réunit la technologie nécessaire à l’acquisition d’images à distance et qui est transporté par le satellite. Il permet de capturer l’information pour différentes régions du spectre. Chacune de ces régions donne lieu à une image, appelée alors canal ou bande.</a:t>
            </a:r>
          </a:p>
        </p:txBody>
      </p:sp>
      <p:sp>
        <p:nvSpPr>
          <p:cNvPr id="399366" name="Rectangle 6"/>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Les capteurs</a:t>
            </a:r>
          </a:p>
        </p:txBody>
      </p:sp>
      <p:sp>
        <p:nvSpPr>
          <p:cNvPr id="399370" name="Rectangle 10"/>
          <p:cNvSpPr>
            <a:spLocks noRot="1" noChangeArrowheads="1"/>
          </p:cNvSpPr>
          <p:nvPr/>
        </p:nvSpPr>
        <p:spPr bwMode="auto">
          <a:xfrm>
            <a:off x="560388" y="2709863"/>
            <a:ext cx="6161087" cy="1871662"/>
          </a:xfrm>
          <a:prstGeom prst="rect">
            <a:avLst/>
          </a:prstGeom>
          <a:solidFill>
            <a:srgbClr val="C0C0C0">
              <a:alpha val="10001"/>
            </a:srgbClr>
          </a:solidFill>
          <a:ln w="9525">
            <a:noFill/>
            <a:miter lim="800000"/>
            <a:headEnd/>
            <a:tailEnd/>
          </a:ln>
          <a:effectLst/>
        </p:spPr>
        <p:txBody>
          <a:bodyPr/>
          <a:lstStyle/>
          <a:p>
            <a:pPr>
              <a:spcBef>
                <a:spcPct val="20000"/>
              </a:spcBef>
              <a:buClr>
                <a:schemeClr val="hlink"/>
              </a:buClr>
              <a:buSzPct val="80000"/>
              <a:buFont typeface="Arial" charset="0"/>
              <a:buNone/>
            </a:pPr>
            <a:r>
              <a:rPr lang="fr-FR">
                <a:effectLst>
                  <a:outerShdw blurRad="38100" dist="38100" dir="2700000" algn="tl">
                    <a:srgbClr val="000000"/>
                  </a:outerShdw>
                </a:effectLst>
                <a:latin typeface="Arial" charset="0"/>
              </a:rPr>
              <a:t>Deux types de capteurs :</a:t>
            </a:r>
          </a:p>
          <a:p>
            <a:pPr marL="269875" lvl="1">
              <a:spcBef>
                <a:spcPct val="20000"/>
              </a:spcBef>
              <a:buClr>
                <a:srgbClr val="FFCC66"/>
              </a:buClr>
              <a:buSzPct val="70000"/>
              <a:buFont typeface="Arial" charset="0"/>
              <a:buChar char="►"/>
            </a:pPr>
            <a:r>
              <a:rPr lang="fr-FR">
                <a:effectLst>
                  <a:outerShdw blurRad="38100" dist="38100" dir="2700000" algn="tl">
                    <a:srgbClr val="000000"/>
                  </a:outerShdw>
                </a:effectLst>
                <a:latin typeface="Arial" charset="0"/>
              </a:rPr>
              <a:t> </a:t>
            </a:r>
            <a:r>
              <a:rPr lang="fr-FR">
                <a:solidFill>
                  <a:srgbClr val="FFCC66"/>
                </a:solidFill>
                <a:effectLst>
                  <a:outerShdw blurRad="38100" dist="38100" dir="2700000" algn="tl">
                    <a:srgbClr val="000000"/>
                  </a:outerShdw>
                </a:effectLst>
                <a:latin typeface="Arial" charset="0"/>
              </a:rPr>
              <a:t>Actifs</a:t>
            </a:r>
            <a:r>
              <a:rPr lang="fr-FR">
                <a:effectLst>
                  <a:outerShdw blurRad="38100" dist="38100" dir="2700000" algn="tl">
                    <a:srgbClr val="000000"/>
                  </a:outerShdw>
                </a:effectLst>
                <a:latin typeface="Arial" charset="0"/>
              </a:rPr>
              <a:t> : Produisent leur propre radiation et reçoivent la radiation réfléchie par la surface terrestre</a:t>
            </a:r>
          </a:p>
          <a:p>
            <a:pPr marL="631825" lvl="2">
              <a:spcBef>
                <a:spcPct val="20000"/>
              </a:spcBef>
              <a:buClr>
                <a:srgbClr val="FFCC66"/>
              </a:buClr>
              <a:buSzPct val="70000"/>
              <a:buFont typeface="Wingdings" pitchFamily="2" charset="2"/>
              <a:buChar char="§"/>
            </a:pPr>
            <a:r>
              <a:rPr lang="fr-FR">
                <a:effectLst>
                  <a:outerShdw blurRad="38100" dist="38100" dir="2700000" algn="tl">
                    <a:srgbClr val="000000"/>
                  </a:outerShdw>
                </a:effectLst>
                <a:latin typeface="Arial" charset="0"/>
              </a:rPr>
              <a:t> radar</a:t>
            </a:r>
          </a:p>
          <a:p>
            <a:pPr marL="631825" lvl="2">
              <a:spcBef>
                <a:spcPct val="20000"/>
              </a:spcBef>
              <a:buClr>
                <a:srgbClr val="FFCC66"/>
              </a:buClr>
              <a:buSzPct val="70000"/>
              <a:buFont typeface="Wingdings" pitchFamily="2" charset="2"/>
              <a:buChar char="§"/>
            </a:pPr>
            <a:r>
              <a:rPr lang="fr-FR">
                <a:effectLst>
                  <a:outerShdw blurRad="38100" dist="38100" dir="2700000" algn="tl">
                    <a:srgbClr val="000000"/>
                  </a:outerShdw>
                </a:effectLst>
                <a:latin typeface="Arial" charset="0"/>
              </a:rPr>
              <a:t> lidar (technologie laser)</a:t>
            </a:r>
          </a:p>
        </p:txBody>
      </p:sp>
      <p:grpSp>
        <p:nvGrpSpPr>
          <p:cNvPr id="399376" name="Group 16"/>
          <p:cNvGrpSpPr>
            <a:grpSpLocks/>
          </p:cNvGrpSpPr>
          <p:nvPr/>
        </p:nvGrpSpPr>
        <p:grpSpPr bwMode="auto">
          <a:xfrm>
            <a:off x="7689850" y="2708275"/>
            <a:ext cx="1800225" cy="2041525"/>
            <a:chOff x="4662" y="1797"/>
            <a:chExt cx="1270" cy="1470"/>
          </a:xfrm>
        </p:grpSpPr>
        <p:pic>
          <p:nvPicPr>
            <p:cNvPr id="399374" name="Picture 14" descr="InSAR_big">
              <a:hlinkClick r:id="rId3"/>
            </p:cNvPr>
            <p:cNvPicPr>
              <a:picLocks noChangeAspect="1" noChangeArrowheads="1"/>
            </p:cNvPicPr>
            <p:nvPr/>
          </p:nvPicPr>
          <p:blipFill>
            <a:blip r:embed="rId4" cstate="print"/>
            <a:srcRect/>
            <a:stretch>
              <a:fillRect/>
            </a:stretch>
          </p:blipFill>
          <p:spPr bwMode="auto">
            <a:xfrm>
              <a:off x="4662" y="1797"/>
              <a:ext cx="1226" cy="1406"/>
            </a:xfrm>
            <a:prstGeom prst="rect">
              <a:avLst/>
            </a:prstGeom>
            <a:noFill/>
          </p:spPr>
        </p:pic>
        <p:sp>
          <p:nvSpPr>
            <p:cNvPr id="399375" name="Text Box 15"/>
            <p:cNvSpPr txBox="1">
              <a:spLocks noChangeArrowheads="1"/>
            </p:cNvSpPr>
            <p:nvPr/>
          </p:nvSpPr>
          <p:spPr bwMode="auto">
            <a:xfrm>
              <a:off x="4980" y="3113"/>
              <a:ext cx="952" cy="154"/>
            </a:xfrm>
            <a:prstGeom prst="rect">
              <a:avLst/>
            </a:prstGeom>
            <a:noFill/>
            <a:ln w="9525">
              <a:noFill/>
              <a:miter lim="800000"/>
              <a:headEnd/>
              <a:tailEnd/>
            </a:ln>
            <a:effectLst/>
          </p:spPr>
          <p:txBody>
            <a:bodyPr>
              <a:spAutoFit/>
            </a:bodyPr>
            <a:lstStyle/>
            <a:p>
              <a:pPr algn="r">
                <a:spcBef>
                  <a:spcPct val="50000"/>
                </a:spcBef>
              </a:pPr>
              <a:r>
                <a:rPr lang="fr-FR" sz="800">
                  <a:solidFill>
                    <a:schemeClr val="bg1"/>
                  </a:solidFill>
                </a:rPr>
                <a:t>www.geology.wisc.edu </a:t>
              </a:r>
            </a:p>
          </p:txBody>
        </p:sp>
      </p:grpSp>
      <p:sp>
        <p:nvSpPr>
          <p:cNvPr id="399377" name="Text Box 17"/>
          <p:cNvSpPr txBox="1">
            <a:spLocks noChangeArrowheads="1"/>
          </p:cNvSpPr>
          <p:nvPr/>
        </p:nvSpPr>
        <p:spPr bwMode="auto">
          <a:xfrm>
            <a:off x="560388" y="4779963"/>
            <a:ext cx="8785225" cy="1906587"/>
          </a:xfrm>
          <a:prstGeom prst="rect">
            <a:avLst/>
          </a:prstGeom>
          <a:solidFill>
            <a:srgbClr val="C0C0C0">
              <a:alpha val="10001"/>
            </a:srgbClr>
          </a:solidFill>
          <a:ln w="9525">
            <a:noFill/>
            <a:miter lim="800000"/>
            <a:headEnd/>
            <a:tailEnd/>
          </a:ln>
          <a:effectLst/>
        </p:spPr>
        <p:txBody>
          <a:bodyPr>
            <a:spAutoFit/>
          </a:bodyPr>
          <a:lstStyle/>
          <a:p>
            <a:pPr lvl="1" indent="-9525">
              <a:lnSpc>
                <a:spcPct val="85000"/>
              </a:lnSpc>
              <a:buClr>
                <a:srgbClr val="FFCC66"/>
              </a:buClr>
              <a:buSzPct val="70000"/>
              <a:buFont typeface="Arial" charset="0"/>
              <a:buChar char="►"/>
            </a:pPr>
            <a:r>
              <a:rPr lang="fr-FR">
                <a:effectLst>
                  <a:outerShdw blurRad="38100" dist="38100" dir="2700000" algn="tl">
                    <a:srgbClr val="000000"/>
                  </a:outerShdw>
                </a:effectLst>
                <a:latin typeface="Arial" charset="0"/>
              </a:rPr>
              <a:t> </a:t>
            </a:r>
            <a:r>
              <a:rPr lang="fr-FR">
                <a:solidFill>
                  <a:srgbClr val="FFCC66"/>
                </a:solidFill>
                <a:effectLst>
                  <a:outerShdw blurRad="38100" dist="38100" dir="2700000" algn="tl">
                    <a:srgbClr val="000000"/>
                  </a:outerShdw>
                </a:effectLst>
                <a:latin typeface="Arial" charset="0"/>
              </a:rPr>
              <a:t>Passifs</a:t>
            </a:r>
            <a:r>
              <a:rPr lang="fr-FR">
                <a:effectLst>
                  <a:outerShdw blurRad="38100" dist="38100" dir="2700000" algn="tl">
                    <a:srgbClr val="000000"/>
                  </a:outerShdw>
                </a:effectLst>
                <a:latin typeface="Arial" charset="0"/>
              </a:rPr>
              <a:t> : reçoivent la radiation électromagnétique réfléchie par la surface terrestre</a:t>
            </a:r>
          </a:p>
          <a:p>
            <a:pPr lvl="1" indent="-9525">
              <a:lnSpc>
                <a:spcPct val="85000"/>
              </a:lnSpc>
              <a:spcBef>
                <a:spcPct val="50000"/>
              </a:spcBef>
              <a:buClr>
                <a:srgbClr val="FFCC66"/>
              </a:buClr>
              <a:buSzPct val="70000"/>
              <a:buFont typeface="Wingdings" pitchFamily="2" charset="2"/>
              <a:buChar char="§"/>
            </a:pPr>
            <a:r>
              <a:rPr lang="fr-FR">
                <a:effectLst>
                  <a:outerShdw blurRad="38100" dist="38100" dir="2700000" algn="tl">
                    <a:srgbClr val="000000"/>
                  </a:outerShdw>
                </a:effectLst>
                <a:latin typeface="Arial" charset="0"/>
              </a:rPr>
              <a:t> Photographiques</a:t>
            </a:r>
          </a:p>
          <a:p>
            <a:pPr lvl="1" indent="-9525">
              <a:lnSpc>
                <a:spcPct val="85000"/>
              </a:lnSpc>
              <a:spcBef>
                <a:spcPct val="50000"/>
              </a:spcBef>
              <a:buClr>
                <a:srgbClr val="FFCC66"/>
              </a:buClr>
              <a:buSzPct val="70000"/>
              <a:buFont typeface="Wingdings" pitchFamily="2" charset="2"/>
              <a:buChar char="§"/>
            </a:pPr>
            <a:r>
              <a:rPr lang="fr-FR">
                <a:effectLst>
                  <a:outerShdw blurRad="38100" dist="38100" dir="2700000" algn="tl">
                    <a:srgbClr val="000000"/>
                  </a:outerShdw>
                </a:effectLst>
                <a:latin typeface="Arial" charset="0"/>
              </a:rPr>
              <a:t> Optico-électroniques qui combinent une optique et un système de détection électronique, comme SPOT</a:t>
            </a:r>
          </a:p>
          <a:p>
            <a:pPr lvl="1" indent="-9525">
              <a:lnSpc>
                <a:spcPct val="85000"/>
              </a:lnSpc>
              <a:spcBef>
                <a:spcPct val="50000"/>
              </a:spcBef>
              <a:buClr>
                <a:srgbClr val="FFCC66"/>
              </a:buClr>
              <a:buSzPct val="70000"/>
              <a:buFont typeface="Wingdings" pitchFamily="2" charset="2"/>
              <a:buChar char="§"/>
            </a:pPr>
            <a:r>
              <a:rPr lang="fr-FR">
                <a:effectLst>
                  <a:outerShdw blurRad="38100" dist="38100" dir="2700000" algn="tl">
                    <a:srgbClr val="000000"/>
                  </a:outerShdw>
                </a:effectLst>
                <a:latin typeface="Arial" charset="0"/>
              </a:rPr>
              <a:t> Spectromètres d’images et d'antenne (radiomètres de microondes).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22" name="Rectangle 2"/>
          <p:cNvSpPr>
            <a:spLocks noRot="1" noChangeArrowheads="1"/>
          </p:cNvSpPr>
          <p:nvPr/>
        </p:nvSpPr>
        <p:spPr bwMode="auto">
          <a:xfrm>
            <a:off x="0" y="2708275"/>
            <a:ext cx="9906000" cy="1296988"/>
          </a:xfrm>
          <a:prstGeom prst="rect">
            <a:avLst/>
          </a:prstGeom>
          <a:solidFill>
            <a:srgbClr val="C0C0C0">
              <a:alpha val="10001"/>
            </a:srgbClr>
          </a:solidFill>
          <a:ln w="9525">
            <a:noFill/>
            <a:miter lim="800000"/>
            <a:headEnd/>
            <a:tailEnd/>
          </a:ln>
          <a:effectLst/>
        </p:spPr>
        <p:txBody>
          <a:bodyPr anchor="ctr"/>
          <a:lstStyle/>
          <a:p>
            <a:pPr algn="ctr"/>
            <a:r>
              <a:rPr lang="fr-FR" sz="3600">
                <a:solidFill>
                  <a:srgbClr val="FFCC66"/>
                </a:solidFill>
                <a:effectLst>
                  <a:outerShdw blurRad="38100" dist="38100" dir="2700000" algn="tl">
                    <a:srgbClr val="000000"/>
                  </a:outerShdw>
                </a:effectLst>
                <a:latin typeface="Arial" charset="0"/>
              </a:rPr>
              <a:t>L’image numérique</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Rectangle 2"/>
          <p:cNvSpPr>
            <a:spLocks noGrp="1" noRot="1" noChangeArrowheads="1"/>
          </p:cNvSpPr>
          <p:nvPr>
            <p:ph type="body" sz="half" idx="1"/>
          </p:nvPr>
        </p:nvSpPr>
        <p:spPr>
          <a:xfrm>
            <a:off x="560388" y="1628775"/>
            <a:ext cx="8832850" cy="3889375"/>
          </a:xfrm>
          <a:solidFill>
            <a:srgbClr val="C0C0C0">
              <a:alpha val="10001"/>
            </a:srgbClr>
          </a:solidFill>
        </p:spPr>
        <p:txBody>
          <a:bodyPr/>
          <a:lstStyle/>
          <a:p>
            <a:pPr marL="0" indent="0">
              <a:lnSpc>
                <a:spcPct val="90000"/>
              </a:lnSpc>
              <a:buFont typeface="Arial" charset="0"/>
              <a:buNone/>
            </a:pPr>
            <a:r>
              <a:rPr lang="fr-FR" sz="2000">
                <a:latin typeface="Arial" charset="0"/>
              </a:rPr>
              <a:t>L’émission de radiation (émise ou réfléchie) à partir de la superficie terrestre est un phénomène continu en 4 dimensions (espace, temps, longueur d’onde et intensité). On définie :</a:t>
            </a:r>
          </a:p>
          <a:p>
            <a:pPr marL="0" indent="0">
              <a:lnSpc>
                <a:spcPct val="90000"/>
              </a:lnSpc>
            </a:pPr>
            <a:endParaRPr lang="fr-FR" sz="2000">
              <a:latin typeface="Arial" charset="0"/>
            </a:endParaRPr>
          </a:p>
          <a:p>
            <a:pPr marL="269875" lvl="1" indent="0">
              <a:lnSpc>
                <a:spcPct val="90000"/>
              </a:lnSpc>
              <a:spcAft>
                <a:spcPct val="40000"/>
              </a:spcAft>
              <a:buClr>
                <a:srgbClr val="FFCC66"/>
              </a:buClr>
            </a:pPr>
            <a:r>
              <a:rPr lang="fr-FR" sz="1800">
                <a:latin typeface="Arial" charset="0"/>
              </a:rPr>
              <a:t> </a:t>
            </a:r>
            <a:r>
              <a:rPr lang="fr-FR" sz="2000">
                <a:latin typeface="Arial" charset="0"/>
              </a:rPr>
              <a:t>la </a:t>
            </a:r>
            <a:r>
              <a:rPr lang="fr-FR" sz="2000">
                <a:solidFill>
                  <a:srgbClr val="FFCC66"/>
                </a:solidFill>
                <a:latin typeface="Arial" charset="0"/>
              </a:rPr>
              <a:t>résolution spatiale</a:t>
            </a:r>
            <a:r>
              <a:rPr lang="fr-FR" sz="2000">
                <a:latin typeface="Arial" charset="0"/>
              </a:rPr>
              <a:t> : taille du pixel</a:t>
            </a:r>
          </a:p>
          <a:p>
            <a:pPr marL="269875" lvl="1" indent="0">
              <a:lnSpc>
                <a:spcPct val="90000"/>
              </a:lnSpc>
              <a:spcAft>
                <a:spcPct val="40000"/>
              </a:spcAft>
              <a:buClr>
                <a:srgbClr val="FFCC66"/>
              </a:buClr>
            </a:pPr>
            <a:r>
              <a:rPr lang="fr-FR" sz="2000">
                <a:latin typeface="Arial" charset="0"/>
              </a:rPr>
              <a:t> la </a:t>
            </a:r>
            <a:r>
              <a:rPr lang="fr-FR" sz="2000">
                <a:solidFill>
                  <a:srgbClr val="FFCC66"/>
                </a:solidFill>
                <a:latin typeface="Arial" charset="0"/>
              </a:rPr>
              <a:t>résolution spectrale</a:t>
            </a:r>
            <a:r>
              <a:rPr lang="fr-FR" sz="2000">
                <a:latin typeface="Arial" charset="0"/>
              </a:rPr>
              <a:t> : nombre et largeur des régions du spectre capturées</a:t>
            </a:r>
          </a:p>
          <a:p>
            <a:pPr marL="269875" lvl="1" indent="0">
              <a:lnSpc>
                <a:spcPct val="90000"/>
              </a:lnSpc>
              <a:spcAft>
                <a:spcPct val="40000"/>
              </a:spcAft>
              <a:buClr>
                <a:srgbClr val="FFCC66"/>
              </a:buClr>
            </a:pPr>
            <a:r>
              <a:rPr lang="fr-FR" sz="2000">
                <a:latin typeface="Arial" charset="0"/>
              </a:rPr>
              <a:t> la </a:t>
            </a:r>
            <a:r>
              <a:rPr lang="fr-FR" sz="2000">
                <a:solidFill>
                  <a:srgbClr val="FFCC66"/>
                </a:solidFill>
                <a:latin typeface="Arial" charset="0"/>
              </a:rPr>
              <a:t>résolution radiométrique</a:t>
            </a:r>
            <a:r>
              <a:rPr lang="fr-FR" sz="2000">
                <a:latin typeface="Arial" charset="0"/>
              </a:rPr>
              <a:t> : nombre d’intervalles des intensités qui peuvent être capturées</a:t>
            </a:r>
          </a:p>
          <a:p>
            <a:pPr marL="269875" lvl="1" indent="0">
              <a:lnSpc>
                <a:spcPct val="90000"/>
              </a:lnSpc>
              <a:spcAft>
                <a:spcPct val="40000"/>
              </a:spcAft>
              <a:buClr>
                <a:srgbClr val="FFCC66"/>
              </a:buClr>
            </a:pPr>
            <a:r>
              <a:rPr lang="fr-FR" sz="2000">
                <a:latin typeface="Arial" charset="0"/>
              </a:rPr>
              <a:t> la </a:t>
            </a:r>
            <a:r>
              <a:rPr lang="fr-FR" sz="2000">
                <a:solidFill>
                  <a:srgbClr val="FFCC66"/>
                </a:solidFill>
                <a:latin typeface="Arial" charset="0"/>
              </a:rPr>
              <a:t>résolution temporelle</a:t>
            </a:r>
            <a:r>
              <a:rPr lang="fr-FR" sz="2000">
                <a:latin typeface="Arial" charset="0"/>
              </a:rPr>
              <a:t> : intervalle de temps entre deux captures d’une même région</a:t>
            </a:r>
          </a:p>
        </p:txBody>
      </p:sp>
      <p:sp>
        <p:nvSpPr>
          <p:cNvPr id="401411" name="Text Box 3"/>
          <p:cNvSpPr txBox="1">
            <a:spLocks noChangeArrowheads="1"/>
          </p:cNvSpPr>
          <p:nvPr/>
        </p:nvSpPr>
        <p:spPr bwMode="auto">
          <a:xfrm>
            <a:off x="1403350" y="914400"/>
            <a:ext cx="6356350" cy="579438"/>
          </a:xfrm>
          <a:prstGeom prst="rect">
            <a:avLst/>
          </a:prstGeom>
          <a:noFill/>
          <a:ln w="9525">
            <a:noFill/>
            <a:miter lim="800000"/>
            <a:headEnd/>
            <a:tailEnd/>
          </a:ln>
          <a:effectLst/>
        </p:spPr>
        <p:txBody>
          <a:bodyPr>
            <a:spAutoFit/>
          </a:bodyPr>
          <a:lstStyle/>
          <a:p>
            <a:pPr algn="ctr">
              <a:spcBef>
                <a:spcPct val="50000"/>
              </a:spcBef>
            </a:pPr>
            <a:endParaRPr lang="en-US" sz="3200">
              <a:latin typeface="Times New Roman" pitchFamily="18" charset="0"/>
            </a:endParaRPr>
          </a:p>
        </p:txBody>
      </p:sp>
      <p:sp>
        <p:nvSpPr>
          <p:cNvPr id="401412"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Résolution des images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4482" name="Rectangle 2"/>
          <p:cNvSpPr>
            <a:spLocks noGrp="1" noRot="1" noChangeArrowheads="1"/>
          </p:cNvSpPr>
          <p:nvPr>
            <p:ph type="body" sz="half" idx="1"/>
          </p:nvPr>
        </p:nvSpPr>
        <p:spPr>
          <a:xfrm>
            <a:off x="584200" y="1557338"/>
            <a:ext cx="8832850" cy="2376487"/>
          </a:xfrm>
          <a:solidFill>
            <a:srgbClr val="C0C0C0">
              <a:alpha val="10001"/>
            </a:srgbClr>
          </a:solidFill>
        </p:spPr>
        <p:txBody>
          <a:bodyPr/>
          <a:lstStyle/>
          <a:p>
            <a:pPr marL="0" indent="0">
              <a:spcAft>
                <a:spcPct val="60000"/>
              </a:spcAft>
              <a:buFont typeface="Arial" charset="0"/>
              <a:buNone/>
            </a:pPr>
            <a:r>
              <a:rPr lang="fr-FR" sz="2000">
                <a:latin typeface="Arial" charset="0"/>
              </a:rPr>
              <a:t>Pour chaque canal, le capteur convertit les valeurs réfléchies et capturées en valeurs numériques (appelées radiométriques), avec une précision habituelle de 256 niveaux. Ces valeurs sont conservées sous la forme d’images matricielles, composées de pixels (généralement carrés). Il y a donc une image par canal.</a:t>
            </a:r>
          </a:p>
          <a:p>
            <a:pPr marL="0" indent="0">
              <a:spcAft>
                <a:spcPct val="60000"/>
              </a:spcAft>
              <a:buFont typeface="Arial" charset="0"/>
              <a:buNone/>
            </a:pPr>
            <a:r>
              <a:rPr lang="fr-FR" sz="2000">
                <a:latin typeface="Arial" charset="0"/>
              </a:rPr>
              <a:t>Le pixel est défini par sa position (ligne, colonne) et sa valeur.</a:t>
            </a:r>
          </a:p>
        </p:txBody>
      </p:sp>
      <p:sp>
        <p:nvSpPr>
          <p:cNvPr id="404483" name="Text Box 3"/>
          <p:cNvSpPr txBox="1">
            <a:spLocks noChangeArrowheads="1"/>
          </p:cNvSpPr>
          <p:nvPr/>
        </p:nvSpPr>
        <p:spPr bwMode="auto">
          <a:xfrm>
            <a:off x="1403350" y="914400"/>
            <a:ext cx="6356350" cy="579438"/>
          </a:xfrm>
          <a:prstGeom prst="rect">
            <a:avLst/>
          </a:prstGeom>
          <a:noFill/>
          <a:ln w="9525">
            <a:noFill/>
            <a:miter lim="800000"/>
            <a:headEnd/>
            <a:tailEnd/>
          </a:ln>
          <a:effectLst/>
        </p:spPr>
        <p:txBody>
          <a:bodyPr>
            <a:spAutoFit/>
          </a:bodyPr>
          <a:lstStyle/>
          <a:p>
            <a:pPr algn="ctr">
              <a:spcBef>
                <a:spcPct val="50000"/>
              </a:spcBef>
            </a:pPr>
            <a:endParaRPr lang="en-US" sz="3200">
              <a:latin typeface="Times New Roman" pitchFamily="18" charset="0"/>
            </a:endParaRPr>
          </a:p>
        </p:txBody>
      </p:sp>
      <p:sp>
        <p:nvSpPr>
          <p:cNvPr id="404484"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L’image numérique</a:t>
            </a:r>
          </a:p>
        </p:txBody>
      </p:sp>
      <p:grpSp>
        <p:nvGrpSpPr>
          <p:cNvPr id="404485" name="Group 5"/>
          <p:cNvGrpSpPr>
            <a:grpSpLocks/>
          </p:cNvGrpSpPr>
          <p:nvPr/>
        </p:nvGrpSpPr>
        <p:grpSpPr bwMode="auto">
          <a:xfrm>
            <a:off x="3368675" y="4221163"/>
            <a:ext cx="3168650" cy="2324100"/>
            <a:chOff x="3846" y="1979"/>
            <a:chExt cx="1996" cy="1464"/>
          </a:xfrm>
        </p:grpSpPr>
        <p:pic>
          <p:nvPicPr>
            <p:cNvPr id="404486" name="Picture 6" descr="Yirga_chefe_cc432++">
              <a:hlinkClick r:id="rId3"/>
            </p:cNvPr>
            <p:cNvPicPr>
              <a:picLocks noChangeAspect="1" noChangeArrowheads="1"/>
            </p:cNvPicPr>
            <p:nvPr/>
          </p:nvPicPr>
          <p:blipFill>
            <a:blip r:embed="rId4" cstate="print"/>
            <a:srcRect t="12424" r="28572"/>
            <a:stretch>
              <a:fillRect/>
            </a:stretch>
          </p:blipFill>
          <p:spPr bwMode="auto">
            <a:xfrm>
              <a:off x="3846" y="2160"/>
              <a:ext cx="725" cy="1283"/>
            </a:xfrm>
            <a:prstGeom prst="rect">
              <a:avLst/>
            </a:prstGeom>
            <a:noFill/>
          </p:spPr>
        </p:pic>
        <p:pic>
          <p:nvPicPr>
            <p:cNvPr id="404487" name="Picture 7" descr="CC_nir_pan_3++"/>
            <p:cNvPicPr>
              <a:picLocks noChangeAspect="1" noChangeArrowheads="1"/>
            </p:cNvPicPr>
            <p:nvPr/>
          </p:nvPicPr>
          <p:blipFill>
            <a:blip r:embed="rId5" cstate="print"/>
            <a:srcRect/>
            <a:stretch>
              <a:fillRect/>
            </a:stretch>
          </p:blipFill>
          <p:spPr bwMode="auto">
            <a:xfrm>
              <a:off x="4481" y="1979"/>
              <a:ext cx="755" cy="1270"/>
            </a:xfrm>
            <a:prstGeom prst="rect">
              <a:avLst/>
            </a:prstGeom>
            <a:noFill/>
          </p:spPr>
        </p:pic>
        <p:grpSp>
          <p:nvGrpSpPr>
            <p:cNvPr id="404488" name="Group 8"/>
            <p:cNvGrpSpPr>
              <a:grpSpLocks/>
            </p:cNvGrpSpPr>
            <p:nvPr/>
          </p:nvGrpSpPr>
          <p:grpSpPr bwMode="auto">
            <a:xfrm>
              <a:off x="5070" y="2161"/>
              <a:ext cx="772" cy="1269"/>
              <a:chOff x="5070" y="2160"/>
              <a:chExt cx="772" cy="1269"/>
            </a:xfrm>
          </p:grpSpPr>
          <p:pic>
            <p:nvPicPr>
              <p:cNvPr id="404489" name="Picture 9" descr="cc_pan_nir_3_d++"/>
              <p:cNvPicPr>
                <a:picLocks noChangeAspect="1" noChangeArrowheads="1"/>
              </p:cNvPicPr>
              <p:nvPr/>
            </p:nvPicPr>
            <p:blipFill>
              <a:blip r:embed="rId6" cstate="print"/>
              <a:srcRect t="15184" r="29855"/>
              <a:stretch>
                <a:fillRect/>
              </a:stretch>
            </p:blipFill>
            <p:spPr bwMode="auto">
              <a:xfrm>
                <a:off x="5070" y="2160"/>
                <a:ext cx="726" cy="1268"/>
              </a:xfrm>
              <a:prstGeom prst="rect">
                <a:avLst/>
              </a:prstGeom>
              <a:noFill/>
            </p:spPr>
          </p:pic>
          <p:sp>
            <p:nvSpPr>
              <p:cNvPr id="404490" name="Text Box 10"/>
              <p:cNvSpPr txBox="1">
                <a:spLocks noChangeArrowheads="1"/>
              </p:cNvSpPr>
              <p:nvPr/>
            </p:nvSpPr>
            <p:spPr bwMode="auto">
              <a:xfrm>
                <a:off x="5297" y="3294"/>
                <a:ext cx="545" cy="135"/>
              </a:xfrm>
              <a:prstGeom prst="rect">
                <a:avLst/>
              </a:prstGeom>
              <a:noFill/>
              <a:ln w="9525">
                <a:noFill/>
                <a:miter lim="800000"/>
                <a:headEnd/>
                <a:tailEnd/>
              </a:ln>
              <a:effectLst/>
            </p:spPr>
            <p:txBody>
              <a:bodyPr>
                <a:spAutoFit/>
              </a:bodyPr>
              <a:lstStyle/>
              <a:p>
                <a:pPr algn="r">
                  <a:spcBef>
                    <a:spcPct val="50000"/>
                  </a:spcBef>
                </a:pPr>
                <a:r>
                  <a:rPr lang="fr-FR" sz="800"/>
                  <a:t>Ird.fr</a:t>
                </a: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531" name="Rectangle 3"/>
          <p:cNvSpPr>
            <a:spLocks noGrp="1" noRot="1" noChangeArrowheads="1"/>
          </p:cNvSpPr>
          <p:nvPr>
            <p:ph type="body" sz="half" idx="2"/>
          </p:nvPr>
        </p:nvSpPr>
        <p:spPr>
          <a:xfrm>
            <a:off x="4089400" y="1771650"/>
            <a:ext cx="5430838" cy="3457575"/>
          </a:xfrm>
          <a:solidFill>
            <a:srgbClr val="C0C0C0">
              <a:alpha val="10001"/>
            </a:srgbClr>
          </a:solidFill>
        </p:spPr>
        <p:txBody>
          <a:bodyPr/>
          <a:lstStyle/>
          <a:p>
            <a:pPr>
              <a:lnSpc>
                <a:spcPct val="90000"/>
              </a:lnSpc>
              <a:buClr>
                <a:srgbClr val="FFCC66"/>
              </a:buClr>
              <a:buSzPct val="70000"/>
            </a:pPr>
            <a:r>
              <a:rPr lang="fr-FR" sz="2000">
                <a:latin typeface="Arial" charset="0"/>
              </a:rPr>
              <a:t>Valeurs radiométriques entre 0 y 255:</a:t>
            </a:r>
          </a:p>
          <a:p>
            <a:pPr>
              <a:lnSpc>
                <a:spcPct val="90000"/>
              </a:lnSpc>
              <a:buClr>
                <a:srgbClr val="FFCC66"/>
              </a:buClr>
              <a:buSzPct val="70000"/>
              <a:buFont typeface="Arial" charset="0"/>
              <a:buNone/>
            </a:pPr>
            <a:endParaRPr lang="fr-FR" sz="1000">
              <a:latin typeface="Arial" charset="0"/>
            </a:endParaRPr>
          </a:p>
          <a:p>
            <a:pPr lvl="1">
              <a:lnSpc>
                <a:spcPct val="90000"/>
              </a:lnSpc>
              <a:buClr>
                <a:srgbClr val="FFCC66"/>
              </a:buClr>
              <a:buSzPct val="70000"/>
            </a:pPr>
            <a:r>
              <a:rPr lang="fr-FR" sz="2000">
                <a:latin typeface="Arial" charset="0"/>
              </a:rPr>
              <a:t>0 (0% de réflexion): Noir</a:t>
            </a:r>
          </a:p>
          <a:p>
            <a:pPr lvl="1">
              <a:lnSpc>
                <a:spcPct val="90000"/>
              </a:lnSpc>
              <a:buClr>
                <a:srgbClr val="FFCC66"/>
              </a:buClr>
              <a:buSzPct val="70000"/>
            </a:pPr>
            <a:r>
              <a:rPr lang="fr-FR" sz="2000">
                <a:latin typeface="Arial" charset="0"/>
              </a:rPr>
              <a:t>255 (100% réflexion): Blanc</a:t>
            </a:r>
          </a:p>
          <a:p>
            <a:pPr>
              <a:lnSpc>
                <a:spcPct val="90000"/>
              </a:lnSpc>
              <a:buFont typeface="Arial" charset="0"/>
              <a:buNone/>
            </a:pPr>
            <a:endParaRPr lang="fr-FR" sz="2400">
              <a:latin typeface="Arial" charset="0"/>
            </a:endParaRPr>
          </a:p>
          <a:p>
            <a:pPr>
              <a:lnSpc>
                <a:spcPct val="90000"/>
              </a:lnSpc>
              <a:buClr>
                <a:srgbClr val="FFCC66"/>
              </a:buClr>
              <a:buSzPct val="70000"/>
            </a:pPr>
            <a:r>
              <a:rPr lang="fr-FR" sz="2000">
                <a:latin typeface="Arial" charset="0"/>
              </a:rPr>
              <a:t>Ces matrices de valeurs radiométriques peuvent être visualisées :</a:t>
            </a:r>
          </a:p>
          <a:p>
            <a:pPr>
              <a:lnSpc>
                <a:spcPct val="90000"/>
              </a:lnSpc>
              <a:buClr>
                <a:srgbClr val="FFCC66"/>
              </a:buClr>
              <a:buSzPct val="70000"/>
            </a:pPr>
            <a:endParaRPr lang="fr-FR" sz="1000">
              <a:latin typeface="Arial" charset="0"/>
            </a:endParaRPr>
          </a:p>
          <a:p>
            <a:pPr lvl="1">
              <a:lnSpc>
                <a:spcPct val="90000"/>
              </a:lnSpc>
              <a:buClr>
                <a:srgbClr val="FFCC66"/>
              </a:buClr>
              <a:buSzPct val="70000"/>
            </a:pPr>
            <a:r>
              <a:rPr lang="fr-FR" sz="2000">
                <a:latin typeface="Arial" charset="0"/>
              </a:rPr>
              <a:t>En matrices de gris</a:t>
            </a:r>
          </a:p>
          <a:p>
            <a:pPr lvl="1">
              <a:lnSpc>
                <a:spcPct val="90000"/>
              </a:lnSpc>
              <a:buClr>
                <a:srgbClr val="FFCC66"/>
              </a:buClr>
              <a:buSzPct val="70000"/>
            </a:pPr>
            <a:r>
              <a:rPr lang="fr-FR" sz="2000">
                <a:latin typeface="Arial" charset="0"/>
              </a:rPr>
              <a:t>En compositions colorées (par une combinaison de plusieurs bandes)</a:t>
            </a:r>
          </a:p>
        </p:txBody>
      </p:sp>
      <p:graphicFrame>
        <p:nvGraphicFramePr>
          <p:cNvPr id="406532" name="Object 4"/>
          <p:cNvGraphicFramePr>
            <a:graphicFrameLocks noChangeAspect="1"/>
          </p:cNvGraphicFramePr>
          <p:nvPr>
            <p:ph idx="4294967295"/>
          </p:nvPr>
        </p:nvGraphicFramePr>
        <p:xfrm>
          <a:off x="549275" y="1727200"/>
          <a:ext cx="3373438" cy="3976688"/>
        </p:xfrm>
        <a:graphic>
          <a:graphicData uri="http://schemas.openxmlformats.org/presentationml/2006/ole">
            <p:oleObj spid="_x0000_s406532" name="Documento" r:id="rId4" imgW="3632375" imgH="4472034" progId="Word.Document.8">
              <p:embed/>
            </p:oleObj>
          </a:graphicData>
        </a:graphic>
      </p:graphicFrame>
      <p:sp>
        <p:nvSpPr>
          <p:cNvPr id="406535" name="Rectangle 7"/>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L’image numérique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8579" name="Picture 3" descr="matrice_zoom"/>
          <p:cNvPicPr>
            <a:picLocks noGrp="1" noChangeAspect="1" noChangeArrowheads="1"/>
          </p:cNvPicPr>
          <p:nvPr>
            <p:ph sz="half" idx="1"/>
          </p:nvPr>
        </p:nvPicPr>
        <p:blipFill>
          <a:blip r:embed="rId3" cstate="print"/>
          <a:srcRect/>
          <a:stretch>
            <a:fillRect/>
          </a:stretch>
        </p:blipFill>
        <p:spPr>
          <a:xfrm>
            <a:off x="341313" y="2713038"/>
            <a:ext cx="4122737" cy="2968625"/>
          </a:xfrm>
          <a:noFill/>
          <a:ln/>
        </p:spPr>
      </p:pic>
      <p:pic>
        <p:nvPicPr>
          <p:cNvPr id="408580" name="Picture 4" descr="matrice"/>
          <p:cNvPicPr>
            <a:picLocks noGrp="1" noChangeAspect="1" noChangeArrowheads="1"/>
          </p:cNvPicPr>
          <p:nvPr>
            <p:ph sz="half" idx="2"/>
          </p:nvPr>
        </p:nvPicPr>
        <p:blipFill>
          <a:blip r:embed="rId4" cstate="print"/>
          <a:srcRect/>
          <a:stretch>
            <a:fillRect/>
          </a:stretch>
        </p:blipFill>
        <p:spPr>
          <a:xfrm>
            <a:off x="4878388" y="2324100"/>
            <a:ext cx="4535487" cy="3540125"/>
          </a:xfrm>
          <a:noFill/>
          <a:ln/>
        </p:spPr>
      </p:pic>
      <p:sp>
        <p:nvSpPr>
          <p:cNvPr id="408581" name="Text Box 5"/>
          <p:cNvSpPr txBox="1">
            <a:spLocks noChangeArrowheads="1"/>
          </p:cNvSpPr>
          <p:nvPr/>
        </p:nvSpPr>
        <p:spPr bwMode="auto">
          <a:xfrm>
            <a:off x="273050" y="2084388"/>
            <a:ext cx="3527425" cy="336550"/>
          </a:xfrm>
          <a:prstGeom prst="rect">
            <a:avLst/>
          </a:prstGeom>
          <a:noFill/>
          <a:ln w="9525" algn="ctr">
            <a:noFill/>
            <a:miter lim="800000"/>
            <a:headEnd/>
            <a:tailEnd/>
          </a:ln>
          <a:effectLst/>
        </p:spPr>
        <p:txBody>
          <a:bodyPr/>
          <a:lstStyle/>
          <a:p>
            <a:pPr marL="342900" indent="-342900">
              <a:lnSpc>
                <a:spcPct val="90000"/>
              </a:lnSpc>
              <a:spcBef>
                <a:spcPct val="20000"/>
              </a:spcBef>
              <a:buClr>
                <a:schemeClr val="hlink"/>
              </a:buClr>
              <a:buFont typeface="Wingdings" pitchFamily="2" charset="2"/>
              <a:buNone/>
            </a:pPr>
            <a:r>
              <a:rPr lang="fr-FR" sz="1900">
                <a:effectLst>
                  <a:outerShdw blurRad="38100" dist="38100" dir="2700000" algn="tl">
                    <a:srgbClr val="000000"/>
                  </a:outerShdw>
                </a:effectLst>
                <a:latin typeface="Arial" charset="0"/>
                <a:cs typeface="Tahoma" pitchFamily="34" charset="0"/>
              </a:rPr>
              <a:t>Image Spot 5 du 23/11/2003</a:t>
            </a:r>
          </a:p>
        </p:txBody>
      </p:sp>
      <p:sp>
        <p:nvSpPr>
          <p:cNvPr id="408582" name="Rectangle 6"/>
          <p:cNvSpPr>
            <a:spLocks noChangeArrowheads="1"/>
          </p:cNvSpPr>
          <p:nvPr/>
        </p:nvSpPr>
        <p:spPr bwMode="auto">
          <a:xfrm>
            <a:off x="508000" y="2720975"/>
            <a:ext cx="3978275" cy="3024188"/>
          </a:xfrm>
          <a:prstGeom prst="rect">
            <a:avLst/>
          </a:prstGeom>
          <a:noFill/>
          <a:ln w="9525">
            <a:solidFill>
              <a:srgbClr val="FF0000"/>
            </a:solidFill>
            <a:miter lim="800000"/>
            <a:headEnd/>
            <a:tailEnd/>
          </a:ln>
          <a:effectLst/>
        </p:spPr>
        <p:txBody>
          <a:bodyPr wrap="none" anchor="ctr"/>
          <a:lstStyle/>
          <a:p>
            <a:endParaRPr lang="en-US"/>
          </a:p>
        </p:txBody>
      </p:sp>
      <p:sp>
        <p:nvSpPr>
          <p:cNvPr id="408583" name="Line 7"/>
          <p:cNvSpPr>
            <a:spLocks noChangeShapeType="1"/>
          </p:cNvSpPr>
          <p:nvPr/>
        </p:nvSpPr>
        <p:spPr bwMode="auto">
          <a:xfrm flipH="1">
            <a:off x="4521200" y="4076700"/>
            <a:ext cx="1295400" cy="0"/>
          </a:xfrm>
          <a:prstGeom prst="line">
            <a:avLst/>
          </a:prstGeom>
          <a:noFill/>
          <a:ln w="9525">
            <a:solidFill>
              <a:srgbClr val="FF0000"/>
            </a:solidFill>
            <a:round/>
            <a:headEnd/>
            <a:tailEnd type="triangle" w="lg" len="med"/>
          </a:ln>
          <a:effectLst/>
        </p:spPr>
        <p:txBody>
          <a:bodyPr/>
          <a:lstStyle/>
          <a:p>
            <a:endParaRPr lang="en-US"/>
          </a:p>
        </p:txBody>
      </p:sp>
      <p:sp>
        <p:nvSpPr>
          <p:cNvPr id="408584" name="Rectangle 8"/>
          <p:cNvSpPr>
            <a:spLocks noChangeArrowheads="1"/>
          </p:cNvSpPr>
          <p:nvPr/>
        </p:nvSpPr>
        <p:spPr bwMode="auto">
          <a:xfrm>
            <a:off x="5889625" y="3802063"/>
            <a:ext cx="390525" cy="431800"/>
          </a:xfrm>
          <a:prstGeom prst="rect">
            <a:avLst/>
          </a:prstGeom>
          <a:noFill/>
          <a:ln w="9525">
            <a:solidFill>
              <a:srgbClr val="FF0000"/>
            </a:solidFill>
            <a:miter lim="800000"/>
            <a:headEnd/>
            <a:tailEnd/>
          </a:ln>
          <a:effectLst/>
        </p:spPr>
        <p:txBody>
          <a:bodyPr wrap="none" anchor="ctr"/>
          <a:lstStyle/>
          <a:p>
            <a:endParaRPr lang="en-US"/>
          </a:p>
        </p:txBody>
      </p:sp>
      <p:sp>
        <p:nvSpPr>
          <p:cNvPr id="408587" name="Rectangle 11"/>
          <p:cNvSpPr>
            <a:spLocks noRot="1" noChangeArrowheads="1"/>
          </p:cNvSpPr>
          <p:nvPr/>
        </p:nvSpPr>
        <p:spPr bwMode="auto">
          <a:xfrm>
            <a:off x="296863" y="1341438"/>
            <a:ext cx="3576637" cy="447675"/>
          </a:xfrm>
          <a:prstGeom prst="rect">
            <a:avLst/>
          </a:prstGeom>
          <a:noFill/>
          <a:ln w="9525" algn="ctr">
            <a:noFill/>
            <a:miter lim="800000"/>
            <a:headEnd/>
            <a:tailEnd/>
          </a:ln>
          <a:effectLst/>
        </p:spPr>
        <p:txBody>
          <a:bodyPr anchor="ctr"/>
          <a:lstStyle/>
          <a:p>
            <a:r>
              <a:rPr lang="fr-FR" sz="2000">
                <a:solidFill>
                  <a:srgbClr val="FFCC66"/>
                </a:solidFill>
                <a:effectLst>
                  <a:outerShdw blurRad="38100" dist="38100" dir="2700000" algn="tl">
                    <a:srgbClr val="000000"/>
                  </a:outerShdw>
                </a:effectLst>
                <a:latin typeface="Arial" charset="0"/>
                <a:cs typeface="Tahoma" pitchFamily="34" charset="0"/>
              </a:rPr>
              <a:t>Images satellites : exemples</a:t>
            </a:r>
          </a:p>
        </p:txBody>
      </p:sp>
      <p:sp>
        <p:nvSpPr>
          <p:cNvPr id="408589" name="Rectangle 13"/>
          <p:cNvSpPr>
            <a:spLocks noRot="1" noChangeArrowheads="1"/>
          </p:cNvSpPr>
          <p:nvPr/>
        </p:nvSpPr>
        <p:spPr bwMode="auto">
          <a:xfrm>
            <a:off x="0" y="260350"/>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L’image numérique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03" name="Picture 3" descr="23_11_10mcol"/>
          <p:cNvPicPr>
            <a:picLocks noGrp="1" noChangeAspect="1" noChangeArrowheads="1"/>
          </p:cNvPicPr>
          <p:nvPr>
            <p:ph sz="half" idx="2"/>
          </p:nvPr>
        </p:nvPicPr>
        <p:blipFill>
          <a:blip r:embed="rId3" cstate="print"/>
          <a:srcRect/>
          <a:stretch>
            <a:fillRect/>
          </a:stretch>
        </p:blipFill>
        <p:spPr>
          <a:xfrm>
            <a:off x="5145088" y="2300288"/>
            <a:ext cx="4252912" cy="3879850"/>
          </a:xfrm>
          <a:noFill/>
          <a:ln>
            <a:solidFill>
              <a:schemeClr val="tx1"/>
            </a:solidFill>
          </a:ln>
        </p:spPr>
      </p:pic>
      <p:pic>
        <p:nvPicPr>
          <p:cNvPr id="409604" name="Picture 4" descr="23_11_2"/>
          <p:cNvPicPr>
            <a:picLocks noGrp="1" noChangeAspect="1" noChangeArrowheads="1"/>
          </p:cNvPicPr>
          <p:nvPr>
            <p:ph sz="half" idx="1"/>
          </p:nvPr>
        </p:nvPicPr>
        <p:blipFill>
          <a:blip r:embed="rId4" cstate="print"/>
          <a:srcRect/>
          <a:stretch>
            <a:fillRect/>
          </a:stretch>
        </p:blipFill>
        <p:spPr>
          <a:xfrm>
            <a:off x="557213" y="2297113"/>
            <a:ext cx="4419600" cy="3883025"/>
          </a:xfrm>
          <a:noFill/>
          <a:ln>
            <a:solidFill>
              <a:schemeClr val="tx1"/>
            </a:solidFill>
          </a:ln>
        </p:spPr>
      </p:pic>
      <p:sp>
        <p:nvSpPr>
          <p:cNvPr id="409606" name="Text Box 6"/>
          <p:cNvSpPr txBox="1">
            <a:spLocks noChangeArrowheads="1"/>
          </p:cNvSpPr>
          <p:nvPr/>
        </p:nvSpPr>
        <p:spPr bwMode="auto">
          <a:xfrm>
            <a:off x="635000" y="6261100"/>
            <a:ext cx="3978275" cy="336550"/>
          </a:xfrm>
          <a:prstGeom prst="rect">
            <a:avLst/>
          </a:prstGeom>
          <a:noFill/>
          <a:ln w="9525">
            <a:noFill/>
            <a:miter lim="800000"/>
            <a:headEnd/>
            <a:tailEnd/>
          </a:ln>
          <a:effectLst/>
        </p:spPr>
        <p:txBody>
          <a:bodyPr>
            <a:spAutoFit/>
          </a:bodyPr>
          <a:lstStyle/>
          <a:p>
            <a:pPr algn="ctr">
              <a:spcBef>
                <a:spcPct val="50000"/>
              </a:spcBef>
            </a:pPr>
            <a:r>
              <a:rPr lang="fr-FR" sz="1600">
                <a:effectLst>
                  <a:outerShdw blurRad="38100" dist="38100" dir="2700000" algn="tl">
                    <a:srgbClr val="000000"/>
                  </a:outerShdw>
                </a:effectLst>
                <a:latin typeface="Arial" charset="0"/>
                <a:cs typeface="Tahoma" pitchFamily="34" charset="0"/>
              </a:rPr>
              <a:t>Panchromatique</a:t>
            </a:r>
          </a:p>
        </p:txBody>
      </p:sp>
      <p:sp>
        <p:nvSpPr>
          <p:cNvPr id="409607" name="Text Box 7"/>
          <p:cNvSpPr txBox="1">
            <a:spLocks noChangeArrowheads="1"/>
          </p:cNvSpPr>
          <p:nvPr/>
        </p:nvSpPr>
        <p:spPr bwMode="auto">
          <a:xfrm>
            <a:off x="5159375" y="6189663"/>
            <a:ext cx="4213225" cy="336550"/>
          </a:xfrm>
          <a:prstGeom prst="rect">
            <a:avLst/>
          </a:prstGeom>
          <a:noFill/>
          <a:ln w="9525">
            <a:noFill/>
            <a:miter lim="800000"/>
            <a:headEnd/>
            <a:tailEnd/>
          </a:ln>
          <a:effectLst/>
        </p:spPr>
        <p:txBody>
          <a:bodyPr>
            <a:spAutoFit/>
          </a:bodyPr>
          <a:lstStyle/>
          <a:p>
            <a:pPr algn="ctr">
              <a:spcBef>
                <a:spcPct val="50000"/>
              </a:spcBef>
            </a:pPr>
            <a:r>
              <a:rPr lang="fr-FR" sz="1600">
                <a:effectLst>
                  <a:outerShdw blurRad="38100" dist="38100" dir="2700000" algn="tl">
                    <a:srgbClr val="000000"/>
                  </a:outerShdw>
                </a:effectLst>
                <a:latin typeface="Arial" charset="0"/>
                <a:cs typeface="Tahoma" pitchFamily="34" charset="0"/>
              </a:rPr>
              <a:t>Multi spectral: composition colorée</a:t>
            </a:r>
          </a:p>
        </p:txBody>
      </p:sp>
      <p:sp>
        <p:nvSpPr>
          <p:cNvPr id="409610" name="Text Box 10"/>
          <p:cNvSpPr txBox="1">
            <a:spLocks noChangeArrowheads="1"/>
          </p:cNvSpPr>
          <p:nvPr/>
        </p:nvSpPr>
        <p:spPr bwMode="auto">
          <a:xfrm>
            <a:off x="488950" y="1773238"/>
            <a:ext cx="3671888" cy="336550"/>
          </a:xfrm>
          <a:prstGeom prst="rect">
            <a:avLst/>
          </a:prstGeom>
          <a:noFill/>
          <a:ln w="9525" algn="ctr">
            <a:noFill/>
            <a:miter lim="800000"/>
            <a:headEnd/>
            <a:tailEnd/>
          </a:ln>
          <a:effectLst/>
        </p:spPr>
        <p:txBody>
          <a:bodyPr/>
          <a:lstStyle/>
          <a:p>
            <a:pPr marL="342900" indent="-342900">
              <a:lnSpc>
                <a:spcPct val="90000"/>
              </a:lnSpc>
              <a:spcBef>
                <a:spcPct val="20000"/>
              </a:spcBef>
              <a:buClr>
                <a:schemeClr val="hlink"/>
              </a:buClr>
              <a:buFont typeface="Wingdings" pitchFamily="2" charset="2"/>
              <a:buNone/>
            </a:pPr>
            <a:r>
              <a:rPr lang="fr-FR" sz="1900">
                <a:effectLst>
                  <a:outerShdw blurRad="38100" dist="38100" dir="2700000" algn="tl">
                    <a:srgbClr val="000000"/>
                  </a:outerShdw>
                </a:effectLst>
                <a:latin typeface="Arial" charset="0"/>
                <a:cs typeface="Tahoma" pitchFamily="34" charset="0"/>
              </a:rPr>
              <a:t>Image Spot 5 du 23/11/2003</a:t>
            </a:r>
          </a:p>
        </p:txBody>
      </p:sp>
      <p:sp>
        <p:nvSpPr>
          <p:cNvPr id="409612" name="Rectangle 12"/>
          <p:cNvSpPr>
            <a:spLocks noRot="1" noChangeArrowheads="1"/>
          </p:cNvSpPr>
          <p:nvPr/>
        </p:nvSpPr>
        <p:spPr bwMode="auto">
          <a:xfrm>
            <a:off x="0" y="260350"/>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L’image numérique</a:t>
            </a:r>
          </a:p>
        </p:txBody>
      </p:sp>
      <p:sp>
        <p:nvSpPr>
          <p:cNvPr id="409613" name="Rectangle 13"/>
          <p:cNvSpPr>
            <a:spLocks noRot="1" noChangeArrowheads="1"/>
          </p:cNvSpPr>
          <p:nvPr/>
        </p:nvSpPr>
        <p:spPr bwMode="auto">
          <a:xfrm>
            <a:off x="512763" y="1268413"/>
            <a:ext cx="3576637" cy="447675"/>
          </a:xfrm>
          <a:prstGeom prst="rect">
            <a:avLst/>
          </a:prstGeom>
          <a:noFill/>
          <a:ln w="9525" algn="ctr">
            <a:noFill/>
            <a:miter lim="800000"/>
            <a:headEnd/>
            <a:tailEnd/>
          </a:ln>
          <a:effectLst/>
        </p:spPr>
        <p:txBody>
          <a:bodyPr anchor="ctr"/>
          <a:lstStyle/>
          <a:p>
            <a:r>
              <a:rPr lang="fr-FR" sz="2000">
                <a:solidFill>
                  <a:srgbClr val="FFCC66"/>
                </a:solidFill>
                <a:effectLst>
                  <a:outerShdw blurRad="38100" dist="38100" dir="2700000" algn="tl">
                    <a:srgbClr val="000000"/>
                  </a:outerShdw>
                </a:effectLst>
                <a:latin typeface="Arial" charset="0"/>
                <a:cs typeface="Tahoma" pitchFamily="34" charset="0"/>
              </a:rPr>
              <a:t>Images satellites : exemples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330" name="Rectangle 2"/>
          <p:cNvSpPr>
            <a:spLocks noRot="1" noChangeArrowheads="1"/>
          </p:cNvSpPr>
          <p:nvPr/>
        </p:nvSpPr>
        <p:spPr bwMode="auto">
          <a:xfrm>
            <a:off x="-39688" y="404813"/>
            <a:ext cx="9906001" cy="838200"/>
          </a:xfrm>
          <a:prstGeom prst="rect">
            <a:avLst/>
          </a:prstGeom>
          <a:noFill/>
          <a:ln w="9525">
            <a:noFill/>
            <a:miter lim="800000"/>
            <a:headEnd/>
            <a:tailEnd/>
          </a:ln>
          <a:effectLst/>
        </p:spPr>
        <p:txBody>
          <a:bodyPr anchor="ctr"/>
          <a:lstStyle/>
          <a:p>
            <a:pPr algn="ctr"/>
            <a:r>
              <a:rPr lang="fr-FR" sz="3200">
                <a:solidFill>
                  <a:srgbClr val="FFCC66"/>
                </a:solidFill>
                <a:effectLst>
                  <a:outerShdw blurRad="38100" dist="38100" dir="2700000" algn="tl">
                    <a:srgbClr val="000000"/>
                  </a:outerShdw>
                </a:effectLst>
                <a:latin typeface="Arial" charset="0"/>
              </a:rPr>
              <a:t>Sommaire</a:t>
            </a:r>
          </a:p>
        </p:txBody>
      </p:sp>
      <p:sp>
        <p:nvSpPr>
          <p:cNvPr id="483331" name="Text Box 3"/>
          <p:cNvSpPr txBox="1">
            <a:spLocks noChangeArrowheads="1"/>
          </p:cNvSpPr>
          <p:nvPr/>
        </p:nvSpPr>
        <p:spPr bwMode="auto">
          <a:xfrm>
            <a:off x="1352550" y="1350963"/>
            <a:ext cx="7021513" cy="4932362"/>
          </a:xfrm>
          <a:prstGeom prst="rect">
            <a:avLst/>
          </a:prstGeom>
          <a:solidFill>
            <a:srgbClr val="C0C0C0">
              <a:alpha val="10001"/>
            </a:srgbClr>
          </a:solidFill>
          <a:ln w="9525">
            <a:noFill/>
            <a:miter lim="800000"/>
            <a:headEnd/>
            <a:tailEnd/>
          </a:ln>
          <a:effectLst/>
        </p:spPr>
        <p:txBody>
          <a:bodyPr>
            <a:spAutoFit/>
          </a:bodyPr>
          <a:lstStyle/>
          <a:p>
            <a:pPr>
              <a:spcAft>
                <a:spcPct val="10000"/>
              </a:spcAft>
              <a:buClr>
                <a:srgbClr val="FFCC66"/>
              </a:buClr>
              <a:buSzPct val="70000"/>
              <a:buFont typeface="Arial" charset="0"/>
              <a:buChar char="►"/>
            </a:pPr>
            <a:r>
              <a:rPr lang="fr-FR" dirty="0">
                <a:effectLst>
                  <a:outerShdw blurRad="38100" dist="38100" dir="2700000" algn="tl">
                    <a:srgbClr val="000000"/>
                  </a:outerShdw>
                </a:effectLst>
                <a:latin typeface="Arial" charset="0"/>
              </a:rPr>
              <a:t> </a:t>
            </a:r>
            <a:r>
              <a:rPr lang="fr-FR" sz="2000" dirty="0">
                <a:effectLst>
                  <a:outerShdw blurRad="38100" dist="38100" dir="2700000" algn="tl">
                    <a:srgbClr val="000000"/>
                  </a:outerShdw>
                </a:effectLst>
                <a:latin typeface="Arial" charset="0"/>
              </a:rPr>
              <a:t>Télédétection : Concepts généraux</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Processus de télédétection</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Spectre électromagnétique </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Interaction des éléments de la superficie terrestre avec la radiation</a:t>
            </a:r>
          </a:p>
          <a:p>
            <a:pPr lvl="1">
              <a:spcAft>
                <a:spcPct val="10000"/>
              </a:spcAft>
              <a:buClr>
                <a:srgbClr val="FFCC66"/>
              </a:buClr>
              <a:buSzPct val="70000"/>
              <a:buFont typeface="Wingdings" pitchFamily="2" charset="2"/>
              <a:buChar char="§"/>
            </a:pPr>
            <a:endParaRPr lang="fr-FR" sz="800" dirty="0">
              <a:effectLst>
                <a:outerShdw blurRad="38100" dist="38100" dir="2700000" algn="tl">
                  <a:srgbClr val="000000"/>
                </a:outerShdw>
              </a:effectLst>
              <a:latin typeface="Arial" charset="0"/>
            </a:endParaRPr>
          </a:p>
          <a:p>
            <a:pPr>
              <a:spcAft>
                <a:spcPct val="10000"/>
              </a:spcAft>
              <a:buClr>
                <a:srgbClr val="FFCC66"/>
              </a:buClr>
              <a:buSzPct val="70000"/>
              <a:buFont typeface="Arial" charset="0"/>
              <a:buChar char="►"/>
            </a:pPr>
            <a:r>
              <a:rPr lang="fr-FR" dirty="0">
                <a:effectLst>
                  <a:outerShdw blurRad="38100" dist="38100" dir="2700000" algn="tl">
                    <a:srgbClr val="000000"/>
                  </a:outerShdw>
                </a:effectLst>
                <a:latin typeface="Arial" charset="0"/>
              </a:rPr>
              <a:t> </a:t>
            </a:r>
            <a:r>
              <a:rPr lang="fr-FR" sz="2000" dirty="0">
                <a:effectLst>
                  <a:outerShdw blurRad="38100" dist="38100" dir="2700000" algn="tl">
                    <a:srgbClr val="000000"/>
                  </a:outerShdw>
                </a:effectLst>
                <a:latin typeface="Arial" charset="0"/>
              </a:rPr>
              <a:t>Les satellites et les capteurs</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Les satellites</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Les capteurs</a:t>
            </a:r>
          </a:p>
          <a:p>
            <a:pPr lvl="1">
              <a:spcAft>
                <a:spcPct val="10000"/>
              </a:spcAft>
              <a:buClr>
                <a:srgbClr val="FFCC66"/>
              </a:buClr>
              <a:buSzPct val="70000"/>
              <a:buFont typeface="Wingdings" pitchFamily="2" charset="2"/>
              <a:buChar char="§"/>
            </a:pPr>
            <a:endParaRPr lang="fr-FR" sz="800" dirty="0">
              <a:effectLst>
                <a:outerShdw blurRad="38100" dist="38100" dir="2700000" algn="tl">
                  <a:srgbClr val="000000"/>
                </a:outerShdw>
              </a:effectLst>
              <a:latin typeface="Arial" charset="0"/>
            </a:endParaRPr>
          </a:p>
          <a:p>
            <a:pPr>
              <a:spcAft>
                <a:spcPct val="10000"/>
              </a:spcAft>
              <a:buClr>
                <a:srgbClr val="FFCC66"/>
              </a:buClr>
              <a:buSzPct val="70000"/>
              <a:buFont typeface="Arial" charset="0"/>
              <a:buChar char="►"/>
            </a:pPr>
            <a:r>
              <a:rPr lang="fr-FR" dirty="0">
                <a:effectLst>
                  <a:outerShdw blurRad="38100" dist="38100" dir="2700000" algn="tl">
                    <a:srgbClr val="000000"/>
                  </a:outerShdw>
                </a:effectLst>
                <a:latin typeface="Arial" charset="0"/>
              </a:rPr>
              <a:t> </a:t>
            </a:r>
            <a:r>
              <a:rPr lang="fr-FR" sz="2000" dirty="0">
                <a:effectLst>
                  <a:outerShdw blurRad="38100" dist="38100" dir="2700000" algn="tl">
                    <a:srgbClr val="000000"/>
                  </a:outerShdw>
                </a:effectLst>
                <a:latin typeface="Arial" charset="0"/>
              </a:rPr>
              <a:t>L’image numérique</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Résolution des images</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Corrections des images</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Techniques de filtrage</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Traitements d’images : indices y néo-canaux</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Classifications</a:t>
            </a:r>
          </a:p>
          <a:p>
            <a:pPr lvl="1">
              <a:spcAft>
                <a:spcPct val="10000"/>
              </a:spcAft>
              <a:buClr>
                <a:srgbClr val="FFCC66"/>
              </a:buClr>
              <a:buSzPct val="70000"/>
              <a:buFont typeface="Wingdings" pitchFamily="2" charset="2"/>
              <a:buChar char="§"/>
            </a:pPr>
            <a:r>
              <a:rPr lang="fr-FR" dirty="0">
                <a:effectLst>
                  <a:outerShdw blurRad="38100" dist="38100" dir="2700000" algn="tl">
                    <a:srgbClr val="000000"/>
                  </a:outerShdw>
                </a:effectLst>
                <a:latin typeface="Arial" charset="0"/>
              </a:rPr>
              <a:t> Applications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627" name="Picture 3" descr="rs3"/>
          <p:cNvPicPr>
            <a:picLocks noChangeAspect="1" noChangeArrowheads="1"/>
          </p:cNvPicPr>
          <p:nvPr/>
        </p:nvPicPr>
        <p:blipFill>
          <a:blip r:embed="rId3" cstate="print"/>
          <a:srcRect/>
          <a:stretch>
            <a:fillRect/>
          </a:stretch>
        </p:blipFill>
        <p:spPr bwMode="auto">
          <a:xfrm>
            <a:off x="474663" y="1919288"/>
            <a:ext cx="3508375" cy="4605337"/>
          </a:xfrm>
          <a:prstGeom prst="rect">
            <a:avLst/>
          </a:prstGeom>
          <a:noFill/>
        </p:spPr>
      </p:pic>
      <p:pic>
        <p:nvPicPr>
          <p:cNvPr id="410628" name="Picture 4" descr="rs2"/>
          <p:cNvPicPr>
            <a:picLocks noChangeAspect="1" noChangeArrowheads="1"/>
          </p:cNvPicPr>
          <p:nvPr/>
        </p:nvPicPr>
        <p:blipFill>
          <a:blip r:embed="rId4" cstate="print"/>
          <a:srcRect/>
          <a:stretch>
            <a:fillRect/>
          </a:stretch>
        </p:blipFill>
        <p:spPr bwMode="auto">
          <a:xfrm>
            <a:off x="4127500" y="1916113"/>
            <a:ext cx="3346450" cy="4567237"/>
          </a:xfrm>
          <a:prstGeom prst="rect">
            <a:avLst/>
          </a:prstGeom>
          <a:noFill/>
        </p:spPr>
      </p:pic>
      <p:sp>
        <p:nvSpPr>
          <p:cNvPr id="410630" name="Text Box 6"/>
          <p:cNvSpPr txBox="1">
            <a:spLocks noChangeArrowheads="1"/>
          </p:cNvSpPr>
          <p:nvPr/>
        </p:nvSpPr>
        <p:spPr bwMode="auto">
          <a:xfrm>
            <a:off x="7473950" y="3644900"/>
            <a:ext cx="2000250" cy="865188"/>
          </a:xfrm>
          <a:prstGeom prst="rect">
            <a:avLst/>
          </a:prstGeom>
          <a:noFill/>
          <a:ln w="9525" algn="ctr">
            <a:noFill/>
            <a:miter lim="800000"/>
            <a:headEnd/>
            <a:tailEnd/>
          </a:ln>
          <a:effectLst/>
        </p:spPr>
        <p:txBody>
          <a:bodyPr/>
          <a:lstStyle/>
          <a:p>
            <a:pPr marL="342900" indent="-342900" algn="ctr">
              <a:lnSpc>
                <a:spcPct val="105000"/>
              </a:lnSpc>
              <a:spcBef>
                <a:spcPct val="20000"/>
              </a:spcBef>
              <a:buClr>
                <a:schemeClr val="hlink"/>
              </a:buClr>
              <a:buFont typeface="Wingdings" pitchFamily="2" charset="2"/>
              <a:buNone/>
            </a:pPr>
            <a:r>
              <a:rPr lang="fr-FR" sz="2000">
                <a:effectLst>
                  <a:outerShdw blurRad="38100" dist="38100" dir="2700000" algn="tl">
                    <a:srgbClr val="000000"/>
                  </a:outerShdw>
                </a:effectLst>
                <a:latin typeface="Arial" charset="0"/>
                <a:cs typeface="Tahoma" pitchFamily="34" charset="0"/>
              </a:rPr>
              <a:t>Image Landsat </a:t>
            </a:r>
          </a:p>
          <a:p>
            <a:pPr marL="342900" indent="-342900" algn="ctr">
              <a:lnSpc>
                <a:spcPct val="105000"/>
              </a:lnSpc>
              <a:spcBef>
                <a:spcPct val="20000"/>
              </a:spcBef>
              <a:buClr>
                <a:schemeClr val="hlink"/>
              </a:buClr>
              <a:buFont typeface="Wingdings" pitchFamily="2" charset="2"/>
              <a:buNone/>
            </a:pPr>
            <a:r>
              <a:rPr lang="fr-FR" sz="2000">
                <a:effectLst>
                  <a:outerShdw blurRad="38100" dist="38100" dir="2700000" algn="tl">
                    <a:srgbClr val="000000"/>
                  </a:outerShdw>
                </a:effectLst>
                <a:latin typeface="Arial" charset="0"/>
                <a:cs typeface="Tahoma" pitchFamily="34" charset="0"/>
              </a:rPr>
              <a:t>(Thaïlande)</a:t>
            </a:r>
          </a:p>
        </p:txBody>
      </p:sp>
      <p:sp>
        <p:nvSpPr>
          <p:cNvPr id="410631" name="Rectangle 7"/>
          <p:cNvSpPr>
            <a:spLocks noRot="1" noChangeArrowheads="1"/>
          </p:cNvSpPr>
          <p:nvPr/>
        </p:nvSpPr>
        <p:spPr bwMode="auto">
          <a:xfrm>
            <a:off x="403225" y="1196975"/>
            <a:ext cx="3576638" cy="447675"/>
          </a:xfrm>
          <a:prstGeom prst="rect">
            <a:avLst/>
          </a:prstGeom>
          <a:noFill/>
          <a:ln w="9525" algn="ctr">
            <a:noFill/>
            <a:miter lim="800000"/>
            <a:headEnd/>
            <a:tailEnd/>
          </a:ln>
          <a:effectLst/>
        </p:spPr>
        <p:txBody>
          <a:bodyPr anchor="ctr"/>
          <a:lstStyle/>
          <a:p>
            <a:r>
              <a:rPr lang="fr-FR" sz="2000">
                <a:solidFill>
                  <a:srgbClr val="FFCC66"/>
                </a:solidFill>
                <a:effectLst>
                  <a:outerShdw blurRad="38100" dist="38100" dir="2700000" algn="tl">
                    <a:srgbClr val="000000"/>
                  </a:outerShdw>
                </a:effectLst>
                <a:latin typeface="Arial" charset="0"/>
                <a:cs typeface="Tahoma" pitchFamily="34" charset="0"/>
              </a:rPr>
              <a:t>Images satellites : exemples</a:t>
            </a:r>
          </a:p>
        </p:txBody>
      </p:sp>
      <p:sp>
        <p:nvSpPr>
          <p:cNvPr id="410632" name="Rectangle 8"/>
          <p:cNvSpPr>
            <a:spLocks noRot="1" noChangeArrowheads="1"/>
          </p:cNvSpPr>
          <p:nvPr/>
        </p:nvSpPr>
        <p:spPr bwMode="auto">
          <a:xfrm>
            <a:off x="0" y="260350"/>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L’image numérique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2674" name="Picture 2"/>
          <p:cNvPicPr>
            <a:picLocks noChangeAspect="1" noChangeArrowheads="1"/>
          </p:cNvPicPr>
          <p:nvPr/>
        </p:nvPicPr>
        <p:blipFill>
          <a:blip r:embed="rId3" cstate="print"/>
          <a:srcRect/>
          <a:stretch>
            <a:fillRect/>
          </a:stretch>
        </p:blipFill>
        <p:spPr bwMode="auto">
          <a:xfrm>
            <a:off x="488950" y="1773238"/>
            <a:ext cx="4352925" cy="4652962"/>
          </a:xfrm>
          <a:prstGeom prst="rect">
            <a:avLst/>
          </a:prstGeom>
          <a:noFill/>
        </p:spPr>
      </p:pic>
      <p:sp>
        <p:nvSpPr>
          <p:cNvPr id="412676" name="Text Box 4"/>
          <p:cNvSpPr txBox="1">
            <a:spLocks noChangeArrowheads="1"/>
          </p:cNvSpPr>
          <p:nvPr/>
        </p:nvSpPr>
        <p:spPr bwMode="auto">
          <a:xfrm>
            <a:off x="5600700" y="3213100"/>
            <a:ext cx="2954338" cy="2060575"/>
          </a:xfrm>
          <a:prstGeom prst="rect">
            <a:avLst/>
          </a:prstGeom>
          <a:noFill/>
          <a:ln w="9525">
            <a:noFill/>
            <a:miter lim="800000"/>
            <a:headEnd/>
            <a:tailEnd/>
          </a:ln>
          <a:effectLst/>
        </p:spPr>
        <p:txBody>
          <a:bodyPr>
            <a:spAutoFit/>
          </a:bodyPr>
          <a:lstStyle/>
          <a:p>
            <a:pPr>
              <a:spcBef>
                <a:spcPct val="50000"/>
              </a:spcBef>
            </a:pPr>
            <a:r>
              <a:rPr lang="en-US">
                <a:effectLst>
                  <a:outerShdw blurRad="38100" dist="38100" dir="2700000" algn="tl">
                    <a:srgbClr val="000000"/>
                  </a:outerShdw>
                </a:effectLst>
                <a:latin typeface="Arial" charset="0"/>
                <a:ea typeface="SimSun" pitchFamily="2" charset="-122"/>
                <a:cs typeface="Tahoma" pitchFamily="34" charset="0"/>
              </a:rPr>
              <a:t>Pétrolier qui coule</a:t>
            </a:r>
          </a:p>
          <a:p>
            <a:pPr>
              <a:spcBef>
                <a:spcPct val="50000"/>
              </a:spcBef>
            </a:pPr>
            <a:r>
              <a:rPr lang="en-US">
                <a:effectLst>
                  <a:outerShdw blurRad="38100" dist="38100" dir="2700000" algn="tl">
                    <a:srgbClr val="000000"/>
                  </a:outerShdw>
                </a:effectLst>
                <a:latin typeface="Arial" charset="0"/>
                <a:ea typeface="SimSun" pitchFamily="2" charset="-122"/>
                <a:cs typeface="Tahoma" pitchFamily="34" charset="0"/>
              </a:rPr>
              <a:t>Rio de Janeiro.</a:t>
            </a:r>
            <a:br>
              <a:rPr lang="en-US">
                <a:effectLst>
                  <a:outerShdw blurRad="38100" dist="38100" dir="2700000" algn="tl">
                    <a:srgbClr val="000000"/>
                  </a:outerShdw>
                </a:effectLst>
                <a:latin typeface="Arial" charset="0"/>
                <a:ea typeface="SimSun" pitchFamily="2" charset="-122"/>
                <a:cs typeface="Tahoma" pitchFamily="34" charset="0"/>
              </a:rPr>
            </a:br>
            <a:r>
              <a:rPr lang="en-US">
                <a:effectLst>
                  <a:outerShdw blurRad="38100" dist="38100" dir="2700000" algn="tl">
                    <a:srgbClr val="000000"/>
                  </a:outerShdw>
                </a:effectLst>
                <a:latin typeface="Arial" charset="0"/>
                <a:ea typeface="SimSun" pitchFamily="2" charset="-122"/>
                <a:cs typeface="Tahoma" pitchFamily="34" charset="0"/>
              </a:rPr>
              <a:t>IKONOS Pan: resolution 1 metre </a:t>
            </a:r>
          </a:p>
          <a:p>
            <a:pPr>
              <a:spcBef>
                <a:spcPct val="50000"/>
              </a:spcBef>
            </a:pPr>
            <a:r>
              <a:rPr lang="en-US">
                <a:effectLst>
                  <a:outerShdw blurRad="38100" dist="38100" dir="2700000" algn="tl">
                    <a:srgbClr val="000000"/>
                  </a:outerShdw>
                </a:effectLst>
                <a:latin typeface="Arial" charset="0"/>
                <a:ea typeface="SimSun" pitchFamily="2" charset="-122"/>
                <a:cs typeface="Tahoma" pitchFamily="34" charset="0"/>
              </a:rPr>
              <a:t>(15/10/2002) </a:t>
            </a:r>
          </a:p>
          <a:p>
            <a:pPr>
              <a:spcBef>
                <a:spcPct val="50000"/>
              </a:spcBef>
            </a:pPr>
            <a:r>
              <a:rPr lang="en-US" sz="1400">
                <a:effectLst>
                  <a:outerShdw blurRad="38100" dist="38100" dir="2700000" algn="tl">
                    <a:srgbClr val="000000"/>
                  </a:outerShdw>
                </a:effectLst>
                <a:latin typeface="Arial" charset="0"/>
                <a:ea typeface="SimSun" pitchFamily="2" charset="-122"/>
                <a:cs typeface="Tahoma" pitchFamily="34" charset="0"/>
              </a:rPr>
              <a:t>Source: NASA</a:t>
            </a:r>
          </a:p>
        </p:txBody>
      </p:sp>
      <p:sp>
        <p:nvSpPr>
          <p:cNvPr id="412680" name="Rectangle 8"/>
          <p:cNvSpPr>
            <a:spLocks noRot="1" noChangeArrowheads="1"/>
          </p:cNvSpPr>
          <p:nvPr/>
        </p:nvSpPr>
        <p:spPr bwMode="auto">
          <a:xfrm>
            <a:off x="0" y="260350"/>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L’image numérique</a:t>
            </a:r>
          </a:p>
        </p:txBody>
      </p:sp>
      <p:sp>
        <p:nvSpPr>
          <p:cNvPr id="412681" name="Rectangle 9"/>
          <p:cNvSpPr>
            <a:spLocks noRot="1" noChangeArrowheads="1"/>
          </p:cNvSpPr>
          <p:nvPr/>
        </p:nvSpPr>
        <p:spPr bwMode="auto">
          <a:xfrm>
            <a:off x="439738" y="1196975"/>
            <a:ext cx="3576637" cy="447675"/>
          </a:xfrm>
          <a:prstGeom prst="rect">
            <a:avLst/>
          </a:prstGeom>
          <a:noFill/>
          <a:ln w="9525" algn="ctr">
            <a:noFill/>
            <a:miter lim="800000"/>
            <a:headEnd/>
            <a:tailEnd/>
          </a:ln>
          <a:effectLst/>
        </p:spPr>
        <p:txBody>
          <a:bodyPr anchor="ctr"/>
          <a:lstStyle/>
          <a:p>
            <a:r>
              <a:rPr lang="fr-FR" sz="2000">
                <a:solidFill>
                  <a:srgbClr val="FFCC66"/>
                </a:solidFill>
                <a:effectLst>
                  <a:outerShdw blurRad="38100" dist="38100" dir="2700000" algn="tl">
                    <a:srgbClr val="000000"/>
                  </a:outerShdw>
                </a:effectLst>
                <a:latin typeface="Arial" charset="0"/>
                <a:cs typeface="Tahoma" pitchFamily="34" charset="0"/>
              </a:rPr>
              <a:t>Images satellites : exemples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3698" name="Picture 2" descr="Thailand-central-03101994p"/>
          <p:cNvPicPr>
            <a:picLocks noChangeAspect="1" noChangeArrowheads="1"/>
          </p:cNvPicPr>
          <p:nvPr/>
        </p:nvPicPr>
        <p:blipFill>
          <a:blip r:embed="rId3" cstate="print"/>
          <a:srcRect/>
          <a:stretch>
            <a:fillRect/>
          </a:stretch>
        </p:blipFill>
        <p:spPr bwMode="auto">
          <a:xfrm>
            <a:off x="3729038" y="1790700"/>
            <a:ext cx="5832475" cy="4375150"/>
          </a:xfrm>
          <a:prstGeom prst="rect">
            <a:avLst/>
          </a:prstGeom>
          <a:noFill/>
        </p:spPr>
      </p:pic>
      <p:sp>
        <p:nvSpPr>
          <p:cNvPr id="413700" name="Text Box 4"/>
          <p:cNvSpPr txBox="1">
            <a:spLocks noChangeArrowheads="1"/>
          </p:cNvSpPr>
          <p:nvPr/>
        </p:nvSpPr>
        <p:spPr bwMode="auto">
          <a:xfrm>
            <a:off x="344488" y="2565400"/>
            <a:ext cx="3168650" cy="2197100"/>
          </a:xfrm>
          <a:prstGeom prst="rect">
            <a:avLst/>
          </a:prstGeom>
          <a:noFill/>
          <a:ln w="9525">
            <a:noFill/>
            <a:miter lim="800000"/>
            <a:headEnd/>
            <a:tailEnd/>
          </a:ln>
          <a:effectLst/>
        </p:spPr>
        <p:txBody>
          <a:bodyPr>
            <a:spAutoFit/>
          </a:bodyPr>
          <a:lstStyle/>
          <a:p>
            <a:pPr>
              <a:spcBef>
                <a:spcPct val="50000"/>
              </a:spcBef>
            </a:pPr>
            <a:r>
              <a:rPr lang="fr-FR">
                <a:effectLst>
                  <a:outerShdw blurRad="38100" dist="38100" dir="2700000" algn="tl">
                    <a:srgbClr val="000000"/>
                  </a:outerShdw>
                </a:effectLst>
                <a:latin typeface="Arial" charset="0"/>
                <a:ea typeface="SimSun" pitchFamily="2" charset="-122"/>
                <a:cs typeface="Tahoma" pitchFamily="34" charset="0"/>
              </a:rPr>
              <a:t>Spaceborne Imaging Radar- bands C &amp; X - Synthetic Aperture Radar</a:t>
            </a:r>
          </a:p>
          <a:p>
            <a:pPr>
              <a:spcBef>
                <a:spcPct val="50000"/>
              </a:spcBef>
            </a:pPr>
            <a:r>
              <a:rPr lang="fr-FR">
                <a:effectLst>
                  <a:outerShdw blurRad="38100" dist="38100" dir="2700000" algn="tl">
                    <a:srgbClr val="000000"/>
                  </a:outerShdw>
                </a:effectLst>
                <a:latin typeface="Arial" charset="0"/>
                <a:ea typeface="SimSun" pitchFamily="2" charset="-122"/>
                <a:cs typeface="Tahoma" pitchFamily="34" charset="0"/>
              </a:rPr>
              <a:t/>
            </a:r>
            <a:br>
              <a:rPr lang="fr-FR">
                <a:effectLst>
                  <a:outerShdw blurRad="38100" dist="38100" dir="2700000" algn="tl">
                    <a:srgbClr val="000000"/>
                  </a:outerShdw>
                </a:effectLst>
                <a:latin typeface="Arial" charset="0"/>
                <a:ea typeface="SimSun" pitchFamily="2" charset="-122"/>
                <a:cs typeface="Tahoma" pitchFamily="34" charset="0"/>
              </a:rPr>
            </a:br>
            <a:r>
              <a:rPr lang="fr-FR">
                <a:effectLst>
                  <a:outerShdw blurRad="38100" dist="38100" dir="2700000" algn="tl">
                    <a:srgbClr val="000000"/>
                  </a:outerShdw>
                </a:effectLst>
                <a:latin typeface="Arial" charset="0"/>
                <a:ea typeface="SimSun" pitchFamily="2" charset="-122"/>
                <a:cs typeface="Tahoma" pitchFamily="34" charset="0"/>
              </a:rPr>
              <a:t>“Phu Kradung” nord-est  Thaïlande (03/10/1994) </a:t>
            </a:r>
          </a:p>
          <a:p>
            <a:pPr>
              <a:spcBef>
                <a:spcPct val="50000"/>
              </a:spcBef>
            </a:pPr>
            <a:r>
              <a:rPr lang="fr-FR" sz="1400">
                <a:effectLst>
                  <a:outerShdw blurRad="38100" dist="38100" dir="2700000" algn="tl">
                    <a:srgbClr val="000000"/>
                  </a:outerShdw>
                </a:effectLst>
                <a:latin typeface="Arial" charset="0"/>
                <a:ea typeface="SimSun" pitchFamily="2" charset="-122"/>
                <a:cs typeface="Tahoma" pitchFamily="34" charset="0"/>
              </a:rPr>
              <a:t>Source: NASA</a:t>
            </a:r>
          </a:p>
        </p:txBody>
      </p:sp>
      <p:sp>
        <p:nvSpPr>
          <p:cNvPr id="413704" name="Rectangle 8"/>
          <p:cNvSpPr>
            <a:spLocks noRot="1" noChangeArrowheads="1"/>
          </p:cNvSpPr>
          <p:nvPr/>
        </p:nvSpPr>
        <p:spPr bwMode="auto">
          <a:xfrm>
            <a:off x="0" y="260350"/>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L’image numérique</a:t>
            </a:r>
          </a:p>
        </p:txBody>
      </p:sp>
      <p:sp>
        <p:nvSpPr>
          <p:cNvPr id="413705" name="Rectangle 9"/>
          <p:cNvSpPr>
            <a:spLocks noRot="1" noChangeArrowheads="1"/>
          </p:cNvSpPr>
          <p:nvPr/>
        </p:nvSpPr>
        <p:spPr bwMode="auto">
          <a:xfrm>
            <a:off x="273050" y="1700213"/>
            <a:ext cx="3576638" cy="447675"/>
          </a:xfrm>
          <a:prstGeom prst="rect">
            <a:avLst/>
          </a:prstGeom>
          <a:noFill/>
          <a:ln w="9525" algn="ctr">
            <a:noFill/>
            <a:miter lim="800000"/>
            <a:headEnd/>
            <a:tailEnd/>
          </a:ln>
          <a:effectLst/>
        </p:spPr>
        <p:txBody>
          <a:bodyPr anchor="ctr"/>
          <a:lstStyle/>
          <a:p>
            <a:r>
              <a:rPr lang="fr-FR" sz="2000">
                <a:solidFill>
                  <a:srgbClr val="FFCC66"/>
                </a:solidFill>
                <a:effectLst>
                  <a:outerShdw blurRad="38100" dist="38100" dir="2700000" algn="tl">
                    <a:srgbClr val="000000"/>
                  </a:outerShdw>
                </a:effectLst>
                <a:latin typeface="Arial" charset="0"/>
                <a:cs typeface="Tahoma" pitchFamily="34" charset="0"/>
              </a:rPr>
              <a:t>Images satellites : exemples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4722" name="Rectangle 2"/>
          <p:cNvSpPr>
            <a:spLocks noGrp="1" noRot="1" noChangeArrowheads="1"/>
          </p:cNvSpPr>
          <p:nvPr>
            <p:ph type="body" sz="half" idx="1"/>
          </p:nvPr>
        </p:nvSpPr>
        <p:spPr>
          <a:xfrm>
            <a:off x="560388" y="1843088"/>
            <a:ext cx="6913562" cy="4106862"/>
          </a:xfrm>
          <a:solidFill>
            <a:srgbClr val="C0C0C0">
              <a:alpha val="10001"/>
            </a:srgbClr>
          </a:solidFill>
        </p:spPr>
        <p:txBody>
          <a:bodyPr/>
          <a:lstStyle/>
          <a:p>
            <a:pPr marL="0" indent="0">
              <a:buFont typeface="Arial" charset="0"/>
              <a:buNone/>
            </a:pPr>
            <a:r>
              <a:rPr lang="fr-FR" sz="2000">
                <a:latin typeface="Arial" charset="0"/>
              </a:rPr>
              <a:t>Une image satellite est soumise à une série de facteurs qui perturbent la réception et introduisent des erreurs dans l’image.</a:t>
            </a:r>
          </a:p>
          <a:p>
            <a:pPr marL="0" indent="0">
              <a:buFont typeface="Arial" charset="0"/>
              <a:buNone/>
            </a:pPr>
            <a:r>
              <a:rPr lang="fr-FR" sz="1200">
                <a:latin typeface="Arial" charset="0"/>
              </a:rPr>
              <a:t> </a:t>
            </a:r>
          </a:p>
          <a:p>
            <a:pPr marL="269875" lvl="1" indent="0">
              <a:spcAft>
                <a:spcPct val="55000"/>
              </a:spcAft>
              <a:buClr>
                <a:srgbClr val="FFCC66"/>
              </a:buClr>
            </a:pPr>
            <a:r>
              <a:rPr lang="fr-FR" sz="2000">
                <a:latin typeface="Arial" charset="0"/>
              </a:rPr>
              <a:t> </a:t>
            </a:r>
            <a:r>
              <a:rPr lang="fr-FR" sz="2000">
                <a:solidFill>
                  <a:srgbClr val="FFCC66"/>
                </a:solidFill>
                <a:latin typeface="Arial" charset="0"/>
              </a:rPr>
              <a:t>Erreurs des capteurs</a:t>
            </a:r>
            <a:r>
              <a:rPr lang="fr-FR" sz="2000">
                <a:latin typeface="Arial" charset="0"/>
              </a:rPr>
              <a:t>, qui introduisent des pixels incorrects (correction radiométrique)</a:t>
            </a:r>
          </a:p>
          <a:p>
            <a:pPr marL="269875" lvl="1" indent="0">
              <a:spcAft>
                <a:spcPct val="55000"/>
              </a:spcAft>
              <a:buClr>
                <a:srgbClr val="FFCC66"/>
              </a:buClr>
            </a:pPr>
            <a:r>
              <a:rPr lang="fr-FR" sz="2000">
                <a:latin typeface="Arial" charset="0"/>
              </a:rPr>
              <a:t> </a:t>
            </a:r>
            <a:r>
              <a:rPr lang="fr-FR" sz="2000">
                <a:solidFill>
                  <a:srgbClr val="FFCC66"/>
                </a:solidFill>
                <a:latin typeface="Arial" charset="0"/>
              </a:rPr>
              <a:t>Erreurs dans le mouvement du satellite</a:t>
            </a:r>
            <a:r>
              <a:rPr lang="fr-FR" sz="2000">
                <a:latin typeface="Arial" charset="0"/>
              </a:rPr>
              <a:t> ou du mécanisme de réception, qui génèrent des distorsions dans l’image (correction géométrique)</a:t>
            </a:r>
          </a:p>
          <a:p>
            <a:pPr marL="269875" lvl="1" indent="0">
              <a:spcAft>
                <a:spcPct val="55000"/>
              </a:spcAft>
              <a:buClr>
                <a:srgbClr val="FFCC66"/>
              </a:buClr>
            </a:pPr>
            <a:r>
              <a:rPr lang="fr-FR" sz="2000">
                <a:latin typeface="Arial" charset="0"/>
              </a:rPr>
              <a:t> </a:t>
            </a:r>
            <a:r>
              <a:rPr lang="fr-FR" sz="2000">
                <a:solidFill>
                  <a:srgbClr val="FFCC66"/>
                </a:solidFill>
                <a:latin typeface="Arial" charset="0"/>
              </a:rPr>
              <a:t>L’atmosphère</a:t>
            </a:r>
            <a:r>
              <a:rPr lang="fr-FR" sz="2000">
                <a:latin typeface="Arial" charset="0"/>
              </a:rPr>
              <a:t>, qui modifie de façon systématique les valeurs des pixels (correction atmosphérique)</a:t>
            </a:r>
          </a:p>
        </p:txBody>
      </p:sp>
      <p:sp>
        <p:nvSpPr>
          <p:cNvPr id="414723" name="Text Box 3"/>
          <p:cNvSpPr txBox="1">
            <a:spLocks noChangeArrowheads="1"/>
          </p:cNvSpPr>
          <p:nvPr/>
        </p:nvSpPr>
        <p:spPr bwMode="auto">
          <a:xfrm>
            <a:off x="1403350" y="914400"/>
            <a:ext cx="6356350" cy="579438"/>
          </a:xfrm>
          <a:prstGeom prst="rect">
            <a:avLst/>
          </a:prstGeom>
          <a:noFill/>
          <a:ln w="9525">
            <a:noFill/>
            <a:miter lim="800000"/>
            <a:headEnd/>
            <a:tailEnd/>
          </a:ln>
          <a:effectLst/>
        </p:spPr>
        <p:txBody>
          <a:bodyPr>
            <a:spAutoFit/>
          </a:bodyPr>
          <a:lstStyle/>
          <a:p>
            <a:pPr algn="ctr">
              <a:spcBef>
                <a:spcPct val="50000"/>
              </a:spcBef>
            </a:pPr>
            <a:endParaRPr lang="en-US" sz="3200">
              <a:latin typeface="Times New Roman" pitchFamily="18" charset="0"/>
            </a:endParaRPr>
          </a:p>
        </p:txBody>
      </p:sp>
      <p:sp>
        <p:nvSpPr>
          <p:cNvPr id="414724"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Corrections préliminaires dans une image</a:t>
            </a:r>
          </a:p>
        </p:txBody>
      </p:sp>
      <p:grpSp>
        <p:nvGrpSpPr>
          <p:cNvPr id="414725" name="Group 5"/>
          <p:cNvGrpSpPr>
            <a:grpSpLocks/>
          </p:cNvGrpSpPr>
          <p:nvPr/>
        </p:nvGrpSpPr>
        <p:grpSpPr bwMode="auto">
          <a:xfrm>
            <a:off x="7977188" y="2492375"/>
            <a:ext cx="1368425" cy="1438275"/>
            <a:chOff x="4435" y="2251"/>
            <a:chExt cx="862" cy="906"/>
          </a:xfrm>
        </p:grpSpPr>
        <p:pic>
          <p:nvPicPr>
            <p:cNvPr id="414726" name="Picture 6" descr="p276741_hd">
              <a:hlinkClick r:id="rId3"/>
            </p:cNvPr>
            <p:cNvPicPr>
              <a:picLocks noChangeAspect="1" noChangeArrowheads="1"/>
            </p:cNvPicPr>
            <p:nvPr/>
          </p:nvPicPr>
          <p:blipFill>
            <a:blip r:embed="rId4" cstate="print"/>
            <a:srcRect/>
            <a:stretch>
              <a:fillRect/>
            </a:stretch>
          </p:blipFill>
          <p:spPr bwMode="auto">
            <a:xfrm>
              <a:off x="4435" y="2251"/>
              <a:ext cx="806" cy="886"/>
            </a:xfrm>
            <a:prstGeom prst="rect">
              <a:avLst/>
            </a:prstGeom>
            <a:noFill/>
          </p:spPr>
        </p:pic>
        <p:sp>
          <p:nvSpPr>
            <p:cNvPr id="414727" name="Text Box 7"/>
            <p:cNvSpPr txBox="1">
              <a:spLocks noChangeArrowheads="1"/>
            </p:cNvSpPr>
            <p:nvPr/>
          </p:nvSpPr>
          <p:spPr bwMode="auto">
            <a:xfrm>
              <a:off x="4979" y="3022"/>
              <a:ext cx="318" cy="135"/>
            </a:xfrm>
            <a:prstGeom prst="rect">
              <a:avLst/>
            </a:prstGeom>
            <a:noFill/>
            <a:ln w="9525">
              <a:noFill/>
              <a:miter lim="800000"/>
              <a:headEnd/>
              <a:tailEnd/>
            </a:ln>
            <a:effectLst/>
          </p:spPr>
          <p:txBody>
            <a:bodyPr>
              <a:spAutoFit/>
            </a:bodyPr>
            <a:lstStyle/>
            <a:p>
              <a:pPr algn="r">
                <a:spcBef>
                  <a:spcPct val="50000"/>
                </a:spcBef>
              </a:pPr>
              <a:r>
                <a:rPr lang="fr-FR" sz="800">
                  <a:latin typeface="Arial" charset="0"/>
                </a:rPr>
                <a:t>cnrs.fr</a:t>
              </a:r>
            </a:p>
          </p:txBody>
        </p:sp>
      </p:grpSp>
      <p:pic>
        <p:nvPicPr>
          <p:cNvPr id="414729" name="Picture 9" descr="ed409fb0f0"/>
          <p:cNvPicPr>
            <a:picLocks noChangeAspect="1" noChangeArrowheads="1"/>
          </p:cNvPicPr>
          <p:nvPr/>
        </p:nvPicPr>
        <p:blipFill>
          <a:blip r:embed="rId5" cstate="print"/>
          <a:srcRect/>
          <a:stretch>
            <a:fillRect/>
          </a:stretch>
        </p:blipFill>
        <p:spPr bwMode="auto">
          <a:xfrm>
            <a:off x="7689850" y="4221163"/>
            <a:ext cx="1885950" cy="126841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746" name="Rectangle 2"/>
          <p:cNvSpPr>
            <a:spLocks noGrp="1" noRot="1" noChangeArrowheads="1"/>
          </p:cNvSpPr>
          <p:nvPr>
            <p:ph type="body" sz="half" idx="1"/>
          </p:nvPr>
        </p:nvSpPr>
        <p:spPr>
          <a:xfrm>
            <a:off x="584200" y="1700213"/>
            <a:ext cx="8545513" cy="4249737"/>
          </a:xfrm>
          <a:solidFill>
            <a:srgbClr val="C0C0C0">
              <a:alpha val="10001"/>
            </a:srgbClr>
          </a:solidFill>
        </p:spPr>
        <p:txBody>
          <a:bodyPr/>
          <a:lstStyle/>
          <a:p>
            <a:pPr marL="0" indent="0">
              <a:lnSpc>
                <a:spcPct val="90000"/>
              </a:lnSpc>
              <a:spcAft>
                <a:spcPct val="50000"/>
              </a:spcAft>
              <a:buFont typeface="Arial" charset="0"/>
              <a:buNone/>
            </a:pPr>
            <a:r>
              <a:rPr lang="fr-FR" sz="2000">
                <a:latin typeface="Arial" charset="0"/>
              </a:rPr>
              <a:t>Méthodes destinées à augmenter ou supprimer, de façon sélective, l’information contenue dans une image, afin de mettre en évidence certains éléments de l’image, ou au contraire de supprimer des valeurs anormales.</a:t>
            </a:r>
          </a:p>
          <a:p>
            <a:pPr marL="0" indent="0">
              <a:lnSpc>
                <a:spcPct val="90000"/>
              </a:lnSpc>
              <a:spcAft>
                <a:spcPct val="50000"/>
              </a:spcAft>
              <a:buFont typeface="Arial" charset="0"/>
              <a:buNone/>
            </a:pPr>
            <a:r>
              <a:rPr lang="fr-FR" sz="2000">
                <a:latin typeface="Arial" charset="0"/>
              </a:rPr>
              <a:t>Les filtres les plus utilisées sont : </a:t>
            </a:r>
          </a:p>
          <a:p>
            <a:pPr marL="269875" lvl="1" indent="0">
              <a:lnSpc>
                <a:spcPct val="90000"/>
              </a:lnSpc>
              <a:spcAft>
                <a:spcPct val="40000"/>
              </a:spcAft>
              <a:buClr>
                <a:srgbClr val="FFCC66"/>
              </a:buClr>
            </a:pPr>
            <a:r>
              <a:rPr lang="fr-FR" sz="2000">
                <a:solidFill>
                  <a:srgbClr val="FFCC66"/>
                </a:solidFill>
                <a:latin typeface="Arial" charset="0"/>
              </a:rPr>
              <a:t> passe-bas </a:t>
            </a:r>
            <a:r>
              <a:rPr lang="fr-FR" sz="2000">
                <a:latin typeface="Arial" charset="0"/>
              </a:rPr>
              <a:t>(pour diminuer le contraste) </a:t>
            </a:r>
          </a:p>
          <a:p>
            <a:pPr marL="269875" lvl="1" indent="0">
              <a:lnSpc>
                <a:spcPct val="90000"/>
              </a:lnSpc>
              <a:spcAft>
                <a:spcPct val="40000"/>
              </a:spcAft>
              <a:buClr>
                <a:srgbClr val="FFCC66"/>
              </a:buClr>
            </a:pPr>
            <a:r>
              <a:rPr lang="fr-FR" sz="2000">
                <a:solidFill>
                  <a:srgbClr val="FFCC66"/>
                </a:solidFill>
                <a:latin typeface="Arial" charset="0"/>
              </a:rPr>
              <a:t> passe-haut</a:t>
            </a:r>
            <a:r>
              <a:rPr lang="fr-FR" sz="2000">
                <a:latin typeface="Arial" charset="0"/>
              </a:rPr>
              <a:t> (pour augmenter le contraste)</a:t>
            </a:r>
          </a:p>
          <a:p>
            <a:pPr marL="269875" lvl="1" indent="0">
              <a:lnSpc>
                <a:spcPct val="90000"/>
              </a:lnSpc>
              <a:spcAft>
                <a:spcPct val="40000"/>
              </a:spcAft>
              <a:buClr>
                <a:srgbClr val="FFCC66"/>
              </a:buClr>
            </a:pPr>
            <a:r>
              <a:rPr lang="fr-FR" sz="2000">
                <a:solidFill>
                  <a:srgbClr val="FFCC66"/>
                </a:solidFill>
                <a:latin typeface="Arial" charset="0"/>
              </a:rPr>
              <a:t> directionnels </a:t>
            </a:r>
            <a:r>
              <a:rPr lang="fr-FR" sz="2000">
                <a:latin typeface="Arial" charset="0"/>
              </a:rPr>
              <a:t>(détectent des structures qui suivent une direction donnée)</a:t>
            </a:r>
          </a:p>
          <a:p>
            <a:pPr marL="269875" lvl="1" indent="0">
              <a:lnSpc>
                <a:spcPct val="90000"/>
              </a:lnSpc>
              <a:spcAft>
                <a:spcPct val="40000"/>
              </a:spcAft>
              <a:buClr>
                <a:srgbClr val="FFCC66"/>
              </a:buClr>
            </a:pPr>
            <a:r>
              <a:rPr lang="fr-FR" sz="2000">
                <a:solidFill>
                  <a:srgbClr val="FFCC66"/>
                </a:solidFill>
                <a:latin typeface="Arial" charset="0"/>
              </a:rPr>
              <a:t> détection de contours</a:t>
            </a:r>
            <a:r>
              <a:rPr lang="fr-FR" sz="2000">
                <a:latin typeface="Arial" charset="0"/>
              </a:rPr>
              <a:t> (permettent d’identifier et d’isoler des objets homogènes dans une image)</a:t>
            </a:r>
            <a:endParaRPr lang="fr-FR" sz="1800">
              <a:latin typeface="Arial" charset="0"/>
            </a:endParaRPr>
          </a:p>
        </p:txBody>
      </p:sp>
      <p:sp>
        <p:nvSpPr>
          <p:cNvPr id="415747" name="Text Box 3"/>
          <p:cNvSpPr txBox="1">
            <a:spLocks noChangeArrowheads="1"/>
          </p:cNvSpPr>
          <p:nvPr/>
        </p:nvSpPr>
        <p:spPr bwMode="auto">
          <a:xfrm>
            <a:off x="1403350" y="914400"/>
            <a:ext cx="6356350" cy="579438"/>
          </a:xfrm>
          <a:prstGeom prst="rect">
            <a:avLst/>
          </a:prstGeom>
          <a:noFill/>
          <a:ln w="9525">
            <a:noFill/>
            <a:miter lim="800000"/>
            <a:headEnd/>
            <a:tailEnd/>
          </a:ln>
          <a:effectLst/>
        </p:spPr>
        <p:txBody>
          <a:bodyPr>
            <a:spAutoFit/>
          </a:bodyPr>
          <a:lstStyle/>
          <a:p>
            <a:pPr algn="ctr">
              <a:spcBef>
                <a:spcPct val="50000"/>
              </a:spcBef>
            </a:pPr>
            <a:endParaRPr lang="en-US" sz="3200">
              <a:latin typeface="Times New Roman" pitchFamily="18" charset="0"/>
            </a:endParaRPr>
          </a:p>
        </p:txBody>
      </p:sp>
      <p:sp>
        <p:nvSpPr>
          <p:cNvPr id="415748"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Techniques de filtrage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0" name="Rectangle 2"/>
          <p:cNvSpPr>
            <a:spLocks noGrp="1" noRot="1" noChangeArrowheads="1"/>
          </p:cNvSpPr>
          <p:nvPr>
            <p:ph type="body" sz="half" idx="1"/>
          </p:nvPr>
        </p:nvSpPr>
        <p:spPr>
          <a:xfrm>
            <a:off x="584200" y="1700213"/>
            <a:ext cx="8832850" cy="1368425"/>
          </a:xfrm>
          <a:solidFill>
            <a:srgbClr val="C0C0C0">
              <a:alpha val="10001"/>
            </a:srgbClr>
          </a:solidFill>
        </p:spPr>
        <p:txBody>
          <a:bodyPr/>
          <a:lstStyle/>
          <a:p>
            <a:pPr marL="0" indent="0">
              <a:buFont typeface="Arial" charset="0"/>
              <a:buNone/>
            </a:pPr>
            <a:r>
              <a:rPr lang="fr-FR" sz="2000">
                <a:latin typeface="Arial" charset="0"/>
              </a:rPr>
              <a:t>Pour filtrer une image, on applique à chaque pixels de l’image une matrice multiplicative de taille </a:t>
            </a:r>
            <a:r>
              <a:rPr lang="fr-FR" sz="2000" i="1">
                <a:latin typeface="Arial" charset="0"/>
              </a:rPr>
              <a:t>N </a:t>
            </a:r>
            <a:r>
              <a:rPr lang="fr-FR" sz="2000">
                <a:latin typeface="Arial" charset="0"/>
              </a:rPr>
              <a:t>x</a:t>
            </a:r>
            <a:r>
              <a:rPr lang="fr-FR" sz="2000" i="1">
                <a:latin typeface="Arial" charset="0"/>
              </a:rPr>
              <a:t> N</a:t>
            </a:r>
            <a:r>
              <a:rPr lang="fr-FR" sz="2000">
                <a:latin typeface="Arial" charset="0"/>
              </a:rPr>
              <a:t> (fenêtre mobile, généralement de 3x3). Le résultat de la combinaison linéaire est divisée par un scalaire (en général la somme des coefficients de la matrice).</a:t>
            </a:r>
          </a:p>
        </p:txBody>
      </p:sp>
      <p:sp>
        <p:nvSpPr>
          <p:cNvPr id="416771" name="Text Box 3"/>
          <p:cNvSpPr txBox="1">
            <a:spLocks noChangeArrowheads="1"/>
          </p:cNvSpPr>
          <p:nvPr/>
        </p:nvSpPr>
        <p:spPr bwMode="auto">
          <a:xfrm>
            <a:off x="1403350" y="914400"/>
            <a:ext cx="6356350" cy="579438"/>
          </a:xfrm>
          <a:prstGeom prst="rect">
            <a:avLst/>
          </a:prstGeom>
          <a:noFill/>
          <a:ln w="9525">
            <a:noFill/>
            <a:miter lim="800000"/>
            <a:headEnd/>
            <a:tailEnd/>
          </a:ln>
          <a:effectLst/>
        </p:spPr>
        <p:txBody>
          <a:bodyPr>
            <a:spAutoFit/>
          </a:bodyPr>
          <a:lstStyle/>
          <a:p>
            <a:pPr algn="ctr">
              <a:spcBef>
                <a:spcPct val="50000"/>
              </a:spcBef>
            </a:pPr>
            <a:endParaRPr lang="en-US" sz="3200">
              <a:latin typeface="Times New Roman" pitchFamily="18" charset="0"/>
            </a:endParaRPr>
          </a:p>
        </p:txBody>
      </p:sp>
      <p:sp>
        <p:nvSpPr>
          <p:cNvPr id="416772"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Techniques de filtrage</a:t>
            </a:r>
          </a:p>
        </p:txBody>
      </p:sp>
      <p:grpSp>
        <p:nvGrpSpPr>
          <p:cNvPr id="416776" name="Group 8"/>
          <p:cNvGrpSpPr>
            <a:grpSpLocks/>
          </p:cNvGrpSpPr>
          <p:nvPr/>
        </p:nvGrpSpPr>
        <p:grpSpPr bwMode="auto">
          <a:xfrm>
            <a:off x="661988" y="3805238"/>
            <a:ext cx="3821112" cy="2000250"/>
            <a:chOff x="431" y="2704"/>
            <a:chExt cx="2222" cy="1260"/>
          </a:xfrm>
        </p:grpSpPr>
        <p:pic>
          <p:nvPicPr>
            <p:cNvPr id="416773" name="Picture 5"/>
            <p:cNvPicPr>
              <a:picLocks noChangeAspect="1" noChangeArrowheads="1"/>
            </p:cNvPicPr>
            <p:nvPr/>
          </p:nvPicPr>
          <p:blipFill>
            <a:blip r:embed="rId3" cstate="print"/>
            <a:srcRect/>
            <a:stretch>
              <a:fillRect/>
            </a:stretch>
          </p:blipFill>
          <p:spPr bwMode="auto">
            <a:xfrm>
              <a:off x="431" y="2704"/>
              <a:ext cx="2222" cy="1260"/>
            </a:xfrm>
            <a:prstGeom prst="rect">
              <a:avLst/>
            </a:prstGeom>
            <a:noFill/>
            <a:ln w="9525">
              <a:noFill/>
              <a:miter lim="800000"/>
              <a:headEnd/>
              <a:tailEnd/>
            </a:ln>
            <a:effectLst/>
          </p:spPr>
        </p:pic>
        <p:pic>
          <p:nvPicPr>
            <p:cNvPr id="416774" name="Picture 6"/>
            <p:cNvPicPr>
              <a:picLocks noChangeAspect="1" noChangeArrowheads="1"/>
            </p:cNvPicPr>
            <p:nvPr/>
          </p:nvPicPr>
          <p:blipFill>
            <a:blip r:embed="rId3" cstate="print"/>
            <a:srcRect l="75517" t="71985" r="8147" b="17221"/>
            <a:stretch>
              <a:fillRect/>
            </a:stretch>
          </p:blipFill>
          <p:spPr bwMode="auto">
            <a:xfrm>
              <a:off x="2154" y="3294"/>
              <a:ext cx="363" cy="136"/>
            </a:xfrm>
            <a:prstGeom prst="rect">
              <a:avLst/>
            </a:prstGeom>
            <a:noFill/>
            <a:ln w="9525">
              <a:noFill/>
              <a:miter lim="800000"/>
              <a:headEnd/>
              <a:tailEnd/>
            </a:ln>
            <a:effectLst/>
          </p:spPr>
        </p:pic>
        <p:pic>
          <p:nvPicPr>
            <p:cNvPr id="416775" name="Picture 7"/>
            <p:cNvPicPr>
              <a:picLocks noChangeAspect="1" noChangeArrowheads="1"/>
            </p:cNvPicPr>
            <p:nvPr/>
          </p:nvPicPr>
          <p:blipFill>
            <a:blip r:embed="rId3" cstate="print"/>
            <a:srcRect l="75517" t="75636" r="12242" b="17221"/>
            <a:stretch>
              <a:fillRect/>
            </a:stretch>
          </p:blipFill>
          <p:spPr bwMode="auto">
            <a:xfrm>
              <a:off x="884" y="3838"/>
              <a:ext cx="272" cy="90"/>
            </a:xfrm>
            <a:prstGeom prst="rect">
              <a:avLst/>
            </a:prstGeom>
            <a:noFill/>
            <a:ln w="9525">
              <a:noFill/>
              <a:miter lim="800000"/>
              <a:headEnd/>
              <a:tailEnd/>
            </a:ln>
            <a:effectLst/>
          </p:spPr>
        </p:pic>
      </p:grpSp>
      <p:pic>
        <p:nvPicPr>
          <p:cNvPr id="416777" name="Picture 9"/>
          <p:cNvPicPr>
            <a:picLocks noChangeAspect="1" noChangeArrowheads="1"/>
          </p:cNvPicPr>
          <p:nvPr/>
        </p:nvPicPr>
        <p:blipFill>
          <a:blip r:embed="rId4" cstate="print"/>
          <a:srcRect r="418"/>
          <a:stretch>
            <a:fillRect/>
          </a:stretch>
        </p:blipFill>
        <p:spPr bwMode="auto">
          <a:xfrm>
            <a:off x="6202363" y="3589338"/>
            <a:ext cx="1636712" cy="925512"/>
          </a:xfrm>
          <a:prstGeom prst="rect">
            <a:avLst/>
          </a:prstGeom>
          <a:noFill/>
          <a:ln w="9525">
            <a:noFill/>
            <a:miter lim="800000"/>
            <a:headEnd/>
            <a:tailEnd/>
          </a:ln>
          <a:effectLst/>
        </p:spPr>
      </p:pic>
      <p:pic>
        <p:nvPicPr>
          <p:cNvPr id="416778" name="Picture 10"/>
          <p:cNvPicPr>
            <a:picLocks noChangeAspect="1" noChangeArrowheads="1"/>
          </p:cNvPicPr>
          <p:nvPr/>
        </p:nvPicPr>
        <p:blipFill>
          <a:blip r:embed="rId5" cstate="print"/>
          <a:srcRect/>
          <a:stretch>
            <a:fillRect/>
          </a:stretch>
        </p:blipFill>
        <p:spPr bwMode="auto">
          <a:xfrm>
            <a:off x="4953000" y="4886325"/>
            <a:ext cx="1684338" cy="847725"/>
          </a:xfrm>
          <a:prstGeom prst="rect">
            <a:avLst/>
          </a:prstGeom>
          <a:noFill/>
          <a:ln w="9525">
            <a:noFill/>
            <a:miter lim="800000"/>
            <a:headEnd/>
            <a:tailEnd/>
          </a:ln>
          <a:effectLst/>
        </p:spPr>
      </p:pic>
      <p:pic>
        <p:nvPicPr>
          <p:cNvPr id="416779" name="Picture 11"/>
          <p:cNvPicPr>
            <a:picLocks noChangeAspect="1" noChangeArrowheads="1"/>
          </p:cNvPicPr>
          <p:nvPr/>
        </p:nvPicPr>
        <p:blipFill>
          <a:blip r:embed="rId6" cstate="print"/>
          <a:srcRect/>
          <a:stretch>
            <a:fillRect/>
          </a:stretch>
        </p:blipFill>
        <p:spPr bwMode="auto">
          <a:xfrm>
            <a:off x="7681913" y="4886325"/>
            <a:ext cx="1716087" cy="844550"/>
          </a:xfrm>
          <a:prstGeom prst="rect">
            <a:avLst/>
          </a:prstGeom>
          <a:noFill/>
          <a:ln w="9525">
            <a:noFill/>
            <a:miter lim="800000"/>
            <a:headEnd/>
            <a:tailEnd/>
          </a:ln>
          <a:effectLst/>
        </p:spPr>
      </p:pic>
      <p:sp>
        <p:nvSpPr>
          <p:cNvPr id="416780" name="Line 12"/>
          <p:cNvSpPr>
            <a:spLocks noChangeShapeType="1"/>
          </p:cNvSpPr>
          <p:nvPr/>
        </p:nvSpPr>
        <p:spPr bwMode="auto">
          <a:xfrm flipV="1">
            <a:off x="5576888" y="4165600"/>
            <a:ext cx="546100" cy="504825"/>
          </a:xfrm>
          <a:prstGeom prst="line">
            <a:avLst/>
          </a:prstGeom>
          <a:noFill/>
          <a:ln w="9525">
            <a:solidFill>
              <a:schemeClr val="tx1"/>
            </a:solidFill>
            <a:round/>
            <a:headEnd/>
            <a:tailEnd type="triangle" w="lg" len="lg"/>
          </a:ln>
          <a:effectLst/>
        </p:spPr>
        <p:txBody>
          <a:bodyPr/>
          <a:lstStyle/>
          <a:p>
            <a:endParaRPr lang="en-US"/>
          </a:p>
        </p:txBody>
      </p:sp>
      <p:sp>
        <p:nvSpPr>
          <p:cNvPr id="416781" name="Line 13"/>
          <p:cNvSpPr>
            <a:spLocks noChangeShapeType="1"/>
          </p:cNvSpPr>
          <p:nvPr/>
        </p:nvSpPr>
        <p:spPr bwMode="auto">
          <a:xfrm>
            <a:off x="7918450" y="4094163"/>
            <a:ext cx="544513" cy="504825"/>
          </a:xfrm>
          <a:prstGeom prst="line">
            <a:avLst/>
          </a:prstGeom>
          <a:noFill/>
          <a:ln w="9525">
            <a:solidFill>
              <a:schemeClr val="tx1"/>
            </a:solidFill>
            <a:round/>
            <a:headEnd/>
            <a:tailEnd type="triangle" w="lg" len="lg"/>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43" name="Picture 3" descr="PLAGES_str_sh"/>
          <p:cNvPicPr>
            <a:picLocks noChangeAspect="1" noChangeArrowheads="1"/>
          </p:cNvPicPr>
          <p:nvPr/>
        </p:nvPicPr>
        <p:blipFill>
          <a:blip r:embed="rId3" cstate="print"/>
          <a:srcRect/>
          <a:stretch>
            <a:fillRect/>
          </a:stretch>
        </p:blipFill>
        <p:spPr bwMode="auto">
          <a:xfrm>
            <a:off x="5035550" y="2224088"/>
            <a:ext cx="4441825" cy="4100512"/>
          </a:xfrm>
          <a:prstGeom prst="rect">
            <a:avLst/>
          </a:prstGeom>
          <a:noFill/>
          <a:effectLst>
            <a:outerShdw dist="107763" dir="2700000" algn="ctr" rotWithShape="0">
              <a:srgbClr val="000066"/>
            </a:outerShdw>
          </a:effectLst>
        </p:spPr>
      </p:pic>
      <p:pic>
        <p:nvPicPr>
          <p:cNvPr id="419844" name="Picture 4" descr="plages_b"/>
          <p:cNvPicPr>
            <a:picLocks noChangeAspect="1" noChangeArrowheads="1"/>
          </p:cNvPicPr>
          <p:nvPr/>
        </p:nvPicPr>
        <p:blipFill>
          <a:blip r:embed="rId4" cstate="print"/>
          <a:srcRect/>
          <a:stretch>
            <a:fillRect/>
          </a:stretch>
        </p:blipFill>
        <p:spPr bwMode="auto">
          <a:xfrm>
            <a:off x="415925" y="2205038"/>
            <a:ext cx="4492625" cy="4146550"/>
          </a:xfrm>
          <a:prstGeom prst="rect">
            <a:avLst/>
          </a:prstGeom>
          <a:noFill/>
          <a:effectLst>
            <a:outerShdw dist="107763" dir="2700000" algn="ctr" rotWithShape="0">
              <a:srgbClr val="000066"/>
            </a:outerShdw>
          </a:effectLst>
        </p:spPr>
      </p:pic>
      <p:sp>
        <p:nvSpPr>
          <p:cNvPr id="419846" name="Rectangle 6"/>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Techniques de filtrage</a:t>
            </a:r>
            <a:endParaRPr lang="es-ES" sz="3200">
              <a:effectLst>
                <a:outerShdw blurRad="38100" dist="38100" dir="2700000" algn="tl">
                  <a:srgbClr val="000000"/>
                </a:outerShdw>
              </a:effectLst>
              <a:latin typeface="Arial" charset="0"/>
            </a:endParaRPr>
          </a:p>
        </p:txBody>
      </p:sp>
      <p:sp>
        <p:nvSpPr>
          <p:cNvPr id="419847" name="Rectangle 7"/>
          <p:cNvSpPr>
            <a:spLocks noChangeArrowheads="1"/>
          </p:cNvSpPr>
          <p:nvPr/>
        </p:nvSpPr>
        <p:spPr bwMode="auto">
          <a:xfrm>
            <a:off x="346075" y="1412875"/>
            <a:ext cx="7127875" cy="576263"/>
          </a:xfrm>
          <a:prstGeom prst="rect">
            <a:avLst/>
          </a:prstGeom>
          <a:noFill/>
          <a:ln w="9525" algn="ctr">
            <a:noFill/>
            <a:miter lim="800000"/>
            <a:headEnd/>
            <a:tailEnd/>
          </a:ln>
          <a:effectLst/>
        </p:spPr>
        <p:txBody>
          <a:bodyPr anchor="ctr"/>
          <a:lstStyle/>
          <a:p>
            <a:pPr>
              <a:buSzPct val="80000"/>
            </a:pPr>
            <a:r>
              <a:rPr lang="fr-FR" sz="2000">
                <a:effectLst>
                  <a:outerShdw blurRad="38100" dist="38100" dir="2700000" algn="tl">
                    <a:srgbClr val="000000"/>
                  </a:outerShdw>
                </a:effectLst>
                <a:latin typeface="Arial" charset="0"/>
                <a:cs typeface="Tahoma" pitchFamily="34" charset="0"/>
              </a:rPr>
              <a:t>Filtres passe-bas : élimination du bruit (filtre de la médiane)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7796" name="Picture 4" descr="Plages_stretch"/>
          <p:cNvPicPr>
            <a:picLocks noChangeAspect="1" noChangeArrowheads="1"/>
          </p:cNvPicPr>
          <p:nvPr/>
        </p:nvPicPr>
        <p:blipFill>
          <a:blip r:embed="rId3" cstate="print"/>
          <a:srcRect/>
          <a:stretch>
            <a:fillRect/>
          </a:stretch>
        </p:blipFill>
        <p:spPr bwMode="auto">
          <a:xfrm>
            <a:off x="457200" y="2209800"/>
            <a:ext cx="4314825" cy="4314825"/>
          </a:xfrm>
          <a:prstGeom prst="rect">
            <a:avLst/>
          </a:prstGeom>
          <a:noFill/>
          <a:effectLst>
            <a:outerShdw dist="107763" dir="2700000" algn="ctr" rotWithShape="0">
              <a:srgbClr val="000066"/>
            </a:outerShdw>
          </a:effectLst>
        </p:spPr>
      </p:pic>
      <p:pic>
        <p:nvPicPr>
          <p:cNvPr id="417797" name="Picture 5" descr="pla_prew"/>
          <p:cNvPicPr>
            <a:picLocks noChangeAspect="1" noChangeArrowheads="1"/>
          </p:cNvPicPr>
          <p:nvPr/>
        </p:nvPicPr>
        <p:blipFill>
          <a:blip r:embed="rId4" cstate="print"/>
          <a:srcRect/>
          <a:stretch>
            <a:fillRect/>
          </a:stretch>
        </p:blipFill>
        <p:spPr bwMode="auto">
          <a:xfrm>
            <a:off x="5057775" y="2209800"/>
            <a:ext cx="4314825" cy="4314825"/>
          </a:xfrm>
          <a:prstGeom prst="rect">
            <a:avLst/>
          </a:prstGeom>
          <a:noFill/>
          <a:ln w="9525">
            <a:noFill/>
            <a:miter lim="800000"/>
            <a:headEnd/>
            <a:tailEnd/>
          </a:ln>
          <a:effectLst>
            <a:outerShdw dist="107763" dir="2700000" algn="ctr" rotWithShape="0">
              <a:srgbClr val="000066"/>
            </a:outerShdw>
          </a:effectLst>
        </p:spPr>
      </p:pic>
      <p:sp>
        <p:nvSpPr>
          <p:cNvPr id="417798" name="Rectangle 6"/>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Techniques de filtrage</a:t>
            </a:r>
            <a:endParaRPr lang="es-ES" sz="3200">
              <a:effectLst>
                <a:outerShdw blurRad="38100" dist="38100" dir="2700000" algn="tl">
                  <a:srgbClr val="000000"/>
                </a:outerShdw>
              </a:effectLst>
              <a:latin typeface="Arial" charset="0"/>
            </a:endParaRPr>
          </a:p>
        </p:txBody>
      </p:sp>
      <p:sp>
        <p:nvSpPr>
          <p:cNvPr id="417799" name="Rectangle 7"/>
          <p:cNvSpPr>
            <a:spLocks noChangeArrowheads="1"/>
          </p:cNvSpPr>
          <p:nvPr/>
        </p:nvSpPr>
        <p:spPr bwMode="auto">
          <a:xfrm>
            <a:off x="346075" y="1412875"/>
            <a:ext cx="7127875" cy="576263"/>
          </a:xfrm>
          <a:prstGeom prst="rect">
            <a:avLst/>
          </a:prstGeom>
          <a:noFill/>
          <a:ln w="9525" algn="ctr">
            <a:noFill/>
            <a:miter lim="800000"/>
            <a:headEnd/>
            <a:tailEnd/>
          </a:ln>
          <a:effectLst/>
        </p:spPr>
        <p:txBody>
          <a:bodyPr anchor="ctr"/>
          <a:lstStyle/>
          <a:p>
            <a:pPr>
              <a:buSzPct val="80000"/>
            </a:pPr>
            <a:r>
              <a:rPr lang="fr-FR" sz="2000">
                <a:effectLst>
                  <a:outerShdw blurRad="38100" dist="38100" dir="2700000" algn="tl">
                    <a:srgbClr val="000000"/>
                  </a:outerShdw>
                </a:effectLst>
                <a:latin typeface="Arial" charset="0"/>
              </a:rPr>
              <a:t>Détection de contours (filtre de Prewitt)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8820" name="Picture 4" descr="Plages_stretch"/>
          <p:cNvPicPr>
            <a:picLocks noChangeAspect="1" noChangeArrowheads="1"/>
          </p:cNvPicPr>
          <p:nvPr/>
        </p:nvPicPr>
        <p:blipFill>
          <a:blip r:embed="rId3" cstate="print"/>
          <a:srcRect/>
          <a:stretch>
            <a:fillRect/>
          </a:stretch>
        </p:blipFill>
        <p:spPr bwMode="auto">
          <a:xfrm>
            <a:off x="457200" y="2209800"/>
            <a:ext cx="4314825" cy="4314825"/>
          </a:xfrm>
          <a:prstGeom prst="rect">
            <a:avLst/>
          </a:prstGeom>
          <a:noFill/>
          <a:effectLst>
            <a:outerShdw dist="107763" dir="2700000" algn="ctr" rotWithShape="0">
              <a:srgbClr val="000066"/>
            </a:outerShdw>
          </a:effectLst>
        </p:spPr>
      </p:pic>
      <p:pic>
        <p:nvPicPr>
          <p:cNvPr id="418821" name="Picture 5" descr="pla_lapl"/>
          <p:cNvPicPr>
            <a:picLocks noChangeAspect="1" noChangeArrowheads="1"/>
          </p:cNvPicPr>
          <p:nvPr/>
        </p:nvPicPr>
        <p:blipFill>
          <a:blip r:embed="rId4" cstate="print"/>
          <a:srcRect/>
          <a:stretch>
            <a:fillRect/>
          </a:stretch>
        </p:blipFill>
        <p:spPr bwMode="auto">
          <a:xfrm>
            <a:off x="5057775" y="2209800"/>
            <a:ext cx="4314825" cy="4314825"/>
          </a:xfrm>
          <a:prstGeom prst="rect">
            <a:avLst/>
          </a:prstGeom>
          <a:noFill/>
          <a:ln w="9525">
            <a:noFill/>
            <a:miter lim="800000"/>
            <a:headEnd/>
            <a:tailEnd/>
          </a:ln>
          <a:effectLst>
            <a:outerShdw dist="107763" dir="2700000" algn="ctr" rotWithShape="0">
              <a:srgbClr val="000066"/>
            </a:outerShdw>
          </a:effectLst>
        </p:spPr>
      </p:pic>
      <p:sp>
        <p:nvSpPr>
          <p:cNvPr id="418823" name="Rectangle 7"/>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600">
                <a:effectLst>
                  <a:outerShdw blurRad="38100" dist="38100" dir="2700000" algn="tl">
                    <a:srgbClr val="000000"/>
                  </a:outerShdw>
                </a:effectLst>
                <a:latin typeface="Arial" charset="0"/>
              </a:rPr>
              <a:t>Techniques de filtrage</a:t>
            </a:r>
            <a:endParaRPr lang="es-ES" sz="3600">
              <a:effectLst>
                <a:outerShdw blurRad="38100" dist="38100" dir="2700000" algn="tl">
                  <a:srgbClr val="000000"/>
                </a:outerShdw>
              </a:effectLst>
              <a:latin typeface="Arial" charset="0"/>
            </a:endParaRPr>
          </a:p>
        </p:txBody>
      </p:sp>
      <p:sp>
        <p:nvSpPr>
          <p:cNvPr id="418824" name="Rectangle 8"/>
          <p:cNvSpPr>
            <a:spLocks noChangeArrowheads="1"/>
          </p:cNvSpPr>
          <p:nvPr/>
        </p:nvSpPr>
        <p:spPr bwMode="auto">
          <a:xfrm>
            <a:off x="346075" y="1412875"/>
            <a:ext cx="7127875" cy="576263"/>
          </a:xfrm>
          <a:prstGeom prst="rect">
            <a:avLst/>
          </a:prstGeom>
          <a:noFill/>
          <a:ln w="9525" algn="ctr">
            <a:noFill/>
            <a:miter lim="800000"/>
            <a:headEnd/>
            <a:tailEnd/>
          </a:ln>
          <a:effectLst/>
        </p:spPr>
        <p:txBody>
          <a:bodyPr anchor="ctr"/>
          <a:lstStyle/>
          <a:p>
            <a:pPr>
              <a:buSzPct val="80000"/>
            </a:pPr>
            <a:r>
              <a:rPr lang="fr-FR" sz="2000">
                <a:effectLst>
                  <a:outerShdw blurRad="38100" dist="38100" dir="2700000" algn="tl">
                    <a:srgbClr val="000000"/>
                  </a:outerShdw>
                </a:effectLst>
                <a:latin typeface="Arial" charset="0"/>
              </a:rPr>
              <a:t>Détection de contours (filtre Laplacien)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0" name="Rectangle 2"/>
          <p:cNvSpPr>
            <a:spLocks noGrp="1" noRot="1" noChangeArrowheads="1"/>
          </p:cNvSpPr>
          <p:nvPr>
            <p:ph type="body" sz="half" idx="1"/>
          </p:nvPr>
        </p:nvSpPr>
        <p:spPr>
          <a:xfrm>
            <a:off x="584200" y="1700213"/>
            <a:ext cx="8761413" cy="4249737"/>
          </a:xfrm>
          <a:solidFill>
            <a:srgbClr val="C0C0C0">
              <a:alpha val="10001"/>
            </a:srgbClr>
          </a:solidFill>
        </p:spPr>
        <p:txBody>
          <a:bodyPr/>
          <a:lstStyle/>
          <a:p>
            <a:pPr marL="0" indent="0">
              <a:buClr>
                <a:srgbClr val="FFCC66"/>
              </a:buClr>
              <a:buFont typeface="Arial" charset="0"/>
              <a:buNone/>
            </a:pPr>
            <a:r>
              <a:rPr lang="fr-FR" sz="2000">
                <a:latin typeface="Arial" charset="0"/>
                <a:cs typeface="Tahoma" pitchFamily="34" charset="0"/>
              </a:rPr>
              <a:t>Lorsque l’on souhaite </a:t>
            </a:r>
            <a:r>
              <a:rPr lang="fr-FR" sz="2000">
                <a:solidFill>
                  <a:srgbClr val="FFCC66"/>
                </a:solidFill>
                <a:latin typeface="Arial" charset="0"/>
                <a:cs typeface="Tahoma" pitchFamily="34" charset="0"/>
              </a:rPr>
              <a:t>détecter un aspect spécifique de la superficie terrestre</a:t>
            </a:r>
            <a:r>
              <a:rPr lang="fr-FR" sz="2000">
                <a:latin typeface="Arial" charset="0"/>
                <a:cs typeface="Tahoma" pitchFamily="34" charset="0"/>
              </a:rPr>
              <a:t>, on peut utiliser des </a:t>
            </a:r>
            <a:r>
              <a:rPr lang="fr-FR" sz="2000">
                <a:solidFill>
                  <a:srgbClr val="FFCC66"/>
                </a:solidFill>
                <a:latin typeface="Arial" charset="0"/>
                <a:cs typeface="Tahoma" pitchFamily="34" charset="0"/>
              </a:rPr>
              <a:t>indices construits</a:t>
            </a:r>
            <a:r>
              <a:rPr lang="fr-FR" sz="2000">
                <a:latin typeface="Arial" charset="0"/>
                <a:cs typeface="Tahoma" pitchFamily="34" charset="0"/>
              </a:rPr>
              <a:t> à partir de plusieurs canaux.</a:t>
            </a:r>
          </a:p>
          <a:p>
            <a:pPr marL="0" indent="0">
              <a:buClr>
                <a:srgbClr val="FFCC66"/>
              </a:buClr>
            </a:pPr>
            <a:endParaRPr lang="fr-FR" sz="2000">
              <a:latin typeface="Arial" charset="0"/>
              <a:cs typeface="Tahoma" pitchFamily="34" charset="0"/>
            </a:endParaRPr>
          </a:p>
          <a:p>
            <a:pPr marL="0" indent="0">
              <a:buClr>
                <a:srgbClr val="FFCC66"/>
              </a:buClr>
              <a:buFont typeface="Arial" charset="0"/>
              <a:buNone/>
            </a:pPr>
            <a:r>
              <a:rPr lang="fr-FR" sz="2000">
                <a:solidFill>
                  <a:srgbClr val="FFCC66"/>
                </a:solidFill>
                <a:latin typeface="Arial" charset="0"/>
                <a:cs typeface="Tahoma" pitchFamily="34" charset="0"/>
              </a:rPr>
              <a:t>Indices de végétation</a:t>
            </a:r>
            <a:r>
              <a:rPr lang="fr-FR" sz="2000">
                <a:latin typeface="Arial" charset="0"/>
                <a:cs typeface="Tahoma" pitchFamily="34" charset="0"/>
              </a:rPr>
              <a:t> </a:t>
            </a:r>
            <a:r>
              <a:rPr lang="fr-FR" sz="2000">
                <a:solidFill>
                  <a:srgbClr val="FFCC66"/>
                </a:solidFill>
                <a:latin typeface="Arial" charset="0"/>
                <a:cs typeface="Tahoma" pitchFamily="34" charset="0"/>
              </a:rPr>
              <a:t>:</a:t>
            </a:r>
            <a:r>
              <a:rPr lang="fr-FR" sz="2000">
                <a:latin typeface="Arial" charset="0"/>
                <a:cs typeface="Tahoma" pitchFamily="34" charset="0"/>
              </a:rPr>
              <a:t> calculés à partir de la radiométrie de différents canaux, ils permettent de mettre en évidence la quantité et l’état de végétation. Ils sont basés sur les propriétés radiométrique de la végétation.</a:t>
            </a:r>
          </a:p>
          <a:p>
            <a:pPr marL="0" indent="0">
              <a:buClr>
                <a:srgbClr val="FFCC66"/>
              </a:buClr>
            </a:pPr>
            <a:endParaRPr lang="fr-FR" sz="2000">
              <a:latin typeface="Arial" charset="0"/>
              <a:cs typeface="Tahoma" pitchFamily="34" charset="0"/>
            </a:endParaRPr>
          </a:p>
          <a:p>
            <a:pPr marL="0" indent="0">
              <a:buClr>
                <a:srgbClr val="FFCC66"/>
              </a:buClr>
              <a:buFont typeface="Arial" charset="0"/>
              <a:buNone/>
            </a:pPr>
            <a:r>
              <a:rPr lang="fr-FR" sz="2000">
                <a:latin typeface="Arial" charset="0"/>
                <a:cs typeface="Tahoma" pitchFamily="34" charset="0"/>
              </a:rPr>
              <a:t>La signature spectrale caractéristique de la végétation saine montre un fort contraste entre la faible réflectance dans le rouge (0,6</a:t>
            </a:r>
            <a:r>
              <a:rPr lang="fr-FR" sz="2000" i="1">
                <a:latin typeface="Arial" charset="0"/>
                <a:cs typeface="Tahoma" pitchFamily="34" charset="0"/>
              </a:rPr>
              <a:t>μ</a:t>
            </a:r>
            <a:r>
              <a:rPr lang="fr-FR" sz="2000">
                <a:latin typeface="Arial" charset="0"/>
                <a:cs typeface="Tahoma" pitchFamily="34" charset="0"/>
              </a:rPr>
              <a:t> – 0,7</a:t>
            </a:r>
            <a:r>
              <a:rPr lang="fr-FR" sz="2000" i="1">
                <a:latin typeface="Arial" charset="0"/>
                <a:cs typeface="Tahoma" pitchFamily="34" charset="0"/>
              </a:rPr>
              <a:t>μ</a:t>
            </a:r>
            <a:r>
              <a:rPr lang="fr-FR" sz="2000">
                <a:latin typeface="Arial" charset="0"/>
                <a:cs typeface="Tahoma" pitchFamily="34" charset="0"/>
              </a:rPr>
              <a:t>) et la haute réflectance dans l’infrarouge de longueur d’onde plus courte (0:7</a:t>
            </a:r>
            <a:r>
              <a:rPr lang="fr-FR" sz="2000" i="1">
                <a:latin typeface="Arial" charset="0"/>
                <a:cs typeface="Tahoma" pitchFamily="34" charset="0"/>
              </a:rPr>
              <a:t>μ</a:t>
            </a:r>
            <a:r>
              <a:rPr lang="fr-FR" sz="2000">
                <a:latin typeface="Arial" charset="0"/>
                <a:cs typeface="Tahoma" pitchFamily="34" charset="0"/>
              </a:rPr>
              <a:t> – 1,1</a:t>
            </a:r>
            <a:r>
              <a:rPr lang="fr-FR" sz="2000" i="1">
                <a:latin typeface="Arial" charset="0"/>
                <a:cs typeface="Tahoma" pitchFamily="34" charset="0"/>
              </a:rPr>
              <a:t>μ). </a:t>
            </a:r>
            <a:r>
              <a:rPr lang="fr-FR" sz="2000">
                <a:latin typeface="Arial" charset="0"/>
                <a:cs typeface="Tahoma" pitchFamily="34" charset="0"/>
              </a:rPr>
              <a:t>La différence est d’autant plus grande que la densité de végétation est forte et que son état sanitaire est satisfaisant.</a:t>
            </a:r>
          </a:p>
        </p:txBody>
      </p:sp>
      <p:sp>
        <p:nvSpPr>
          <p:cNvPr id="421892"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Traitement d’image : indices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Rot="1" noChangeArrowheads="1"/>
          </p:cNvSpPr>
          <p:nvPr/>
        </p:nvSpPr>
        <p:spPr bwMode="auto">
          <a:xfrm>
            <a:off x="0" y="2708275"/>
            <a:ext cx="9906000" cy="1296988"/>
          </a:xfrm>
          <a:prstGeom prst="rect">
            <a:avLst/>
          </a:prstGeom>
          <a:solidFill>
            <a:srgbClr val="C0C0C0">
              <a:alpha val="10001"/>
            </a:srgbClr>
          </a:solidFill>
          <a:ln w="9525">
            <a:noFill/>
            <a:miter lim="800000"/>
            <a:headEnd/>
            <a:tailEnd/>
          </a:ln>
          <a:effectLst/>
        </p:spPr>
        <p:txBody>
          <a:bodyPr anchor="ctr"/>
          <a:lstStyle/>
          <a:p>
            <a:pPr algn="ctr"/>
            <a:r>
              <a:rPr lang="fr-FR" sz="3600">
                <a:solidFill>
                  <a:srgbClr val="FFCC66"/>
                </a:solidFill>
                <a:effectLst>
                  <a:outerShdw blurRad="38100" dist="38100" dir="2700000" algn="tl">
                    <a:srgbClr val="000000"/>
                  </a:outerShdw>
                </a:effectLst>
                <a:latin typeface="Arial" charset="0"/>
              </a:rPr>
              <a:t>Télédétection : concepts généraux</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2914" name="Rectangle 2"/>
          <p:cNvSpPr>
            <a:spLocks noGrp="1" noRot="1" noChangeArrowheads="1"/>
          </p:cNvSpPr>
          <p:nvPr>
            <p:ph type="body" sz="half" idx="1"/>
          </p:nvPr>
        </p:nvSpPr>
        <p:spPr>
          <a:xfrm>
            <a:off x="584200" y="1700213"/>
            <a:ext cx="4837113" cy="4608512"/>
          </a:xfrm>
          <a:solidFill>
            <a:srgbClr val="C0C0C0">
              <a:alpha val="10001"/>
            </a:srgbClr>
          </a:solidFill>
        </p:spPr>
        <p:txBody>
          <a:bodyPr/>
          <a:lstStyle/>
          <a:p>
            <a:pPr marL="0" indent="0">
              <a:buFont typeface="Arial" charset="0"/>
              <a:buNone/>
            </a:pPr>
            <a:r>
              <a:rPr lang="es-ES" sz="2000">
                <a:latin typeface="Arial" charset="0"/>
              </a:rPr>
              <a:t>La plupart des indices de végétation sont basées sur ce principe. L’indice le plus connu est l’Indice Normalisé de </a:t>
            </a:r>
            <a:r>
              <a:rPr lang="fr-FR" sz="2000">
                <a:latin typeface="Arial" charset="0"/>
              </a:rPr>
              <a:t>Végétation</a:t>
            </a:r>
            <a:r>
              <a:rPr lang="es-ES" sz="2000">
                <a:latin typeface="Arial" charset="0"/>
              </a:rPr>
              <a:t> (NDVI) dont l’équation est :</a:t>
            </a:r>
          </a:p>
          <a:p>
            <a:pPr marL="0" indent="0">
              <a:buFont typeface="Arial" charset="0"/>
              <a:buNone/>
            </a:pPr>
            <a:endParaRPr lang="es-ES" sz="2000">
              <a:latin typeface="Arial" charset="0"/>
            </a:endParaRPr>
          </a:p>
          <a:p>
            <a:pPr marL="0" indent="0">
              <a:buFont typeface="Arial" charset="0"/>
              <a:buNone/>
            </a:pPr>
            <a:r>
              <a:rPr lang="es-ES" sz="2000">
                <a:latin typeface="Arial" charset="0"/>
              </a:rPr>
              <a:t> </a:t>
            </a:r>
          </a:p>
          <a:p>
            <a:pPr marL="0" indent="0">
              <a:buFont typeface="Arial" charset="0"/>
              <a:buNone/>
            </a:pPr>
            <a:endParaRPr lang="es-ES" sz="2000">
              <a:latin typeface="Arial" charset="0"/>
            </a:endParaRPr>
          </a:p>
          <a:p>
            <a:pPr marL="0" indent="0">
              <a:buFont typeface="Arial" charset="0"/>
              <a:buNone/>
            </a:pPr>
            <a:endParaRPr lang="es-ES" sz="2000">
              <a:latin typeface="Arial" charset="0"/>
            </a:endParaRPr>
          </a:p>
          <a:p>
            <a:pPr marL="0" indent="0">
              <a:buFont typeface="Arial" charset="0"/>
              <a:buNone/>
            </a:pPr>
            <a:endParaRPr lang="es-ES" sz="2000">
              <a:latin typeface="Arial" charset="0"/>
            </a:endParaRPr>
          </a:p>
          <a:p>
            <a:pPr marL="0" indent="0">
              <a:buFont typeface="Arial" charset="0"/>
              <a:buNone/>
            </a:pPr>
            <a:r>
              <a:rPr lang="es-ES" sz="2000">
                <a:latin typeface="Arial" charset="0"/>
              </a:rPr>
              <a:t>où </a:t>
            </a:r>
            <a:r>
              <a:rPr lang="el-GR" sz="2000" i="1">
                <a:latin typeface="Arial" charset="0"/>
              </a:rPr>
              <a:t>ρ</a:t>
            </a:r>
            <a:r>
              <a:rPr lang="fr-FR" sz="2000" i="1">
                <a:latin typeface="Arial" charset="0"/>
              </a:rPr>
              <a:t>ir</a:t>
            </a:r>
            <a:r>
              <a:rPr lang="fr-FR" sz="2000">
                <a:latin typeface="Arial" charset="0"/>
              </a:rPr>
              <a:t> </a:t>
            </a:r>
            <a:r>
              <a:rPr lang="es-ES" sz="2000">
                <a:latin typeface="Arial" charset="0"/>
              </a:rPr>
              <a:t>est la réflectance dans l’infrarouge proche (bande 4 de landsat TM, par exemple) y </a:t>
            </a:r>
            <a:r>
              <a:rPr lang="el-GR" sz="2000" i="1">
                <a:latin typeface="Arial" charset="0"/>
              </a:rPr>
              <a:t>ρ</a:t>
            </a:r>
            <a:r>
              <a:rPr lang="fr-FR" sz="2000" i="1">
                <a:latin typeface="Arial" charset="0"/>
              </a:rPr>
              <a:t>r</a:t>
            </a:r>
            <a:r>
              <a:rPr lang="fr-FR" sz="2000">
                <a:latin typeface="Arial" charset="0"/>
              </a:rPr>
              <a:t> </a:t>
            </a:r>
            <a:r>
              <a:rPr lang="es-ES" sz="2000">
                <a:latin typeface="Arial" charset="0"/>
              </a:rPr>
              <a:t>est la réflectance dans le rouge (bande 3 de landsat TM).</a:t>
            </a:r>
          </a:p>
        </p:txBody>
      </p:sp>
      <p:sp>
        <p:nvSpPr>
          <p:cNvPr id="422916"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Traitement d’image : indices</a:t>
            </a:r>
            <a:endParaRPr lang="es-ES" sz="3200">
              <a:effectLst>
                <a:outerShdw blurRad="38100" dist="38100" dir="2700000" algn="tl">
                  <a:srgbClr val="000000"/>
                </a:outerShdw>
              </a:effectLst>
              <a:latin typeface="Arial" charset="0"/>
            </a:endParaRPr>
          </a:p>
        </p:txBody>
      </p:sp>
      <p:pic>
        <p:nvPicPr>
          <p:cNvPr id="422917" name="Picture 5"/>
          <p:cNvPicPr>
            <a:picLocks noChangeAspect="1" noChangeArrowheads="1"/>
          </p:cNvPicPr>
          <p:nvPr/>
        </p:nvPicPr>
        <p:blipFill>
          <a:blip r:embed="rId3" cstate="print"/>
          <a:srcRect/>
          <a:stretch>
            <a:fillRect/>
          </a:stretch>
        </p:blipFill>
        <p:spPr bwMode="auto">
          <a:xfrm>
            <a:off x="1352550" y="3429000"/>
            <a:ext cx="3119438" cy="1022350"/>
          </a:xfrm>
          <a:prstGeom prst="rect">
            <a:avLst/>
          </a:prstGeom>
          <a:noFill/>
          <a:ln w="9525">
            <a:noFill/>
            <a:miter lim="800000"/>
            <a:headEnd/>
            <a:tailEnd/>
          </a:ln>
          <a:effectLst/>
        </p:spPr>
      </p:pic>
      <p:grpSp>
        <p:nvGrpSpPr>
          <p:cNvPr id="422924" name="Group 12"/>
          <p:cNvGrpSpPr>
            <a:grpSpLocks/>
          </p:cNvGrpSpPr>
          <p:nvPr/>
        </p:nvGrpSpPr>
        <p:grpSpPr bwMode="auto">
          <a:xfrm>
            <a:off x="5818188" y="2420938"/>
            <a:ext cx="3743325" cy="3673475"/>
            <a:chOff x="3574" y="1525"/>
            <a:chExt cx="2358" cy="2314"/>
          </a:xfrm>
        </p:grpSpPr>
        <p:pic>
          <p:nvPicPr>
            <p:cNvPr id="422922" name="Picture 10"/>
            <p:cNvPicPr>
              <a:picLocks noChangeAspect="1" noChangeArrowheads="1"/>
            </p:cNvPicPr>
            <p:nvPr/>
          </p:nvPicPr>
          <p:blipFill>
            <a:blip r:embed="rId4" cstate="print"/>
            <a:srcRect l="3772" t="14178" r="43607" b="11247"/>
            <a:stretch>
              <a:fillRect/>
            </a:stretch>
          </p:blipFill>
          <p:spPr bwMode="auto">
            <a:xfrm>
              <a:off x="3574" y="1525"/>
              <a:ext cx="2358" cy="2314"/>
            </a:xfrm>
            <a:prstGeom prst="rect">
              <a:avLst/>
            </a:prstGeom>
            <a:noFill/>
            <a:ln w="9525" algn="ctr">
              <a:noFill/>
              <a:miter lim="800000"/>
              <a:headEnd/>
              <a:tailEnd/>
            </a:ln>
            <a:effectLst/>
          </p:spPr>
        </p:pic>
        <p:pic>
          <p:nvPicPr>
            <p:cNvPr id="422919" name="Picture 7"/>
            <p:cNvPicPr>
              <a:picLocks noChangeAspect="1" noChangeArrowheads="1"/>
            </p:cNvPicPr>
            <p:nvPr/>
          </p:nvPicPr>
          <p:blipFill>
            <a:blip r:embed="rId5" cstate="print"/>
            <a:srcRect/>
            <a:stretch>
              <a:fillRect/>
            </a:stretch>
          </p:blipFill>
          <p:spPr bwMode="auto">
            <a:xfrm>
              <a:off x="5479" y="3113"/>
              <a:ext cx="393" cy="691"/>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3938" name="Rectangle 2"/>
          <p:cNvSpPr>
            <a:spLocks noGrp="1" noRot="1" noChangeArrowheads="1"/>
          </p:cNvSpPr>
          <p:nvPr>
            <p:ph type="body" sz="half" idx="1"/>
          </p:nvPr>
        </p:nvSpPr>
        <p:spPr>
          <a:xfrm>
            <a:off x="584200" y="1843088"/>
            <a:ext cx="8832850" cy="3314700"/>
          </a:xfrm>
          <a:solidFill>
            <a:srgbClr val="C0C0C0">
              <a:alpha val="10001"/>
            </a:srgbClr>
          </a:solidFill>
        </p:spPr>
        <p:txBody>
          <a:bodyPr/>
          <a:lstStyle/>
          <a:p>
            <a:pPr marL="0" indent="0">
              <a:lnSpc>
                <a:spcPct val="120000"/>
              </a:lnSpc>
              <a:buFont typeface="Arial" charset="0"/>
              <a:buNone/>
            </a:pPr>
            <a:r>
              <a:rPr lang="fr-FR" sz="2000">
                <a:latin typeface="Arial" charset="0"/>
              </a:rPr>
              <a:t>Une image satellite contient plusieurs canaux, correspondant chacune à une région du spectre électromagnétique. Dans certains cas ces canaux correspondent à des sous-régions du spectre visible.</a:t>
            </a:r>
          </a:p>
          <a:p>
            <a:pPr marL="0" indent="0">
              <a:lnSpc>
                <a:spcPct val="120000"/>
              </a:lnSpc>
            </a:pPr>
            <a:endParaRPr lang="fr-FR" sz="2000">
              <a:latin typeface="Arial" charset="0"/>
            </a:endParaRPr>
          </a:p>
          <a:p>
            <a:pPr marL="0" indent="0">
              <a:lnSpc>
                <a:spcPct val="120000"/>
              </a:lnSpc>
              <a:buFont typeface="Arial" charset="0"/>
              <a:buNone/>
            </a:pPr>
            <a:r>
              <a:rPr lang="fr-FR" sz="2000">
                <a:latin typeface="Arial" charset="0"/>
              </a:rPr>
              <a:t>D’un autre coté, les cartes graphiques utilisent trois entrées correspondant aux trois couleurs de base (R,V,B) pour représenter l’ensemble des couleurs. En assignant une couleur à un canal, on peut ainsi obtenir une </a:t>
            </a:r>
            <a:r>
              <a:rPr lang="fr-FR" sz="2000">
                <a:solidFill>
                  <a:srgbClr val="FFCC66"/>
                </a:solidFill>
                <a:latin typeface="Arial" charset="0"/>
              </a:rPr>
              <a:t>composition colorée.</a:t>
            </a:r>
            <a:endParaRPr lang="fr-FR" sz="2000">
              <a:latin typeface="Arial" charset="0"/>
            </a:endParaRPr>
          </a:p>
        </p:txBody>
      </p:sp>
      <p:sp>
        <p:nvSpPr>
          <p:cNvPr id="423940"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Traitement d’image : néo-canaux</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4962" name="Rectangle 2"/>
          <p:cNvSpPr>
            <a:spLocks noGrp="1" noRot="1" noChangeArrowheads="1"/>
          </p:cNvSpPr>
          <p:nvPr>
            <p:ph type="body" sz="half" idx="1"/>
          </p:nvPr>
        </p:nvSpPr>
        <p:spPr>
          <a:xfrm>
            <a:off x="584200" y="1771650"/>
            <a:ext cx="8832850" cy="4105275"/>
          </a:xfrm>
          <a:solidFill>
            <a:srgbClr val="C0C0C0">
              <a:alpha val="10001"/>
            </a:srgbClr>
          </a:solidFill>
        </p:spPr>
        <p:txBody>
          <a:bodyPr/>
          <a:lstStyle/>
          <a:p>
            <a:pPr marL="0" indent="0">
              <a:lnSpc>
                <a:spcPct val="90000"/>
              </a:lnSpc>
              <a:buFont typeface="Arial" charset="0"/>
              <a:buNone/>
            </a:pPr>
            <a:r>
              <a:rPr lang="fr-FR" sz="2000">
                <a:latin typeface="Arial" charset="0"/>
              </a:rPr>
              <a:t>La </a:t>
            </a:r>
            <a:r>
              <a:rPr lang="fr-FR" sz="2000">
                <a:solidFill>
                  <a:srgbClr val="FFCC66"/>
                </a:solidFill>
                <a:latin typeface="Arial" charset="0"/>
              </a:rPr>
              <a:t>composition colorée</a:t>
            </a:r>
            <a:r>
              <a:rPr lang="fr-FR" sz="2000">
                <a:latin typeface="Arial" charset="0"/>
              </a:rPr>
              <a:t> la plus simple consiste à simuler les vraies couleurs. Par exemple, avec Landsat :</a:t>
            </a:r>
          </a:p>
          <a:p>
            <a:pPr marL="0" indent="0">
              <a:lnSpc>
                <a:spcPct val="120000"/>
              </a:lnSpc>
            </a:pPr>
            <a:endParaRPr lang="fr-FR" sz="2000">
              <a:latin typeface="Arial" charset="0"/>
            </a:endParaRPr>
          </a:p>
          <a:p>
            <a:pPr marL="2768600" lvl="4" indent="-381000">
              <a:lnSpc>
                <a:spcPct val="120000"/>
              </a:lnSpc>
              <a:buFont typeface="Arial" charset="0"/>
              <a:buNone/>
            </a:pPr>
            <a:r>
              <a:rPr lang="fr-FR">
                <a:latin typeface="Arial" charset="0"/>
              </a:rPr>
              <a:t>b1 -&gt; B</a:t>
            </a:r>
          </a:p>
          <a:p>
            <a:pPr marL="2768600" lvl="4" indent="-381000">
              <a:lnSpc>
                <a:spcPct val="120000"/>
              </a:lnSpc>
              <a:buFont typeface="Arial" charset="0"/>
              <a:buNone/>
            </a:pPr>
            <a:r>
              <a:rPr lang="fr-FR">
                <a:latin typeface="Arial" charset="0"/>
              </a:rPr>
              <a:t>b2 -&gt; G</a:t>
            </a:r>
          </a:p>
          <a:p>
            <a:pPr marL="2768600" lvl="4" indent="-381000">
              <a:lnSpc>
                <a:spcPct val="120000"/>
              </a:lnSpc>
              <a:buFont typeface="Arial" charset="0"/>
              <a:buNone/>
            </a:pPr>
            <a:r>
              <a:rPr lang="fr-FR">
                <a:latin typeface="Arial" charset="0"/>
              </a:rPr>
              <a:t>b3 -&gt; R</a:t>
            </a:r>
          </a:p>
          <a:p>
            <a:pPr marL="0" indent="0" algn="ctr">
              <a:lnSpc>
                <a:spcPct val="120000"/>
              </a:lnSpc>
              <a:buFont typeface="Arial" charset="0"/>
              <a:buNone/>
            </a:pPr>
            <a:endParaRPr lang="fr-FR" sz="2000">
              <a:latin typeface="Arial" charset="0"/>
            </a:endParaRPr>
          </a:p>
          <a:p>
            <a:pPr marL="0" indent="0">
              <a:lnSpc>
                <a:spcPct val="90000"/>
              </a:lnSpc>
              <a:buFont typeface="Arial" charset="0"/>
              <a:buNone/>
            </a:pPr>
            <a:r>
              <a:rPr lang="fr-FR" sz="2000">
                <a:latin typeface="Arial" charset="0"/>
              </a:rPr>
              <a:t>Mais comme on dispose de plus de trois canaux, rien n’empêche de les utiliser pour créer des images en </a:t>
            </a:r>
            <a:r>
              <a:rPr lang="fr-FR" sz="2000">
                <a:solidFill>
                  <a:srgbClr val="FFCC66"/>
                </a:solidFill>
                <a:latin typeface="Arial" charset="0"/>
              </a:rPr>
              <a:t>fausses couleurs.</a:t>
            </a:r>
            <a:r>
              <a:rPr lang="fr-FR" sz="2000">
                <a:latin typeface="Arial" charset="0"/>
              </a:rPr>
              <a:t> Ces compositions sont utilisées pour mettre en évidence des éléments dont la réflectance est plus forte dans certains canaux. </a:t>
            </a:r>
          </a:p>
        </p:txBody>
      </p:sp>
      <p:sp>
        <p:nvSpPr>
          <p:cNvPr id="424964"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Traitements d’image : néo-canaux</a:t>
            </a:r>
          </a:p>
        </p:txBody>
      </p:sp>
      <p:grpSp>
        <p:nvGrpSpPr>
          <p:cNvPr id="424970" name="Group 10"/>
          <p:cNvGrpSpPr>
            <a:grpSpLocks/>
          </p:cNvGrpSpPr>
          <p:nvPr/>
        </p:nvGrpSpPr>
        <p:grpSpPr bwMode="auto">
          <a:xfrm>
            <a:off x="5313363" y="2420938"/>
            <a:ext cx="3097212" cy="1935162"/>
            <a:chOff x="3347" y="1525"/>
            <a:chExt cx="1951" cy="1219"/>
          </a:xfrm>
        </p:grpSpPr>
        <p:pic>
          <p:nvPicPr>
            <p:cNvPr id="424968" name="Picture 8" descr="hanoi_94_99cc++"/>
            <p:cNvPicPr>
              <a:picLocks noChangeAspect="1" noChangeArrowheads="1" noCrop="1"/>
            </p:cNvPicPr>
            <p:nvPr/>
          </p:nvPicPr>
          <p:blipFill>
            <a:blip r:embed="rId3" cstate="print"/>
            <a:srcRect/>
            <a:stretch>
              <a:fillRect/>
            </a:stretch>
          </p:blipFill>
          <p:spPr bwMode="auto">
            <a:xfrm>
              <a:off x="3347" y="1525"/>
              <a:ext cx="1951" cy="1219"/>
            </a:xfrm>
            <a:prstGeom prst="rect">
              <a:avLst/>
            </a:prstGeom>
            <a:noFill/>
          </p:spPr>
        </p:pic>
        <p:sp>
          <p:nvSpPr>
            <p:cNvPr id="424969" name="Text Box 9"/>
            <p:cNvSpPr txBox="1">
              <a:spLocks noChangeArrowheads="1"/>
            </p:cNvSpPr>
            <p:nvPr/>
          </p:nvSpPr>
          <p:spPr bwMode="auto">
            <a:xfrm>
              <a:off x="4027" y="1525"/>
              <a:ext cx="1270" cy="125"/>
            </a:xfrm>
            <a:prstGeom prst="rect">
              <a:avLst/>
            </a:prstGeom>
            <a:noFill/>
            <a:ln w="9525">
              <a:noFill/>
              <a:miter lim="800000"/>
              <a:headEnd/>
              <a:tailEnd/>
            </a:ln>
            <a:effectLst/>
          </p:spPr>
          <p:txBody>
            <a:bodyPr>
              <a:spAutoFit/>
            </a:bodyPr>
            <a:lstStyle/>
            <a:p>
              <a:pPr algn="r">
                <a:spcBef>
                  <a:spcPct val="50000"/>
                </a:spcBef>
              </a:pPr>
              <a:r>
                <a:rPr lang="fr-FR" sz="700">
                  <a:effectLst>
                    <a:outerShdw blurRad="38100" dist="38100" dir="2700000" algn="tl">
                      <a:srgbClr val="000000"/>
                    </a:outerShdw>
                  </a:effectLst>
                  <a:latin typeface="Arial" charset="0"/>
                </a:rPr>
                <a:t>bdvilles.ird.fr</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5986" name="Rectangle 2"/>
          <p:cNvSpPr>
            <a:spLocks noGrp="1" noRot="1" noChangeArrowheads="1"/>
          </p:cNvSpPr>
          <p:nvPr>
            <p:ph type="body" sz="half" idx="1"/>
          </p:nvPr>
        </p:nvSpPr>
        <p:spPr>
          <a:xfrm>
            <a:off x="584200" y="1700213"/>
            <a:ext cx="8970963" cy="1368425"/>
          </a:xfrm>
          <a:solidFill>
            <a:srgbClr val="C0C0C0">
              <a:alpha val="10001"/>
            </a:srgbClr>
          </a:solidFill>
        </p:spPr>
        <p:txBody>
          <a:bodyPr/>
          <a:lstStyle/>
          <a:p>
            <a:pPr marL="0" indent="0">
              <a:lnSpc>
                <a:spcPct val="120000"/>
              </a:lnSpc>
              <a:buFont typeface="Arial" charset="0"/>
              <a:buNone/>
            </a:pPr>
            <a:r>
              <a:rPr lang="fr-FR" sz="2000">
                <a:latin typeface="Arial" charset="0"/>
              </a:rPr>
              <a:t>LANDSAT : Il est possible de créer une composition colorée à partir des canaux 3-2-1 de Landsat TM. Dans ce cas, le résultat se rapproche d’une photographie en vraies couleurs.</a:t>
            </a:r>
          </a:p>
        </p:txBody>
      </p:sp>
      <p:sp>
        <p:nvSpPr>
          <p:cNvPr id="425988"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Traitements d’image : néo-canaux</a:t>
            </a:r>
            <a:endParaRPr lang="es-ES" sz="3200">
              <a:effectLst>
                <a:outerShdw blurRad="38100" dist="38100" dir="2700000" algn="tl">
                  <a:srgbClr val="000000"/>
                </a:outerShdw>
              </a:effectLst>
              <a:latin typeface="Arial" charset="0"/>
            </a:endParaRPr>
          </a:p>
        </p:txBody>
      </p:sp>
      <p:pic>
        <p:nvPicPr>
          <p:cNvPr id="425990" name="Picture 6"/>
          <p:cNvPicPr>
            <a:picLocks noChangeAspect="1" noChangeArrowheads="1"/>
          </p:cNvPicPr>
          <p:nvPr/>
        </p:nvPicPr>
        <p:blipFill>
          <a:blip r:embed="rId3" cstate="print">
            <a:lum bright="18000" contrast="36000"/>
          </a:blip>
          <a:srcRect l="2631" t="3178" r="1552" b="2834"/>
          <a:stretch>
            <a:fillRect/>
          </a:stretch>
        </p:blipFill>
        <p:spPr bwMode="auto">
          <a:xfrm>
            <a:off x="2865438" y="3644900"/>
            <a:ext cx="4105275" cy="2513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7010" name="Rectangle 2"/>
          <p:cNvSpPr>
            <a:spLocks noGrp="1" noRot="1" noChangeArrowheads="1"/>
          </p:cNvSpPr>
          <p:nvPr>
            <p:ph type="body" sz="half" idx="1"/>
          </p:nvPr>
        </p:nvSpPr>
        <p:spPr>
          <a:xfrm>
            <a:off x="584200" y="1700213"/>
            <a:ext cx="8970963" cy="2233612"/>
          </a:xfrm>
          <a:solidFill>
            <a:srgbClr val="C0C0C0">
              <a:alpha val="10001"/>
            </a:srgbClr>
          </a:solidFill>
        </p:spPr>
        <p:txBody>
          <a:bodyPr/>
          <a:lstStyle/>
          <a:p>
            <a:pPr marL="0" indent="0">
              <a:spcAft>
                <a:spcPct val="55000"/>
              </a:spcAft>
              <a:buFont typeface="Arial" charset="0"/>
              <a:buNone/>
            </a:pPr>
            <a:r>
              <a:rPr lang="fr-FR" sz="2000">
                <a:latin typeface="Arial" charset="0"/>
              </a:rPr>
              <a:t>Une composition colorée RGB de la même scène, utilisant les canaux 4 (proche infrarouge), 5 (infrarouge moyen) et 3 (rouge du spectre visible). </a:t>
            </a:r>
          </a:p>
          <a:p>
            <a:pPr marL="0" indent="0">
              <a:spcAft>
                <a:spcPct val="55000"/>
              </a:spcAft>
              <a:buFont typeface="Arial" charset="0"/>
              <a:buNone/>
            </a:pPr>
            <a:r>
              <a:rPr lang="fr-FR" sz="2000">
                <a:latin typeface="Arial" charset="0"/>
              </a:rPr>
              <a:t>Cette région du spectre permet de mettre en évidence des différences dans la couverture végétal. On peut différencier clairement les différents types de forêts, et, avec quelques données de terrain, avoir des informations sur l’age et la gestion de chaque espèce.</a:t>
            </a:r>
          </a:p>
        </p:txBody>
      </p:sp>
      <p:sp>
        <p:nvSpPr>
          <p:cNvPr id="427012"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Traitements d’image : néo-canaux</a:t>
            </a:r>
            <a:endParaRPr lang="es-ES" sz="3200">
              <a:effectLst>
                <a:outerShdw blurRad="38100" dist="38100" dir="2700000" algn="tl">
                  <a:srgbClr val="000000"/>
                </a:outerShdw>
              </a:effectLst>
              <a:latin typeface="Arial" charset="0"/>
            </a:endParaRPr>
          </a:p>
        </p:txBody>
      </p:sp>
      <p:pic>
        <p:nvPicPr>
          <p:cNvPr id="427014" name="Picture 6"/>
          <p:cNvPicPr>
            <a:picLocks noChangeAspect="1" noChangeArrowheads="1"/>
          </p:cNvPicPr>
          <p:nvPr/>
        </p:nvPicPr>
        <p:blipFill>
          <a:blip r:embed="rId3" cstate="print"/>
          <a:srcRect l="2177" t="3503" r="1230" b="3275"/>
          <a:stretch>
            <a:fillRect/>
          </a:stretch>
        </p:blipFill>
        <p:spPr bwMode="auto">
          <a:xfrm>
            <a:off x="3224213" y="4292600"/>
            <a:ext cx="3600450" cy="215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8034" name="Rectangle 2"/>
          <p:cNvSpPr>
            <a:spLocks noGrp="1" noRot="1" noChangeArrowheads="1"/>
          </p:cNvSpPr>
          <p:nvPr>
            <p:ph type="body" sz="half" idx="1"/>
          </p:nvPr>
        </p:nvSpPr>
        <p:spPr>
          <a:xfrm>
            <a:off x="584200" y="1557338"/>
            <a:ext cx="8832850" cy="4679950"/>
          </a:xfrm>
          <a:solidFill>
            <a:srgbClr val="C0C0C0">
              <a:alpha val="10001"/>
            </a:srgbClr>
          </a:solidFill>
        </p:spPr>
        <p:txBody>
          <a:bodyPr/>
          <a:lstStyle/>
          <a:p>
            <a:pPr marL="0" indent="0">
              <a:lnSpc>
                <a:spcPct val="120000"/>
              </a:lnSpc>
              <a:buFont typeface="Arial" charset="0"/>
              <a:buNone/>
            </a:pPr>
            <a:r>
              <a:rPr lang="fr-FR" sz="2000">
                <a:latin typeface="Arial" charset="0"/>
              </a:rPr>
              <a:t>La classification répond à l’idée qu’une </a:t>
            </a:r>
            <a:r>
              <a:rPr lang="fr-FR" sz="2000">
                <a:solidFill>
                  <a:srgbClr val="FFCC66"/>
                </a:solidFill>
                <a:latin typeface="Arial" charset="0"/>
              </a:rPr>
              <a:t>classification des valeurs des pixels</a:t>
            </a:r>
            <a:r>
              <a:rPr lang="fr-FR" sz="2000">
                <a:latin typeface="Arial" charset="0"/>
              </a:rPr>
              <a:t> permet de </a:t>
            </a:r>
            <a:r>
              <a:rPr lang="fr-FR" sz="2000">
                <a:solidFill>
                  <a:srgbClr val="FFCC66"/>
                </a:solidFill>
                <a:latin typeface="Arial" charset="0"/>
              </a:rPr>
              <a:t>différencier des objets</a:t>
            </a:r>
            <a:r>
              <a:rPr lang="fr-FR" sz="2000">
                <a:latin typeface="Arial" charset="0"/>
              </a:rPr>
              <a:t>.</a:t>
            </a:r>
          </a:p>
          <a:p>
            <a:pPr marL="0" indent="0">
              <a:lnSpc>
                <a:spcPct val="120000"/>
              </a:lnSpc>
            </a:pPr>
            <a:endParaRPr lang="fr-FR" sz="1200">
              <a:latin typeface="Arial" charset="0"/>
            </a:endParaRPr>
          </a:p>
          <a:p>
            <a:pPr marL="0" indent="0">
              <a:lnSpc>
                <a:spcPct val="120000"/>
              </a:lnSpc>
              <a:buFont typeface="Arial" charset="0"/>
              <a:buNone/>
            </a:pPr>
            <a:r>
              <a:rPr lang="fr-FR" sz="2000">
                <a:latin typeface="Arial" charset="0"/>
              </a:rPr>
              <a:t>La classification en télédétection est un cas particulier du problème général de classification de </a:t>
            </a:r>
            <a:r>
              <a:rPr lang="fr-FR" sz="2000" i="1">
                <a:latin typeface="Arial" charset="0"/>
              </a:rPr>
              <a:t>N</a:t>
            </a:r>
            <a:r>
              <a:rPr lang="fr-FR" sz="2000">
                <a:latin typeface="Arial" charset="0"/>
              </a:rPr>
              <a:t> individus (pixels) provenant d’un échantillon en un ensemble de </a:t>
            </a:r>
            <a:r>
              <a:rPr lang="fr-FR" sz="2000" i="1">
                <a:latin typeface="Arial" charset="0"/>
              </a:rPr>
              <a:t>M &lt; N</a:t>
            </a:r>
            <a:r>
              <a:rPr lang="fr-FR" sz="2000">
                <a:latin typeface="Arial" charset="0"/>
              </a:rPr>
              <a:t> classes en fonction d’une série de </a:t>
            </a:r>
            <a:r>
              <a:rPr lang="fr-FR" sz="2000" i="1">
                <a:latin typeface="Arial" charset="0"/>
              </a:rPr>
              <a:t>k</a:t>
            </a:r>
            <a:r>
              <a:rPr lang="fr-FR" sz="2000">
                <a:latin typeface="Arial" charset="0"/>
              </a:rPr>
              <a:t> variables (X1, X2,...,X</a:t>
            </a:r>
            <a:r>
              <a:rPr lang="fr-FR" sz="2000" i="1">
                <a:latin typeface="Arial" charset="0"/>
              </a:rPr>
              <a:t>k</a:t>
            </a:r>
            <a:r>
              <a:rPr lang="fr-FR" sz="2000">
                <a:latin typeface="Arial" charset="0"/>
              </a:rPr>
              <a:t>). Ce problème peut se résoudre de deux façons :</a:t>
            </a:r>
          </a:p>
          <a:p>
            <a:pPr marL="0" indent="0">
              <a:lnSpc>
                <a:spcPct val="120000"/>
              </a:lnSpc>
            </a:pPr>
            <a:endParaRPr lang="fr-FR" sz="1200">
              <a:latin typeface="Arial" charset="0"/>
            </a:endParaRPr>
          </a:p>
          <a:p>
            <a:pPr marL="269875" lvl="1" indent="0">
              <a:lnSpc>
                <a:spcPct val="120000"/>
              </a:lnSpc>
              <a:buClr>
                <a:srgbClr val="FFCC66"/>
              </a:buClr>
              <a:buSzPct val="80000"/>
            </a:pPr>
            <a:r>
              <a:rPr lang="fr-FR" sz="1800">
                <a:latin typeface="Arial" charset="0"/>
              </a:rPr>
              <a:t> Déterminer le nombre de classes et les propriétés de ces classes par rapport aux </a:t>
            </a:r>
            <a:r>
              <a:rPr lang="fr-FR" sz="1800" i="1">
                <a:latin typeface="Arial" charset="0"/>
              </a:rPr>
              <a:t>k</a:t>
            </a:r>
            <a:r>
              <a:rPr lang="fr-FR" sz="1800">
                <a:latin typeface="Arial" charset="0"/>
              </a:rPr>
              <a:t> variables,</a:t>
            </a:r>
          </a:p>
          <a:p>
            <a:pPr marL="269875" lvl="1" indent="0">
              <a:lnSpc>
                <a:spcPct val="120000"/>
              </a:lnSpc>
              <a:buClr>
                <a:srgbClr val="FFCC66"/>
              </a:buClr>
              <a:buSzPct val="80000"/>
            </a:pPr>
            <a:endParaRPr lang="fr-FR" sz="1000">
              <a:latin typeface="Arial" charset="0"/>
            </a:endParaRPr>
          </a:p>
          <a:p>
            <a:pPr marL="269875" lvl="1" indent="0">
              <a:lnSpc>
                <a:spcPct val="120000"/>
              </a:lnSpc>
              <a:buClr>
                <a:srgbClr val="FFCC66"/>
              </a:buClr>
              <a:buSzPct val="80000"/>
            </a:pPr>
            <a:r>
              <a:rPr lang="fr-FR" sz="1800">
                <a:latin typeface="Arial" charset="0"/>
              </a:rPr>
              <a:t> Affecter chaque pixel à l’une des </a:t>
            </a:r>
            <a:r>
              <a:rPr lang="fr-FR" sz="1800" i="1">
                <a:latin typeface="Arial" charset="0"/>
              </a:rPr>
              <a:t>M</a:t>
            </a:r>
            <a:r>
              <a:rPr lang="fr-FR" sz="1800">
                <a:latin typeface="Arial" charset="0"/>
              </a:rPr>
              <a:t> classes en utilisant des règles de décision basées sur les propriétés du pixel et des classes, en utilisant les k variables</a:t>
            </a:r>
          </a:p>
        </p:txBody>
      </p:sp>
      <p:sp>
        <p:nvSpPr>
          <p:cNvPr id="428036"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Classification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3154" name="Rectangle 2"/>
          <p:cNvSpPr>
            <a:spLocks noGrp="1" noRot="1" noChangeArrowheads="1"/>
          </p:cNvSpPr>
          <p:nvPr>
            <p:ph type="body" sz="half" idx="1"/>
          </p:nvPr>
        </p:nvSpPr>
        <p:spPr>
          <a:xfrm>
            <a:off x="560388" y="1412875"/>
            <a:ext cx="8832850" cy="863600"/>
          </a:xfrm>
          <a:solidFill>
            <a:srgbClr val="C0C0C0">
              <a:alpha val="10001"/>
            </a:srgbClr>
          </a:solidFill>
        </p:spPr>
        <p:txBody>
          <a:bodyPr/>
          <a:lstStyle/>
          <a:p>
            <a:pPr marL="0" indent="0">
              <a:lnSpc>
                <a:spcPct val="120000"/>
              </a:lnSpc>
              <a:buFont typeface="Arial" charset="0"/>
              <a:buNone/>
            </a:pPr>
            <a:r>
              <a:rPr lang="fr-FR" sz="2000">
                <a:latin typeface="Arial" charset="0"/>
              </a:rPr>
              <a:t>La détermination des classes peut utiliser deux méthodes : la classification supervisée et la classification non supervisée.</a:t>
            </a:r>
          </a:p>
          <a:p>
            <a:pPr marL="0" indent="0">
              <a:lnSpc>
                <a:spcPct val="120000"/>
              </a:lnSpc>
            </a:pPr>
            <a:endParaRPr lang="fr-FR" sz="1200">
              <a:latin typeface="Arial" charset="0"/>
            </a:endParaRPr>
          </a:p>
        </p:txBody>
      </p:sp>
      <p:sp>
        <p:nvSpPr>
          <p:cNvPr id="433156"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Classification</a:t>
            </a:r>
          </a:p>
        </p:txBody>
      </p:sp>
      <p:pic>
        <p:nvPicPr>
          <p:cNvPr id="433158" name="Picture 6"/>
          <p:cNvPicPr>
            <a:picLocks noChangeAspect="1" noChangeArrowheads="1"/>
          </p:cNvPicPr>
          <p:nvPr/>
        </p:nvPicPr>
        <p:blipFill>
          <a:blip r:embed="rId3" cstate="print"/>
          <a:srcRect/>
          <a:stretch>
            <a:fillRect/>
          </a:stretch>
        </p:blipFill>
        <p:spPr bwMode="auto">
          <a:xfrm>
            <a:off x="5745163" y="3860800"/>
            <a:ext cx="3671887" cy="2735263"/>
          </a:xfrm>
          <a:prstGeom prst="rect">
            <a:avLst/>
          </a:prstGeom>
          <a:noFill/>
          <a:ln w="9525">
            <a:solidFill>
              <a:schemeClr val="tx1"/>
            </a:solidFill>
            <a:miter lim="800000"/>
            <a:headEnd/>
            <a:tailEnd/>
          </a:ln>
          <a:effectLst/>
        </p:spPr>
      </p:pic>
      <p:sp>
        <p:nvSpPr>
          <p:cNvPr id="433160" name="Text Box 8"/>
          <p:cNvSpPr txBox="1">
            <a:spLocks noChangeArrowheads="1"/>
          </p:cNvSpPr>
          <p:nvPr/>
        </p:nvSpPr>
        <p:spPr bwMode="auto">
          <a:xfrm>
            <a:off x="560388" y="2565400"/>
            <a:ext cx="8856662" cy="1190625"/>
          </a:xfrm>
          <a:prstGeom prst="rect">
            <a:avLst/>
          </a:prstGeom>
          <a:solidFill>
            <a:srgbClr val="C0C0C0">
              <a:alpha val="10001"/>
            </a:srgbClr>
          </a:solidFill>
          <a:ln w="9525">
            <a:noFill/>
            <a:miter lim="800000"/>
            <a:headEnd/>
            <a:tailEnd/>
          </a:ln>
          <a:effectLst/>
        </p:spPr>
        <p:txBody>
          <a:bodyPr>
            <a:spAutoFit/>
          </a:bodyPr>
          <a:lstStyle/>
          <a:p>
            <a:pPr>
              <a:spcBef>
                <a:spcPct val="50000"/>
              </a:spcBef>
              <a:buFont typeface="Wingdings" pitchFamily="2" charset="2"/>
              <a:buChar char="§"/>
            </a:pPr>
            <a:r>
              <a:rPr lang="fr-FR">
                <a:solidFill>
                  <a:srgbClr val="FFCC66"/>
                </a:solidFill>
                <a:effectLst>
                  <a:outerShdw blurRad="38100" dist="38100" dir="2700000" algn="tl">
                    <a:srgbClr val="000000"/>
                  </a:outerShdw>
                </a:effectLst>
                <a:latin typeface="Arial" charset="0"/>
              </a:rPr>
              <a:t> Classification supervisée</a:t>
            </a:r>
            <a:r>
              <a:rPr lang="fr-FR" b="1">
                <a:effectLst>
                  <a:outerShdw blurRad="38100" dist="38100" dir="2700000" algn="tl">
                    <a:srgbClr val="000000"/>
                  </a:outerShdw>
                </a:effectLst>
                <a:latin typeface="Arial" charset="0"/>
              </a:rPr>
              <a:t> </a:t>
            </a:r>
            <a:r>
              <a:rPr lang="fr-FR">
                <a:effectLst>
                  <a:outerShdw blurRad="38100" dist="38100" dir="2700000" algn="tl">
                    <a:srgbClr val="000000"/>
                  </a:outerShdw>
                </a:effectLst>
                <a:latin typeface="Arial" charset="0"/>
              </a:rPr>
              <a:t>: utilise des zones dites d’entrainement. Ces zones dont on connaît la nature réelle des objets permettent de générer des signatures spectrales caractéristiques de chacune des classes et d’affecter à chaque classe des règles de sélection des pixels. </a:t>
            </a:r>
          </a:p>
        </p:txBody>
      </p:sp>
      <p:sp>
        <p:nvSpPr>
          <p:cNvPr id="433161" name="Text Box 9"/>
          <p:cNvSpPr txBox="1">
            <a:spLocks noChangeArrowheads="1"/>
          </p:cNvSpPr>
          <p:nvPr/>
        </p:nvSpPr>
        <p:spPr bwMode="auto">
          <a:xfrm>
            <a:off x="560388" y="3933825"/>
            <a:ext cx="4968875" cy="2563813"/>
          </a:xfrm>
          <a:prstGeom prst="rect">
            <a:avLst/>
          </a:prstGeom>
          <a:solidFill>
            <a:srgbClr val="C0C0C0">
              <a:alpha val="10001"/>
            </a:srgbClr>
          </a:solidFill>
          <a:ln w="9525">
            <a:noFill/>
            <a:miter lim="800000"/>
            <a:headEnd/>
            <a:tailEnd/>
          </a:ln>
          <a:effectLst/>
        </p:spPr>
        <p:txBody>
          <a:bodyPr>
            <a:spAutoFit/>
          </a:bodyPr>
          <a:lstStyle/>
          <a:p>
            <a:r>
              <a:rPr lang="fr-FR">
                <a:effectLst>
                  <a:outerShdw blurRad="38100" dist="38100" dir="2700000" algn="tl">
                    <a:srgbClr val="000000"/>
                  </a:outerShdw>
                </a:effectLst>
                <a:latin typeface="Arial" charset="0"/>
              </a:rPr>
              <a:t>Les zones d’entraînement doivent être les plus homogènes possibles. La vérification sur le terrain doit être effectuée le jour du passage du satellite.</a:t>
            </a:r>
          </a:p>
          <a:p>
            <a:r>
              <a:rPr lang="fr-FR">
                <a:effectLst>
                  <a:outerShdw blurRad="38100" dist="38100" dir="2700000" algn="tl">
                    <a:srgbClr val="000000"/>
                  </a:outerShdw>
                </a:effectLst>
                <a:latin typeface="Arial" charset="0"/>
              </a:rPr>
              <a:t>La figure ci-dessous montre les caractéristiques spectrales d’un ensemble de classes d’usage du sol, définies à partir de valeurs de réflectance de différents canaux de Landsat MSS.</a:t>
            </a:r>
            <a:endParaRPr lang="fr-FR">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2130" name="Rectangle 2"/>
          <p:cNvSpPr>
            <a:spLocks noGrp="1" noRot="1" noChangeArrowheads="1"/>
          </p:cNvSpPr>
          <p:nvPr>
            <p:ph type="body" sz="half" idx="1"/>
          </p:nvPr>
        </p:nvSpPr>
        <p:spPr>
          <a:xfrm>
            <a:off x="584200" y="1700213"/>
            <a:ext cx="8970963" cy="1800225"/>
          </a:xfrm>
          <a:solidFill>
            <a:srgbClr val="C0C0C0">
              <a:alpha val="10001"/>
            </a:srgbClr>
          </a:solidFill>
        </p:spPr>
        <p:txBody>
          <a:bodyPr/>
          <a:lstStyle/>
          <a:p>
            <a:pPr marL="269875" lvl="1" indent="0">
              <a:lnSpc>
                <a:spcPct val="120000"/>
              </a:lnSpc>
              <a:buClr>
                <a:srgbClr val="FFCC66"/>
              </a:buClr>
              <a:buSzPct val="70000"/>
            </a:pPr>
            <a:r>
              <a:rPr lang="fr-FR" sz="1800">
                <a:latin typeface="Arial" charset="0"/>
              </a:rPr>
              <a:t> </a:t>
            </a:r>
            <a:r>
              <a:rPr lang="fr-FR" sz="1800">
                <a:solidFill>
                  <a:srgbClr val="FFCC66"/>
                </a:solidFill>
                <a:latin typeface="Arial" charset="0"/>
              </a:rPr>
              <a:t>Classification non supervisée.</a:t>
            </a:r>
            <a:r>
              <a:rPr lang="fr-FR" sz="1800">
                <a:latin typeface="Arial" charset="0"/>
              </a:rPr>
              <a:t> Aucune classe n’est établie à priori. Il suffit de préciser le nombre de classes désiré, et un processus de classification automatique permet de regrouper les individus pour définir des classes. Différents algorithmes de regroupement peuvent être utilisés. Le plus courant en télédétection est le regroupement hiérarchique (ISODATA).</a:t>
            </a:r>
          </a:p>
        </p:txBody>
      </p:sp>
      <p:sp>
        <p:nvSpPr>
          <p:cNvPr id="432132"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Classification</a:t>
            </a:r>
          </a:p>
        </p:txBody>
      </p:sp>
      <p:pic>
        <p:nvPicPr>
          <p:cNvPr id="432134" name="Picture 6"/>
          <p:cNvPicPr>
            <a:picLocks noChangeAspect="1" noChangeArrowheads="1"/>
          </p:cNvPicPr>
          <p:nvPr/>
        </p:nvPicPr>
        <p:blipFill>
          <a:blip r:embed="rId3" cstate="print"/>
          <a:srcRect/>
          <a:stretch>
            <a:fillRect/>
          </a:stretch>
        </p:blipFill>
        <p:spPr bwMode="auto">
          <a:xfrm>
            <a:off x="1136650" y="4076700"/>
            <a:ext cx="2419350" cy="2165350"/>
          </a:xfrm>
          <a:prstGeom prst="rect">
            <a:avLst/>
          </a:prstGeom>
          <a:noFill/>
          <a:ln w="9525">
            <a:noFill/>
            <a:miter lim="800000"/>
            <a:headEnd/>
            <a:tailEnd/>
          </a:ln>
          <a:effectLst/>
        </p:spPr>
      </p:pic>
      <p:pic>
        <p:nvPicPr>
          <p:cNvPr id="432135" name="Picture 7"/>
          <p:cNvPicPr>
            <a:picLocks noChangeAspect="1" noChangeArrowheads="1"/>
          </p:cNvPicPr>
          <p:nvPr/>
        </p:nvPicPr>
        <p:blipFill>
          <a:blip r:embed="rId4" cstate="print"/>
          <a:srcRect/>
          <a:stretch>
            <a:fillRect/>
          </a:stretch>
        </p:blipFill>
        <p:spPr bwMode="auto">
          <a:xfrm>
            <a:off x="6700838" y="4076700"/>
            <a:ext cx="2068512" cy="2232025"/>
          </a:xfrm>
          <a:prstGeom prst="rect">
            <a:avLst/>
          </a:prstGeom>
          <a:noFill/>
          <a:ln w="9525">
            <a:noFill/>
            <a:miter lim="800000"/>
            <a:headEnd/>
            <a:tailEnd/>
          </a:ln>
          <a:effectLst/>
        </p:spPr>
      </p:pic>
      <p:pic>
        <p:nvPicPr>
          <p:cNvPr id="432136" name="Picture 8"/>
          <p:cNvPicPr>
            <a:picLocks noChangeAspect="1" noChangeArrowheads="1"/>
          </p:cNvPicPr>
          <p:nvPr/>
        </p:nvPicPr>
        <p:blipFill>
          <a:blip r:embed="rId5" cstate="print"/>
          <a:srcRect/>
          <a:stretch>
            <a:fillRect/>
          </a:stretch>
        </p:blipFill>
        <p:spPr bwMode="auto">
          <a:xfrm>
            <a:off x="4016375" y="4076700"/>
            <a:ext cx="2055813" cy="2232025"/>
          </a:xfrm>
          <a:prstGeom prst="rect">
            <a:avLst/>
          </a:prstGeom>
          <a:noFill/>
          <a:ln w="9525">
            <a:noFill/>
            <a:miter lim="800000"/>
            <a:headEnd/>
            <a:tailEnd/>
          </a:ln>
          <a:effectLst/>
        </p:spPr>
      </p:pic>
      <p:sp>
        <p:nvSpPr>
          <p:cNvPr id="432137" name="Line 9"/>
          <p:cNvSpPr>
            <a:spLocks noChangeShapeType="1"/>
          </p:cNvSpPr>
          <p:nvPr/>
        </p:nvSpPr>
        <p:spPr bwMode="auto">
          <a:xfrm>
            <a:off x="6105525" y="5157788"/>
            <a:ext cx="576263" cy="0"/>
          </a:xfrm>
          <a:prstGeom prst="line">
            <a:avLst/>
          </a:prstGeom>
          <a:noFill/>
          <a:ln w="38100">
            <a:solidFill>
              <a:srgbClr val="FF9900"/>
            </a:solidFill>
            <a:round/>
            <a:headEnd/>
            <a:tailEnd type="arrow" w="lg" len="lg"/>
          </a:ln>
          <a:effec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1106" name="Rectangle 2"/>
          <p:cNvSpPr>
            <a:spLocks noGrp="1" noRot="1" noChangeArrowheads="1"/>
          </p:cNvSpPr>
          <p:nvPr>
            <p:ph type="body" sz="half" idx="1"/>
          </p:nvPr>
        </p:nvSpPr>
        <p:spPr>
          <a:xfrm>
            <a:off x="704850" y="2781300"/>
            <a:ext cx="5688013" cy="3240088"/>
          </a:xfrm>
          <a:solidFill>
            <a:srgbClr val="C0C0C0">
              <a:alpha val="10001"/>
            </a:srgbClr>
          </a:solidFill>
        </p:spPr>
        <p:txBody>
          <a:bodyPr/>
          <a:lstStyle/>
          <a:p>
            <a:pPr marL="269875" lvl="1" indent="0">
              <a:spcAft>
                <a:spcPct val="50000"/>
              </a:spcAft>
              <a:buClr>
                <a:srgbClr val="FFCC66"/>
              </a:buClr>
            </a:pPr>
            <a:r>
              <a:rPr lang="fr-FR" sz="2000">
                <a:latin typeface="Arial" charset="0"/>
              </a:rPr>
              <a:t> Non statistiques (arbres de décision, distance, parallélépipèdes)</a:t>
            </a:r>
          </a:p>
          <a:p>
            <a:pPr marL="269875" lvl="1" indent="0">
              <a:spcAft>
                <a:spcPct val="50000"/>
              </a:spcAft>
              <a:buClr>
                <a:srgbClr val="FFCC66"/>
              </a:buClr>
            </a:pPr>
            <a:r>
              <a:rPr lang="fr-FR" sz="2000">
                <a:latin typeface="Arial" charset="0"/>
              </a:rPr>
              <a:t> Statistiques classiques (probabilité maximum)</a:t>
            </a:r>
          </a:p>
          <a:p>
            <a:pPr marL="269875" lvl="1" indent="0">
              <a:spcAft>
                <a:spcPct val="50000"/>
              </a:spcAft>
              <a:buClr>
                <a:srgbClr val="FFCC66"/>
              </a:buClr>
            </a:pPr>
            <a:r>
              <a:rPr lang="fr-FR" sz="2000">
                <a:latin typeface="Arial" charset="0"/>
              </a:rPr>
              <a:t> Techniques d’intelligence artificielle (logique floue, réseau neuronaux)</a:t>
            </a:r>
          </a:p>
          <a:p>
            <a:pPr marL="269875" lvl="1" indent="0">
              <a:spcAft>
                <a:spcPct val="50000"/>
              </a:spcAft>
              <a:buClr>
                <a:srgbClr val="FFCC66"/>
              </a:buClr>
            </a:pPr>
            <a:r>
              <a:rPr lang="fr-FR" sz="2000">
                <a:latin typeface="Arial" charset="0"/>
              </a:rPr>
              <a:t> Algorithmes utilisant l’information contextuelle</a:t>
            </a:r>
          </a:p>
        </p:txBody>
      </p:sp>
      <p:sp>
        <p:nvSpPr>
          <p:cNvPr id="431108"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Classification</a:t>
            </a:r>
          </a:p>
        </p:txBody>
      </p:sp>
      <p:pic>
        <p:nvPicPr>
          <p:cNvPr id="431112" name="Picture 8"/>
          <p:cNvPicPr>
            <a:picLocks noChangeAspect="1" noChangeArrowheads="1"/>
          </p:cNvPicPr>
          <p:nvPr/>
        </p:nvPicPr>
        <p:blipFill>
          <a:blip r:embed="rId3" cstate="print"/>
          <a:srcRect/>
          <a:stretch>
            <a:fillRect/>
          </a:stretch>
        </p:blipFill>
        <p:spPr bwMode="auto">
          <a:xfrm>
            <a:off x="7683500" y="2847975"/>
            <a:ext cx="974725" cy="936625"/>
          </a:xfrm>
          <a:prstGeom prst="rect">
            <a:avLst/>
          </a:prstGeom>
          <a:noFill/>
          <a:ln w="9525">
            <a:noFill/>
            <a:miter lim="800000"/>
            <a:headEnd/>
            <a:tailEnd/>
          </a:ln>
          <a:effectLst/>
        </p:spPr>
      </p:pic>
      <p:pic>
        <p:nvPicPr>
          <p:cNvPr id="431113" name="Picture 9"/>
          <p:cNvPicPr>
            <a:picLocks noChangeAspect="1" noChangeArrowheads="1"/>
          </p:cNvPicPr>
          <p:nvPr/>
        </p:nvPicPr>
        <p:blipFill>
          <a:blip r:embed="rId4" cstate="print"/>
          <a:srcRect/>
          <a:stretch>
            <a:fillRect/>
          </a:stretch>
        </p:blipFill>
        <p:spPr bwMode="auto">
          <a:xfrm>
            <a:off x="8775700" y="2847975"/>
            <a:ext cx="968375" cy="936625"/>
          </a:xfrm>
          <a:prstGeom prst="rect">
            <a:avLst/>
          </a:prstGeom>
          <a:noFill/>
          <a:ln w="9525">
            <a:noFill/>
            <a:miter lim="800000"/>
            <a:headEnd/>
            <a:tailEnd/>
          </a:ln>
          <a:effectLst/>
        </p:spPr>
      </p:pic>
      <p:pic>
        <p:nvPicPr>
          <p:cNvPr id="431114" name="Picture 10"/>
          <p:cNvPicPr>
            <a:picLocks noChangeAspect="1" noChangeArrowheads="1"/>
          </p:cNvPicPr>
          <p:nvPr/>
        </p:nvPicPr>
        <p:blipFill>
          <a:blip r:embed="rId5" cstate="print"/>
          <a:srcRect/>
          <a:stretch>
            <a:fillRect/>
          </a:stretch>
        </p:blipFill>
        <p:spPr bwMode="auto">
          <a:xfrm>
            <a:off x="6591300" y="4073525"/>
            <a:ext cx="933450" cy="896938"/>
          </a:xfrm>
          <a:prstGeom prst="rect">
            <a:avLst/>
          </a:prstGeom>
          <a:noFill/>
          <a:ln w="9525">
            <a:noFill/>
            <a:miter lim="800000"/>
            <a:headEnd/>
            <a:tailEnd/>
          </a:ln>
          <a:effectLst/>
        </p:spPr>
      </p:pic>
      <p:pic>
        <p:nvPicPr>
          <p:cNvPr id="431115" name="Picture 11"/>
          <p:cNvPicPr>
            <a:picLocks noChangeAspect="1" noChangeArrowheads="1"/>
          </p:cNvPicPr>
          <p:nvPr/>
        </p:nvPicPr>
        <p:blipFill>
          <a:blip r:embed="rId6" cstate="print"/>
          <a:srcRect/>
          <a:stretch>
            <a:fillRect/>
          </a:stretch>
        </p:blipFill>
        <p:spPr bwMode="auto">
          <a:xfrm>
            <a:off x="6591300" y="5224463"/>
            <a:ext cx="1327150" cy="796925"/>
          </a:xfrm>
          <a:prstGeom prst="rect">
            <a:avLst/>
          </a:prstGeom>
          <a:noFill/>
          <a:ln w="9525">
            <a:noFill/>
            <a:miter lim="800000"/>
            <a:headEnd/>
            <a:tailEnd/>
          </a:ln>
          <a:effectLst/>
        </p:spPr>
      </p:pic>
      <p:sp>
        <p:nvSpPr>
          <p:cNvPr id="431116" name="Rectangle 12"/>
          <p:cNvSpPr>
            <a:spLocks noRot="1" noChangeArrowheads="1"/>
          </p:cNvSpPr>
          <p:nvPr/>
        </p:nvSpPr>
        <p:spPr bwMode="auto">
          <a:xfrm>
            <a:off x="704850" y="1557338"/>
            <a:ext cx="9121775" cy="1008062"/>
          </a:xfrm>
          <a:prstGeom prst="rect">
            <a:avLst/>
          </a:prstGeom>
          <a:solidFill>
            <a:srgbClr val="C0C0C0">
              <a:alpha val="10001"/>
            </a:srgbClr>
          </a:solidFill>
          <a:ln w="9525">
            <a:noFill/>
            <a:miter lim="800000"/>
            <a:headEnd/>
            <a:tailEnd/>
          </a:ln>
          <a:effectLst/>
        </p:spPr>
        <p:txBody>
          <a:bodyPr/>
          <a:lstStyle/>
          <a:p>
            <a:pPr>
              <a:lnSpc>
                <a:spcPct val="120000"/>
              </a:lnSpc>
              <a:spcBef>
                <a:spcPct val="20000"/>
              </a:spcBef>
              <a:buClr>
                <a:schemeClr val="hlink"/>
              </a:buClr>
              <a:buSzPct val="80000"/>
              <a:buFont typeface="Arial" charset="0"/>
              <a:buNone/>
            </a:pPr>
            <a:r>
              <a:rPr lang="fr-FR" sz="2000">
                <a:effectLst>
                  <a:outerShdw blurRad="38100" dist="38100" dir="2700000" algn="tl">
                    <a:srgbClr val="000000"/>
                  </a:outerShdw>
                </a:effectLst>
                <a:latin typeface="Arial" charset="0"/>
              </a:rPr>
              <a:t>Après la définition des classes, il faut affecter une classe à chaque pixel. Plusieurs méthodes sont utilisées :</a:t>
            </a:r>
          </a:p>
        </p:txBody>
      </p:sp>
      <p:pic>
        <p:nvPicPr>
          <p:cNvPr id="431118" name="Picture 14"/>
          <p:cNvPicPr>
            <a:picLocks noChangeAspect="1" noChangeArrowheads="1"/>
          </p:cNvPicPr>
          <p:nvPr/>
        </p:nvPicPr>
        <p:blipFill>
          <a:blip r:embed="rId7" cstate="print"/>
          <a:srcRect/>
          <a:stretch>
            <a:fillRect/>
          </a:stretch>
        </p:blipFill>
        <p:spPr bwMode="auto">
          <a:xfrm>
            <a:off x="6591300" y="2847975"/>
            <a:ext cx="955675" cy="936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5202" name="Rectangle 2"/>
          <p:cNvSpPr>
            <a:spLocks noGrp="1" noRot="1" noChangeArrowheads="1"/>
          </p:cNvSpPr>
          <p:nvPr>
            <p:ph type="body" sz="half" idx="1"/>
          </p:nvPr>
        </p:nvSpPr>
        <p:spPr>
          <a:xfrm>
            <a:off x="584200" y="1844675"/>
            <a:ext cx="8616950" cy="4105275"/>
          </a:xfrm>
          <a:solidFill>
            <a:srgbClr val="C0C0C0">
              <a:alpha val="10001"/>
            </a:srgbClr>
          </a:solidFill>
        </p:spPr>
        <p:txBody>
          <a:bodyPr/>
          <a:lstStyle/>
          <a:p>
            <a:pPr marL="269875" lvl="1" indent="0">
              <a:lnSpc>
                <a:spcPct val="120000"/>
              </a:lnSpc>
              <a:spcAft>
                <a:spcPct val="60000"/>
              </a:spcAft>
              <a:buFont typeface="Wingdings" pitchFamily="2" charset="2"/>
              <a:buNone/>
            </a:pPr>
            <a:r>
              <a:rPr lang="fr-FR" sz="2000">
                <a:latin typeface="Arial" charset="0"/>
              </a:rPr>
              <a:t>Deux possibilités:</a:t>
            </a:r>
          </a:p>
          <a:p>
            <a:pPr marL="631825" lvl="2" indent="0">
              <a:lnSpc>
                <a:spcPct val="120000"/>
              </a:lnSpc>
              <a:spcAft>
                <a:spcPct val="60000"/>
              </a:spcAft>
              <a:buClr>
                <a:srgbClr val="FFCC66"/>
              </a:buClr>
            </a:pPr>
            <a:r>
              <a:rPr lang="fr-FR" sz="2100">
                <a:latin typeface="Arial" charset="0"/>
              </a:rPr>
              <a:t> </a:t>
            </a:r>
            <a:r>
              <a:rPr lang="fr-FR" sz="2000">
                <a:latin typeface="Arial" charset="0"/>
              </a:rPr>
              <a:t>évaluer une estimation théorique de l’erreur en fonction des caractéristiques de l’algorithme de classification</a:t>
            </a:r>
          </a:p>
          <a:p>
            <a:pPr marL="631825" lvl="2" indent="0">
              <a:lnSpc>
                <a:spcPct val="120000"/>
              </a:lnSpc>
              <a:spcAft>
                <a:spcPct val="60000"/>
              </a:spcAft>
              <a:buClr>
                <a:srgbClr val="FFCC66"/>
              </a:buClr>
            </a:pPr>
            <a:r>
              <a:rPr lang="fr-FR" sz="2000">
                <a:latin typeface="Arial" charset="0"/>
              </a:rPr>
              <a:t> analyser une série zones « test » obtenues de la même façon que les zones d’entraînement </a:t>
            </a:r>
          </a:p>
          <a:p>
            <a:pPr marL="631825" lvl="2" indent="0">
              <a:lnSpc>
                <a:spcPct val="120000"/>
              </a:lnSpc>
              <a:spcAft>
                <a:spcPct val="60000"/>
              </a:spcAft>
              <a:buFont typeface="Arial" charset="0"/>
              <a:buNone/>
            </a:pPr>
            <a:r>
              <a:rPr lang="fr-FR" sz="2000">
                <a:latin typeface="Arial" charset="0"/>
              </a:rPr>
              <a:t>La deuxième possibilité permet d’obtenir une estimation plus réaliste des erreurs si l’échantillon de pixels pour l’estimation de l’erreur est suffisamment grande et représentative</a:t>
            </a:r>
          </a:p>
        </p:txBody>
      </p:sp>
      <p:sp>
        <p:nvSpPr>
          <p:cNvPr id="435203" name="Rectangle 3"/>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charset="0"/>
              </a:rPr>
              <a:t>Classification: évaluation des erreurs et validation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0" y="404813"/>
            <a:ext cx="9906000" cy="838200"/>
          </a:xfrm>
        </p:spPr>
        <p:txBody>
          <a:bodyPr/>
          <a:lstStyle/>
          <a:p>
            <a:r>
              <a:rPr lang="fr-FR" sz="3200">
                <a:solidFill>
                  <a:schemeClr val="tx1"/>
                </a:solidFill>
                <a:latin typeface="Arial" charset="0"/>
              </a:rPr>
              <a:t>Télédétection : définition</a:t>
            </a:r>
          </a:p>
        </p:txBody>
      </p:sp>
      <p:sp>
        <p:nvSpPr>
          <p:cNvPr id="70659" name="Rectangle 3"/>
          <p:cNvSpPr>
            <a:spLocks noGrp="1" noRot="1" noChangeArrowheads="1"/>
          </p:cNvSpPr>
          <p:nvPr>
            <p:ph type="body" idx="1"/>
          </p:nvPr>
        </p:nvSpPr>
        <p:spPr>
          <a:xfrm>
            <a:off x="742950" y="1597025"/>
            <a:ext cx="8420100" cy="1544638"/>
          </a:xfrm>
          <a:solidFill>
            <a:srgbClr val="C0C0C0">
              <a:alpha val="10001"/>
            </a:srgbClr>
          </a:solidFill>
        </p:spPr>
        <p:txBody>
          <a:bodyPr/>
          <a:lstStyle/>
          <a:p>
            <a:pPr marL="0" indent="0">
              <a:buClr>
                <a:schemeClr val="folHlink"/>
              </a:buClr>
              <a:buFont typeface="Arial" charset="0"/>
              <a:buNone/>
            </a:pPr>
            <a:r>
              <a:rPr lang="fr-FR" sz="2000" dirty="0" smtClean="0">
                <a:latin typeface="Arial" charset="0"/>
              </a:rPr>
              <a:t>Science </a:t>
            </a:r>
            <a:r>
              <a:rPr lang="fr-FR" sz="2000" dirty="0">
                <a:latin typeface="Arial" charset="0"/>
              </a:rPr>
              <a:t>dont l’art est d’obtenir de l’information sur la superficie de la Terre sans entrer en contact avec elle. Réalisé en détectant et enregistrant l’énergie émise ou réfléchie, et en traitant, analysant et utilisant cette information.</a:t>
            </a:r>
          </a:p>
          <a:p>
            <a:pPr>
              <a:buClr>
                <a:schemeClr val="folHlink"/>
              </a:buClr>
              <a:buFont typeface="Arial" charset="0"/>
              <a:buNone/>
            </a:pPr>
            <a:endParaRPr lang="fr-FR" sz="2000" dirty="0">
              <a:latin typeface="Arial" charset="0"/>
            </a:endParaRPr>
          </a:p>
        </p:txBody>
      </p:sp>
      <p:grpSp>
        <p:nvGrpSpPr>
          <p:cNvPr id="70667" name="Group 11"/>
          <p:cNvGrpSpPr>
            <a:grpSpLocks/>
          </p:cNvGrpSpPr>
          <p:nvPr/>
        </p:nvGrpSpPr>
        <p:grpSpPr bwMode="auto">
          <a:xfrm>
            <a:off x="1065213" y="4292600"/>
            <a:ext cx="1655762" cy="1149350"/>
            <a:chOff x="3392" y="2251"/>
            <a:chExt cx="1043" cy="724"/>
          </a:xfrm>
        </p:grpSpPr>
        <p:pic>
          <p:nvPicPr>
            <p:cNvPr id="70668" name="Picture 12" descr="Gsat">
              <a:hlinkClick r:id="rId3"/>
            </p:cNvPr>
            <p:cNvPicPr>
              <a:picLocks noChangeAspect="1" noChangeArrowheads="1"/>
            </p:cNvPicPr>
            <p:nvPr/>
          </p:nvPicPr>
          <p:blipFill>
            <a:blip r:embed="rId4" cstate="print"/>
            <a:srcRect/>
            <a:stretch>
              <a:fillRect/>
            </a:stretch>
          </p:blipFill>
          <p:spPr bwMode="auto">
            <a:xfrm>
              <a:off x="3392" y="2251"/>
              <a:ext cx="1001" cy="720"/>
            </a:xfrm>
            <a:prstGeom prst="rect">
              <a:avLst/>
            </a:prstGeom>
            <a:noFill/>
          </p:spPr>
        </p:pic>
        <p:sp>
          <p:nvSpPr>
            <p:cNvPr id="70669" name="Text Box 13"/>
            <p:cNvSpPr txBox="1">
              <a:spLocks noChangeArrowheads="1"/>
            </p:cNvSpPr>
            <p:nvPr/>
          </p:nvSpPr>
          <p:spPr bwMode="auto">
            <a:xfrm>
              <a:off x="3890" y="2840"/>
              <a:ext cx="545" cy="135"/>
            </a:xfrm>
            <a:prstGeom prst="rect">
              <a:avLst/>
            </a:prstGeom>
            <a:noFill/>
            <a:ln w="9525">
              <a:noFill/>
              <a:miter lim="800000"/>
              <a:headEnd/>
              <a:tailEnd/>
            </a:ln>
            <a:effectLst/>
          </p:spPr>
          <p:txBody>
            <a:bodyPr>
              <a:spAutoFit/>
            </a:bodyPr>
            <a:lstStyle/>
            <a:p>
              <a:pPr algn="r">
                <a:spcBef>
                  <a:spcPct val="50000"/>
                </a:spcBef>
              </a:pPr>
              <a:r>
                <a:rPr lang="fr-FR" sz="800"/>
                <a:t>ignfi.fr</a:t>
              </a:r>
            </a:p>
          </p:txBody>
        </p:sp>
      </p:grpSp>
      <p:pic>
        <p:nvPicPr>
          <p:cNvPr id="70674" name="Picture 18" descr="télédétection par satellite image"/>
          <p:cNvPicPr>
            <a:picLocks noChangeAspect="1" noChangeArrowheads="1"/>
          </p:cNvPicPr>
          <p:nvPr/>
        </p:nvPicPr>
        <p:blipFill>
          <a:blip r:embed="rId5" cstate="print"/>
          <a:srcRect/>
          <a:stretch>
            <a:fillRect/>
          </a:stretch>
        </p:blipFill>
        <p:spPr bwMode="auto">
          <a:xfrm>
            <a:off x="3368675" y="3429000"/>
            <a:ext cx="5472113" cy="31686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58" name="Rectangle 2"/>
          <p:cNvSpPr>
            <a:spLocks noGrp="1" noRot="1" noChangeArrowheads="1"/>
          </p:cNvSpPr>
          <p:nvPr>
            <p:ph type="body" sz="half" idx="1"/>
          </p:nvPr>
        </p:nvSpPr>
        <p:spPr>
          <a:xfrm>
            <a:off x="584200" y="1700213"/>
            <a:ext cx="6313488" cy="4537075"/>
          </a:xfrm>
          <a:solidFill>
            <a:srgbClr val="C0C0C0">
              <a:alpha val="10001"/>
            </a:srgbClr>
          </a:solidFill>
        </p:spPr>
        <p:txBody>
          <a:bodyPr/>
          <a:lstStyle/>
          <a:p>
            <a:pPr marL="0" indent="0">
              <a:lnSpc>
                <a:spcPct val="120000"/>
              </a:lnSpc>
              <a:buClr>
                <a:srgbClr val="FFCC66"/>
              </a:buClr>
              <a:buSzPct val="70000"/>
            </a:pPr>
            <a:r>
              <a:rPr lang="fr-FR" sz="1800">
                <a:latin typeface="Arial" charset="0"/>
              </a:rPr>
              <a:t> Planification territoriale</a:t>
            </a:r>
          </a:p>
          <a:p>
            <a:pPr marL="0" indent="0">
              <a:lnSpc>
                <a:spcPct val="120000"/>
              </a:lnSpc>
              <a:buClr>
                <a:srgbClr val="FFCC66"/>
              </a:buClr>
              <a:buSzPct val="70000"/>
            </a:pPr>
            <a:r>
              <a:rPr lang="fr-FR" sz="1800">
                <a:latin typeface="Arial" charset="0"/>
              </a:rPr>
              <a:t> Actualisation de fonds cartographiques</a:t>
            </a:r>
          </a:p>
          <a:p>
            <a:pPr marL="0" indent="0">
              <a:lnSpc>
                <a:spcPct val="120000"/>
              </a:lnSpc>
              <a:buClr>
                <a:srgbClr val="FFCC66"/>
              </a:buClr>
              <a:buSzPct val="70000"/>
            </a:pPr>
            <a:r>
              <a:rPr lang="fr-FR" sz="1800">
                <a:latin typeface="Arial" charset="0"/>
              </a:rPr>
              <a:t> Suivi de l’évolution du tissu urbain </a:t>
            </a:r>
          </a:p>
          <a:p>
            <a:pPr marL="0" indent="0">
              <a:lnSpc>
                <a:spcPct val="120000"/>
              </a:lnSpc>
              <a:buClr>
                <a:srgbClr val="FFCC66"/>
              </a:buClr>
              <a:buSzPct val="70000"/>
            </a:pPr>
            <a:r>
              <a:rPr lang="fr-FR" sz="1800">
                <a:latin typeface="Arial" charset="0"/>
              </a:rPr>
              <a:t> Gestion de risques naturels</a:t>
            </a:r>
          </a:p>
          <a:p>
            <a:pPr marL="0" indent="0">
              <a:lnSpc>
                <a:spcPct val="120000"/>
              </a:lnSpc>
              <a:buClr>
                <a:srgbClr val="FFCC66"/>
              </a:buClr>
              <a:buSzPct val="70000"/>
            </a:pPr>
            <a:r>
              <a:rPr lang="fr-FR" sz="1800">
                <a:latin typeface="Arial" charset="0"/>
              </a:rPr>
              <a:t> Suivi environnemental</a:t>
            </a:r>
          </a:p>
          <a:p>
            <a:pPr marL="0" indent="0">
              <a:lnSpc>
                <a:spcPct val="120000"/>
              </a:lnSpc>
              <a:buClr>
                <a:srgbClr val="FFCC66"/>
              </a:buClr>
              <a:buSzPct val="70000"/>
            </a:pPr>
            <a:r>
              <a:rPr lang="fr-FR" sz="1800">
                <a:latin typeface="Arial" charset="0"/>
              </a:rPr>
              <a:t> Prévision météorologiques, analyses hydrologiques</a:t>
            </a:r>
          </a:p>
          <a:p>
            <a:pPr marL="0" indent="0">
              <a:lnSpc>
                <a:spcPct val="120000"/>
              </a:lnSpc>
              <a:buClr>
                <a:srgbClr val="FFCC66"/>
              </a:buClr>
              <a:buSzPct val="70000"/>
            </a:pPr>
            <a:r>
              <a:rPr lang="fr-FR" sz="1800">
                <a:latin typeface="Arial" charset="0"/>
              </a:rPr>
              <a:t> Gestion des forêts et de la production agricole</a:t>
            </a:r>
          </a:p>
          <a:p>
            <a:pPr marL="0" indent="0">
              <a:lnSpc>
                <a:spcPct val="120000"/>
              </a:lnSpc>
              <a:buClr>
                <a:srgbClr val="FFCC66"/>
              </a:buClr>
              <a:buSzPct val="70000"/>
            </a:pPr>
            <a:r>
              <a:rPr lang="fr-FR" sz="1800">
                <a:latin typeface="Arial" charset="0"/>
              </a:rPr>
              <a:t> Prévention des incendies</a:t>
            </a:r>
          </a:p>
          <a:p>
            <a:pPr marL="0" indent="0">
              <a:lnSpc>
                <a:spcPct val="120000"/>
              </a:lnSpc>
              <a:buClr>
                <a:srgbClr val="FFCC66"/>
              </a:buClr>
              <a:buSzPct val="70000"/>
            </a:pPr>
            <a:r>
              <a:rPr lang="fr-FR" sz="1800">
                <a:latin typeface="Arial" charset="0"/>
              </a:rPr>
              <a:t> Gestion côtière et pêche</a:t>
            </a:r>
          </a:p>
          <a:p>
            <a:pPr marL="0" indent="0">
              <a:lnSpc>
                <a:spcPct val="120000"/>
              </a:lnSpc>
              <a:buClr>
                <a:srgbClr val="FFCC66"/>
              </a:buClr>
              <a:buSzPct val="70000"/>
            </a:pPr>
            <a:r>
              <a:rPr lang="fr-FR" sz="1800">
                <a:latin typeface="Arial" charset="0"/>
              </a:rPr>
              <a:t> Prospection géologique et minière, ressources naturelles</a:t>
            </a:r>
          </a:p>
          <a:p>
            <a:pPr marL="0" indent="0">
              <a:lnSpc>
                <a:spcPct val="120000"/>
              </a:lnSpc>
              <a:buClr>
                <a:srgbClr val="FFCC66"/>
              </a:buClr>
              <a:buSzPct val="70000"/>
            </a:pPr>
            <a:r>
              <a:rPr lang="fr-FR" sz="1800">
                <a:latin typeface="Arial" charset="0"/>
              </a:rPr>
              <a:t> Epidémiologie et environnement</a:t>
            </a:r>
          </a:p>
        </p:txBody>
      </p:sp>
      <p:sp>
        <p:nvSpPr>
          <p:cNvPr id="429060" name="Rectangle 4"/>
          <p:cNvSpPr>
            <a:spLocks noRot="1" noChangeArrowheads="1"/>
          </p:cNvSpPr>
          <p:nvPr/>
        </p:nvSpPr>
        <p:spPr bwMode="auto">
          <a:xfrm>
            <a:off x="0" y="404813"/>
            <a:ext cx="9906000" cy="838200"/>
          </a:xfrm>
          <a:prstGeom prst="rect">
            <a:avLst/>
          </a:prstGeom>
          <a:noFill/>
          <a:ln w="9525">
            <a:noFill/>
            <a:miter lim="800000"/>
            <a:headEnd/>
            <a:tailEnd/>
          </a:ln>
          <a:effectLst/>
        </p:spPr>
        <p:txBody>
          <a:bodyPr anchor="ctr"/>
          <a:lstStyle/>
          <a:p>
            <a:pPr algn="ctr"/>
            <a:r>
              <a:rPr lang="fr-FR" sz="3600">
                <a:effectLst>
                  <a:outerShdw blurRad="38100" dist="38100" dir="2700000" algn="tl">
                    <a:srgbClr val="000000"/>
                  </a:outerShdw>
                </a:effectLst>
                <a:latin typeface="Arial" charset="0"/>
              </a:rPr>
              <a:t>Quelques applications</a:t>
            </a:r>
          </a:p>
        </p:txBody>
      </p:sp>
      <p:grpSp>
        <p:nvGrpSpPr>
          <p:cNvPr id="429070" name="Group 14"/>
          <p:cNvGrpSpPr>
            <a:grpSpLocks/>
          </p:cNvGrpSpPr>
          <p:nvPr/>
        </p:nvGrpSpPr>
        <p:grpSpPr bwMode="auto">
          <a:xfrm>
            <a:off x="7616825" y="4149725"/>
            <a:ext cx="1873250" cy="1870075"/>
            <a:chOff x="4798" y="2614"/>
            <a:chExt cx="1180" cy="1178"/>
          </a:xfrm>
        </p:grpSpPr>
        <p:pic>
          <p:nvPicPr>
            <p:cNvPr id="429067" name="Picture 11" descr="FP4_4B"/>
            <p:cNvPicPr>
              <a:picLocks noChangeAspect="1" noChangeArrowheads="1"/>
            </p:cNvPicPr>
            <p:nvPr/>
          </p:nvPicPr>
          <p:blipFill>
            <a:blip r:embed="rId3" cstate="print"/>
            <a:srcRect/>
            <a:stretch>
              <a:fillRect/>
            </a:stretch>
          </p:blipFill>
          <p:spPr bwMode="auto">
            <a:xfrm>
              <a:off x="4798" y="2614"/>
              <a:ext cx="1125" cy="1165"/>
            </a:xfrm>
            <a:prstGeom prst="rect">
              <a:avLst/>
            </a:prstGeom>
            <a:noFill/>
          </p:spPr>
        </p:pic>
        <p:sp>
          <p:nvSpPr>
            <p:cNvPr id="429068" name="Text Box 12"/>
            <p:cNvSpPr txBox="1">
              <a:spLocks noChangeArrowheads="1"/>
            </p:cNvSpPr>
            <p:nvPr/>
          </p:nvSpPr>
          <p:spPr bwMode="auto">
            <a:xfrm>
              <a:off x="5343" y="3657"/>
              <a:ext cx="635" cy="135"/>
            </a:xfrm>
            <a:prstGeom prst="rect">
              <a:avLst/>
            </a:prstGeom>
            <a:noFill/>
            <a:ln w="9525">
              <a:noFill/>
              <a:miter lim="800000"/>
              <a:headEnd/>
              <a:tailEnd/>
            </a:ln>
            <a:effectLst/>
          </p:spPr>
          <p:txBody>
            <a:bodyPr>
              <a:spAutoFit/>
            </a:bodyPr>
            <a:lstStyle/>
            <a:p>
              <a:pPr algn="r">
                <a:spcBef>
                  <a:spcPct val="50000"/>
                </a:spcBef>
              </a:pPr>
              <a:r>
                <a:rPr lang="fr-FR" sz="800"/>
                <a:t>ENSG-IGN</a:t>
              </a:r>
            </a:p>
          </p:txBody>
        </p:sp>
      </p:grpSp>
      <p:grpSp>
        <p:nvGrpSpPr>
          <p:cNvPr id="429071" name="Group 15"/>
          <p:cNvGrpSpPr>
            <a:grpSpLocks/>
          </p:cNvGrpSpPr>
          <p:nvPr/>
        </p:nvGrpSpPr>
        <p:grpSpPr bwMode="auto">
          <a:xfrm>
            <a:off x="7040563" y="2205038"/>
            <a:ext cx="1873250" cy="1870075"/>
            <a:chOff x="4435" y="1389"/>
            <a:chExt cx="1180" cy="1178"/>
          </a:xfrm>
        </p:grpSpPr>
        <p:pic>
          <p:nvPicPr>
            <p:cNvPr id="429065" name="Picture 9" descr="FP4_4A"/>
            <p:cNvPicPr>
              <a:picLocks noChangeAspect="1" noChangeArrowheads="1"/>
            </p:cNvPicPr>
            <p:nvPr/>
          </p:nvPicPr>
          <p:blipFill>
            <a:blip r:embed="rId4" cstate="print"/>
            <a:srcRect/>
            <a:stretch>
              <a:fillRect/>
            </a:stretch>
          </p:blipFill>
          <p:spPr bwMode="auto">
            <a:xfrm>
              <a:off x="4435" y="1389"/>
              <a:ext cx="1125" cy="1165"/>
            </a:xfrm>
            <a:prstGeom prst="rect">
              <a:avLst/>
            </a:prstGeom>
            <a:noFill/>
          </p:spPr>
        </p:pic>
        <p:sp>
          <p:nvSpPr>
            <p:cNvPr id="429069" name="Text Box 13"/>
            <p:cNvSpPr txBox="1">
              <a:spLocks noChangeArrowheads="1"/>
            </p:cNvSpPr>
            <p:nvPr/>
          </p:nvSpPr>
          <p:spPr bwMode="auto">
            <a:xfrm>
              <a:off x="4980" y="2432"/>
              <a:ext cx="635" cy="135"/>
            </a:xfrm>
            <a:prstGeom prst="rect">
              <a:avLst/>
            </a:prstGeom>
            <a:noFill/>
            <a:ln w="9525">
              <a:noFill/>
              <a:miter lim="800000"/>
              <a:headEnd/>
              <a:tailEnd/>
            </a:ln>
            <a:effectLst/>
          </p:spPr>
          <p:txBody>
            <a:bodyPr>
              <a:spAutoFit/>
            </a:bodyPr>
            <a:lstStyle/>
            <a:p>
              <a:pPr algn="r">
                <a:spcBef>
                  <a:spcPct val="50000"/>
                </a:spcBef>
              </a:pPr>
              <a:r>
                <a:rPr lang="fr-FR" sz="800"/>
                <a:t>ENSG-IGN</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ext Box 2"/>
          <p:cNvSpPr txBox="1">
            <a:spLocks noChangeArrowheads="1"/>
          </p:cNvSpPr>
          <p:nvPr/>
        </p:nvSpPr>
        <p:spPr bwMode="auto">
          <a:xfrm>
            <a:off x="3003550" y="4508500"/>
            <a:ext cx="6902450"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3600" i="1" dirty="0">
                <a:effectLst>
                  <a:outerShdw blurRad="38100" dist="38100" dir="2700000" algn="tl">
                    <a:srgbClr val="000000"/>
                  </a:outerShdw>
                </a:effectLst>
                <a:latin typeface="Arial" charset="0"/>
              </a:rPr>
              <a:t>  </a:t>
            </a:r>
            <a:r>
              <a:rPr lang="fr-FR" sz="3600" dirty="0">
                <a:effectLst>
                  <a:outerShdw blurRad="38100" dist="38100" dir="2700000" algn="tl">
                    <a:srgbClr val="000000"/>
                  </a:outerShdw>
                </a:effectLst>
                <a:latin typeface="Arial" charset="0"/>
              </a:rPr>
              <a:t>Fin</a:t>
            </a:r>
          </a:p>
          <a:p>
            <a:pPr eaLnBrk="0" hangingPunct="0"/>
            <a:r>
              <a:rPr lang="fr-FR" sz="800" dirty="0">
                <a:latin typeface="Arial" charset="0"/>
              </a:rPr>
              <a:t>          M. Souris, F </a:t>
            </a:r>
            <a:r>
              <a:rPr lang="fr-FR" sz="800" dirty="0" err="1">
                <a:latin typeface="Arial" charset="0"/>
              </a:rPr>
              <a:t>Demoraes</a:t>
            </a:r>
            <a:r>
              <a:rPr lang="fr-FR" sz="800" dirty="0">
                <a:latin typeface="Arial" charset="0"/>
              </a:rPr>
              <a:t>, </a:t>
            </a:r>
            <a:r>
              <a:rPr lang="fr-FR" sz="800" dirty="0" smtClean="0">
                <a:latin typeface="Arial" charset="0"/>
              </a:rPr>
              <a:t>2011</a:t>
            </a:r>
            <a:endParaRPr lang="fr-FR" sz="800" b="1" dirty="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194" name="Rectangle 2"/>
          <p:cNvSpPr>
            <a:spLocks noGrp="1" noRot="1" noChangeArrowheads="1"/>
          </p:cNvSpPr>
          <p:nvPr>
            <p:ph type="title"/>
          </p:nvPr>
        </p:nvSpPr>
        <p:spPr>
          <a:xfrm>
            <a:off x="0" y="404813"/>
            <a:ext cx="9906000" cy="838200"/>
          </a:xfrm>
          <a:noFill/>
          <a:ln/>
        </p:spPr>
        <p:txBody>
          <a:bodyPr/>
          <a:lstStyle/>
          <a:p>
            <a:r>
              <a:rPr lang="fr-FR" sz="3600">
                <a:solidFill>
                  <a:schemeClr val="tx1"/>
                </a:solidFill>
                <a:latin typeface="Arial" charset="0"/>
              </a:rPr>
              <a:t>La télédétection</a:t>
            </a:r>
          </a:p>
        </p:txBody>
      </p:sp>
      <p:sp>
        <p:nvSpPr>
          <p:cNvPr id="392195" name="Rectangle 3"/>
          <p:cNvSpPr>
            <a:spLocks noGrp="1" noRot="1" noChangeArrowheads="1"/>
          </p:cNvSpPr>
          <p:nvPr>
            <p:ph type="body" idx="1"/>
          </p:nvPr>
        </p:nvSpPr>
        <p:spPr>
          <a:xfrm>
            <a:off x="631825" y="1524000"/>
            <a:ext cx="8713788" cy="1833563"/>
          </a:xfrm>
          <a:solidFill>
            <a:srgbClr val="C0C0C0">
              <a:alpha val="10001"/>
            </a:srgbClr>
          </a:solidFill>
        </p:spPr>
        <p:txBody>
          <a:bodyPr/>
          <a:lstStyle/>
          <a:p>
            <a:pPr>
              <a:lnSpc>
                <a:spcPct val="90000"/>
              </a:lnSpc>
              <a:spcAft>
                <a:spcPct val="30000"/>
              </a:spcAft>
              <a:buClr>
                <a:schemeClr val="folHlink"/>
              </a:buClr>
              <a:buFont typeface="Arial" charset="0"/>
              <a:buNone/>
            </a:pPr>
            <a:r>
              <a:rPr lang="fr-FR" sz="2000">
                <a:latin typeface="Arial" charset="0"/>
              </a:rPr>
              <a:t>	La télédétection spatiale utilise les radiations émises par les objets au sol (soit à partir de la lumière du soleil, soit à partir de lumière émise par le satellite).</a:t>
            </a:r>
            <a:r>
              <a:rPr lang="fr-FR" sz="2200">
                <a:latin typeface="Arial" charset="0"/>
              </a:rPr>
              <a:t> </a:t>
            </a:r>
          </a:p>
          <a:p>
            <a:pPr>
              <a:lnSpc>
                <a:spcPct val="90000"/>
              </a:lnSpc>
              <a:spcAft>
                <a:spcPct val="30000"/>
              </a:spcAft>
              <a:buClr>
                <a:schemeClr val="folHlink"/>
              </a:buClr>
              <a:buFont typeface="Arial" charset="0"/>
              <a:buNone/>
            </a:pPr>
            <a:r>
              <a:rPr lang="fr-FR" sz="2200">
                <a:latin typeface="Arial" charset="0"/>
              </a:rPr>
              <a:t>	</a:t>
            </a:r>
            <a:r>
              <a:rPr lang="fr-FR" sz="2000">
                <a:latin typeface="Arial" charset="0"/>
              </a:rPr>
              <a:t>Un exemple de ce processus, avec l’utilisation de systèmes de capture d’images, est illustré ci-dessous.</a:t>
            </a:r>
          </a:p>
        </p:txBody>
      </p:sp>
      <p:pic>
        <p:nvPicPr>
          <p:cNvPr id="392198" name="Picture 6"/>
          <p:cNvPicPr>
            <a:picLocks noChangeAspect="1" noChangeArrowheads="1"/>
          </p:cNvPicPr>
          <p:nvPr/>
        </p:nvPicPr>
        <p:blipFill>
          <a:blip r:embed="rId3" cstate="print"/>
          <a:srcRect/>
          <a:stretch>
            <a:fillRect/>
          </a:stretch>
        </p:blipFill>
        <p:spPr bwMode="auto">
          <a:xfrm>
            <a:off x="661988" y="3789363"/>
            <a:ext cx="3667125" cy="2643187"/>
          </a:xfrm>
          <a:prstGeom prst="rect">
            <a:avLst/>
          </a:prstGeom>
          <a:noFill/>
          <a:ln w="9525">
            <a:noFill/>
            <a:miter lim="800000"/>
            <a:headEnd/>
            <a:tailEnd/>
          </a:ln>
          <a:effectLst/>
        </p:spPr>
      </p:pic>
      <p:sp>
        <p:nvSpPr>
          <p:cNvPr id="392207" name="Text Box 15"/>
          <p:cNvSpPr txBox="1">
            <a:spLocks noChangeArrowheads="1"/>
          </p:cNvSpPr>
          <p:nvPr/>
        </p:nvSpPr>
        <p:spPr bwMode="auto">
          <a:xfrm>
            <a:off x="4665663" y="3854450"/>
            <a:ext cx="4679950" cy="2454275"/>
          </a:xfrm>
          <a:prstGeom prst="rect">
            <a:avLst/>
          </a:prstGeom>
          <a:solidFill>
            <a:srgbClr val="C0C0C0">
              <a:alpha val="10001"/>
            </a:srgbClr>
          </a:solidFill>
          <a:ln w="9525">
            <a:noFill/>
            <a:miter lim="800000"/>
            <a:headEnd/>
            <a:tailEnd/>
          </a:ln>
          <a:effectLst/>
        </p:spPr>
        <p:txBody>
          <a:bodyPr>
            <a:spAutoFit/>
          </a:bodyPr>
          <a:lstStyle/>
          <a:p>
            <a:pPr marL="457200" indent="-457200">
              <a:lnSpc>
                <a:spcPct val="80000"/>
              </a:lnSpc>
              <a:spcBef>
                <a:spcPct val="50000"/>
              </a:spcBef>
              <a:buFontTx/>
              <a:buAutoNum type="alphaUcPeriod"/>
            </a:pPr>
            <a:r>
              <a:rPr lang="fr-FR">
                <a:effectLst>
                  <a:outerShdw blurRad="38100" dist="38100" dir="2700000" algn="tl">
                    <a:srgbClr val="000000"/>
                  </a:outerShdw>
                </a:effectLst>
                <a:latin typeface="Arial" charset="0"/>
              </a:rPr>
              <a:t>Source d’énergie ou illumination</a:t>
            </a:r>
          </a:p>
          <a:p>
            <a:pPr marL="457200" indent="-457200">
              <a:lnSpc>
                <a:spcPct val="80000"/>
              </a:lnSpc>
              <a:spcBef>
                <a:spcPct val="50000"/>
              </a:spcBef>
              <a:buFontTx/>
              <a:buAutoNum type="alphaUcPeriod"/>
            </a:pPr>
            <a:r>
              <a:rPr lang="fr-FR">
                <a:effectLst>
                  <a:outerShdw blurRad="38100" dist="38100" dir="2700000" algn="tl">
                    <a:srgbClr val="000000"/>
                  </a:outerShdw>
                </a:effectLst>
                <a:latin typeface="Arial" charset="0"/>
              </a:rPr>
              <a:t>Radiation et atmosphère</a:t>
            </a:r>
          </a:p>
          <a:p>
            <a:pPr marL="457200" indent="-457200">
              <a:lnSpc>
                <a:spcPct val="80000"/>
              </a:lnSpc>
              <a:spcBef>
                <a:spcPct val="50000"/>
              </a:spcBef>
              <a:buFontTx/>
              <a:buAutoNum type="alphaUcPeriod"/>
            </a:pPr>
            <a:r>
              <a:rPr lang="fr-FR">
                <a:effectLst>
                  <a:outerShdw blurRad="38100" dist="38100" dir="2700000" algn="tl">
                    <a:srgbClr val="000000"/>
                  </a:outerShdw>
                </a:effectLst>
                <a:latin typeface="Arial" charset="0"/>
              </a:rPr>
              <a:t>Interaction avec l’objet</a:t>
            </a:r>
          </a:p>
          <a:p>
            <a:pPr marL="457200" indent="-457200">
              <a:lnSpc>
                <a:spcPct val="80000"/>
              </a:lnSpc>
              <a:spcBef>
                <a:spcPct val="50000"/>
              </a:spcBef>
              <a:buFontTx/>
              <a:buAutoNum type="alphaUcPeriod"/>
            </a:pPr>
            <a:r>
              <a:rPr lang="fr-FR">
                <a:effectLst>
                  <a:outerShdw blurRad="38100" dist="38100" dir="2700000" algn="tl">
                    <a:srgbClr val="000000"/>
                  </a:outerShdw>
                </a:effectLst>
                <a:latin typeface="Arial" charset="0"/>
              </a:rPr>
              <a:t>Détection de l’énergie par le capteur</a:t>
            </a:r>
          </a:p>
          <a:p>
            <a:pPr marL="457200" indent="-457200">
              <a:lnSpc>
                <a:spcPct val="80000"/>
              </a:lnSpc>
              <a:spcBef>
                <a:spcPct val="50000"/>
              </a:spcBef>
              <a:buFontTx/>
              <a:buAutoNum type="alphaUcPeriod"/>
            </a:pPr>
            <a:r>
              <a:rPr lang="fr-FR">
                <a:effectLst>
                  <a:outerShdw blurRad="38100" dist="38100" dir="2700000" algn="tl">
                    <a:srgbClr val="000000"/>
                  </a:outerShdw>
                </a:effectLst>
                <a:latin typeface="Arial" charset="0"/>
              </a:rPr>
              <a:t>Transmission, réception et traitement</a:t>
            </a:r>
          </a:p>
          <a:p>
            <a:pPr marL="457200" indent="-457200">
              <a:lnSpc>
                <a:spcPct val="80000"/>
              </a:lnSpc>
              <a:spcBef>
                <a:spcPct val="50000"/>
              </a:spcBef>
              <a:buFontTx/>
              <a:buAutoNum type="alphaUcPeriod"/>
            </a:pPr>
            <a:r>
              <a:rPr lang="fr-FR">
                <a:effectLst>
                  <a:outerShdw blurRad="38100" dist="38100" dir="2700000" algn="tl">
                    <a:srgbClr val="000000"/>
                  </a:outerShdw>
                </a:effectLst>
                <a:latin typeface="Arial" charset="0"/>
              </a:rPr>
              <a:t>Interprétation et analyses</a:t>
            </a:r>
          </a:p>
          <a:p>
            <a:pPr marL="457200" indent="-457200">
              <a:lnSpc>
                <a:spcPct val="80000"/>
              </a:lnSpc>
              <a:spcBef>
                <a:spcPct val="50000"/>
              </a:spcBef>
              <a:buFontTx/>
              <a:buAutoNum type="alphaUcPeriod"/>
            </a:pPr>
            <a:r>
              <a:rPr lang="fr-FR">
                <a:effectLst>
                  <a:outerShdw blurRad="38100" dist="38100" dir="2700000" algn="tl">
                    <a:srgbClr val="000000"/>
                  </a:outerShdw>
                </a:effectLst>
                <a:latin typeface="Arial" charset="0"/>
              </a:rPr>
              <a:t>Applications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p:cNvSpPr>
            <a:spLocks noGrp="1" noRot="1" noChangeArrowheads="1"/>
          </p:cNvSpPr>
          <p:nvPr>
            <p:ph type="title"/>
          </p:nvPr>
        </p:nvSpPr>
        <p:spPr>
          <a:xfrm>
            <a:off x="0" y="404813"/>
            <a:ext cx="9906000" cy="838200"/>
          </a:xfrm>
        </p:spPr>
        <p:txBody>
          <a:bodyPr/>
          <a:lstStyle/>
          <a:p>
            <a:r>
              <a:rPr lang="fr-FR" sz="3200">
                <a:solidFill>
                  <a:schemeClr val="tx1"/>
                </a:solidFill>
                <a:latin typeface="Arial" charset="0"/>
              </a:rPr>
              <a:t>Spectre électromagnétique </a:t>
            </a:r>
          </a:p>
        </p:txBody>
      </p:sp>
      <p:sp>
        <p:nvSpPr>
          <p:cNvPr id="394243" name="Rectangle 3"/>
          <p:cNvSpPr>
            <a:spLocks noGrp="1" noRot="1" noChangeArrowheads="1"/>
          </p:cNvSpPr>
          <p:nvPr>
            <p:ph type="body" idx="1"/>
          </p:nvPr>
        </p:nvSpPr>
        <p:spPr>
          <a:xfrm>
            <a:off x="661988" y="1524000"/>
            <a:ext cx="8893175" cy="1976438"/>
          </a:xfrm>
          <a:solidFill>
            <a:srgbClr val="C0C0C0">
              <a:alpha val="10001"/>
            </a:srgbClr>
          </a:solidFill>
        </p:spPr>
        <p:txBody>
          <a:bodyPr/>
          <a:lstStyle/>
          <a:p>
            <a:pPr>
              <a:lnSpc>
                <a:spcPct val="80000"/>
              </a:lnSpc>
              <a:buClr>
                <a:schemeClr val="folHlink"/>
              </a:buClr>
              <a:buFont typeface="Arial" charset="0"/>
              <a:buNone/>
            </a:pPr>
            <a:r>
              <a:rPr lang="fr-FR" sz="2400">
                <a:latin typeface="Arial" charset="0"/>
              </a:rPr>
              <a:t>	</a:t>
            </a:r>
            <a:r>
              <a:rPr lang="fr-FR" sz="2000">
                <a:latin typeface="Arial" charset="0"/>
              </a:rPr>
              <a:t>Un spectre électromagnétique est la décomposition d'un rayonnement électromagnétique en fonction de sa longueur d'onde, ou de sa fréquence.</a:t>
            </a:r>
            <a:r>
              <a:rPr lang="fr-FR" sz="2400">
                <a:latin typeface="Arial" charset="0"/>
              </a:rPr>
              <a:t> </a:t>
            </a:r>
          </a:p>
          <a:p>
            <a:pPr>
              <a:lnSpc>
                <a:spcPct val="80000"/>
              </a:lnSpc>
              <a:buClr>
                <a:schemeClr val="folHlink"/>
              </a:buClr>
            </a:pPr>
            <a:endParaRPr lang="fr-FR" sz="1600">
              <a:latin typeface="Arial" charset="0"/>
            </a:endParaRPr>
          </a:p>
          <a:p>
            <a:pPr>
              <a:lnSpc>
                <a:spcPct val="80000"/>
              </a:lnSpc>
              <a:buClr>
                <a:schemeClr val="folHlink"/>
              </a:buClr>
              <a:buFont typeface="Arial" charset="0"/>
              <a:buNone/>
            </a:pPr>
            <a:r>
              <a:rPr lang="fr-FR" sz="2400">
                <a:latin typeface="Arial" charset="0"/>
              </a:rPr>
              <a:t>	</a:t>
            </a:r>
            <a:r>
              <a:rPr lang="fr-FR" sz="2000">
                <a:latin typeface="Arial" charset="0"/>
              </a:rPr>
              <a:t>Les ondes électromagnétiques sont désignées par différents termes, en fonction des gammes de fréquence (ou de longueur d'ondes). Par longueur d'onde croissante, ce sont : </a:t>
            </a:r>
          </a:p>
        </p:txBody>
      </p:sp>
      <p:pic>
        <p:nvPicPr>
          <p:cNvPr id="394254" name="Picture 14" descr="350px-Spectre">
            <a:hlinkClick r:id="rId3" tooltip="Le domaine visible du spectre électromagnétique"/>
          </p:cNvPr>
          <p:cNvPicPr>
            <a:picLocks noChangeAspect="1" noChangeArrowheads="1"/>
          </p:cNvPicPr>
          <p:nvPr/>
        </p:nvPicPr>
        <p:blipFill>
          <a:blip r:embed="rId4" cstate="print"/>
          <a:srcRect/>
          <a:stretch>
            <a:fillRect/>
          </a:stretch>
        </p:blipFill>
        <p:spPr bwMode="auto">
          <a:xfrm>
            <a:off x="4953000" y="3789363"/>
            <a:ext cx="3333750" cy="2352675"/>
          </a:xfrm>
          <a:prstGeom prst="rect">
            <a:avLst/>
          </a:prstGeom>
          <a:noFill/>
        </p:spPr>
      </p:pic>
      <p:sp>
        <p:nvSpPr>
          <p:cNvPr id="394255" name="Text Box 15"/>
          <p:cNvSpPr txBox="1">
            <a:spLocks noChangeArrowheads="1"/>
          </p:cNvSpPr>
          <p:nvPr/>
        </p:nvSpPr>
        <p:spPr bwMode="auto">
          <a:xfrm>
            <a:off x="2216150" y="4005263"/>
            <a:ext cx="2016125" cy="2247900"/>
          </a:xfrm>
          <a:prstGeom prst="rect">
            <a:avLst/>
          </a:prstGeom>
          <a:noFill/>
          <a:ln w="9525">
            <a:noFill/>
            <a:miter lim="800000"/>
            <a:headEnd/>
            <a:tailEnd/>
          </a:ln>
          <a:effectLst/>
        </p:spPr>
        <p:txBody>
          <a:bodyPr>
            <a:spAutoFit/>
          </a:bodyPr>
          <a:lstStyle/>
          <a:p>
            <a:pPr>
              <a:lnSpc>
                <a:spcPct val="60000"/>
              </a:lnSpc>
              <a:spcBef>
                <a:spcPct val="50000"/>
              </a:spcBef>
              <a:buClr>
                <a:srgbClr val="FFCC66"/>
              </a:buClr>
              <a:buSzPct val="70000"/>
              <a:buFont typeface="Wingdings" pitchFamily="2" charset="2"/>
              <a:buChar char="§"/>
            </a:pPr>
            <a:r>
              <a:rPr lang="fr-FR" sz="1700">
                <a:effectLst>
                  <a:outerShdw blurRad="38100" dist="38100" dir="2700000" algn="tl">
                    <a:srgbClr val="000000"/>
                  </a:outerShdw>
                </a:effectLst>
                <a:latin typeface="Arial" charset="0"/>
              </a:rPr>
              <a:t> Rayons y</a:t>
            </a:r>
          </a:p>
          <a:p>
            <a:pPr>
              <a:lnSpc>
                <a:spcPct val="60000"/>
              </a:lnSpc>
              <a:spcBef>
                <a:spcPct val="50000"/>
              </a:spcBef>
              <a:buClr>
                <a:srgbClr val="FFCC66"/>
              </a:buClr>
              <a:buSzPct val="70000"/>
              <a:buFont typeface="Wingdings" pitchFamily="2" charset="2"/>
              <a:buChar char="§"/>
            </a:pPr>
            <a:r>
              <a:rPr lang="fr-FR" sz="1700">
                <a:effectLst>
                  <a:outerShdw blurRad="38100" dist="38100" dir="2700000" algn="tl">
                    <a:srgbClr val="000000"/>
                  </a:outerShdw>
                </a:effectLst>
                <a:latin typeface="Arial" charset="0"/>
              </a:rPr>
              <a:t> Rayons x</a:t>
            </a:r>
          </a:p>
          <a:p>
            <a:pPr>
              <a:lnSpc>
                <a:spcPct val="60000"/>
              </a:lnSpc>
              <a:spcBef>
                <a:spcPct val="50000"/>
              </a:spcBef>
              <a:buClr>
                <a:srgbClr val="FFCC66"/>
              </a:buClr>
              <a:buSzPct val="70000"/>
              <a:buFont typeface="Wingdings" pitchFamily="2" charset="2"/>
              <a:buChar char="§"/>
            </a:pPr>
            <a:r>
              <a:rPr lang="fr-FR" sz="1700">
                <a:effectLst>
                  <a:outerShdw blurRad="38100" dist="38100" dir="2700000" algn="tl">
                    <a:srgbClr val="000000"/>
                  </a:outerShdw>
                </a:effectLst>
                <a:latin typeface="Arial" charset="0"/>
              </a:rPr>
              <a:t> Ultra violets</a:t>
            </a:r>
          </a:p>
          <a:p>
            <a:pPr>
              <a:lnSpc>
                <a:spcPct val="60000"/>
              </a:lnSpc>
              <a:spcBef>
                <a:spcPct val="50000"/>
              </a:spcBef>
              <a:buClr>
                <a:srgbClr val="FFCC66"/>
              </a:buClr>
              <a:buSzPct val="70000"/>
              <a:buFont typeface="Wingdings" pitchFamily="2" charset="2"/>
              <a:buChar char="§"/>
            </a:pPr>
            <a:r>
              <a:rPr lang="fr-FR" sz="1700">
                <a:effectLst>
                  <a:outerShdw blurRad="38100" dist="38100" dir="2700000" algn="tl">
                    <a:srgbClr val="000000"/>
                  </a:outerShdw>
                </a:effectLst>
                <a:latin typeface="Arial" charset="0"/>
              </a:rPr>
              <a:t> Lumière visible</a:t>
            </a:r>
          </a:p>
          <a:p>
            <a:pPr>
              <a:lnSpc>
                <a:spcPct val="60000"/>
              </a:lnSpc>
              <a:spcBef>
                <a:spcPct val="50000"/>
              </a:spcBef>
              <a:buClr>
                <a:srgbClr val="FFCC66"/>
              </a:buClr>
              <a:buSzPct val="70000"/>
              <a:buFont typeface="Wingdings" pitchFamily="2" charset="2"/>
              <a:buChar char="§"/>
            </a:pPr>
            <a:r>
              <a:rPr lang="fr-FR" sz="1700">
                <a:effectLst>
                  <a:outerShdw blurRad="38100" dist="38100" dir="2700000" algn="tl">
                    <a:srgbClr val="000000"/>
                  </a:outerShdw>
                </a:effectLst>
                <a:latin typeface="Arial" charset="0"/>
              </a:rPr>
              <a:t> Infra rouge</a:t>
            </a:r>
          </a:p>
          <a:p>
            <a:pPr>
              <a:lnSpc>
                <a:spcPct val="60000"/>
              </a:lnSpc>
              <a:spcBef>
                <a:spcPct val="50000"/>
              </a:spcBef>
              <a:buClr>
                <a:srgbClr val="FFCC66"/>
              </a:buClr>
              <a:buSzPct val="70000"/>
              <a:buFont typeface="Wingdings" pitchFamily="2" charset="2"/>
              <a:buChar char="§"/>
            </a:pPr>
            <a:r>
              <a:rPr lang="fr-FR" sz="1700">
                <a:effectLst>
                  <a:outerShdw blurRad="38100" dist="38100" dir="2700000" algn="tl">
                    <a:srgbClr val="000000"/>
                  </a:outerShdw>
                </a:effectLst>
                <a:latin typeface="Arial" charset="0"/>
              </a:rPr>
              <a:t> Micro-ondes</a:t>
            </a:r>
          </a:p>
          <a:p>
            <a:pPr>
              <a:lnSpc>
                <a:spcPct val="60000"/>
              </a:lnSpc>
              <a:spcBef>
                <a:spcPct val="50000"/>
              </a:spcBef>
              <a:buClr>
                <a:srgbClr val="FFCC66"/>
              </a:buClr>
              <a:buSzPct val="70000"/>
              <a:buFont typeface="Wingdings" pitchFamily="2" charset="2"/>
              <a:buChar char="§"/>
            </a:pPr>
            <a:r>
              <a:rPr lang="fr-FR" sz="1700">
                <a:effectLst>
                  <a:outerShdw blurRad="38100" dist="38100" dir="2700000" algn="tl">
                    <a:srgbClr val="000000"/>
                  </a:outerShdw>
                </a:effectLst>
                <a:latin typeface="Arial" charset="0"/>
              </a:rPr>
              <a:t> Ondes radar</a:t>
            </a:r>
          </a:p>
          <a:p>
            <a:pPr>
              <a:lnSpc>
                <a:spcPct val="60000"/>
              </a:lnSpc>
              <a:spcBef>
                <a:spcPct val="50000"/>
              </a:spcBef>
              <a:buClr>
                <a:srgbClr val="FFCC66"/>
              </a:buClr>
              <a:buSzPct val="70000"/>
              <a:buFont typeface="Wingdings" pitchFamily="2" charset="2"/>
              <a:buChar char="§"/>
            </a:pPr>
            <a:r>
              <a:rPr lang="fr-FR" sz="1700">
                <a:effectLst>
                  <a:outerShdw blurRad="38100" dist="38100" dir="2700000" algn="tl">
                    <a:srgbClr val="000000"/>
                  </a:outerShdw>
                </a:effectLst>
                <a:latin typeface="Arial" charset="0"/>
              </a:rPr>
              <a:t> Ondes radio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3396" name="Picture 4"/>
          <p:cNvPicPr>
            <a:picLocks noGrp="1" noChangeAspect="1" noChangeArrowheads="1"/>
          </p:cNvPicPr>
          <p:nvPr>
            <p:ph type="body" idx="1"/>
          </p:nvPr>
        </p:nvPicPr>
        <p:blipFill>
          <a:blip r:embed="rId3" cstate="print"/>
          <a:srcRect/>
          <a:stretch>
            <a:fillRect/>
          </a:stretch>
        </p:blipFill>
        <p:spPr>
          <a:xfrm>
            <a:off x="488950" y="260350"/>
            <a:ext cx="9144000" cy="6296025"/>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Rectangle 2"/>
          <p:cNvSpPr>
            <a:spLocks noGrp="1" noRot="1" noChangeArrowheads="1"/>
          </p:cNvSpPr>
          <p:nvPr>
            <p:ph type="title"/>
          </p:nvPr>
        </p:nvSpPr>
        <p:spPr>
          <a:xfrm>
            <a:off x="0" y="404813"/>
            <a:ext cx="9906000" cy="838200"/>
          </a:xfrm>
        </p:spPr>
        <p:txBody>
          <a:bodyPr/>
          <a:lstStyle/>
          <a:p>
            <a:r>
              <a:rPr lang="fr-FR" sz="3200">
                <a:solidFill>
                  <a:schemeClr val="tx1"/>
                </a:solidFill>
                <a:latin typeface="Arial" charset="0"/>
              </a:rPr>
              <a:t>Radiation électromagnétique </a:t>
            </a:r>
          </a:p>
        </p:txBody>
      </p:sp>
      <p:sp>
        <p:nvSpPr>
          <p:cNvPr id="402435" name="Rectangle 3"/>
          <p:cNvSpPr>
            <a:spLocks noGrp="1" noRot="1" noChangeArrowheads="1"/>
          </p:cNvSpPr>
          <p:nvPr>
            <p:ph type="body" idx="1"/>
          </p:nvPr>
        </p:nvSpPr>
        <p:spPr>
          <a:xfrm>
            <a:off x="661988" y="1524000"/>
            <a:ext cx="8683625" cy="1905000"/>
          </a:xfrm>
          <a:solidFill>
            <a:srgbClr val="C0C0C0">
              <a:alpha val="10001"/>
            </a:srgbClr>
          </a:solidFill>
        </p:spPr>
        <p:txBody>
          <a:bodyPr/>
          <a:lstStyle/>
          <a:p>
            <a:pPr>
              <a:lnSpc>
                <a:spcPct val="95000"/>
              </a:lnSpc>
              <a:buClr>
                <a:srgbClr val="FFCC66"/>
              </a:buClr>
              <a:buSzPct val="70000"/>
            </a:pPr>
            <a:r>
              <a:rPr lang="fr-FR" sz="2000" dirty="0">
                <a:solidFill>
                  <a:srgbClr val="FFC000"/>
                </a:solidFill>
                <a:latin typeface="Arial" charset="0"/>
                <a:cs typeface="Tahoma" pitchFamily="34" charset="0"/>
              </a:rPr>
              <a:t>Le spectre visible </a:t>
            </a:r>
            <a:r>
              <a:rPr lang="fr-FR" sz="2000" dirty="0">
                <a:latin typeface="Arial" charset="0"/>
                <a:cs typeface="Tahoma" pitchFamily="34" charset="0"/>
              </a:rPr>
              <a:t>ne représente qu’une petite portion de l’ensemble du spectre électromagnétique.</a:t>
            </a:r>
          </a:p>
          <a:p>
            <a:pPr>
              <a:lnSpc>
                <a:spcPct val="95000"/>
              </a:lnSpc>
              <a:buClr>
                <a:srgbClr val="FFCC66"/>
              </a:buClr>
              <a:buSzPct val="70000"/>
            </a:pPr>
            <a:endParaRPr lang="fr-FR" sz="2000" dirty="0">
              <a:latin typeface="Arial" charset="0"/>
              <a:cs typeface="Tahoma" pitchFamily="34" charset="0"/>
            </a:endParaRPr>
          </a:p>
          <a:p>
            <a:pPr>
              <a:lnSpc>
                <a:spcPct val="95000"/>
              </a:lnSpc>
              <a:buClr>
                <a:srgbClr val="FFCC66"/>
              </a:buClr>
              <a:buSzPct val="70000"/>
            </a:pPr>
            <a:r>
              <a:rPr lang="fr-FR" sz="2000" dirty="0">
                <a:latin typeface="Arial" charset="0"/>
                <a:cs typeface="Tahoma" pitchFamily="34" charset="0"/>
              </a:rPr>
              <a:t>Les longueurs d’onde du visible vont de 0,4 à 0,7 </a:t>
            </a:r>
            <a:r>
              <a:rPr lang="fr-FR" sz="2000" dirty="0" err="1">
                <a:latin typeface="Arial" charset="0"/>
                <a:cs typeface="Tahoma" pitchFamily="34" charset="0"/>
              </a:rPr>
              <a:t>μm</a:t>
            </a:r>
            <a:r>
              <a:rPr lang="fr-FR" sz="2000" dirty="0">
                <a:latin typeface="Arial" charset="0"/>
                <a:cs typeface="Tahoma" pitchFamily="34" charset="0"/>
              </a:rPr>
              <a:t>. C’est la seule partie du spectre que nous pouvons associer à des couleurs.</a:t>
            </a:r>
          </a:p>
        </p:txBody>
      </p:sp>
      <p:pic>
        <p:nvPicPr>
          <p:cNvPr id="402436" name="Picture 4" descr="Couleurs"/>
          <p:cNvPicPr>
            <a:picLocks noChangeAspect="1" noChangeArrowheads="1"/>
          </p:cNvPicPr>
          <p:nvPr/>
        </p:nvPicPr>
        <p:blipFill>
          <a:blip r:embed="rId3" cstate="print"/>
          <a:srcRect/>
          <a:stretch>
            <a:fillRect/>
          </a:stretch>
        </p:blipFill>
        <p:spPr bwMode="auto">
          <a:xfrm>
            <a:off x="6124575" y="3998913"/>
            <a:ext cx="2495550" cy="1296987"/>
          </a:xfrm>
          <a:prstGeom prst="rect">
            <a:avLst/>
          </a:prstGeom>
          <a:noFill/>
        </p:spPr>
      </p:pic>
      <p:sp>
        <p:nvSpPr>
          <p:cNvPr id="402437" name="Rectangle 5"/>
          <p:cNvSpPr>
            <a:spLocks noChangeArrowheads="1"/>
          </p:cNvSpPr>
          <p:nvPr/>
        </p:nvSpPr>
        <p:spPr bwMode="auto">
          <a:xfrm>
            <a:off x="6248400" y="5362575"/>
            <a:ext cx="2376488" cy="366713"/>
          </a:xfrm>
          <a:prstGeom prst="rect">
            <a:avLst/>
          </a:prstGeom>
          <a:noFill/>
          <a:ln w="9525">
            <a:noFill/>
            <a:miter lim="800000"/>
            <a:headEnd/>
            <a:tailEnd/>
          </a:ln>
          <a:effectLst/>
        </p:spPr>
        <p:txBody>
          <a:bodyPr>
            <a:spAutoFit/>
          </a:bodyPr>
          <a:lstStyle/>
          <a:p>
            <a:pPr eaLnBrk="0" hangingPunct="0"/>
            <a:r>
              <a:rPr lang="fr-FR">
                <a:effectLst>
                  <a:outerShdw blurRad="38100" dist="38100" dir="2700000" algn="tl">
                    <a:srgbClr val="000000"/>
                  </a:outerShdw>
                </a:effectLst>
                <a:latin typeface="Arial" charset="0"/>
                <a:cs typeface="Tahoma" pitchFamily="34" charset="0"/>
              </a:rPr>
              <a:t>longueurs d’onde</a:t>
            </a:r>
          </a:p>
        </p:txBody>
      </p:sp>
      <p:sp>
        <p:nvSpPr>
          <p:cNvPr id="402438" name="Text Box 6"/>
          <p:cNvSpPr txBox="1">
            <a:spLocks noChangeArrowheads="1"/>
          </p:cNvSpPr>
          <p:nvPr/>
        </p:nvSpPr>
        <p:spPr bwMode="auto">
          <a:xfrm>
            <a:off x="1281113" y="3860800"/>
            <a:ext cx="4176712" cy="2130425"/>
          </a:xfrm>
          <a:prstGeom prst="rect">
            <a:avLst/>
          </a:prstGeom>
          <a:noFill/>
          <a:ln w="9525">
            <a:noFill/>
            <a:miter lim="800000"/>
            <a:headEnd/>
            <a:tailEnd/>
          </a:ln>
          <a:effectLst/>
        </p:spPr>
        <p:txBody>
          <a:bodyPr>
            <a:spAutoFit/>
          </a:bodyPr>
          <a:lstStyle/>
          <a:p>
            <a:pPr>
              <a:spcAft>
                <a:spcPct val="20000"/>
              </a:spcAft>
              <a:buClr>
                <a:srgbClr val="FFCC66"/>
              </a:buClr>
              <a:buSzPct val="70000"/>
              <a:buFont typeface="Wingdings" pitchFamily="2" charset="2"/>
              <a:buChar char="§"/>
            </a:pPr>
            <a:r>
              <a:rPr lang="fr-FR" sz="2000">
                <a:effectLst>
                  <a:outerShdw blurRad="38100" dist="38100" dir="2700000" algn="tl">
                    <a:srgbClr val="000000"/>
                  </a:outerShdw>
                </a:effectLst>
                <a:latin typeface="Arial" charset="0"/>
                <a:cs typeface="Tahoma" pitchFamily="34" charset="0"/>
              </a:rPr>
              <a:t> </a:t>
            </a:r>
            <a:r>
              <a:rPr lang="fr-FR" sz="1900">
                <a:effectLst>
                  <a:outerShdw blurRad="38100" dist="38100" dir="2700000" algn="tl">
                    <a:srgbClr val="000000"/>
                  </a:outerShdw>
                </a:effectLst>
                <a:latin typeface="Arial" charset="0"/>
                <a:cs typeface="Tahoma" pitchFamily="34" charset="0"/>
              </a:rPr>
              <a:t>Violet :    0.4    -  0.446 μm </a:t>
            </a:r>
          </a:p>
          <a:p>
            <a:pPr>
              <a:spcAft>
                <a:spcPct val="20000"/>
              </a:spcAft>
              <a:buClr>
                <a:srgbClr val="FFCC66"/>
              </a:buClr>
              <a:buSzPct val="70000"/>
              <a:buFont typeface="Wingdings" pitchFamily="2" charset="2"/>
              <a:buChar char="§"/>
            </a:pPr>
            <a:r>
              <a:rPr lang="fr-FR" sz="1900">
                <a:effectLst>
                  <a:outerShdw blurRad="38100" dist="38100" dir="2700000" algn="tl">
                    <a:srgbClr val="000000"/>
                  </a:outerShdw>
                </a:effectLst>
                <a:latin typeface="Arial" charset="0"/>
                <a:cs typeface="Tahoma" pitchFamily="34" charset="0"/>
              </a:rPr>
              <a:t> Bleu :      0.446 - 0.500 μm </a:t>
            </a:r>
          </a:p>
          <a:p>
            <a:pPr>
              <a:spcAft>
                <a:spcPct val="20000"/>
              </a:spcAft>
              <a:buClr>
                <a:srgbClr val="FFCC66"/>
              </a:buClr>
              <a:buSzPct val="70000"/>
              <a:buFont typeface="Wingdings" pitchFamily="2" charset="2"/>
              <a:buChar char="§"/>
            </a:pPr>
            <a:r>
              <a:rPr lang="fr-FR" sz="1900">
                <a:effectLst>
                  <a:outerShdw blurRad="38100" dist="38100" dir="2700000" algn="tl">
                    <a:srgbClr val="000000"/>
                  </a:outerShdw>
                </a:effectLst>
                <a:latin typeface="Arial" charset="0"/>
                <a:cs typeface="Tahoma" pitchFamily="34" charset="0"/>
              </a:rPr>
              <a:t> Vert :      0.500 - 0.578 μm </a:t>
            </a:r>
          </a:p>
          <a:p>
            <a:pPr>
              <a:spcAft>
                <a:spcPct val="20000"/>
              </a:spcAft>
              <a:buClr>
                <a:srgbClr val="FFCC66"/>
              </a:buClr>
              <a:buSzPct val="70000"/>
              <a:buFont typeface="Wingdings" pitchFamily="2" charset="2"/>
              <a:buChar char="§"/>
            </a:pPr>
            <a:r>
              <a:rPr lang="fr-FR" sz="1900">
                <a:effectLst>
                  <a:outerShdw blurRad="38100" dist="38100" dir="2700000" algn="tl">
                    <a:srgbClr val="000000"/>
                  </a:outerShdw>
                </a:effectLst>
                <a:latin typeface="Arial" charset="0"/>
                <a:cs typeface="Tahoma" pitchFamily="34" charset="0"/>
              </a:rPr>
              <a:t> Jaune :   0.578 -  0.592 μm </a:t>
            </a:r>
          </a:p>
          <a:p>
            <a:pPr>
              <a:spcAft>
                <a:spcPct val="20000"/>
              </a:spcAft>
              <a:buClr>
                <a:srgbClr val="FFCC66"/>
              </a:buClr>
              <a:buSzPct val="70000"/>
              <a:buFont typeface="Wingdings" pitchFamily="2" charset="2"/>
              <a:buChar char="§"/>
            </a:pPr>
            <a:r>
              <a:rPr lang="fr-FR" sz="1900">
                <a:effectLst>
                  <a:outerShdw blurRad="38100" dist="38100" dir="2700000" algn="tl">
                    <a:srgbClr val="000000"/>
                  </a:outerShdw>
                </a:effectLst>
                <a:latin typeface="Arial" charset="0"/>
                <a:cs typeface="Tahoma" pitchFamily="34" charset="0"/>
              </a:rPr>
              <a:t> Orange : 0.592  - 0.620 μm </a:t>
            </a:r>
          </a:p>
          <a:p>
            <a:pPr>
              <a:spcAft>
                <a:spcPct val="20000"/>
              </a:spcAft>
              <a:buClr>
                <a:srgbClr val="FFCC66"/>
              </a:buClr>
              <a:buSzPct val="70000"/>
              <a:buFont typeface="Wingdings" pitchFamily="2" charset="2"/>
              <a:buChar char="§"/>
            </a:pPr>
            <a:r>
              <a:rPr lang="fr-FR" sz="1900">
                <a:effectLst>
                  <a:outerShdw blurRad="38100" dist="38100" dir="2700000" algn="tl">
                    <a:srgbClr val="000000"/>
                  </a:outerShdw>
                </a:effectLst>
                <a:latin typeface="Arial" charset="0"/>
                <a:cs typeface="Tahoma" pitchFamily="34" charset="0"/>
              </a:rPr>
              <a:t> Rouge :  0.620  - 0.7 μm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290" name="Rectangle 2"/>
          <p:cNvSpPr>
            <a:spLocks noGrp="1" noRot="1" noChangeArrowheads="1"/>
          </p:cNvSpPr>
          <p:nvPr>
            <p:ph type="title"/>
          </p:nvPr>
        </p:nvSpPr>
        <p:spPr>
          <a:xfrm>
            <a:off x="0" y="404813"/>
            <a:ext cx="9906000" cy="936625"/>
          </a:xfrm>
        </p:spPr>
        <p:txBody>
          <a:bodyPr/>
          <a:lstStyle/>
          <a:p>
            <a:r>
              <a:rPr lang="fr-FR" sz="3200">
                <a:solidFill>
                  <a:schemeClr val="tx1"/>
                </a:solidFill>
                <a:latin typeface="Arial" charset="0"/>
              </a:rPr>
              <a:t>Interaction des éléments de la superficie </a:t>
            </a:r>
            <a:br>
              <a:rPr lang="fr-FR" sz="3200">
                <a:solidFill>
                  <a:schemeClr val="tx1"/>
                </a:solidFill>
                <a:latin typeface="Arial" charset="0"/>
              </a:rPr>
            </a:br>
            <a:r>
              <a:rPr lang="fr-FR" sz="3200">
                <a:solidFill>
                  <a:schemeClr val="tx1"/>
                </a:solidFill>
                <a:latin typeface="Arial" charset="0"/>
              </a:rPr>
              <a:t>terrestre avec la radiation</a:t>
            </a:r>
          </a:p>
        </p:txBody>
      </p:sp>
      <p:sp>
        <p:nvSpPr>
          <p:cNvPr id="396291" name="Rectangle 3"/>
          <p:cNvSpPr>
            <a:spLocks noGrp="1" noRot="1" noChangeArrowheads="1"/>
          </p:cNvSpPr>
          <p:nvPr>
            <p:ph type="body" idx="1"/>
          </p:nvPr>
        </p:nvSpPr>
        <p:spPr>
          <a:xfrm>
            <a:off x="742950" y="1668463"/>
            <a:ext cx="8747125" cy="1976437"/>
          </a:xfrm>
          <a:solidFill>
            <a:srgbClr val="C0C0C0">
              <a:alpha val="10001"/>
            </a:srgbClr>
          </a:solidFill>
        </p:spPr>
        <p:txBody>
          <a:bodyPr/>
          <a:lstStyle/>
          <a:p>
            <a:pPr>
              <a:lnSpc>
                <a:spcPct val="90000"/>
              </a:lnSpc>
              <a:spcAft>
                <a:spcPct val="45000"/>
              </a:spcAft>
              <a:buClr>
                <a:schemeClr val="folHlink"/>
              </a:buClr>
              <a:buFont typeface="Arial" charset="0"/>
              <a:buNone/>
            </a:pPr>
            <a:r>
              <a:rPr lang="fr-FR" sz="2000"/>
              <a:t>	</a:t>
            </a:r>
            <a:r>
              <a:rPr lang="fr-FR" sz="2000">
                <a:latin typeface="Arial" charset="0"/>
              </a:rPr>
              <a:t>Chaque type de matériau, sol, végétation, eau, etc. reflète la radiation incidente de façon différente, ce qui permet en principe de les distinguer sur une image, en mesurant cette réflexion. </a:t>
            </a:r>
          </a:p>
          <a:p>
            <a:pPr>
              <a:lnSpc>
                <a:spcPct val="90000"/>
              </a:lnSpc>
              <a:spcAft>
                <a:spcPct val="45000"/>
              </a:spcAft>
              <a:buClr>
                <a:schemeClr val="folHlink"/>
              </a:buClr>
              <a:buFont typeface="Arial" charset="0"/>
              <a:buNone/>
            </a:pPr>
            <a:r>
              <a:rPr lang="fr-FR" sz="2000">
                <a:latin typeface="Arial" charset="0"/>
              </a:rPr>
              <a:t>	La signature spectrale d’un objet est le pourcentage de radiations réfléchi par l’objet, pour l’ensemble des longueurs d’onde du spectre électromagnétique.</a:t>
            </a:r>
          </a:p>
        </p:txBody>
      </p:sp>
      <p:pic>
        <p:nvPicPr>
          <p:cNvPr id="396294" name="Picture 6"/>
          <p:cNvPicPr>
            <a:picLocks noChangeAspect="1" noChangeArrowheads="1"/>
          </p:cNvPicPr>
          <p:nvPr/>
        </p:nvPicPr>
        <p:blipFill>
          <a:blip r:embed="rId3" cstate="print"/>
          <a:srcRect l="2676" r="2617"/>
          <a:stretch>
            <a:fillRect/>
          </a:stretch>
        </p:blipFill>
        <p:spPr bwMode="auto">
          <a:xfrm>
            <a:off x="428625" y="3860800"/>
            <a:ext cx="5538788" cy="2611438"/>
          </a:xfrm>
          <a:prstGeom prst="rect">
            <a:avLst/>
          </a:prstGeom>
          <a:noFill/>
          <a:ln w="9525">
            <a:noFill/>
            <a:miter lim="800000"/>
            <a:headEnd/>
            <a:tailEnd/>
          </a:ln>
          <a:effectLst/>
        </p:spPr>
      </p:pic>
      <p:sp>
        <p:nvSpPr>
          <p:cNvPr id="396295" name="Rectangle 7"/>
          <p:cNvSpPr>
            <a:spLocks noChangeArrowheads="1"/>
          </p:cNvSpPr>
          <p:nvPr/>
        </p:nvSpPr>
        <p:spPr bwMode="auto">
          <a:xfrm>
            <a:off x="6278563" y="4060825"/>
            <a:ext cx="3211512" cy="2320925"/>
          </a:xfrm>
          <a:prstGeom prst="rect">
            <a:avLst/>
          </a:prstGeom>
          <a:solidFill>
            <a:srgbClr val="C0C0C0">
              <a:alpha val="10001"/>
            </a:srgbClr>
          </a:solidFill>
          <a:ln w="9525">
            <a:noFill/>
            <a:miter lim="800000"/>
            <a:headEnd/>
            <a:tailEnd/>
          </a:ln>
          <a:effectLst/>
        </p:spPr>
        <p:txBody>
          <a:bodyPr>
            <a:spAutoFit/>
          </a:bodyPr>
          <a:lstStyle/>
          <a:p>
            <a:pPr>
              <a:lnSpc>
                <a:spcPct val="90000"/>
              </a:lnSpc>
              <a:spcBef>
                <a:spcPct val="20000"/>
              </a:spcBef>
              <a:buClr>
                <a:schemeClr val="folHlink"/>
              </a:buClr>
              <a:buFont typeface="Wingdings" pitchFamily="2" charset="2"/>
              <a:buNone/>
            </a:pPr>
            <a:r>
              <a:rPr lang="fr-FR">
                <a:effectLst>
                  <a:outerShdw blurRad="38100" dist="38100" dir="2700000" algn="tl">
                    <a:srgbClr val="000000"/>
                  </a:outerShdw>
                </a:effectLst>
                <a:latin typeface="Arial" charset="0"/>
                <a:cs typeface="Tahoma" pitchFamily="34" charset="0"/>
              </a:rPr>
              <a:t>Dans le cas du visible, les différences de réflexion sont traduites par le cerveau en perception de couleurs différentes. Par exemple, un objet est vert s’il reflète la lumière de façon importante dans la longueur d’onde correspondante.</a:t>
            </a:r>
            <a:r>
              <a:rPr lang="fr-FR">
                <a:effectLst>
                  <a:outerShdw blurRad="38100" dist="38100" dir="2700000" algn="tl">
                    <a:srgbClr val="000000"/>
                  </a:outerShdw>
                </a:effectLst>
                <a:cs typeface="Tahoma"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5040</TotalTime>
  <Words>2152</Words>
  <Application>Microsoft Office PowerPoint</Application>
  <PresentationFormat>Format A4 (210 x 297 mm)</PresentationFormat>
  <Paragraphs>265</Paragraphs>
  <Slides>41</Slides>
  <Notes>38</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43" baseType="lpstr">
      <vt:lpstr>Compass</vt:lpstr>
      <vt:lpstr>Documento</vt:lpstr>
      <vt:lpstr>Diapositive 1</vt:lpstr>
      <vt:lpstr>Diapositive 2</vt:lpstr>
      <vt:lpstr>Diapositive 3</vt:lpstr>
      <vt:lpstr>Télédétection : définition</vt:lpstr>
      <vt:lpstr>La télédétection</vt:lpstr>
      <vt:lpstr>Spectre électromagnétique </vt:lpstr>
      <vt:lpstr>Diapositive 7</vt:lpstr>
      <vt:lpstr>Radiation électromagnétique </vt:lpstr>
      <vt:lpstr>Interaction des éléments de la superficie  terrestre avec la radiation</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Company>Orstom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purpose of GIS</dc:title>
  <dc:creator>Marc Souris</dc:creator>
  <cp:lastModifiedBy>Marc</cp:lastModifiedBy>
  <cp:revision>443</cp:revision>
  <dcterms:created xsi:type="dcterms:W3CDTF">2000-11-14T23:19:48Z</dcterms:created>
  <dcterms:modified xsi:type="dcterms:W3CDTF">2011-12-04T14:21:49Z</dcterms:modified>
</cp:coreProperties>
</file>