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456" r:id="rId2"/>
    <p:sldId id="460" r:id="rId3"/>
    <p:sldId id="466" r:id="rId4"/>
    <p:sldId id="467" r:id="rId5"/>
    <p:sldId id="468" r:id="rId6"/>
    <p:sldId id="409" r:id="rId7"/>
    <p:sldId id="428" r:id="rId8"/>
    <p:sldId id="400" r:id="rId9"/>
    <p:sldId id="405" r:id="rId10"/>
    <p:sldId id="408" r:id="rId11"/>
    <p:sldId id="398" r:id="rId12"/>
    <p:sldId id="403" r:id="rId13"/>
    <p:sldId id="471" r:id="rId14"/>
    <p:sldId id="469" r:id="rId15"/>
    <p:sldId id="470" r:id="rId16"/>
    <p:sldId id="472" r:id="rId17"/>
    <p:sldId id="473" r:id="rId18"/>
    <p:sldId id="474" r:id="rId19"/>
    <p:sldId id="475" r:id="rId20"/>
    <p:sldId id="476" r:id="rId21"/>
    <p:sldId id="477" r:id="rId22"/>
    <p:sldId id="478" r:id="rId23"/>
    <p:sldId id="480" r:id="rId24"/>
    <p:sldId id="479" r:id="rId25"/>
    <p:sldId id="481" r:id="rId26"/>
    <p:sldId id="482" r:id="rId27"/>
    <p:sldId id="483" r:id="rId28"/>
    <p:sldId id="457" r:id="rId29"/>
  </p:sldIdLst>
  <p:sldSz cx="9144000" cy="6858000" type="screen4x3"/>
  <p:notesSz cx="6858000" cy="9144000"/>
  <p:defaultTextStyle>
    <a:defPPr>
      <a:defRPr lang="th-TH"/>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24D"/>
    <a:srgbClr val="FFCC66"/>
    <a:srgbClr val="FFFF00"/>
    <a:srgbClr val="0000FF"/>
    <a:srgbClr val="0000CC"/>
    <a:srgbClr val="FF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3" autoAdjust="0"/>
    <p:restoredTop sz="96417" autoAdjust="0"/>
  </p:normalViewPr>
  <p:slideViewPr>
    <p:cSldViewPr>
      <p:cViewPr>
        <p:scale>
          <a:sx n="71" d="100"/>
          <a:sy n="71" d="100"/>
        </p:scale>
        <p:origin x="-78" y="-7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4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2488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2488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488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88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2488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EEB9510-EB91-4395-B3D5-EA18C7DC7C21}" type="slidenum">
              <a:rPr lang="en-US"/>
              <a:pPr/>
              <a:t>‹N°›</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89243-667E-40DA-876A-645EA64B3AD7}" type="slidenum">
              <a:rPr lang="en-US"/>
              <a:pPr/>
              <a:t>1</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a:xfrm>
            <a:off x="685800" y="4341813"/>
            <a:ext cx="5486400" cy="4116387"/>
          </a:xfrm>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17</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DE06E-0FC1-4DD8-A2FE-F3AE193F7701}" type="slidenum">
              <a:rPr lang="fr-FR"/>
              <a:pPr/>
              <a:t>19</a:t>
            </a:fld>
            <a:endParaRPr lang="fr-FR"/>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97281-080B-4142-8C1A-C705EACD5493}" type="slidenum">
              <a:rPr lang="fr-FR"/>
              <a:pPr/>
              <a:t>20</a:t>
            </a:fld>
            <a:endParaRPr lang="fr-F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628A9-6775-47B2-A798-3FD339A00CD2}" type="slidenum">
              <a:rPr lang="fr-FR"/>
              <a:pPr/>
              <a:t>21</a:t>
            </a:fld>
            <a:endParaRPr lang="fr-FR"/>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375950-495B-473E-BE7C-393FD22CA8E4}" type="slidenum">
              <a:rPr lang="fr-FR"/>
              <a:pPr/>
              <a:t>22</a:t>
            </a:fld>
            <a:endParaRPr lang="fr-FR"/>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86C63-B020-4D33-A005-7F944FB88F88}" type="slidenum">
              <a:rPr lang="fr-FR"/>
              <a:pPr/>
              <a:t>23</a:t>
            </a:fld>
            <a:endParaRPr lang="fr-F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9F87B-03DF-4EDD-ABDB-109BBDB8C629}" type="slidenum">
              <a:rPr lang="fr-FR"/>
              <a:pPr/>
              <a:t>24</a:t>
            </a:fld>
            <a:endParaRPr lang="fr-FR"/>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F526E-341C-47AF-94D3-E5D8854CD254}" type="slidenum">
              <a:rPr lang="fr-FR"/>
              <a:pPr/>
              <a:t>25</a:t>
            </a:fld>
            <a:endParaRPr lang="fr-FR"/>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25A71-C547-4998-9EE0-70F9FD6A7F98}" type="slidenum">
              <a:rPr lang="fr-FR"/>
              <a:pPr/>
              <a:t>26</a:t>
            </a:fld>
            <a:endParaRPr lang="fr-FR"/>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62C17-0338-4944-A8F7-B5C7557129C7}" type="slidenum">
              <a:rPr lang="fr-FR"/>
              <a:pPr/>
              <a:t>27</a:t>
            </a:fld>
            <a:endParaRPr lang="fr-F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1813"/>
            <a:ext cx="5486400" cy="4116387"/>
          </a:xfrm>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2</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F39E56-54E2-4007-B59F-94AD4F687B5D}" type="slidenum">
              <a:rPr lang="en-US"/>
              <a:pPr/>
              <a:t>28</a:t>
            </a:fld>
            <a:endParaRPr lang="en-US"/>
          </a:p>
        </p:txBody>
      </p:sp>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3</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13</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14</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15</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7BD7C0D-DE5C-4D63-8446-F1D9FAAF8898}" type="slidenum">
              <a:rPr lang="es-ES" smtClean="0">
                <a:latin typeface="Arial" pitchFamily="34" charset="0"/>
                <a:cs typeface="Arial" pitchFamily="34" charset="0"/>
              </a:rPr>
              <a:pPr/>
              <a:t>16</a:t>
            </a:fld>
            <a:endParaRPr lang="es-ES" smtClean="0">
              <a:latin typeface="Arial" pitchFamily="34" charset="0"/>
              <a:cs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s-E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67266" name="Group 2"/>
          <p:cNvGrpSpPr>
            <a:grpSpLocks/>
          </p:cNvGrpSpPr>
          <p:nvPr/>
        </p:nvGrpSpPr>
        <p:grpSpPr bwMode="auto">
          <a:xfrm>
            <a:off x="0" y="1422400"/>
            <a:ext cx="9147175" cy="5435600"/>
            <a:chOff x="0" y="896"/>
            <a:chExt cx="5762" cy="3424"/>
          </a:xfrm>
        </p:grpSpPr>
        <p:grpSp>
          <p:nvGrpSpPr>
            <p:cNvPr id="267267" name="Group 3"/>
            <p:cNvGrpSpPr>
              <a:grpSpLocks/>
            </p:cNvGrpSpPr>
            <p:nvPr userDrawn="1"/>
          </p:nvGrpSpPr>
          <p:grpSpPr bwMode="auto">
            <a:xfrm>
              <a:off x="20" y="896"/>
              <a:ext cx="5742" cy="3424"/>
              <a:chOff x="20" y="896"/>
              <a:chExt cx="5742" cy="3424"/>
            </a:xfrm>
          </p:grpSpPr>
          <p:sp>
            <p:nvSpPr>
              <p:cNvPr id="26726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6726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727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727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6727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6727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727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727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727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727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727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727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728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267281" name="Group 17"/>
            <p:cNvGrpSpPr>
              <a:grpSpLocks/>
            </p:cNvGrpSpPr>
            <p:nvPr userDrawn="1"/>
          </p:nvGrpSpPr>
          <p:grpSpPr bwMode="auto">
            <a:xfrm>
              <a:off x="0" y="2291"/>
              <a:ext cx="1385" cy="1702"/>
              <a:chOff x="0" y="2291"/>
              <a:chExt cx="1385" cy="1702"/>
            </a:xfrm>
          </p:grpSpPr>
          <p:sp>
            <p:nvSpPr>
              <p:cNvPr id="26728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28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28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28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8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8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8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8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9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9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9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29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29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29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29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29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29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29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0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0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0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0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0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0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0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0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0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0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1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1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1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1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1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1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1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1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1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1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2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2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2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2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2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2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2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2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2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2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3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4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4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4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4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4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4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26734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26734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26734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4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5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5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26735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5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5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5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26735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5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5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5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6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6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6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6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6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6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6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6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6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6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7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7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737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7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7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7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7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737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26737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6737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6738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26738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26738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26738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738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738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738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738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738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738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739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26739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26739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26739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739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739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26739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739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739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739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740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26740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26740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26740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26740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26740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26740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26740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26740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26740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26741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26741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26741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26741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6741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6741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26741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267417"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267418"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267419"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fr-FR"/>
          </a:p>
        </p:txBody>
      </p:sp>
      <p:sp>
        <p:nvSpPr>
          <p:cNvPr id="267420"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fr-FR"/>
          </a:p>
        </p:txBody>
      </p:sp>
      <p:sp>
        <p:nvSpPr>
          <p:cNvPr id="267421"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01514F5D-21AA-4F06-BA9F-8FE597EA46BF}"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965F544-DCB5-4C12-A6B3-FF1EAE6E7EE1}"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B098E48-1BD0-4091-88E9-38898C0A96A7}"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625" y="228600"/>
            <a:ext cx="8540750" cy="1143000"/>
          </a:xfrm>
        </p:spPr>
        <p:txBody>
          <a:bodyPr/>
          <a:lstStyle/>
          <a:p>
            <a:r>
              <a:rPr lang="fr-FR" smtClean="0"/>
              <a:t>Cliquez pour modifier le style du titre</a:t>
            </a:r>
            <a:endParaRPr lang="en-US"/>
          </a:p>
        </p:txBody>
      </p:sp>
      <p:sp>
        <p:nvSpPr>
          <p:cNvPr id="3" name="Espace réservé du texte 2"/>
          <p:cNvSpPr>
            <a:spLocks noGrp="1"/>
          </p:cNvSpPr>
          <p:nvPr>
            <p:ph type="body" sz="half" idx="1"/>
          </p:nvPr>
        </p:nvSpPr>
        <p:spPr>
          <a:xfrm>
            <a:off x="301625" y="1600200"/>
            <a:ext cx="4194175" cy="4498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quarter" idx="2"/>
          </p:nvPr>
        </p:nvSpPr>
        <p:spPr>
          <a:xfrm>
            <a:off x="4648200" y="1600200"/>
            <a:ext cx="4194175" cy="2173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contenu 4"/>
          <p:cNvSpPr>
            <a:spLocks noGrp="1"/>
          </p:cNvSpPr>
          <p:nvPr>
            <p:ph sz="quarter" idx="3"/>
          </p:nvPr>
        </p:nvSpPr>
        <p:spPr>
          <a:xfrm>
            <a:off x="4648200" y="3925888"/>
            <a:ext cx="4194175" cy="2173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5"/>
          <p:cNvSpPr>
            <a:spLocks noGrp="1"/>
          </p:cNvSpPr>
          <p:nvPr>
            <p:ph type="dt" sz="half" idx="10"/>
          </p:nvPr>
        </p:nvSpPr>
        <p:spPr>
          <a:xfrm>
            <a:off x="301625" y="6245225"/>
            <a:ext cx="2289175" cy="476250"/>
          </a:xfrm>
        </p:spPr>
        <p:txBody>
          <a:bodyPr/>
          <a:lstStyle>
            <a:lvl1pPr>
              <a:defRPr/>
            </a:lvl1pPr>
          </a:lstStyle>
          <a:p>
            <a:endParaRPr lang="fr-FR"/>
          </a:p>
        </p:txBody>
      </p:sp>
      <p:sp>
        <p:nvSpPr>
          <p:cNvPr id="7" name="Espace réservé du pied de page 6"/>
          <p:cNvSpPr>
            <a:spLocks noGrp="1"/>
          </p:cNvSpPr>
          <p:nvPr>
            <p:ph type="ftr" sz="quarter" idx="11"/>
          </p:nvPr>
        </p:nvSpPr>
        <p:spPr>
          <a:xfrm>
            <a:off x="3124200" y="6245225"/>
            <a:ext cx="2895600" cy="476250"/>
          </a:xfrm>
        </p:spPr>
        <p:txBody>
          <a:bodyPr/>
          <a:lstStyle>
            <a:lvl1pPr>
              <a:defRPr/>
            </a:lvl1pPr>
          </a:lstStyle>
          <a:p>
            <a:endParaRPr lang="fr-FR"/>
          </a:p>
        </p:txBody>
      </p:sp>
      <p:sp>
        <p:nvSpPr>
          <p:cNvPr id="8" name="Espace réservé du numéro de diapositive 7"/>
          <p:cNvSpPr>
            <a:spLocks noGrp="1"/>
          </p:cNvSpPr>
          <p:nvPr>
            <p:ph type="sldNum" sz="quarter" idx="12"/>
          </p:nvPr>
        </p:nvSpPr>
        <p:spPr>
          <a:xfrm>
            <a:off x="6553200" y="6245225"/>
            <a:ext cx="2289175" cy="476250"/>
          </a:xfrm>
        </p:spPr>
        <p:txBody>
          <a:bodyPr/>
          <a:lstStyle>
            <a:lvl1pPr>
              <a:defRPr/>
            </a:lvl1pPr>
          </a:lstStyle>
          <a:p>
            <a:fld id="{98158D9D-6BCE-43FE-AE70-26610B799B1F}"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4A214391-AE39-4159-8D6B-C9BA87E90EE5}"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C28B5448-5DB5-4322-AB7E-8B2370FFB4EF}"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10FCDD7-7B17-436C-8E64-3AC98EED7AD1}"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2F7FABE7-33EF-4A59-9FDE-F391B40BB3A5}"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58DB40A6-DC02-47E4-90EF-AAE216A96F11}"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5773A7CE-F058-463D-B9D9-E17C2C91BC3D}"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1A5D909E-A806-4130-B782-33FDC16D66B7}"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6850B7C7-32B0-4775-BB56-98FE108D2923}"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66242" name="Group 2"/>
          <p:cNvGrpSpPr>
            <a:grpSpLocks/>
          </p:cNvGrpSpPr>
          <p:nvPr/>
        </p:nvGrpSpPr>
        <p:grpSpPr bwMode="auto">
          <a:xfrm>
            <a:off x="0" y="1422400"/>
            <a:ext cx="9147175" cy="5435600"/>
            <a:chOff x="0" y="896"/>
            <a:chExt cx="5762" cy="3424"/>
          </a:xfrm>
        </p:grpSpPr>
        <p:grpSp>
          <p:nvGrpSpPr>
            <p:cNvPr id="266243" name="Group 3"/>
            <p:cNvGrpSpPr>
              <a:grpSpLocks/>
            </p:cNvGrpSpPr>
            <p:nvPr userDrawn="1"/>
          </p:nvGrpSpPr>
          <p:grpSpPr bwMode="auto">
            <a:xfrm>
              <a:off x="20" y="896"/>
              <a:ext cx="5742" cy="3424"/>
              <a:chOff x="20" y="896"/>
              <a:chExt cx="5742" cy="3424"/>
            </a:xfrm>
          </p:grpSpPr>
          <p:sp>
            <p:nvSpPr>
              <p:cNvPr id="266244"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66245"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6246"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6247"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66248"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en-US"/>
              </a:p>
            </p:txBody>
          </p:sp>
          <p:sp>
            <p:nvSpPr>
              <p:cNvPr id="266249"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6250"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en-US"/>
              </a:p>
            </p:txBody>
          </p:sp>
          <p:sp>
            <p:nvSpPr>
              <p:cNvPr id="266251"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6252"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6253"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6254"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6255"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en-US"/>
              </a:p>
            </p:txBody>
          </p:sp>
          <p:sp>
            <p:nvSpPr>
              <p:cNvPr id="266256"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en-US"/>
              </a:p>
            </p:txBody>
          </p:sp>
        </p:grpSp>
        <p:grpSp>
          <p:nvGrpSpPr>
            <p:cNvPr id="266257" name="Group 17"/>
            <p:cNvGrpSpPr>
              <a:grpSpLocks/>
            </p:cNvGrpSpPr>
            <p:nvPr userDrawn="1"/>
          </p:nvGrpSpPr>
          <p:grpSpPr bwMode="auto">
            <a:xfrm>
              <a:off x="0" y="2291"/>
              <a:ext cx="1385" cy="1702"/>
              <a:chOff x="0" y="2291"/>
              <a:chExt cx="1385" cy="1702"/>
            </a:xfrm>
          </p:grpSpPr>
          <p:sp>
            <p:nvSpPr>
              <p:cNvPr id="266258"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259"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260"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261"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2"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3"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4"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5"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6"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7"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8"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69"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0"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1"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2"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3"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4"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5"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6"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7"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8"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79"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80"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81"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82"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83"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84"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285"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86"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87"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88"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89"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290"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91"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92"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293"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294"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295"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296"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297"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298"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299"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300"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301"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02"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03"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04"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305"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06"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07"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08"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09"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0"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1"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2"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3"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4"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5"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6"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7"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8"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19"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20"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21"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en-US"/>
              </a:p>
            </p:txBody>
          </p:sp>
          <p:sp>
            <p:nvSpPr>
              <p:cNvPr id="266322"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en-US"/>
              </a:p>
            </p:txBody>
          </p:sp>
          <p:sp>
            <p:nvSpPr>
              <p:cNvPr id="266323"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en-US"/>
              </a:p>
            </p:txBody>
          </p:sp>
          <p:sp>
            <p:nvSpPr>
              <p:cNvPr id="266324"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325"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326"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27"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en-US"/>
              </a:p>
            </p:txBody>
          </p:sp>
          <p:sp>
            <p:nvSpPr>
              <p:cNvPr id="266328"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29"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30"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331"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en-US"/>
              </a:p>
            </p:txBody>
          </p:sp>
          <p:sp>
            <p:nvSpPr>
              <p:cNvPr id="266332"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33"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34"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35"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36"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337"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38"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39"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40"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341"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342"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343"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344"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45"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46"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47"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en-US"/>
              </a:p>
            </p:txBody>
          </p:sp>
          <p:sp>
            <p:nvSpPr>
              <p:cNvPr id="266348"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49"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50"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51"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52"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en-US"/>
              </a:p>
            </p:txBody>
          </p:sp>
          <p:sp>
            <p:nvSpPr>
              <p:cNvPr id="266353"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en-US"/>
              </a:p>
            </p:txBody>
          </p:sp>
          <p:sp>
            <p:nvSpPr>
              <p:cNvPr id="266354"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66355"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en-US"/>
              </a:p>
            </p:txBody>
          </p:sp>
          <p:sp>
            <p:nvSpPr>
              <p:cNvPr id="266356"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en-US"/>
              </a:p>
            </p:txBody>
          </p:sp>
          <p:sp>
            <p:nvSpPr>
              <p:cNvPr id="266357"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en-US"/>
              </a:p>
            </p:txBody>
          </p:sp>
          <p:sp>
            <p:nvSpPr>
              <p:cNvPr id="266358"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en-US"/>
              </a:p>
            </p:txBody>
          </p:sp>
          <p:sp>
            <p:nvSpPr>
              <p:cNvPr id="266359"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6360"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6361"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6362"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6363"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6364"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6365"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en-US"/>
              </a:p>
            </p:txBody>
          </p:sp>
          <p:sp>
            <p:nvSpPr>
              <p:cNvPr id="266366"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en-US"/>
              </a:p>
            </p:txBody>
          </p:sp>
          <p:sp>
            <p:nvSpPr>
              <p:cNvPr id="266367"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en-US"/>
              </a:p>
            </p:txBody>
          </p:sp>
          <p:sp>
            <p:nvSpPr>
              <p:cNvPr id="266368"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en-US"/>
              </a:p>
            </p:txBody>
          </p:sp>
          <p:sp>
            <p:nvSpPr>
              <p:cNvPr id="266369"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6370"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6371"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en-US"/>
              </a:p>
            </p:txBody>
          </p:sp>
          <p:sp>
            <p:nvSpPr>
              <p:cNvPr id="266372"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6373"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6374"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6375"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en-US"/>
              </a:p>
            </p:txBody>
          </p:sp>
          <p:sp>
            <p:nvSpPr>
              <p:cNvPr id="266376"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en-US"/>
              </a:p>
            </p:txBody>
          </p:sp>
          <p:sp>
            <p:nvSpPr>
              <p:cNvPr id="266377"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en-US"/>
              </a:p>
            </p:txBody>
          </p:sp>
          <p:sp>
            <p:nvSpPr>
              <p:cNvPr id="266378"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en-US"/>
              </a:p>
            </p:txBody>
          </p:sp>
          <p:sp>
            <p:nvSpPr>
              <p:cNvPr id="266379"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en-US"/>
              </a:p>
            </p:txBody>
          </p:sp>
          <p:sp>
            <p:nvSpPr>
              <p:cNvPr id="266380"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en-US"/>
              </a:p>
            </p:txBody>
          </p:sp>
          <p:sp>
            <p:nvSpPr>
              <p:cNvPr id="266381"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en-US"/>
              </a:p>
            </p:txBody>
          </p:sp>
          <p:sp>
            <p:nvSpPr>
              <p:cNvPr id="266382"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en-US"/>
              </a:p>
            </p:txBody>
          </p:sp>
          <p:sp>
            <p:nvSpPr>
              <p:cNvPr id="266383"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en-US"/>
              </a:p>
            </p:txBody>
          </p:sp>
          <p:sp>
            <p:nvSpPr>
              <p:cNvPr id="266384"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en-US"/>
              </a:p>
            </p:txBody>
          </p:sp>
          <p:sp>
            <p:nvSpPr>
              <p:cNvPr id="266385"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en-US"/>
              </a:p>
            </p:txBody>
          </p:sp>
          <p:sp>
            <p:nvSpPr>
              <p:cNvPr id="266386"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en-US"/>
              </a:p>
            </p:txBody>
          </p:sp>
          <p:sp>
            <p:nvSpPr>
              <p:cNvPr id="266387"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en-US"/>
              </a:p>
            </p:txBody>
          </p:sp>
          <p:sp>
            <p:nvSpPr>
              <p:cNvPr id="266388"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en-US"/>
              </a:p>
            </p:txBody>
          </p:sp>
          <p:sp>
            <p:nvSpPr>
              <p:cNvPr id="266389"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66390"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en-US"/>
              </a:p>
            </p:txBody>
          </p:sp>
          <p:sp>
            <p:nvSpPr>
              <p:cNvPr id="266391"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en-US"/>
              </a:p>
            </p:txBody>
          </p:sp>
          <p:sp>
            <p:nvSpPr>
              <p:cNvPr id="26639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en-US"/>
              </a:p>
            </p:txBody>
          </p:sp>
        </p:grpSp>
      </p:grpSp>
      <p:sp>
        <p:nvSpPr>
          <p:cNvPr id="266393"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266394"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endParaRPr lang="fr-FR"/>
          </a:p>
        </p:txBody>
      </p:sp>
      <p:sp>
        <p:nvSpPr>
          <p:cNvPr id="266395"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endParaRPr lang="fr-FR"/>
          </a:p>
        </p:txBody>
      </p:sp>
      <p:sp>
        <p:nvSpPr>
          <p:cNvPr id="266396"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0EFFE514-8084-43AD-BDD8-7485F9E61B57}" type="slidenum">
              <a:rPr lang="fr-FR"/>
              <a:pPr/>
              <a:t>‹N°›</a:t>
            </a:fld>
            <a:endParaRPr lang="fr-FR"/>
          </a:p>
        </p:txBody>
      </p:sp>
      <p:sp>
        <p:nvSpPr>
          <p:cNvPr id="266397"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539552" y="4797152"/>
            <a:ext cx="2447925" cy="576758"/>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pPr>
            <a:r>
              <a:rPr lang="fr-FR" dirty="0">
                <a:solidFill>
                  <a:srgbClr val="FFC000"/>
                </a:solidFill>
                <a:effectLst>
                  <a:outerShdw blurRad="38100" dist="38100" dir="2700000" algn="tl">
                    <a:srgbClr val="000000"/>
                  </a:outerShdw>
                </a:effectLst>
                <a:latin typeface="Arial" pitchFamily="34" charset="0"/>
                <a:cs typeface="Arial" pitchFamily="34" charset="0"/>
              </a:rPr>
              <a:t>Marc SOURIS </a:t>
            </a:r>
          </a:p>
        </p:txBody>
      </p:sp>
      <p:sp>
        <p:nvSpPr>
          <p:cNvPr id="268291" name="Rectangle 3"/>
          <p:cNvSpPr>
            <a:spLocks noChangeArrowheads="1"/>
          </p:cNvSpPr>
          <p:nvPr/>
        </p:nvSpPr>
        <p:spPr bwMode="auto">
          <a:xfrm>
            <a:off x="0" y="5805488"/>
            <a:ext cx="9144000" cy="214312"/>
          </a:xfrm>
          <a:prstGeom prst="rect">
            <a:avLst/>
          </a:prstGeom>
          <a:solidFill>
            <a:srgbClr val="C0C0C0">
              <a:alpha val="14999"/>
            </a:srgbClr>
          </a:solidFill>
          <a:ln w="9525">
            <a:noFill/>
            <a:miter lim="800000"/>
            <a:headEnd/>
            <a:tailEnd/>
          </a:ln>
          <a:effectLst/>
        </p:spPr>
        <p:txBody>
          <a:bodyPr wrap="none" anchor="ctr"/>
          <a:lstStyle/>
          <a:p>
            <a:endParaRPr lang="en-US"/>
          </a:p>
        </p:txBody>
      </p:sp>
      <p:sp>
        <p:nvSpPr>
          <p:cNvPr id="268294" name="Rectangle 6"/>
          <p:cNvSpPr>
            <a:spLocks noChangeArrowheads="1"/>
          </p:cNvSpPr>
          <p:nvPr/>
        </p:nvSpPr>
        <p:spPr bwMode="auto">
          <a:xfrm>
            <a:off x="0" y="476250"/>
            <a:ext cx="9144000" cy="1008063"/>
          </a:xfrm>
          <a:prstGeom prst="rect">
            <a:avLst/>
          </a:prstGeom>
          <a:noFill/>
          <a:ln w="9525">
            <a:noFill/>
            <a:miter lim="800000"/>
            <a:headEnd/>
            <a:tailEnd/>
          </a:ln>
          <a:effectLst/>
        </p:spPr>
        <p:txBody>
          <a:bodyPr anchor="b" anchorCtr="1"/>
          <a:lstStyle/>
          <a:p>
            <a:pPr algn="ctr"/>
            <a:r>
              <a:rPr lang="fr-FR" sz="4400" dirty="0" smtClean="0">
                <a:effectLst>
                  <a:outerShdw blurRad="38100" dist="38100" dir="2700000" algn="tl">
                    <a:srgbClr val="000000"/>
                  </a:outerShdw>
                </a:effectLst>
                <a:latin typeface="Arial" charset="0"/>
              </a:rPr>
              <a:t>Module </a:t>
            </a:r>
            <a:r>
              <a:rPr lang="fr-FR" sz="4400" dirty="0">
                <a:effectLst>
                  <a:outerShdw blurRad="38100" dist="38100" dir="2700000" algn="tl">
                    <a:srgbClr val="000000"/>
                  </a:outerShdw>
                </a:effectLst>
                <a:latin typeface="Arial" charset="0"/>
              </a:rPr>
              <a:t>SIG-Santé</a:t>
            </a:r>
          </a:p>
        </p:txBody>
      </p:sp>
      <p:sp>
        <p:nvSpPr>
          <p:cNvPr id="268295" name="Text Box 7"/>
          <p:cNvSpPr txBox="1">
            <a:spLocks noChangeArrowheads="1"/>
          </p:cNvSpPr>
          <p:nvPr/>
        </p:nvSpPr>
        <p:spPr bwMode="auto">
          <a:xfrm>
            <a:off x="611560" y="1955800"/>
            <a:ext cx="8532440" cy="1169551"/>
          </a:xfrm>
          <a:prstGeom prst="rect">
            <a:avLst/>
          </a:prstGeom>
          <a:noFill/>
          <a:ln w="9525">
            <a:noFill/>
            <a:miter lim="800000"/>
            <a:headEnd/>
            <a:tailEnd/>
          </a:ln>
          <a:effectLst/>
        </p:spPr>
        <p:txBody>
          <a:bodyPr wrap="square">
            <a:spAutoFit/>
          </a:bodyPr>
          <a:lstStyle/>
          <a:p>
            <a:pPr>
              <a:spcBef>
                <a:spcPct val="50000"/>
              </a:spcBef>
            </a:pPr>
            <a:r>
              <a:rPr lang="fr-FR" sz="3400" dirty="0" smtClean="0">
                <a:effectLst>
                  <a:outerShdw blurRad="38100" dist="38100" dir="2700000" algn="tl">
                    <a:srgbClr val="000000"/>
                  </a:outerShdw>
                </a:effectLst>
                <a:latin typeface="Arial" charset="0"/>
              </a:rPr>
              <a:t>12. SIG et analyse spatiale</a:t>
            </a:r>
          </a:p>
          <a:p>
            <a:pPr>
              <a:spcBef>
                <a:spcPct val="50000"/>
              </a:spcBef>
            </a:pPr>
            <a:r>
              <a:rPr lang="fr-FR" sz="2400" dirty="0" smtClean="0">
                <a:effectLst>
                  <a:outerShdw blurRad="38100" dist="38100" dir="2700000" algn="tl">
                    <a:srgbClr val="000000"/>
                  </a:outerShdw>
                </a:effectLst>
                <a:latin typeface="Arial" charset="0"/>
              </a:rPr>
              <a:t>Outils et méthodes pour l’analyse spatiale</a:t>
            </a:r>
            <a:endParaRPr lang="fr-FR" sz="2400" dirty="0">
              <a:effectLst>
                <a:outerShdw blurRad="38100" dist="38100" dir="2700000" algn="tl">
                  <a:srgbClr val="000000"/>
                </a:outerShdw>
              </a:effectLst>
              <a:latin typeface="Arial" charset="0"/>
            </a:endParaRPr>
          </a:p>
        </p:txBody>
      </p:sp>
      <p:grpSp>
        <p:nvGrpSpPr>
          <p:cNvPr id="268319" name="Group 31"/>
          <p:cNvGrpSpPr>
            <a:grpSpLocks/>
          </p:cNvGrpSpPr>
          <p:nvPr/>
        </p:nvGrpSpPr>
        <p:grpSpPr bwMode="auto">
          <a:xfrm>
            <a:off x="3851275" y="3233961"/>
            <a:ext cx="4646613" cy="2427287"/>
            <a:chOff x="2426" y="1979"/>
            <a:chExt cx="2927" cy="1529"/>
          </a:xfrm>
        </p:grpSpPr>
        <p:pic>
          <p:nvPicPr>
            <p:cNvPr id="268313" name="Picture 25"/>
            <p:cNvPicPr>
              <a:picLocks noChangeAspect="1" noChangeArrowheads="1"/>
            </p:cNvPicPr>
            <p:nvPr/>
          </p:nvPicPr>
          <p:blipFill>
            <a:blip r:embed="rId3" cstate="print"/>
            <a:srcRect l="3917" t="15486" r="45435" b="11667"/>
            <a:stretch>
              <a:fillRect/>
            </a:stretch>
          </p:blipFill>
          <p:spPr bwMode="auto">
            <a:xfrm>
              <a:off x="3379" y="1979"/>
              <a:ext cx="952" cy="1027"/>
            </a:xfrm>
            <a:prstGeom prst="rect">
              <a:avLst/>
            </a:prstGeom>
            <a:noFill/>
            <a:ln w="9525" algn="ctr">
              <a:noFill/>
              <a:miter lim="800000"/>
              <a:headEnd/>
              <a:tailEnd/>
            </a:ln>
            <a:effectLst/>
          </p:spPr>
        </p:pic>
        <p:pic>
          <p:nvPicPr>
            <p:cNvPr id="268314" name="Picture 26" descr="savane25"/>
            <p:cNvPicPr>
              <a:picLocks noChangeAspect="1" noChangeArrowheads="1"/>
            </p:cNvPicPr>
            <p:nvPr/>
          </p:nvPicPr>
          <p:blipFill>
            <a:blip r:embed="rId4" cstate="print"/>
            <a:srcRect/>
            <a:stretch>
              <a:fillRect/>
            </a:stretch>
          </p:blipFill>
          <p:spPr bwMode="auto">
            <a:xfrm>
              <a:off x="3945" y="2523"/>
              <a:ext cx="839" cy="803"/>
            </a:xfrm>
            <a:prstGeom prst="rect">
              <a:avLst/>
            </a:prstGeom>
            <a:noFill/>
          </p:spPr>
        </p:pic>
        <p:pic>
          <p:nvPicPr>
            <p:cNvPr id="268315" name="Picture 27" descr="savane24"/>
            <p:cNvPicPr>
              <a:picLocks noChangeAspect="1" noChangeArrowheads="1"/>
            </p:cNvPicPr>
            <p:nvPr/>
          </p:nvPicPr>
          <p:blipFill>
            <a:blip r:embed="rId5" cstate="print"/>
            <a:srcRect/>
            <a:stretch>
              <a:fillRect/>
            </a:stretch>
          </p:blipFill>
          <p:spPr bwMode="auto">
            <a:xfrm>
              <a:off x="4513" y="2705"/>
              <a:ext cx="840" cy="803"/>
            </a:xfrm>
            <a:prstGeom prst="rect">
              <a:avLst/>
            </a:prstGeom>
            <a:noFill/>
          </p:spPr>
        </p:pic>
        <p:pic>
          <p:nvPicPr>
            <p:cNvPr id="268316" name="Picture 28" descr="savane27"/>
            <p:cNvPicPr>
              <a:picLocks noChangeAspect="1" noChangeArrowheads="1"/>
            </p:cNvPicPr>
            <p:nvPr/>
          </p:nvPicPr>
          <p:blipFill>
            <a:blip r:embed="rId6" cstate="print"/>
            <a:srcRect/>
            <a:stretch>
              <a:fillRect/>
            </a:stretch>
          </p:blipFill>
          <p:spPr bwMode="auto">
            <a:xfrm>
              <a:off x="2426" y="2699"/>
              <a:ext cx="775" cy="776"/>
            </a:xfrm>
            <a:prstGeom prst="rect">
              <a:avLst/>
            </a:prstGeom>
            <a:noFill/>
          </p:spPr>
        </p:pic>
        <p:pic>
          <p:nvPicPr>
            <p:cNvPr id="268317" name="Picture 29" descr="savane28"/>
            <p:cNvPicPr>
              <a:picLocks noChangeAspect="1" noChangeArrowheads="1"/>
            </p:cNvPicPr>
            <p:nvPr/>
          </p:nvPicPr>
          <p:blipFill>
            <a:blip r:embed="rId7" cstate="print"/>
            <a:srcRect/>
            <a:stretch>
              <a:fillRect/>
            </a:stretch>
          </p:blipFill>
          <p:spPr bwMode="auto">
            <a:xfrm>
              <a:off x="2969" y="2523"/>
              <a:ext cx="799" cy="800"/>
            </a:xfrm>
            <a:prstGeom prst="rect">
              <a:avLst/>
            </a:prstGeom>
            <a:noFill/>
          </p:spPr>
        </p:pic>
      </p:grpSp>
      <p:sp>
        <p:nvSpPr>
          <p:cNvPr id="14"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15"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683568" y="1844824"/>
            <a:ext cx="7992888" cy="2160240"/>
          </a:xfrm>
          <a:prstGeom prst="rect">
            <a:avLst/>
          </a:prstGeom>
          <a:solidFill>
            <a:srgbClr val="C0C0C0">
              <a:alpha val="10001"/>
            </a:srgbClr>
          </a:solidFill>
          <a:ln w="9525">
            <a:noFill/>
            <a:miter lim="800000"/>
            <a:headEnd/>
            <a:tailEnd/>
          </a:ln>
        </p:spPr>
        <p:txBody>
          <a:bodyPr/>
          <a:lstStyle/>
          <a:p>
            <a:pPr defTabSz="542925" eaLnBrk="0" hangingPunct="0">
              <a:spcBef>
                <a:spcPct val="20000"/>
              </a:spcBef>
            </a:pPr>
            <a:r>
              <a:rPr lang="fr-FR" sz="1600" dirty="0">
                <a:effectLst>
                  <a:outerShdw blurRad="38100" dist="38100" dir="2700000" algn="tl">
                    <a:srgbClr val="000000"/>
                  </a:outerShdw>
                </a:effectLst>
                <a:latin typeface="Arial" charset="0"/>
              </a:rPr>
              <a:t>L’opération de ré-échantillonnage d’une image (changement de résolution) correspond à un changement d’échelle, avec une opération </a:t>
            </a:r>
            <a:r>
              <a:rPr lang="fr-FR" sz="1600" dirty="0" smtClean="0">
                <a:effectLst>
                  <a:outerShdw blurRad="38100" dist="38100" dir="2700000" algn="tl">
                    <a:srgbClr val="000000"/>
                  </a:outerShdw>
                </a:effectLst>
                <a:latin typeface="Arial" charset="0"/>
              </a:rPr>
              <a:t>d’agrégation qui utilise </a:t>
            </a:r>
            <a:r>
              <a:rPr lang="fr-FR" sz="1600" dirty="0">
                <a:effectLst>
                  <a:outerShdw blurRad="38100" dist="38100" dir="2700000" algn="tl">
                    <a:srgbClr val="000000"/>
                  </a:outerShdw>
                </a:effectLst>
                <a:latin typeface="Arial" charset="0"/>
              </a:rPr>
              <a:t>les voisins immédiats :</a:t>
            </a:r>
          </a:p>
          <a:p>
            <a:pPr defTabSz="542925" eaLnBrk="0" hangingPunct="0">
              <a:spcBef>
                <a:spcPct val="20000"/>
              </a:spcBef>
            </a:pPr>
            <a:endParaRPr lang="fr-FR" sz="1600" dirty="0">
              <a:effectLst>
                <a:outerShdw blurRad="38100" dist="38100" dir="2700000" algn="tl">
                  <a:srgbClr val="000000"/>
                </a:outerShdw>
              </a:effectLst>
              <a:latin typeface="Arial" charset="0"/>
            </a:endParaRPr>
          </a:p>
          <a:p>
            <a:pPr marL="1093788" lvl="1" indent="-285750" defTabSz="542925" eaLnBrk="0" hangingPunct="0">
              <a:spcBef>
                <a:spcPct val="20000"/>
              </a:spcBef>
              <a:buClr>
                <a:srgbClr val="FFCC66"/>
              </a:buClr>
              <a:buFont typeface="Wingdings" pitchFamily="2" charset="2"/>
              <a:buChar char="§"/>
            </a:pPr>
            <a:r>
              <a:rPr lang="fr-FR" sz="1600" dirty="0">
                <a:effectLst>
                  <a:outerShdw blurRad="38100" dist="38100" dir="2700000" algn="tl">
                    <a:srgbClr val="000000"/>
                  </a:outerShdw>
                </a:effectLst>
                <a:latin typeface="Arial" charset="0"/>
              </a:rPr>
              <a:t>Pixel le plus proche</a:t>
            </a:r>
          </a:p>
          <a:p>
            <a:pPr marL="1093788" lvl="1" indent="-285750" defTabSz="542925" eaLnBrk="0" hangingPunct="0">
              <a:spcBef>
                <a:spcPct val="20000"/>
              </a:spcBef>
              <a:buClr>
                <a:srgbClr val="FFCC66"/>
              </a:buClr>
              <a:buFont typeface="Wingdings" pitchFamily="2" charset="2"/>
              <a:buChar char="§"/>
            </a:pPr>
            <a:r>
              <a:rPr lang="fr-FR" sz="1600" dirty="0">
                <a:effectLst>
                  <a:outerShdw blurRad="38100" dist="38100" dir="2700000" algn="tl">
                    <a:srgbClr val="000000"/>
                  </a:outerShdw>
                </a:effectLst>
                <a:latin typeface="Arial" charset="0"/>
              </a:rPr>
              <a:t>Interpolation bilinéaire</a:t>
            </a:r>
          </a:p>
          <a:p>
            <a:pPr marL="1093788" lvl="1" indent="-285750" defTabSz="542925" eaLnBrk="0" hangingPunct="0">
              <a:spcBef>
                <a:spcPct val="20000"/>
              </a:spcBef>
              <a:buClr>
                <a:srgbClr val="FFCC66"/>
              </a:buClr>
              <a:buFont typeface="Wingdings" pitchFamily="2" charset="2"/>
              <a:buChar char="§"/>
            </a:pPr>
            <a:r>
              <a:rPr lang="fr-FR" sz="1600" dirty="0">
                <a:effectLst>
                  <a:outerShdw blurRad="38100" dist="38100" dir="2700000" algn="tl">
                    <a:srgbClr val="000000"/>
                  </a:outerShdw>
                </a:effectLst>
                <a:latin typeface="Arial" charset="0"/>
              </a:rPr>
              <a:t>Interpolation </a:t>
            </a:r>
            <a:r>
              <a:rPr lang="fr-FR" sz="1600" dirty="0" err="1">
                <a:effectLst>
                  <a:outerShdw blurRad="38100" dist="38100" dir="2700000" algn="tl">
                    <a:srgbClr val="000000"/>
                  </a:outerShdw>
                </a:effectLst>
                <a:latin typeface="Arial" charset="0"/>
              </a:rPr>
              <a:t>bicubique</a:t>
            </a:r>
            <a:r>
              <a:rPr lang="fr-FR" sz="1600" dirty="0">
                <a:latin typeface="Arial" charset="0"/>
              </a:rPr>
              <a:t> </a:t>
            </a:r>
          </a:p>
        </p:txBody>
      </p:sp>
      <p:pic>
        <p:nvPicPr>
          <p:cNvPr id="205828" name="Picture 4" descr="resolution"/>
          <p:cNvPicPr>
            <a:picLocks noChangeAspect="1" noChangeArrowheads="1"/>
          </p:cNvPicPr>
          <p:nvPr/>
        </p:nvPicPr>
        <p:blipFill>
          <a:blip r:embed="rId2" cstate="print"/>
          <a:srcRect/>
          <a:stretch>
            <a:fillRect/>
          </a:stretch>
        </p:blipFill>
        <p:spPr bwMode="auto">
          <a:xfrm>
            <a:off x="3563888" y="4220865"/>
            <a:ext cx="2284412" cy="2376487"/>
          </a:xfrm>
          <a:prstGeom prst="rect">
            <a:avLst/>
          </a:prstGeom>
          <a:noFill/>
        </p:spPr>
      </p:pic>
      <p:sp>
        <p:nvSpPr>
          <p:cNvPr id="205830" name="Rectangle 6"/>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205831" name="Text Box 7"/>
          <p:cNvSpPr txBox="1">
            <a:spLocks noChangeArrowheads="1"/>
          </p:cNvSpPr>
          <p:nvPr/>
        </p:nvSpPr>
        <p:spPr bwMode="auto">
          <a:xfrm>
            <a:off x="539601" y="1268760"/>
            <a:ext cx="5616575" cy="396875"/>
          </a:xfrm>
          <a:prstGeom prst="rect">
            <a:avLst/>
          </a:prstGeom>
          <a:noFill/>
          <a:ln w="9525">
            <a:noFill/>
            <a:miter lim="800000"/>
            <a:headEnd/>
            <a:tailEnd/>
          </a:ln>
          <a:effectLst/>
        </p:spPr>
        <p:txBody>
          <a:bodyPr>
            <a:spAutoFit/>
          </a:bodyPr>
          <a:lstStyle/>
          <a:p>
            <a:pPr>
              <a:spcBef>
                <a:spcPct val="50000"/>
              </a:spcBef>
            </a:pPr>
            <a:r>
              <a:rPr lang="fr-FR" sz="2000" dirty="0" smtClean="0">
                <a:solidFill>
                  <a:srgbClr val="FFC000"/>
                </a:solidFill>
                <a:effectLst>
                  <a:outerShdw blurRad="38100" dist="38100" dir="2700000" algn="tl">
                    <a:srgbClr val="000000"/>
                  </a:outerShdw>
                </a:effectLst>
                <a:latin typeface="Arial" charset="0"/>
              </a:rPr>
              <a:t>Géo-agrégations et </a:t>
            </a:r>
            <a:r>
              <a:rPr lang="fr-FR" sz="2000" dirty="0">
                <a:solidFill>
                  <a:srgbClr val="FFC000"/>
                </a:solidFill>
                <a:effectLst>
                  <a:outerShdw blurRad="38100" dist="38100" dir="2700000" algn="tl">
                    <a:srgbClr val="000000"/>
                  </a:outerShdw>
                </a:effectLst>
                <a:latin typeface="Arial" charset="0"/>
              </a:rPr>
              <a:t>images satellites</a:t>
            </a:r>
            <a:r>
              <a:rPr lang="fr-FR" sz="2000" dirty="0">
                <a:solidFill>
                  <a:srgbClr val="FFC000"/>
                </a:solidFill>
                <a:effectLst>
                  <a:outerShdw blurRad="38100" dist="38100" dir="2700000" algn="tl">
                    <a:srgbClr val="000000"/>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611560" y="1844824"/>
            <a:ext cx="8207375" cy="1872208"/>
          </a:xfrm>
          <a:prstGeom prst="rect">
            <a:avLst/>
          </a:prstGeom>
          <a:solidFill>
            <a:srgbClr val="C0C0C0">
              <a:alpha val="10001"/>
            </a:srgbClr>
          </a:solidFill>
          <a:ln w="9525">
            <a:noFill/>
            <a:miter lim="800000"/>
            <a:headEnd/>
            <a:tailEnd/>
          </a:ln>
        </p:spPr>
        <p:txBody>
          <a:bodyPr/>
          <a:lstStyle/>
          <a:p>
            <a:pPr eaLnBrk="0" hangingPunct="0">
              <a:spcBef>
                <a:spcPct val="20000"/>
              </a:spcBef>
            </a:pPr>
            <a:r>
              <a:rPr lang="fr-FR" sz="1600" dirty="0">
                <a:effectLst>
                  <a:outerShdw blurRad="38100" dist="38100" dir="2700000" algn="tl">
                    <a:srgbClr val="000000"/>
                  </a:outerShdw>
                </a:effectLst>
                <a:latin typeface="Arial" charset="0"/>
                <a:cs typeface="Tahoma" pitchFamily="34" charset="0"/>
              </a:rPr>
              <a:t>Les regroupements définissent de nouveaux objets par</a:t>
            </a:r>
            <a:r>
              <a:rPr lang="fr-FR" sz="1600" dirty="0">
                <a:solidFill>
                  <a:schemeClr val="bg1"/>
                </a:solidFill>
                <a:effectLst>
                  <a:outerShdw blurRad="38100" dist="38100" dir="2700000" algn="tl">
                    <a:srgbClr val="000000"/>
                  </a:outerShdw>
                </a:effectLst>
                <a:latin typeface="Arial" charset="0"/>
                <a:cs typeface="Tahoma" pitchFamily="34" charset="0"/>
              </a:rPr>
              <a:t> </a:t>
            </a:r>
            <a:r>
              <a:rPr lang="fr-FR" sz="1600" dirty="0">
                <a:solidFill>
                  <a:srgbClr val="FFCC66"/>
                </a:solidFill>
                <a:effectLst>
                  <a:outerShdw blurRad="38100" dist="38100" dir="2700000" algn="tl">
                    <a:srgbClr val="000000"/>
                  </a:outerShdw>
                </a:effectLst>
                <a:latin typeface="Arial" charset="0"/>
                <a:cs typeface="Tahoma" pitchFamily="34" charset="0"/>
              </a:rPr>
              <a:t>regroupement</a:t>
            </a:r>
            <a:r>
              <a:rPr lang="fr-FR" sz="1600" dirty="0">
                <a:solidFill>
                  <a:schemeClr val="bg1"/>
                </a:solidFill>
                <a:effectLst>
                  <a:outerShdw blurRad="38100" dist="38100" dir="2700000" algn="tl">
                    <a:srgbClr val="000000"/>
                  </a:outerShdw>
                </a:effectLst>
                <a:latin typeface="Arial" charset="0"/>
                <a:cs typeface="Tahoma" pitchFamily="34" charset="0"/>
              </a:rPr>
              <a:t> </a:t>
            </a:r>
            <a:r>
              <a:rPr lang="fr-FR" sz="1600" dirty="0">
                <a:effectLst>
                  <a:outerShdw blurRad="38100" dist="38100" dir="2700000" algn="tl">
                    <a:srgbClr val="000000"/>
                  </a:outerShdw>
                </a:effectLst>
                <a:latin typeface="Arial" charset="0"/>
                <a:cs typeface="Tahoma" pitchFamily="34" charset="0"/>
              </a:rPr>
              <a:t>des objets d’une collection, en général sur les critères de contigüité et</a:t>
            </a:r>
            <a:r>
              <a:rPr lang="en-US" sz="1600" dirty="0">
                <a:effectLst>
                  <a:outerShdw blurRad="38100" dist="38100" dir="2700000" algn="tl">
                    <a:srgbClr val="000000"/>
                  </a:outerShdw>
                </a:effectLst>
                <a:latin typeface="Arial" charset="0"/>
                <a:cs typeface="Tahoma" pitchFamily="34" charset="0"/>
              </a:rPr>
              <a:t>/</a:t>
            </a:r>
            <a:r>
              <a:rPr lang="fr-FR" sz="1600" dirty="0">
                <a:effectLst>
                  <a:outerShdw blurRad="38100" dist="38100" dir="2700000" algn="tl">
                    <a:srgbClr val="000000"/>
                  </a:outerShdw>
                </a:effectLst>
                <a:latin typeface="Arial" charset="0"/>
                <a:cs typeface="Tahoma" pitchFamily="34" charset="0"/>
              </a:rPr>
              <a:t>ou de ressemblance.</a:t>
            </a:r>
          </a:p>
          <a:p>
            <a:pPr eaLnBrk="0" hangingPunct="0">
              <a:spcBef>
                <a:spcPct val="20000"/>
              </a:spcBef>
            </a:pPr>
            <a:endParaRPr lang="fr-FR" sz="1600" dirty="0">
              <a:effectLst>
                <a:outerShdw blurRad="38100" dist="38100" dir="2700000" algn="tl">
                  <a:srgbClr val="000000"/>
                </a:outerShdw>
              </a:effectLst>
              <a:latin typeface="Arial" charset="0"/>
              <a:cs typeface="Tahoma" pitchFamily="34" charset="0"/>
            </a:endParaRPr>
          </a:p>
          <a:p>
            <a:pPr eaLnBrk="0" hangingPunct="0">
              <a:spcBef>
                <a:spcPct val="20000"/>
              </a:spcBef>
            </a:pPr>
            <a:r>
              <a:rPr lang="fr-FR" sz="1600" dirty="0">
                <a:effectLst>
                  <a:outerShdw blurRad="38100" dist="38100" dir="2700000" algn="tl">
                    <a:srgbClr val="000000"/>
                  </a:outerShdw>
                </a:effectLst>
                <a:latin typeface="Arial" charset="0"/>
                <a:cs typeface="Tahoma" pitchFamily="34" charset="0"/>
              </a:rPr>
              <a:t>De nombreux regroupements sont possibles. On cherche en général à regrouper les objets en maximisant un critère basé sur la comparaison des variances intragroupes et intergroupes (maximisation d’indices tels que </a:t>
            </a:r>
            <a:r>
              <a:rPr lang="fr-FR" sz="1600" dirty="0" err="1">
                <a:effectLst>
                  <a:outerShdw blurRad="38100" dist="38100" dir="2700000" algn="tl">
                    <a:srgbClr val="000000"/>
                  </a:outerShdw>
                </a:effectLst>
                <a:latin typeface="Arial" charset="0"/>
                <a:cs typeface="Tahoma" pitchFamily="34" charset="0"/>
              </a:rPr>
              <a:t>Goodness</a:t>
            </a:r>
            <a:r>
              <a:rPr lang="fr-FR" sz="1600" dirty="0">
                <a:effectLst>
                  <a:outerShdw blurRad="38100" dist="38100" dir="2700000" algn="tl">
                    <a:srgbClr val="000000"/>
                  </a:outerShdw>
                </a:effectLst>
                <a:latin typeface="Arial" charset="0"/>
                <a:cs typeface="Tahoma" pitchFamily="34" charset="0"/>
              </a:rPr>
              <a:t> Fit of Variance, </a:t>
            </a:r>
            <a:r>
              <a:rPr lang="fr-FR" sz="1600" dirty="0" err="1">
                <a:effectLst>
                  <a:outerShdw blurRad="38100" dist="38100" dir="2700000" algn="tl">
                    <a:srgbClr val="000000"/>
                  </a:outerShdw>
                </a:effectLst>
                <a:latin typeface="Arial" charset="0"/>
                <a:cs typeface="Tahoma" pitchFamily="34" charset="0"/>
              </a:rPr>
              <a:t>Tabular</a:t>
            </a:r>
            <a:r>
              <a:rPr lang="fr-FR" sz="1600" dirty="0">
                <a:effectLst>
                  <a:outerShdw blurRad="38100" dist="38100" dir="2700000" algn="tl">
                    <a:srgbClr val="000000"/>
                  </a:outerShdw>
                </a:effectLst>
                <a:latin typeface="Arial" charset="0"/>
                <a:cs typeface="Tahoma" pitchFamily="34" charset="0"/>
              </a:rPr>
              <a:t> </a:t>
            </a:r>
            <a:r>
              <a:rPr lang="fr-FR" sz="1600" dirty="0" err="1">
                <a:effectLst>
                  <a:outerShdw blurRad="38100" dist="38100" dir="2700000" algn="tl">
                    <a:srgbClr val="000000"/>
                  </a:outerShdw>
                </a:effectLst>
                <a:latin typeface="Arial" charset="0"/>
                <a:cs typeface="Tahoma" pitchFamily="34" charset="0"/>
              </a:rPr>
              <a:t>Accuracy</a:t>
            </a:r>
            <a:r>
              <a:rPr lang="fr-FR" sz="1600" dirty="0">
                <a:effectLst>
                  <a:outerShdw blurRad="38100" dist="38100" dir="2700000" algn="tl">
                    <a:srgbClr val="000000"/>
                  </a:outerShdw>
                </a:effectLst>
                <a:latin typeface="Arial" charset="0"/>
                <a:cs typeface="Tahoma" pitchFamily="34" charset="0"/>
              </a:rPr>
              <a:t> Index). On peut y ajouter une contrainte de contiguïté</a:t>
            </a:r>
            <a:r>
              <a:rPr lang="fr-FR" sz="1600" dirty="0" smtClean="0">
                <a:effectLst>
                  <a:outerShdw blurRad="38100" dist="38100" dir="2700000" algn="tl">
                    <a:srgbClr val="000000"/>
                  </a:outerShdw>
                </a:effectLst>
                <a:latin typeface="Arial" charset="0"/>
                <a:cs typeface="Tahoma" pitchFamily="34" charset="0"/>
              </a:rPr>
              <a:t>.</a:t>
            </a:r>
          </a:p>
        </p:txBody>
      </p:sp>
      <p:sp>
        <p:nvSpPr>
          <p:cNvPr id="194564" name="Rectangle 4"/>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94565" name="Text Box 5"/>
          <p:cNvSpPr txBox="1">
            <a:spLocks noChangeArrowheads="1"/>
          </p:cNvSpPr>
          <p:nvPr/>
        </p:nvSpPr>
        <p:spPr bwMode="auto">
          <a:xfrm>
            <a:off x="611808" y="1268760"/>
            <a:ext cx="5040312" cy="396875"/>
          </a:xfrm>
          <a:prstGeom prst="rect">
            <a:avLst/>
          </a:prstGeom>
          <a:noFill/>
          <a:ln w="9525">
            <a:noFill/>
            <a:miter lim="800000"/>
            <a:headEnd/>
            <a:tailEnd/>
          </a:ln>
          <a:effectLst/>
        </p:spPr>
        <p:txBody>
          <a:bodyPr>
            <a:spAutoFit/>
          </a:bodyPr>
          <a:lstStyle/>
          <a:p>
            <a:pPr eaLnBrk="0" hangingPunct="0">
              <a:spcBef>
                <a:spcPct val="20000"/>
              </a:spcBef>
            </a:pPr>
            <a:r>
              <a:rPr lang="fr-FR" sz="2000" dirty="0">
                <a:solidFill>
                  <a:srgbClr val="FFC000"/>
                </a:solidFill>
                <a:effectLst>
                  <a:outerShdw blurRad="38100" dist="38100" dir="2700000" algn="tl">
                    <a:srgbClr val="000000"/>
                  </a:outerShdw>
                </a:effectLst>
                <a:latin typeface="Arial" charset="0"/>
              </a:rPr>
              <a:t>Regroupements et classifications</a:t>
            </a:r>
            <a:endParaRPr lang="fr-FR" sz="2000" dirty="0">
              <a:solidFill>
                <a:srgbClr val="FFC000"/>
              </a:solidFill>
              <a:latin typeface="Arial" charset="0"/>
            </a:endParaRPr>
          </a:p>
        </p:txBody>
      </p:sp>
      <p:sp>
        <p:nvSpPr>
          <p:cNvPr id="5" name="Text Box 5"/>
          <p:cNvSpPr txBox="1">
            <a:spLocks noChangeArrowheads="1"/>
          </p:cNvSpPr>
          <p:nvPr/>
        </p:nvSpPr>
        <p:spPr bwMode="auto">
          <a:xfrm>
            <a:off x="611560" y="3968229"/>
            <a:ext cx="8280920" cy="400110"/>
          </a:xfrm>
          <a:prstGeom prst="rect">
            <a:avLst/>
          </a:prstGeom>
          <a:noFill/>
          <a:ln w="9525">
            <a:noFill/>
            <a:miter lim="800000"/>
            <a:headEnd/>
            <a:tailEnd/>
          </a:ln>
          <a:effectLst/>
        </p:spPr>
        <p:txBody>
          <a:bodyPr wrap="square">
            <a:spAutoFit/>
          </a:bodyPr>
          <a:lstStyle/>
          <a:p>
            <a:pPr eaLnBrk="0" hangingPunct="0">
              <a:spcBef>
                <a:spcPct val="20000"/>
              </a:spcBef>
            </a:pPr>
            <a:r>
              <a:rPr lang="fr-FR" sz="2000" dirty="0" smtClean="0">
                <a:solidFill>
                  <a:srgbClr val="FFC000"/>
                </a:solidFill>
                <a:effectLst>
                  <a:outerShdw blurRad="38100" dist="38100" dir="2700000" algn="tl">
                    <a:srgbClr val="000000"/>
                  </a:outerShdw>
                </a:effectLst>
                <a:latin typeface="Arial" charset="0"/>
              </a:rPr>
              <a:t>Indices de comparaison de variances inter- et intra-classes</a:t>
            </a:r>
            <a:endParaRPr lang="fr-FR" sz="2000" dirty="0">
              <a:solidFill>
                <a:srgbClr val="FFC000"/>
              </a:solidFill>
              <a:latin typeface="Arial" charset="0"/>
            </a:endParaRPr>
          </a:p>
        </p:txBody>
      </p:sp>
      <p:sp>
        <p:nvSpPr>
          <p:cNvPr id="6" name="Rectangle 2"/>
          <p:cNvSpPr>
            <a:spLocks noChangeArrowheads="1"/>
          </p:cNvSpPr>
          <p:nvPr/>
        </p:nvSpPr>
        <p:spPr bwMode="auto">
          <a:xfrm>
            <a:off x="612651" y="4581475"/>
            <a:ext cx="8351837" cy="1799853"/>
          </a:xfrm>
          <a:prstGeom prst="rect">
            <a:avLst/>
          </a:prstGeom>
          <a:solidFill>
            <a:srgbClr val="C0C0C0">
              <a:alpha val="10001"/>
            </a:srgbClr>
          </a:solidFill>
          <a:ln w="9525">
            <a:noFill/>
            <a:miter lim="800000"/>
            <a:headEnd/>
            <a:tailEnd/>
          </a:ln>
        </p:spPr>
        <p:txBody>
          <a:bodyPr/>
          <a:lstStyle/>
          <a:p>
            <a:pPr defTabSz="542925" eaLnBrk="0" hangingPunct="0">
              <a:spcBef>
                <a:spcPct val="20000"/>
              </a:spcBef>
              <a:buClr>
                <a:srgbClr val="FFCC66"/>
              </a:buClr>
              <a:buFont typeface="Wingdings" pitchFamily="2" charset="2"/>
              <a:buChar char="§"/>
            </a:pPr>
            <a:r>
              <a:rPr lang="fr-FR" sz="1600" dirty="0">
                <a:solidFill>
                  <a:schemeClr val="bg1"/>
                </a:solidFill>
                <a:effectLst>
                  <a:outerShdw blurRad="38100" dist="38100" dir="2700000" algn="tl">
                    <a:srgbClr val="000000"/>
                  </a:outerShdw>
                </a:effectLst>
                <a:latin typeface="Arial" charset="0"/>
                <a:cs typeface="Tahoma" pitchFamily="34" charset="0"/>
              </a:rPr>
              <a:t> </a:t>
            </a:r>
            <a:r>
              <a:rPr lang="fr-FR" sz="1600" dirty="0" err="1">
                <a:effectLst>
                  <a:outerShdw blurRad="38100" dist="38100" dir="2700000" algn="tl">
                    <a:srgbClr val="000000"/>
                  </a:outerShdw>
                </a:effectLst>
                <a:latin typeface="Arial" charset="0"/>
                <a:cs typeface="Tahoma" pitchFamily="34" charset="0"/>
              </a:rPr>
              <a:t>Tabulated</a:t>
            </a:r>
            <a:r>
              <a:rPr lang="fr-FR" sz="1600" dirty="0">
                <a:effectLst>
                  <a:outerShdw blurRad="38100" dist="38100" dir="2700000" algn="tl">
                    <a:srgbClr val="000000"/>
                  </a:outerShdw>
                </a:effectLst>
                <a:latin typeface="Arial" charset="0"/>
                <a:cs typeface="Tahoma" pitchFamily="34" charset="0"/>
              </a:rPr>
              <a:t> </a:t>
            </a:r>
            <a:r>
              <a:rPr lang="fr-FR" sz="1600" dirty="0" err="1">
                <a:effectLst>
                  <a:outerShdw blurRad="38100" dist="38100" dir="2700000" algn="tl">
                    <a:srgbClr val="000000"/>
                  </a:outerShdw>
                </a:effectLst>
                <a:latin typeface="Arial" charset="0"/>
                <a:cs typeface="Tahoma" pitchFamily="34" charset="0"/>
              </a:rPr>
              <a:t>Accuracy</a:t>
            </a:r>
            <a:r>
              <a:rPr lang="fr-FR" sz="1600" dirty="0">
                <a:effectLst>
                  <a:outerShdw blurRad="38100" dist="38100" dir="2700000" algn="tl">
                    <a:srgbClr val="000000"/>
                  </a:outerShdw>
                </a:effectLst>
                <a:latin typeface="Arial" charset="0"/>
                <a:cs typeface="Tahoma" pitchFamily="34" charset="0"/>
              </a:rPr>
              <a:t> Index</a:t>
            </a:r>
          </a:p>
          <a:p>
            <a:pPr defTabSz="542925" eaLnBrk="0" hangingPunct="0">
              <a:spcBef>
                <a:spcPct val="20000"/>
              </a:spcBef>
              <a:buClr>
                <a:srgbClr val="FFCC66"/>
              </a:buClr>
              <a:buFont typeface="Wingdings" pitchFamily="2" charset="2"/>
              <a:buChar char="§"/>
            </a:pPr>
            <a:r>
              <a:rPr lang="fr-FR" sz="1600" dirty="0">
                <a:effectLst>
                  <a:outerShdw blurRad="38100" dist="38100" dir="2700000" algn="tl">
                    <a:srgbClr val="000000"/>
                  </a:outerShdw>
                </a:effectLst>
                <a:latin typeface="Arial" charset="0"/>
                <a:cs typeface="Tahoma" pitchFamily="34" charset="0"/>
              </a:rPr>
              <a:t> </a:t>
            </a:r>
            <a:r>
              <a:rPr lang="fr-FR" sz="1600" dirty="0" err="1">
                <a:effectLst>
                  <a:outerShdw blurRad="38100" dist="38100" dir="2700000" algn="tl">
                    <a:srgbClr val="000000"/>
                  </a:outerShdw>
                </a:effectLst>
                <a:latin typeface="Arial" charset="0"/>
                <a:cs typeface="Tahoma" pitchFamily="34" charset="0"/>
              </a:rPr>
              <a:t>Goodness</a:t>
            </a:r>
            <a:r>
              <a:rPr lang="fr-FR" sz="1600" dirty="0">
                <a:effectLst>
                  <a:outerShdw blurRad="38100" dist="38100" dir="2700000" algn="tl">
                    <a:srgbClr val="000000"/>
                  </a:outerShdw>
                </a:effectLst>
                <a:latin typeface="Arial" charset="0"/>
                <a:cs typeface="Tahoma" pitchFamily="34" charset="0"/>
              </a:rPr>
              <a:t> Fit of Variance</a:t>
            </a:r>
          </a:p>
          <a:p>
            <a:pPr defTabSz="542925" eaLnBrk="0" hangingPunct="0">
              <a:spcBef>
                <a:spcPct val="20000"/>
              </a:spcBef>
            </a:pPr>
            <a:endParaRPr lang="fr-FR" sz="1600" dirty="0">
              <a:effectLst>
                <a:outerShdw blurRad="38100" dist="38100" dir="2700000" algn="tl">
                  <a:srgbClr val="000000"/>
                </a:outerShdw>
              </a:effectLst>
              <a:latin typeface="Arial" charset="0"/>
              <a:cs typeface="Tahoma" pitchFamily="34" charset="0"/>
            </a:endParaRPr>
          </a:p>
          <a:p>
            <a:pPr defTabSz="542925" eaLnBrk="0" hangingPunct="0">
              <a:spcBef>
                <a:spcPct val="20000"/>
              </a:spcBef>
            </a:pPr>
            <a:r>
              <a:rPr lang="fr-FR" sz="1600" dirty="0">
                <a:effectLst>
                  <a:outerShdw blurRad="38100" dist="38100" dir="2700000" algn="tl">
                    <a:srgbClr val="000000"/>
                  </a:outerShdw>
                </a:effectLst>
                <a:latin typeface="Arial" charset="0"/>
                <a:cs typeface="Tahoma" pitchFamily="34" charset="0"/>
              </a:rPr>
              <a:t>Ces deux indices calculent le rapport entre la somme des distances des individus à la moyenne de leur classe, et la somme des distances des individus à la moyenne générale (médian, moyen).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611560" y="1844824"/>
            <a:ext cx="8135938" cy="3816424"/>
          </a:xfrm>
          <a:prstGeom prst="rect">
            <a:avLst/>
          </a:prstGeom>
          <a:solidFill>
            <a:srgbClr val="C0C0C0">
              <a:alpha val="10001"/>
            </a:srgbClr>
          </a:solidFill>
          <a:ln w="9525">
            <a:noFill/>
            <a:miter lim="800000"/>
            <a:headEnd/>
            <a:tailEnd/>
          </a:ln>
        </p:spPr>
        <p:txBody>
          <a:bodyPr/>
          <a:lstStyle/>
          <a:p>
            <a:pPr eaLnBrk="0" hangingPunct="0">
              <a:spcBef>
                <a:spcPct val="20000"/>
              </a:spcBef>
            </a:pPr>
            <a:r>
              <a:rPr lang="fr-FR" sz="1600" dirty="0">
                <a:effectLst>
                  <a:outerShdw blurRad="38100" dist="38100" dir="2700000" algn="tl">
                    <a:srgbClr val="000000"/>
                  </a:outerShdw>
                </a:effectLst>
                <a:latin typeface="Arial" charset="0"/>
                <a:cs typeface="Tahoma" pitchFamily="34" charset="0"/>
              </a:rPr>
              <a:t>L’opération d’appartenance est l’inverse de l’opération d’agrégation. Elle permet d’affecter à un objet la valeur d’un objet auquel il appartient. Elle peut être ambiguë en cas de non- hiérarchie des objets (zones ou lignes).</a:t>
            </a:r>
          </a:p>
          <a:p>
            <a:pPr eaLnBrk="0" hangingPunct="0">
              <a:spcBef>
                <a:spcPct val="20000"/>
              </a:spcBef>
            </a:pPr>
            <a:endParaRPr lang="fr-FR" sz="1600" dirty="0">
              <a:effectLst>
                <a:outerShdw blurRad="38100" dist="38100" dir="2700000" algn="tl">
                  <a:srgbClr val="000000"/>
                </a:outerShdw>
              </a:effectLst>
              <a:latin typeface="Arial" charset="0"/>
              <a:cs typeface="Tahoma" pitchFamily="34" charset="0"/>
            </a:endParaRPr>
          </a:p>
          <a:p>
            <a:pPr eaLnBrk="0" hangingPunct="0">
              <a:spcBef>
                <a:spcPct val="20000"/>
              </a:spcBef>
            </a:pPr>
            <a:r>
              <a:rPr lang="fr-FR" sz="1600" dirty="0">
                <a:effectLst>
                  <a:outerShdw blurRad="38100" dist="38100" dir="2700000" algn="tl">
                    <a:srgbClr val="000000"/>
                  </a:outerShdw>
                </a:effectLst>
                <a:latin typeface="Arial" charset="0"/>
                <a:cs typeface="Tahoma" pitchFamily="34" charset="0"/>
              </a:rPr>
              <a:t>L’opération est très utile pour résoudre les jointures spatiales via la localisation, ainsi que pour éviter l’erreur atomiste (interpréter le comportement d’individus indépendamment de contextes spatiaux homogènes auxquels ils appartiennent</a:t>
            </a:r>
            <a:r>
              <a:rPr lang="fr-FR" sz="1600" dirty="0" smtClean="0">
                <a:effectLst>
                  <a:outerShdw blurRad="38100" dist="38100" dir="2700000" algn="tl">
                    <a:srgbClr val="000000"/>
                  </a:outerShdw>
                </a:effectLst>
                <a:latin typeface="Arial" charset="0"/>
                <a:cs typeface="Tahoma" pitchFamily="34" charset="0"/>
              </a:rPr>
              <a:t>).</a:t>
            </a:r>
          </a:p>
          <a:p>
            <a:pPr eaLnBrk="0" hangingPunct="0">
              <a:spcBef>
                <a:spcPct val="20000"/>
              </a:spcBef>
            </a:pPr>
            <a:endParaRPr lang="fr-FR" sz="1600" dirty="0" smtClean="0">
              <a:effectLst>
                <a:outerShdw blurRad="38100" dist="38100" dir="2700000" algn="tl">
                  <a:srgbClr val="000000"/>
                </a:outerShdw>
              </a:effectLst>
              <a:latin typeface="Arial" charset="0"/>
              <a:cs typeface="Tahoma" pitchFamily="34" charset="0"/>
            </a:endParaRPr>
          </a:p>
          <a:p>
            <a:pPr eaLnBrk="0" hangingPunct="0">
              <a:lnSpc>
                <a:spcPct val="90000"/>
              </a:lnSpc>
              <a:spcBef>
                <a:spcPct val="20000"/>
              </a:spcBef>
            </a:pPr>
            <a:r>
              <a:rPr lang="fr-FR" sz="1600" dirty="0" smtClean="0">
                <a:effectLst>
                  <a:outerShdw blurRad="38100" dist="38100" dir="2700000" algn="tl">
                    <a:srgbClr val="000000"/>
                  </a:outerShdw>
                </a:effectLst>
                <a:latin typeface="Arial" charset="0"/>
              </a:rPr>
              <a:t>L’opération d’appartenance permet de résoudre géométriquement les relations spatiales, d’affecter à un objet les caractéristiques de son contexte, en vue d’une analyse contextuelle ou multi-niveau.</a:t>
            </a:r>
          </a:p>
          <a:p>
            <a:pPr eaLnBrk="0" hangingPunct="0">
              <a:lnSpc>
                <a:spcPct val="90000"/>
              </a:lnSpc>
              <a:spcBef>
                <a:spcPct val="20000"/>
              </a:spcBef>
            </a:pPr>
            <a:endParaRPr lang="fr-FR" sz="1600" dirty="0" smtClean="0">
              <a:effectLst>
                <a:outerShdw blurRad="38100" dist="38100" dir="2700000" algn="tl">
                  <a:srgbClr val="000000"/>
                </a:outerShdw>
              </a:effectLst>
              <a:latin typeface="Arial" charset="0"/>
            </a:endParaRPr>
          </a:p>
          <a:p>
            <a:pPr eaLnBrk="0" hangingPunct="0">
              <a:lnSpc>
                <a:spcPct val="90000"/>
              </a:lnSpc>
              <a:spcBef>
                <a:spcPct val="20000"/>
              </a:spcBef>
            </a:pPr>
            <a:r>
              <a:rPr lang="fr-FR" sz="1600" dirty="0" smtClean="0">
                <a:effectLst>
                  <a:outerShdw blurRad="38100" dist="38100" dir="2700000" algn="tl">
                    <a:srgbClr val="000000"/>
                  </a:outerShdw>
                </a:effectLst>
                <a:latin typeface="Arial" charset="0"/>
              </a:rPr>
              <a:t>L’analyse des niveaux d’agrégation (inertie interclasse) ou du passage d’une échelle à une autre (inertie </a:t>
            </a:r>
            <a:r>
              <a:rPr lang="fr-FR" sz="1600" dirty="0" err="1" smtClean="0">
                <a:effectLst>
                  <a:outerShdw blurRad="38100" dist="38100" dir="2700000" algn="tl">
                    <a:srgbClr val="000000"/>
                  </a:outerShdw>
                </a:effectLst>
                <a:latin typeface="Arial" charset="0"/>
              </a:rPr>
              <a:t>intraclasse</a:t>
            </a:r>
            <a:r>
              <a:rPr lang="fr-FR" sz="1600" dirty="0" smtClean="0">
                <a:effectLst>
                  <a:outerShdw blurRad="38100" dist="38100" dir="2700000" algn="tl">
                    <a:srgbClr val="000000"/>
                  </a:outerShdw>
                </a:effectLst>
                <a:latin typeface="Arial" charset="0"/>
              </a:rPr>
              <a:t>) est rendue facile par l’opération d’appartenance.</a:t>
            </a:r>
            <a:endParaRPr lang="fr-FR" sz="1600" dirty="0">
              <a:effectLst>
                <a:outerShdw blurRad="38100" dist="38100" dir="2700000" algn="tl">
                  <a:srgbClr val="000000"/>
                </a:outerShdw>
              </a:effectLst>
              <a:latin typeface="Arial" charset="0"/>
              <a:cs typeface="Tahoma" pitchFamily="34" charset="0"/>
            </a:endParaRPr>
          </a:p>
        </p:txBody>
      </p:sp>
      <p:sp>
        <p:nvSpPr>
          <p:cNvPr id="200708" name="Rectangle 4"/>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200709" name="Text Box 5"/>
          <p:cNvSpPr txBox="1">
            <a:spLocks noChangeArrowheads="1"/>
          </p:cNvSpPr>
          <p:nvPr/>
        </p:nvSpPr>
        <p:spPr bwMode="auto">
          <a:xfrm>
            <a:off x="611560" y="1268760"/>
            <a:ext cx="3600400" cy="396875"/>
          </a:xfrm>
          <a:prstGeom prst="rect">
            <a:avLst/>
          </a:prstGeom>
          <a:noFill/>
          <a:ln w="9525">
            <a:noFill/>
            <a:miter lim="800000"/>
            <a:headEnd/>
            <a:tailEnd/>
          </a:ln>
          <a:effectLst/>
        </p:spPr>
        <p:txBody>
          <a:bodyPr wrap="square">
            <a:spAutoFit/>
          </a:bodyPr>
          <a:lstStyle/>
          <a:p>
            <a:pPr eaLnBrk="0" hangingPunct="0">
              <a:spcBef>
                <a:spcPct val="20000"/>
              </a:spcBef>
            </a:pPr>
            <a:r>
              <a:rPr lang="fr-FR" sz="2000" dirty="0">
                <a:solidFill>
                  <a:srgbClr val="FFC000"/>
                </a:solidFill>
                <a:effectLst>
                  <a:outerShdw blurRad="38100" dist="38100" dir="2700000" algn="tl">
                    <a:srgbClr val="000000"/>
                  </a:outerShdw>
                </a:effectLst>
                <a:latin typeface="Arial" charset="0"/>
              </a:rPr>
              <a:t>Appartenance</a:t>
            </a:r>
            <a:endParaRPr lang="fr-FR" sz="2000" dirty="0">
              <a:solidFill>
                <a:srgbClr val="FFC000"/>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412776"/>
            <a:ext cx="8136706" cy="2593018"/>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Interpolations</a:t>
            </a:r>
          </a:p>
          <a:p>
            <a:pPr eaLnBrk="0" hangingPunct="0">
              <a:spcBef>
                <a:spcPct val="20000"/>
              </a:spcBef>
              <a:spcAft>
                <a:spcPct val="50000"/>
              </a:spcAft>
            </a:pPr>
            <a:r>
              <a:rPr lang="fr-FR" dirty="0" smtClean="0">
                <a:effectLst>
                  <a:outerShdw blurRad="38100" dist="38100" dir="2700000" algn="tl">
                    <a:srgbClr val="000000"/>
                  </a:outerShdw>
                </a:effectLst>
                <a:latin typeface="Arial" charset="0"/>
              </a:rPr>
              <a:t>L’interpolation permet d’estimer une valeur en tout point de l’espace à partir des valeurs d’autres objets, souvent ponctuels. Plusieurs types de calculs sont possibles :</a:t>
            </a:r>
          </a:p>
          <a:p>
            <a:pPr eaLnBrk="0" hangingPunct="0">
              <a:spcBef>
                <a:spcPct val="20000"/>
              </a:spcBef>
              <a:spcAft>
                <a:spcPct val="65000"/>
              </a:spcAft>
              <a:buClr>
                <a:srgbClr val="FFCC66"/>
              </a:buClr>
              <a:buSzPct val="80000"/>
              <a:buFont typeface="Wingdings" pitchFamily="2" charset="2"/>
              <a:buChar char="§"/>
            </a:pPr>
            <a:r>
              <a:rPr lang="fr-FR" dirty="0" smtClean="0">
                <a:effectLst>
                  <a:outerShdw blurRad="38100" dist="38100" dir="2700000" algn="tl">
                    <a:srgbClr val="000000"/>
                  </a:outerShdw>
                </a:effectLst>
                <a:latin typeface="Arial" charset="0"/>
              </a:rPr>
              <a:t> Calcul</a:t>
            </a:r>
            <a:r>
              <a:rPr lang="fr-FR" dirty="0" smtClean="0">
                <a:solidFill>
                  <a:schemeClr val="bg1"/>
                </a:solidFill>
                <a:effectLst>
                  <a:outerShdw blurRad="38100" dist="38100" dir="2700000" algn="tl">
                    <a:srgbClr val="000000"/>
                  </a:outerShdw>
                </a:effectLst>
                <a:latin typeface="Arial" charset="0"/>
              </a:rPr>
              <a:t> </a:t>
            </a:r>
            <a:r>
              <a:rPr lang="fr-FR" dirty="0" smtClean="0">
                <a:solidFill>
                  <a:srgbClr val="FFCC66"/>
                </a:solidFill>
                <a:effectLst>
                  <a:outerShdw blurRad="38100" dist="38100" dir="2700000" algn="tl">
                    <a:srgbClr val="000000"/>
                  </a:outerShdw>
                </a:effectLst>
                <a:latin typeface="Arial" charset="0"/>
              </a:rPr>
              <a:t>déterministe</a:t>
            </a:r>
            <a:r>
              <a:rPr lang="fr-FR" dirty="0" smtClean="0">
                <a:solidFill>
                  <a:schemeClr val="bg1"/>
                </a:solidFill>
                <a:effectLst>
                  <a:outerShdw blurRad="38100" dist="38100" dir="2700000" algn="tl">
                    <a:srgbClr val="000000"/>
                  </a:outerShdw>
                </a:effectLst>
                <a:latin typeface="Arial" charset="0"/>
              </a:rPr>
              <a:t> </a:t>
            </a:r>
            <a:r>
              <a:rPr lang="fr-FR" dirty="0" smtClean="0">
                <a:effectLst>
                  <a:outerShdw blurRad="38100" dist="38100" dir="2700000" algn="tl">
                    <a:srgbClr val="000000"/>
                  </a:outerShdw>
                </a:effectLst>
                <a:latin typeface="Arial" charset="0"/>
              </a:rPr>
              <a:t>(voisins de </a:t>
            </a:r>
            <a:r>
              <a:rPr lang="fr-FR" dirty="0" err="1" smtClean="0">
                <a:effectLst>
                  <a:outerShdw blurRad="38100" dist="38100" dir="2700000" algn="tl">
                    <a:srgbClr val="000000"/>
                  </a:outerShdw>
                </a:effectLst>
                <a:latin typeface="Arial" charset="0"/>
              </a:rPr>
              <a:t>Voronoï</a:t>
            </a:r>
            <a:r>
              <a:rPr lang="fr-FR" dirty="0" smtClean="0">
                <a:effectLst>
                  <a:outerShdw blurRad="38100" dist="38100" dir="2700000" algn="tl">
                    <a:srgbClr val="000000"/>
                  </a:outerShdw>
                </a:effectLst>
                <a:latin typeface="Arial" charset="0"/>
              </a:rPr>
              <a:t>, fenêtre mobile, ajustement polynômial, directionnel…)</a:t>
            </a:r>
          </a:p>
          <a:p>
            <a:pPr eaLnBrk="0" hangingPunct="0">
              <a:spcBef>
                <a:spcPct val="20000"/>
              </a:spcBef>
              <a:spcAft>
                <a:spcPct val="65000"/>
              </a:spcAft>
              <a:buClr>
                <a:srgbClr val="FFCC66"/>
              </a:buClr>
              <a:buSzPct val="80000"/>
              <a:buFont typeface="Wingdings" pitchFamily="2" charset="2"/>
              <a:buChar char="§"/>
            </a:pPr>
            <a:r>
              <a:rPr lang="fr-FR" dirty="0" smtClean="0">
                <a:effectLst>
                  <a:outerShdw blurRad="38100" dist="38100" dir="2700000" algn="tl">
                    <a:srgbClr val="000000"/>
                  </a:outerShdw>
                </a:effectLst>
                <a:latin typeface="Arial" charset="0"/>
              </a:rPr>
              <a:t> Calcul</a:t>
            </a:r>
            <a:r>
              <a:rPr lang="fr-FR" dirty="0" smtClean="0">
                <a:solidFill>
                  <a:schemeClr val="bg1"/>
                </a:solidFill>
                <a:effectLst>
                  <a:outerShdw blurRad="38100" dist="38100" dir="2700000" algn="tl">
                    <a:srgbClr val="000000"/>
                  </a:outerShdw>
                </a:effectLst>
                <a:latin typeface="Arial" charset="0"/>
              </a:rPr>
              <a:t> </a:t>
            </a:r>
            <a:r>
              <a:rPr lang="fr-FR" dirty="0" smtClean="0">
                <a:solidFill>
                  <a:srgbClr val="FFCC66"/>
                </a:solidFill>
                <a:effectLst>
                  <a:outerShdw blurRad="38100" dist="38100" dir="2700000" algn="tl">
                    <a:srgbClr val="000000"/>
                  </a:outerShdw>
                </a:effectLst>
                <a:latin typeface="Arial" charset="0"/>
              </a:rPr>
              <a:t>probabiliste</a:t>
            </a:r>
            <a:r>
              <a:rPr lang="fr-FR" dirty="0" smtClean="0">
                <a:solidFill>
                  <a:schemeClr val="bg1"/>
                </a:solidFill>
                <a:effectLst>
                  <a:outerShdw blurRad="38100" dist="38100" dir="2700000" algn="tl">
                    <a:srgbClr val="000000"/>
                  </a:outerShdw>
                </a:effectLst>
                <a:latin typeface="Arial" charset="0"/>
              </a:rPr>
              <a:t> </a:t>
            </a:r>
            <a:r>
              <a:rPr lang="fr-FR" dirty="0" smtClean="0">
                <a:effectLst>
                  <a:outerShdw blurRad="38100" dist="38100" dir="2700000" algn="tl">
                    <a:srgbClr val="000000"/>
                  </a:outerShdw>
                </a:effectLst>
                <a:latin typeface="Arial" charset="0"/>
              </a:rPr>
              <a:t>par étude de la variabilité globale et locale (</a:t>
            </a:r>
            <a:r>
              <a:rPr lang="fr-FR" dirty="0" err="1" smtClean="0">
                <a:effectLst>
                  <a:outerShdw blurRad="38100" dist="38100" dir="2700000" algn="tl">
                    <a:srgbClr val="000000"/>
                  </a:outerShdw>
                </a:effectLst>
                <a:latin typeface="Arial" charset="0"/>
              </a:rPr>
              <a:t>krigeage</a:t>
            </a:r>
            <a:r>
              <a:rPr lang="fr-FR" dirty="0" smtClean="0">
                <a:effectLst>
                  <a:outerShdw blurRad="38100" dist="38100" dir="2700000" algn="tl">
                    <a:srgbClr val="000000"/>
                  </a:outerShdw>
                </a:effectLst>
                <a:latin typeface="Arial" charset="0"/>
              </a:rPr>
              <a:t>)</a:t>
            </a:r>
            <a:endParaRPr lang="fr-FR" dirty="0" smtClean="0">
              <a:effectLst>
                <a:outerShdw blurRad="38100" dist="38100" dir="2700000" algn="tl">
                  <a:srgbClr val="000000">
                    <a:alpha val="43137"/>
                  </a:srgbClr>
                </a:outerShdw>
              </a:effectLst>
              <a:latin typeface="Arial" pitchFamily="34" charset="0"/>
              <a:cs typeface="Arial" pitchFamily="34" charset="0"/>
            </a:endParaRPr>
          </a:p>
        </p:txBody>
      </p:sp>
      <p:pic>
        <p:nvPicPr>
          <p:cNvPr id="4" name="Picture 5" descr="savane54"/>
          <p:cNvPicPr>
            <a:picLocks noChangeAspect="1" noChangeArrowheads="1"/>
          </p:cNvPicPr>
          <p:nvPr/>
        </p:nvPicPr>
        <p:blipFill>
          <a:blip r:embed="rId3" cstate="print"/>
          <a:srcRect/>
          <a:stretch>
            <a:fillRect/>
          </a:stretch>
        </p:blipFill>
        <p:spPr bwMode="auto">
          <a:xfrm>
            <a:off x="683568" y="5045348"/>
            <a:ext cx="1655763" cy="1624012"/>
          </a:xfrm>
          <a:prstGeom prst="rect">
            <a:avLst/>
          </a:prstGeom>
          <a:noFill/>
        </p:spPr>
      </p:pic>
      <p:pic>
        <p:nvPicPr>
          <p:cNvPr id="5" name="Picture 4" descr="POSSept"/>
          <p:cNvPicPr>
            <a:picLocks noChangeAspect="1" noChangeArrowheads="1"/>
          </p:cNvPicPr>
          <p:nvPr/>
        </p:nvPicPr>
        <p:blipFill>
          <a:blip r:embed="rId4" cstate="print"/>
          <a:srcRect/>
          <a:stretch>
            <a:fillRect/>
          </a:stretch>
        </p:blipFill>
        <p:spPr bwMode="auto">
          <a:xfrm>
            <a:off x="2483767" y="5045348"/>
            <a:ext cx="2293066" cy="1624012"/>
          </a:xfrm>
          <a:prstGeom prst="rect">
            <a:avLst/>
          </a:prstGeom>
          <a:noFill/>
        </p:spPr>
      </p:pic>
      <p:pic>
        <p:nvPicPr>
          <p:cNvPr id="6" name="Picture 5" descr="savane41"/>
          <p:cNvPicPr>
            <a:picLocks noChangeAspect="1" noChangeArrowheads="1"/>
          </p:cNvPicPr>
          <p:nvPr/>
        </p:nvPicPr>
        <p:blipFill>
          <a:blip r:embed="rId5" cstate="print"/>
          <a:srcRect/>
          <a:stretch>
            <a:fillRect/>
          </a:stretch>
        </p:blipFill>
        <p:spPr bwMode="auto">
          <a:xfrm>
            <a:off x="4860032" y="5045349"/>
            <a:ext cx="1656184" cy="1616116"/>
          </a:xfrm>
          <a:prstGeom prst="rect">
            <a:avLst/>
          </a:prstGeom>
          <a:noFill/>
        </p:spPr>
      </p:pic>
      <p:pic>
        <p:nvPicPr>
          <p:cNvPr id="7" name="Picture 4" descr="savane46"/>
          <p:cNvPicPr>
            <a:picLocks noChangeAspect="1" noChangeArrowheads="1"/>
          </p:cNvPicPr>
          <p:nvPr/>
        </p:nvPicPr>
        <p:blipFill>
          <a:blip r:embed="rId6" cstate="print"/>
          <a:srcRect/>
          <a:stretch>
            <a:fillRect/>
          </a:stretch>
        </p:blipFill>
        <p:spPr bwMode="auto">
          <a:xfrm>
            <a:off x="6588224" y="5013176"/>
            <a:ext cx="1647661" cy="1634952"/>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467544" y="1484784"/>
            <a:ext cx="8136706" cy="3028521"/>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Calcul de relations métriques et topologiques</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en-US" sz="2000" dirty="0" smtClean="0">
                <a:latin typeface="Arial" pitchFamily="34" charset="0"/>
                <a:cs typeface="Arial" pitchFamily="34" charset="0"/>
              </a:rPr>
              <a:t> </a:t>
            </a:r>
            <a:r>
              <a:rPr lang="fr-FR" dirty="0" err="1" smtClean="0">
                <a:effectLst>
                  <a:outerShdw blurRad="38100" dist="38100" dir="2700000" algn="tl">
                    <a:srgbClr val="000000">
                      <a:alpha val="43137"/>
                    </a:srgbClr>
                  </a:outerShdw>
                </a:effectLst>
                <a:latin typeface="Arial" pitchFamily="34" charset="0"/>
                <a:cs typeface="Arial" pitchFamily="34" charset="0"/>
              </a:rPr>
              <a:t>Tessélation</a:t>
            </a:r>
            <a:r>
              <a:rPr lang="fr-FR" dirty="0" smtClean="0">
                <a:effectLst>
                  <a:outerShdw blurRad="38100" dist="38100" dir="2700000" algn="tl">
                    <a:srgbClr val="000000">
                      <a:alpha val="43137"/>
                    </a:srgbClr>
                  </a:outerShdw>
                </a:effectLst>
                <a:latin typeface="Arial" pitchFamily="34" charset="0"/>
                <a:cs typeface="Arial" pitchFamily="34" charset="0"/>
              </a:rPr>
              <a:t> de </a:t>
            </a:r>
            <a:r>
              <a:rPr lang="fr-FR" dirty="0" err="1" smtClean="0">
                <a:effectLst>
                  <a:outerShdw blurRad="38100" dist="38100" dir="2700000" algn="tl">
                    <a:srgbClr val="000000">
                      <a:alpha val="43137"/>
                    </a:srgbClr>
                  </a:outerShdw>
                </a:effectLst>
                <a:latin typeface="Arial" pitchFamily="34" charset="0"/>
                <a:cs typeface="Arial" pitchFamily="34" charset="0"/>
              </a:rPr>
              <a:t>Voronoï</a:t>
            </a:r>
            <a:r>
              <a:rPr lang="fr-FR" dirty="0" smtClean="0">
                <a:effectLst>
                  <a:outerShdw blurRad="38100" dist="38100" dir="2700000" algn="tl">
                    <a:srgbClr val="000000">
                      <a:alpha val="43137"/>
                    </a:srgbClr>
                  </a:outerShdw>
                </a:effectLst>
                <a:latin typeface="Arial" pitchFamily="34" charset="0"/>
                <a:cs typeface="Arial" pitchFamily="34" charset="0"/>
              </a:rPr>
              <a:t> (polygones de </a:t>
            </a:r>
            <a:r>
              <a:rPr lang="fr-FR" dirty="0" err="1" smtClean="0">
                <a:effectLst>
                  <a:outerShdw blurRad="38100" dist="38100" dir="2700000" algn="tl">
                    <a:srgbClr val="000000">
                      <a:alpha val="43137"/>
                    </a:srgbClr>
                  </a:outerShdw>
                </a:effectLst>
                <a:latin typeface="Arial" pitchFamily="34" charset="0"/>
                <a:cs typeface="Arial" pitchFamily="34" charset="0"/>
              </a:rPr>
              <a:t>Thiessen</a:t>
            </a:r>
            <a:r>
              <a:rPr lang="fr-FR" dirty="0" smtClean="0">
                <a:effectLst>
                  <a:outerShdw blurRad="38100" dist="38100" dir="2700000" algn="tl">
                    <a:srgbClr val="000000">
                      <a:alpha val="43137"/>
                    </a:srgbClr>
                  </a:outerShdw>
                </a:effectLst>
                <a:latin typeface="Arial" pitchFamily="34" charset="0"/>
                <a:cs typeface="Arial" pitchFamily="34" charset="0"/>
              </a:rPr>
              <a:t>)</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Triangulation (Delaunay)</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Voisinages et adjacences</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Calcul de matrices de distances entre objets</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Recherche opérationnelle (plus courts chemins, optimisation)</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Analyse de réseau</a:t>
            </a:r>
          </a:p>
        </p:txBody>
      </p:sp>
      <p:pic>
        <p:nvPicPr>
          <p:cNvPr id="4" name="Picture 4" descr="savane46"/>
          <p:cNvPicPr>
            <a:picLocks noChangeAspect="1" noChangeArrowheads="1"/>
          </p:cNvPicPr>
          <p:nvPr/>
        </p:nvPicPr>
        <p:blipFill>
          <a:blip r:embed="rId3" cstate="print"/>
          <a:srcRect/>
          <a:stretch>
            <a:fillRect/>
          </a:stretch>
        </p:blipFill>
        <p:spPr bwMode="auto">
          <a:xfrm>
            <a:off x="539552" y="4725144"/>
            <a:ext cx="1944216" cy="1929219"/>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484784"/>
            <a:ext cx="8136706" cy="3554819"/>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Calcul géostatistiques et simulations MC</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en-US" sz="1600" dirty="0" smtClean="0">
                <a:latin typeface="Arial" pitchFamily="34" charset="0"/>
                <a:cs typeface="Arial" pitchFamily="34" charset="0"/>
              </a:rPr>
              <a:t> </a:t>
            </a:r>
            <a:r>
              <a:rPr lang="fr-FR" sz="1600" dirty="0" smtClean="0">
                <a:effectLst>
                  <a:outerShdw blurRad="38100" dist="38100" dir="2700000" algn="tl">
                    <a:srgbClr val="000000">
                      <a:alpha val="43137"/>
                    </a:srgbClr>
                  </a:outerShdw>
                </a:effectLst>
                <a:latin typeface="Arial" pitchFamily="34" charset="0"/>
                <a:cs typeface="Arial" pitchFamily="34" charset="0"/>
              </a:rPr>
              <a:t>Recherche d’autocorrélation spatiale : </a:t>
            </a:r>
            <a:r>
              <a:rPr lang="fr-FR" sz="1600" dirty="0" err="1" smtClean="0">
                <a:effectLst>
                  <a:outerShdw blurRad="38100" dist="38100" dir="2700000" algn="tl">
                    <a:srgbClr val="000000">
                      <a:alpha val="43137"/>
                    </a:srgbClr>
                  </a:outerShdw>
                </a:effectLst>
                <a:latin typeface="Arial" pitchFamily="34" charset="0"/>
                <a:cs typeface="Arial" pitchFamily="34" charset="0"/>
              </a:rPr>
              <a:t>variogrammes</a:t>
            </a:r>
            <a:r>
              <a:rPr lang="fr-FR" sz="1600" dirty="0" smtClean="0">
                <a:effectLst>
                  <a:outerShdw blurRad="38100" dist="38100" dir="2700000" algn="tl">
                    <a:srgbClr val="000000">
                      <a:alpha val="43137"/>
                    </a:srgbClr>
                  </a:outerShdw>
                </a:effectLst>
                <a:latin typeface="Arial" pitchFamily="34" charset="0"/>
                <a:cs typeface="Arial" pitchFamily="34" charset="0"/>
              </a:rPr>
              <a:t>, indices  (Moran, </a:t>
            </a:r>
            <a:r>
              <a:rPr lang="fr-FR" sz="1600" dirty="0" err="1" smtClean="0">
                <a:effectLst>
                  <a:outerShdw blurRad="38100" dist="38100" dir="2700000" algn="tl">
                    <a:srgbClr val="000000">
                      <a:alpha val="43137"/>
                    </a:srgbClr>
                  </a:outerShdw>
                </a:effectLst>
                <a:latin typeface="Arial" pitchFamily="34" charset="0"/>
                <a:cs typeface="Arial" pitchFamily="34" charset="0"/>
              </a:rPr>
              <a:t>Geary</a:t>
            </a:r>
            <a:r>
              <a:rPr lang="fr-FR" sz="1600" dirty="0" smtClean="0">
                <a:effectLst>
                  <a:outerShdw blurRad="38100" dist="38100" dir="2700000" algn="tl">
                    <a:srgbClr val="000000">
                      <a:alpha val="43137"/>
                    </a:srgbClr>
                  </a:outerShdw>
                </a:effectLst>
                <a:latin typeface="Arial" pitchFamily="34" charset="0"/>
                <a:cs typeface="Arial" pitchFamily="34" charset="0"/>
              </a:rPr>
              <a:t>…), indices locaux (Moran, </a:t>
            </a:r>
            <a:r>
              <a:rPr lang="fr-FR" sz="1600" dirty="0" err="1" smtClean="0">
                <a:effectLst>
                  <a:outerShdw blurRad="38100" dist="38100" dir="2700000" algn="tl">
                    <a:srgbClr val="000000">
                      <a:alpha val="43137"/>
                    </a:srgbClr>
                  </a:outerShdw>
                </a:effectLst>
                <a:latin typeface="Arial" pitchFamily="34" charset="0"/>
                <a:cs typeface="Arial" pitchFamily="34" charset="0"/>
              </a:rPr>
              <a:t>Getis</a:t>
            </a:r>
            <a:r>
              <a:rPr lang="fr-FR" sz="1600" dirty="0" smtClean="0">
                <a:effectLst>
                  <a:outerShdw blurRad="38100" dist="38100" dir="2700000" algn="tl">
                    <a:srgbClr val="000000">
                      <a:alpha val="43137"/>
                    </a:srgbClr>
                  </a:outerShdw>
                </a:effectLst>
                <a:latin typeface="Arial" pitchFamily="34" charset="0"/>
                <a:cs typeface="Arial" pitchFamily="34" charset="0"/>
              </a:rPr>
              <a:t>…)</a:t>
            </a:r>
          </a:p>
          <a:p>
            <a:pPr lvl="1">
              <a:spcBef>
                <a:spcPct val="40000"/>
              </a:spcBef>
              <a:spcAft>
                <a:spcPct val="15000"/>
              </a:spcAft>
              <a:buClr>
                <a:srgbClr val="FFC000"/>
              </a:buClr>
              <a:buSzPct val="80000"/>
              <a:buFont typeface="Wingdings" pitchFamily="2" charset="2"/>
              <a:buChar char="§"/>
              <a:defRPr/>
            </a:pPr>
            <a:r>
              <a:rPr lang="fr-FR" sz="1600" dirty="0" smtClean="0">
                <a:latin typeface="Arial" pitchFamily="34" charset="0"/>
                <a:cs typeface="Arial" pitchFamily="34" charset="0"/>
              </a:rPr>
              <a:t> </a:t>
            </a:r>
            <a:r>
              <a:rPr lang="fr-FR" sz="1600" dirty="0" smtClean="0">
                <a:effectLst>
                  <a:outerShdw blurRad="38100" dist="38100" dir="2700000" algn="tl">
                    <a:srgbClr val="000000">
                      <a:alpha val="43137"/>
                    </a:srgbClr>
                  </a:outerShdw>
                </a:effectLst>
                <a:latin typeface="Arial" pitchFamily="34" charset="0"/>
                <a:cs typeface="Arial" pitchFamily="34" charset="0"/>
              </a:rPr>
              <a:t>Indices de dispersion d’un semis de </a:t>
            </a:r>
            <a:r>
              <a:rPr lang="fr-FR" sz="1600" dirty="0" smtClean="0">
                <a:effectLst>
                  <a:outerShdw blurRad="38100" dist="38100" dir="2700000" algn="tl">
                    <a:srgbClr val="000000">
                      <a:alpha val="43137"/>
                    </a:srgbClr>
                  </a:outerShdw>
                </a:effectLst>
                <a:latin typeface="Arial" pitchFamily="34" charset="0"/>
                <a:cs typeface="Arial" pitchFamily="34" charset="0"/>
              </a:rPr>
              <a:t>points, distribution par </a:t>
            </a:r>
            <a:r>
              <a:rPr lang="fr-FR" sz="1600" dirty="0" smtClean="0">
                <a:effectLst>
                  <a:outerShdw blurRad="38100" dist="38100" dir="2700000" algn="tl">
                    <a:srgbClr val="000000">
                      <a:alpha val="43137"/>
                    </a:srgbClr>
                  </a:outerShdw>
                </a:effectLst>
                <a:latin typeface="Arial" pitchFamily="34" charset="0"/>
                <a:cs typeface="Arial" pitchFamily="34" charset="0"/>
              </a:rPr>
              <a:t>rapport à une distribution aléatoire : </a:t>
            </a:r>
          </a:p>
          <a:p>
            <a:pPr marL="806450" defTabSz="542925" eaLnBrk="0" hangingPunct="0">
              <a:spcBef>
                <a:spcPct val="20000"/>
              </a:spcBef>
              <a:buClr>
                <a:srgbClr val="FFCC66"/>
              </a:buClr>
              <a:buFont typeface="Wingdings" pitchFamily="2" charset="2"/>
              <a:buChar char="§"/>
            </a:pPr>
            <a:r>
              <a:rPr lang="fr-FR" sz="1400" dirty="0" smtClean="0">
                <a:solidFill>
                  <a:schemeClr val="bg1"/>
                </a:solidFill>
                <a:effectLst>
                  <a:outerShdw blurRad="38100" dist="38100" dir="2700000" algn="tl">
                    <a:srgbClr val="000000"/>
                  </a:outerShdw>
                </a:effectLst>
                <a:latin typeface="Arial" charset="0"/>
              </a:rPr>
              <a:t> </a:t>
            </a:r>
            <a:r>
              <a:rPr lang="fr-FR" sz="1400" dirty="0" smtClean="0">
                <a:effectLst>
                  <a:outerShdw blurRad="38100" dist="38100" dir="2700000" algn="tl">
                    <a:srgbClr val="000000"/>
                  </a:outerShdw>
                </a:effectLst>
                <a:latin typeface="Arial" charset="0"/>
              </a:rPr>
              <a:t>Courbes de concentration</a:t>
            </a:r>
          </a:p>
          <a:p>
            <a:pPr marL="806450" defTabSz="542925" eaLnBrk="0" hangingPunct="0">
              <a:spcBef>
                <a:spcPct val="20000"/>
              </a:spcBef>
              <a:buClr>
                <a:srgbClr val="FFCC66"/>
              </a:buClr>
              <a:buFont typeface="Wingdings" pitchFamily="2" charset="2"/>
              <a:buChar char="§"/>
            </a:pPr>
            <a:r>
              <a:rPr lang="fr-FR" sz="1400" dirty="0" smtClean="0">
                <a:effectLst>
                  <a:outerShdw blurRad="38100" dist="38100" dir="2700000" algn="tl">
                    <a:srgbClr val="000000"/>
                  </a:outerShdw>
                </a:effectLst>
                <a:latin typeface="Arial" charset="0"/>
              </a:rPr>
              <a:t> Indice de Theil</a:t>
            </a:r>
          </a:p>
          <a:p>
            <a:pPr marL="806450" defTabSz="542925" eaLnBrk="0" hangingPunct="0">
              <a:spcBef>
                <a:spcPct val="20000"/>
              </a:spcBef>
              <a:buClr>
                <a:srgbClr val="FFCC66"/>
              </a:buClr>
              <a:buFont typeface="Wingdings" pitchFamily="2" charset="2"/>
              <a:buChar char="§"/>
            </a:pPr>
            <a:r>
              <a:rPr lang="fr-FR" sz="1400" dirty="0" smtClean="0">
                <a:effectLst>
                  <a:outerShdw blurRad="38100" dist="38100" dir="2700000" algn="tl">
                    <a:srgbClr val="000000"/>
                  </a:outerShdw>
                </a:effectLst>
                <a:latin typeface="Arial" charset="0"/>
              </a:rPr>
              <a:t> Moyenne de la distance minimum entre deux points, et comparaison par rapport à une distribution </a:t>
            </a:r>
            <a:r>
              <a:rPr lang="fr-FR" sz="1400" dirty="0" smtClean="0">
                <a:effectLst>
                  <a:outerShdw blurRad="38100" dist="38100" dir="2700000" algn="tl">
                    <a:srgbClr val="000000"/>
                  </a:outerShdw>
                </a:effectLst>
                <a:latin typeface="Arial" charset="0"/>
              </a:rPr>
              <a:t>aléatoire</a:t>
            </a:r>
          </a:p>
          <a:p>
            <a:pPr marL="806450" defTabSz="542925" eaLnBrk="0" hangingPunct="0">
              <a:spcBef>
                <a:spcPct val="20000"/>
              </a:spcBef>
              <a:buClr>
                <a:srgbClr val="FFCC66"/>
              </a:buClr>
              <a:buFont typeface="Wingdings" pitchFamily="2" charset="2"/>
              <a:buChar char="§"/>
            </a:pPr>
            <a:r>
              <a:rPr lang="fr-FR" sz="1400" dirty="0" smtClean="0">
                <a:effectLst>
                  <a:outerShdw blurRad="38100" dist="38100" dir="2700000" algn="tl">
                    <a:srgbClr val="000000"/>
                  </a:outerShdw>
                </a:effectLst>
                <a:latin typeface="Arial" charset="0"/>
                <a:cs typeface="Arial" pitchFamily="34" charset="0"/>
              </a:rPr>
              <a:t> </a:t>
            </a:r>
            <a:r>
              <a:rPr lang="fr-FR" sz="1400" dirty="0" smtClean="0">
                <a:effectLst>
                  <a:outerShdw blurRad="38100" dist="38100" dir="2700000" algn="tl">
                    <a:srgbClr val="000000"/>
                  </a:outerShdw>
                </a:effectLst>
                <a:latin typeface="Arial" charset="0"/>
                <a:cs typeface="Arial" pitchFamily="34" charset="0"/>
              </a:rPr>
              <a:t>d’un sous-ensemble dans un ensemble</a:t>
            </a:r>
          </a:p>
          <a:p>
            <a:pPr marL="806450" defTabSz="542925" eaLnBrk="0" hangingPunct="0">
              <a:spcBef>
                <a:spcPct val="20000"/>
              </a:spcBef>
              <a:buClr>
                <a:srgbClr val="FFCC66"/>
              </a:buClr>
              <a:buFont typeface="Wingdings" pitchFamily="2" charset="2"/>
              <a:buChar char="§"/>
            </a:pPr>
            <a:r>
              <a:rPr lang="fr-FR" sz="1400" dirty="0" smtClean="0">
                <a:effectLst>
                  <a:outerShdw blurRad="38100" dist="38100" dir="2700000" algn="tl">
                    <a:srgbClr val="000000"/>
                  </a:outerShdw>
                </a:effectLst>
                <a:latin typeface="Arial" charset="0"/>
                <a:cs typeface="Arial" pitchFamily="34" charset="0"/>
              </a:rPr>
              <a:t> </a:t>
            </a:r>
            <a:r>
              <a:rPr lang="fr-FR" sz="1400" dirty="0" smtClean="0">
                <a:effectLst>
                  <a:outerShdw blurRad="38100" dist="38100" dir="2700000" algn="tl">
                    <a:srgbClr val="000000"/>
                  </a:outerShdw>
                </a:effectLst>
                <a:latin typeface="Arial" charset="0"/>
                <a:cs typeface="Arial" pitchFamily="34" charset="0"/>
              </a:rPr>
              <a:t>dans le temps et dans l’espace</a:t>
            </a:r>
            <a:endParaRPr lang="fr-FR" sz="1600" dirty="0" smtClean="0">
              <a:effectLst>
                <a:outerShdw blurRad="38100" dist="38100" dir="2700000" algn="tl">
                  <a:srgbClr val="000000">
                    <a:alpha val="43137"/>
                  </a:srgbClr>
                </a:outerShdw>
              </a:effectLst>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sz="1600" dirty="0" smtClean="0">
                <a:effectLst>
                  <a:outerShdw blurRad="38100" dist="38100" dir="2700000" algn="tl">
                    <a:srgbClr val="000000">
                      <a:alpha val="43137"/>
                    </a:srgbClr>
                  </a:outerShdw>
                </a:effectLst>
                <a:latin typeface="Arial" pitchFamily="34" charset="0"/>
                <a:cs typeface="Arial" pitchFamily="34" charset="0"/>
              </a:rPr>
              <a:t> Méthodes </a:t>
            </a:r>
            <a:r>
              <a:rPr lang="fr-FR" sz="1600" dirty="0" smtClean="0">
                <a:effectLst>
                  <a:outerShdw blurRad="38100" dist="38100" dir="2700000" algn="tl">
                    <a:srgbClr val="000000">
                      <a:alpha val="43137"/>
                    </a:srgbClr>
                  </a:outerShdw>
                </a:effectLst>
                <a:latin typeface="Arial" pitchFamily="34" charset="0"/>
                <a:cs typeface="Arial" pitchFamily="34" charset="0"/>
              </a:rPr>
              <a:t>de recherche d’agrégats spatiaux (scan stat, indice</a:t>
            </a:r>
            <a:r>
              <a:rPr lang="fr-FR" sz="1600" dirty="0" smtClean="0">
                <a:effectLst>
                  <a:outerShdw blurRad="38100" dist="38100" dir="2700000" algn="tl">
                    <a:srgbClr val="000000">
                      <a:alpha val="43137"/>
                    </a:srgbClr>
                  </a:outerShdw>
                </a:effectLst>
                <a:latin typeface="Arial" pitchFamily="34" charset="0"/>
                <a:cs typeface="Arial" pitchFamily="34" charset="0"/>
              </a:rPr>
              <a:t>)</a:t>
            </a:r>
          </a:p>
        </p:txBody>
      </p:sp>
      <p:pic>
        <p:nvPicPr>
          <p:cNvPr id="4" name="Picture 4" descr="Points alea"/>
          <p:cNvPicPr>
            <a:picLocks noChangeAspect="1" noChangeArrowheads="1"/>
          </p:cNvPicPr>
          <p:nvPr/>
        </p:nvPicPr>
        <p:blipFill>
          <a:blip r:embed="rId3" cstate="print"/>
          <a:srcRect/>
          <a:stretch>
            <a:fillRect/>
          </a:stretch>
        </p:blipFill>
        <p:spPr bwMode="auto">
          <a:xfrm>
            <a:off x="3760789" y="5085184"/>
            <a:ext cx="1747315" cy="1700808"/>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557338"/>
            <a:ext cx="8136706" cy="2399118"/>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Analyse spatio-temporelles</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latin typeface="Arial" pitchFamily="34" charset="0"/>
                <a:cs typeface="Arial" pitchFamily="34" charset="0"/>
              </a:rPr>
              <a:t> Recherche de cas index par filtre spatio-temporel</a:t>
            </a:r>
          </a:p>
          <a:p>
            <a:pPr lvl="1">
              <a:spcBef>
                <a:spcPct val="40000"/>
              </a:spcBef>
              <a:spcAft>
                <a:spcPct val="15000"/>
              </a:spcAft>
              <a:buClr>
                <a:srgbClr val="FFC000"/>
              </a:buClr>
              <a:buSzPct val="80000"/>
              <a:buFont typeface="Wingdings" pitchFamily="2" charset="2"/>
              <a:buChar char="§"/>
              <a:defRPr/>
            </a:pPr>
            <a:r>
              <a:rPr lang="fr-FR" dirty="0" smtClean="0">
                <a:latin typeface="Arial" pitchFamily="34" charset="0"/>
                <a:cs typeface="Arial" pitchFamily="34" charset="0"/>
              </a:rPr>
              <a:t> Méthodes de recherche d’agrégats spatio-temporels (scan limités dans le temps)</a:t>
            </a:r>
            <a:endParaRPr lang="fr-FR" dirty="0" smtClean="0">
              <a:effectLst>
                <a:outerShdw blurRad="38100" dist="38100" dir="2700000" algn="tl">
                  <a:srgbClr val="000000">
                    <a:alpha val="43137"/>
                  </a:srgbClr>
                </a:outerShdw>
              </a:effectLst>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Reconstruction de parcours par chainage arrière</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Modélisation avec calculs de relations spatiales et spatio-temporelle</a:t>
            </a:r>
          </a:p>
        </p:txBody>
      </p:sp>
      <p:pic>
        <p:nvPicPr>
          <p:cNvPr id="4" name="Picture 70" descr="Cadre012"/>
          <p:cNvPicPr>
            <a:picLocks noChangeAspect="1" noChangeArrowheads="1"/>
          </p:cNvPicPr>
          <p:nvPr/>
        </p:nvPicPr>
        <p:blipFill>
          <a:blip r:embed="rId3" cstate="print"/>
          <a:srcRect/>
          <a:stretch>
            <a:fillRect/>
          </a:stretch>
        </p:blipFill>
        <p:spPr bwMode="auto">
          <a:xfrm>
            <a:off x="4139952" y="4365104"/>
            <a:ext cx="1800200" cy="2282574"/>
          </a:xfrm>
          <a:prstGeom prst="rect">
            <a:avLst/>
          </a:prstGeom>
          <a:noFill/>
        </p:spPr>
      </p:pic>
      <p:pic>
        <p:nvPicPr>
          <p:cNvPr id="5" name="Picture 5" descr="Emergence_Diagram"/>
          <p:cNvPicPr>
            <a:picLocks noChangeAspect="1" noChangeArrowheads="1"/>
          </p:cNvPicPr>
          <p:nvPr/>
        </p:nvPicPr>
        <p:blipFill>
          <a:blip r:embed="rId4" cstate="print"/>
          <a:srcRect/>
          <a:stretch>
            <a:fillRect/>
          </a:stretch>
        </p:blipFill>
        <p:spPr bwMode="auto">
          <a:xfrm>
            <a:off x="1259632" y="4340778"/>
            <a:ext cx="2808312" cy="2296982"/>
          </a:xfrm>
          <a:prstGeom prst="rect">
            <a:avLst/>
          </a:prstGeom>
          <a:noFill/>
        </p:spPr>
      </p:pic>
      <p:pic>
        <p:nvPicPr>
          <p:cNvPr id="6" name="Picture 9" descr="image01"/>
          <p:cNvPicPr>
            <a:picLocks noChangeAspect="1" noChangeArrowheads="1"/>
          </p:cNvPicPr>
          <p:nvPr/>
        </p:nvPicPr>
        <p:blipFill>
          <a:blip r:embed="rId5" cstate="print"/>
          <a:srcRect/>
          <a:stretch>
            <a:fillRect/>
          </a:stretch>
        </p:blipFill>
        <p:spPr bwMode="auto">
          <a:xfrm>
            <a:off x="6012160" y="4725144"/>
            <a:ext cx="1976214" cy="1528322"/>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557338"/>
            <a:ext cx="8136706" cy="3867213"/>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Changement de type d’objets</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Généralisations (centres moyens, médians, lissage)</a:t>
            </a:r>
          </a:p>
          <a:p>
            <a:pPr marL="806450" lvl="1">
              <a:spcBef>
                <a:spcPct val="40000"/>
              </a:spcBef>
              <a:spcAft>
                <a:spcPct val="15000"/>
              </a:spcAft>
              <a:buClr>
                <a:srgbClr val="FFC000"/>
              </a:buClr>
              <a:buSzPct val="80000"/>
              <a:defRPr/>
            </a:pPr>
            <a:r>
              <a:rPr lang="fr-FR" sz="1400" dirty="0" smtClean="0">
                <a:effectLst>
                  <a:outerShdw blurRad="38100" dist="38100" dir="2700000" algn="tl">
                    <a:srgbClr val="000000"/>
                  </a:outerShdw>
                </a:effectLst>
                <a:latin typeface="Arial" charset="0"/>
                <a:cs typeface="Tahoma" pitchFamily="34" charset="0"/>
              </a:rPr>
              <a:t>Un transfert d’échelle s’accompagne en général d’une</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solidFill>
                  <a:srgbClr val="FFCC66"/>
                </a:solidFill>
                <a:effectLst>
                  <a:outerShdw blurRad="38100" dist="38100" dir="2700000" algn="tl">
                    <a:srgbClr val="000000"/>
                  </a:outerShdw>
                </a:effectLst>
                <a:latin typeface="Arial" charset="0"/>
                <a:cs typeface="Tahoma" pitchFamily="34" charset="0"/>
              </a:rPr>
              <a:t>abstraction sémantique</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effectLst>
                  <a:outerShdw blurRad="38100" dist="38100" dir="2700000" algn="tl">
                    <a:srgbClr val="000000"/>
                  </a:outerShdw>
                </a:effectLst>
                <a:latin typeface="Arial" charset="0"/>
                <a:cs typeface="Tahoma" pitchFamily="34" charset="0"/>
              </a:rPr>
              <a:t>et d’un</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solidFill>
                  <a:srgbClr val="FFCC66"/>
                </a:solidFill>
                <a:effectLst>
                  <a:outerShdw blurRad="38100" dist="38100" dir="2700000" algn="tl">
                    <a:srgbClr val="000000"/>
                  </a:outerShdw>
                </a:effectLst>
                <a:latin typeface="Arial" charset="0"/>
                <a:cs typeface="Tahoma" pitchFamily="34" charset="0"/>
              </a:rPr>
              <a:t>changement d’échelle de description.</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effectLst>
                  <a:outerShdw blurRad="38100" dist="38100" dir="2700000" algn="tl">
                    <a:srgbClr val="000000"/>
                  </a:outerShdw>
                </a:effectLst>
                <a:latin typeface="Arial" charset="0"/>
                <a:cs typeface="Tahoma" pitchFamily="34" charset="0"/>
              </a:rPr>
              <a:t>Lorsque la géométrie des nouveaux objets provient d’un niveau plus précis, il est parfois utile de procéder à une</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i="1" dirty="0" smtClean="0">
                <a:solidFill>
                  <a:srgbClr val="FFCC66"/>
                </a:solidFill>
                <a:effectLst>
                  <a:outerShdw blurRad="38100" dist="38100" dir="2700000" algn="tl">
                    <a:srgbClr val="000000"/>
                  </a:outerShdw>
                </a:effectLst>
                <a:latin typeface="Arial" charset="0"/>
                <a:cs typeface="Tahoma" pitchFamily="34" charset="0"/>
              </a:rPr>
              <a:t>généralisation</a:t>
            </a:r>
            <a:r>
              <a:rPr lang="fr-FR" sz="1400" dirty="0" smtClean="0">
                <a:solidFill>
                  <a:srgbClr val="FFCC66"/>
                </a:solidFill>
                <a:effectLst>
                  <a:outerShdw blurRad="38100" dist="38100" dir="2700000" algn="tl">
                    <a:srgbClr val="000000"/>
                  </a:outerShdw>
                </a:effectLst>
                <a:latin typeface="Arial" charset="0"/>
                <a:cs typeface="Tahoma" pitchFamily="34" charset="0"/>
              </a:rPr>
              <a:t> </a:t>
            </a:r>
            <a:r>
              <a:rPr lang="fr-FR" sz="1400" dirty="0" smtClean="0">
                <a:effectLst>
                  <a:outerShdw blurRad="38100" dist="38100" dir="2700000" algn="tl">
                    <a:srgbClr val="000000"/>
                  </a:outerShdw>
                </a:effectLst>
                <a:latin typeface="Arial" charset="0"/>
                <a:cs typeface="Tahoma" pitchFamily="34" charset="0"/>
              </a:rPr>
              <a:t>pour mettre la géométrie des objets en accord avec leur contenu sémantique.</a:t>
            </a:r>
            <a:endParaRPr lang="fr-FR" dirty="0" smtClean="0">
              <a:effectLst>
                <a:outerShdw blurRad="38100" dist="38100" dir="2700000" algn="tl">
                  <a:srgbClr val="000000">
                    <a:alpha val="43137"/>
                  </a:srgbClr>
                </a:outerShdw>
              </a:effectLst>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squelettisation, vectorisation, courbes d’</a:t>
            </a:r>
            <a:r>
              <a:rPr lang="fr-FR" dirty="0" err="1" smtClean="0">
                <a:effectLst>
                  <a:outerShdw blurRad="38100" dist="38100" dir="2700000" algn="tl">
                    <a:srgbClr val="000000">
                      <a:alpha val="43137"/>
                    </a:srgbClr>
                  </a:outerShdw>
                </a:effectLst>
                <a:latin typeface="Arial" pitchFamily="34" charset="0"/>
                <a:cs typeface="Arial" pitchFamily="34" charset="0"/>
              </a:rPr>
              <a:t>isovaleurs</a:t>
            </a:r>
            <a:endParaRPr lang="fr-FR" dirty="0" smtClean="0">
              <a:effectLst>
                <a:outerShdw blurRad="38100" dist="38100" dir="2700000" algn="tl">
                  <a:srgbClr val="000000">
                    <a:alpha val="43137"/>
                  </a:srgbClr>
                </a:outerShdw>
              </a:effectLst>
              <a:latin typeface="Arial" pitchFamily="34" charset="0"/>
              <a:cs typeface="Arial" pitchFamily="34" charset="0"/>
            </a:endParaRPr>
          </a:p>
          <a:p>
            <a:pPr marL="806450" lvl="1">
              <a:spcBef>
                <a:spcPct val="40000"/>
              </a:spcBef>
              <a:spcAft>
                <a:spcPct val="15000"/>
              </a:spcAft>
              <a:buClr>
                <a:srgbClr val="FFC000"/>
              </a:buClr>
              <a:buSzPct val="80000"/>
              <a:defRPr/>
            </a:pPr>
            <a:r>
              <a:rPr lang="fr-FR" sz="1400" dirty="0" smtClean="0">
                <a:effectLst>
                  <a:outerShdw blurRad="38100" dist="38100" dir="2700000" algn="tl">
                    <a:srgbClr val="000000"/>
                  </a:outerShdw>
                </a:effectLst>
                <a:latin typeface="Arial" charset="0"/>
                <a:cs typeface="Tahoma" pitchFamily="34" charset="0"/>
              </a:rPr>
              <a:t>Des schématisations géométriques plus complexes que la généralisation de contours sont également disponibles. Elles font appel à la morphologie mathématique et effectuent en général un changement de type d’implantation spatiale.</a:t>
            </a:r>
            <a:endParaRPr lang="fr-FR" dirty="0" smtClean="0">
              <a:effectLst>
                <a:outerShdw blurRad="38100" dist="38100" dir="2700000" algn="tl">
                  <a:srgbClr val="000000">
                    <a:alpha val="43137"/>
                  </a:srgbClr>
                </a:outerShdw>
              </a:effectLst>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a:t>
            </a:r>
            <a:r>
              <a:rPr lang="fr-FR" dirty="0" err="1" smtClean="0">
                <a:effectLst>
                  <a:outerShdw blurRad="38100" dist="38100" dir="2700000" algn="tl">
                    <a:srgbClr val="000000">
                      <a:alpha val="43137"/>
                    </a:srgbClr>
                  </a:outerShdw>
                </a:effectLst>
                <a:latin typeface="Arial" pitchFamily="34" charset="0"/>
                <a:cs typeface="Arial" pitchFamily="34" charset="0"/>
              </a:rPr>
              <a:t>rasterisation</a:t>
            </a:r>
            <a:r>
              <a:rPr lang="fr-FR" dirty="0" smtClean="0">
                <a:effectLst>
                  <a:outerShdw blurRad="38100" dist="38100" dir="2700000" algn="tl">
                    <a:srgbClr val="000000">
                      <a:alpha val="43137"/>
                    </a:srgbClr>
                  </a:outerShdw>
                </a:effectLst>
                <a:latin typeface="Arial" pitchFamily="34" charset="0"/>
                <a:cs typeface="Arial" pitchFamily="34" charset="0"/>
              </a:rPr>
              <a:t>, ré-</a:t>
            </a:r>
            <a:r>
              <a:rPr lang="fr-FR" dirty="0" err="1" smtClean="0">
                <a:effectLst>
                  <a:outerShdw blurRad="38100" dist="38100" dir="2700000" algn="tl">
                    <a:srgbClr val="000000">
                      <a:alpha val="43137"/>
                    </a:srgbClr>
                  </a:outerShdw>
                </a:effectLst>
                <a:latin typeface="Arial" pitchFamily="34" charset="0"/>
                <a:cs typeface="Arial" pitchFamily="34" charset="0"/>
              </a:rPr>
              <a:t>échantillonage</a:t>
            </a:r>
            <a:endParaRPr lang="fr-FR" dirty="0" smtClean="0">
              <a:effectLst>
                <a:outerShdw blurRad="38100" dist="38100" dir="2700000" algn="tl">
                  <a:srgbClr val="000000">
                    <a:alpha val="43137"/>
                  </a:srgbClr>
                </a:outerShdw>
              </a:effectLst>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création de réseaux à partir de points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r>
              <a:rPr lang="fr-FR" sz="3600" i="0" dirty="0" smtClean="0">
                <a:solidFill>
                  <a:srgbClr val="FFCC66"/>
                </a:solidFill>
                <a:effectLst>
                  <a:outerShdw blurRad="38100" dist="38100" dir="2700000" algn="tl">
                    <a:srgbClr val="000000"/>
                  </a:outerShdw>
                </a:effectLst>
                <a:latin typeface="Arial" charset="0"/>
              </a:rPr>
              <a:t>SavGIS </a:t>
            </a:r>
            <a:r>
              <a:rPr lang="fr-FR" sz="3600" i="0" dirty="0">
                <a:solidFill>
                  <a:srgbClr val="FFCC66"/>
                </a:solidFill>
                <a:effectLst>
                  <a:outerShdw blurRad="38100" dist="38100" dir="2700000" algn="tl">
                    <a:srgbClr val="000000"/>
                  </a:outerShdw>
                </a:effectLst>
                <a:latin typeface="Arial" charset="0"/>
              </a:rPr>
              <a:t>pour </a:t>
            </a:r>
            <a:r>
              <a:rPr lang="fr-FR" sz="3600" i="0" dirty="0" smtClean="0">
                <a:solidFill>
                  <a:srgbClr val="FFCC66"/>
                </a:solidFill>
                <a:effectLst>
                  <a:outerShdw blurRad="38100" dist="38100" dir="2700000" algn="tl">
                    <a:srgbClr val="000000"/>
                  </a:outerShdw>
                </a:effectLst>
                <a:latin typeface="Arial" charset="0"/>
              </a:rPr>
              <a:t>l’analyse spatiale en épidémiologie</a:t>
            </a:r>
            <a:endParaRPr lang="fr-FR" sz="4400" i="0" dirty="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5" name="Rectangle 3"/>
          <p:cNvSpPr>
            <a:spLocks noChangeArrowheads="1"/>
          </p:cNvSpPr>
          <p:nvPr/>
        </p:nvSpPr>
        <p:spPr bwMode="auto">
          <a:xfrm>
            <a:off x="395288" y="1196975"/>
            <a:ext cx="8180387" cy="5199063"/>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2000" i="0" dirty="0">
                <a:solidFill>
                  <a:srgbClr val="FFCC66"/>
                </a:solidFill>
                <a:effectLst>
                  <a:outerShdw blurRad="38100" dist="38100" dir="2700000" algn="tl">
                    <a:srgbClr val="000000"/>
                  </a:outerShdw>
                </a:effectLst>
                <a:latin typeface="Arial" pitchFamily="34" charset="0"/>
                <a:cs typeface="Arial" pitchFamily="34" charset="0"/>
              </a:rPr>
              <a:t>Statistique</a:t>
            </a:r>
          </a:p>
          <a:p>
            <a:pPr eaLnBrk="0" hangingPunct="0">
              <a:spcBef>
                <a:spcPct val="50000"/>
              </a:spcBef>
              <a:spcAft>
                <a:spcPct val="15000"/>
              </a:spcAft>
              <a:buClr>
                <a:srgbClr val="FFCC66"/>
              </a:buClr>
              <a:buSzPct val="70000"/>
              <a:buFont typeface="Wingdings" pitchFamily="2" charset="2"/>
              <a:buChar char="§"/>
            </a:pPr>
            <a:r>
              <a:rPr lang="fr-FR" sz="1600" i="0" dirty="0">
                <a:solidFill>
                  <a:srgbClr val="FFCC66"/>
                </a:solidFill>
                <a:effectLst>
                  <a:outerShdw blurRad="38100" dist="38100" dir="2700000" algn="tl">
                    <a:srgbClr val="000000"/>
                  </a:outerShdw>
                </a:effectLst>
                <a:latin typeface="Arial" pitchFamily="34" charset="0"/>
                <a:cs typeface="Arial" pitchFamily="34" charset="0"/>
              </a:rPr>
              <a:t> </a:t>
            </a:r>
            <a:r>
              <a:rPr lang="fr-FR" sz="1600" i="0" dirty="0">
                <a:effectLst>
                  <a:outerShdw blurRad="38100" dist="38100" dir="2700000" algn="tl">
                    <a:srgbClr val="000000"/>
                  </a:outerShdw>
                </a:effectLst>
                <a:latin typeface="Arial" pitchFamily="34" charset="0"/>
                <a:cs typeface="Arial" pitchFamily="34" charset="0"/>
              </a:rPr>
              <a:t>Calculs classiques (moments, histogrammes, ajustement visuel de distributions)</a:t>
            </a: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Calcul de la variabilité d’un échantillon (calcul théorique et par simulation MC)</a:t>
            </a: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pitchFamily="34" charset="0"/>
              <a:cs typeface="Arial" pitchFamily="34" charset="0"/>
            </a:endParaRPr>
          </a:p>
        </p:txBody>
      </p:sp>
      <p:sp>
        <p:nvSpPr>
          <p:cNvPr id="525316"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pitchFamily="34" charset="0"/>
                <a:cs typeface="Arial" pitchFamily="34" charset="0"/>
              </a:rPr>
              <a:t>SavGIS </a:t>
            </a:r>
            <a:r>
              <a:rPr lang="fr-FR" sz="3200" i="0" dirty="0">
                <a:effectLst>
                  <a:outerShdw blurRad="38100" dist="38100" dir="2700000" algn="tl">
                    <a:srgbClr val="000000"/>
                  </a:outerShdw>
                </a:effectLst>
                <a:latin typeface="Arial" pitchFamily="34" charset="0"/>
                <a:cs typeface="Arial" pitchFamily="34" charset="0"/>
              </a:rPr>
              <a:t>pour l’épidémiologie</a:t>
            </a:r>
          </a:p>
        </p:txBody>
      </p:sp>
      <p:pic>
        <p:nvPicPr>
          <p:cNvPr id="525318" name="Picture 6" descr="stat01"/>
          <p:cNvPicPr>
            <a:picLocks noChangeAspect="1" noChangeArrowheads="1"/>
          </p:cNvPicPr>
          <p:nvPr/>
        </p:nvPicPr>
        <p:blipFill>
          <a:blip r:embed="rId3" cstate="print"/>
          <a:srcRect/>
          <a:stretch>
            <a:fillRect/>
          </a:stretch>
        </p:blipFill>
        <p:spPr bwMode="auto">
          <a:xfrm>
            <a:off x="755650" y="4508500"/>
            <a:ext cx="1800225" cy="1736725"/>
          </a:xfrm>
          <a:prstGeom prst="rect">
            <a:avLst/>
          </a:prstGeom>
          <a:noFill/>
        </p:spPr>
      </p:pic>
      <p:pic>
        <p:nvPicPr>
          <p:cNvPr id="525319" name="Picture 7" descr="Stat000"/>
          <p:cNvPicPr>
            <a:picLocks noChangeAspect="1" noChangeArrowheads="1"/>
          </p:cNvPicPr>
          <p:nvPr/>
        </p:nvPicPr>
        <p:blipFill>
          <a:blip r:embed="rId4" cstate="print"/>
          <a:srcRect/>
          <a:stretch>
            <a:fillRect/>
          </a:stretch>
        </p:blipFill>
        <p:spPr bwMode="auto">
          <a:xfrm>
            <a:off x="728663" y="2060575"/>
            <a:ext cx="2690812" cy="1722438"/>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340768"/>
            <a:ext cx="8136706" cy="3257815"/>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Gestion de données localisées</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latin typeface="Arial" pitchFamily="34" charset="0"/>
                <a:cs typeface="Arial" pitchFamily="34" charset="0"/>
              </a:rPr>
              <a:t> </a:t>
            </a:r>
            <a:r>
              <a:rPr lang="fr-FR" dirty="0" smtClean="0">
                <a:effectLst>
                  <a:outerShdw blurRad="38100" dist="38100" dir="2700000" algn="tl">
                    <a:srgbClr val="000000">
                      <a:alpha val="43137"/>
                    </a:srgbClr>
                  </a:outerShdw>
                </a:effectLst>
                <a:latin typeface="Arial" pitchFamily="34" charset="0"/>
                <a:cs typeface="Arial" pitchFamily="34" charset="0"/>
              </a:rPr>
              <a:t>Gestion de la localisation (</a:t>
            </a:r>
            <a:r>
              <a:rPr lang="fr-FR" dirty="0" err="1" smtClean="0">
                <a:effectLst>
                  <a:outerShdw blurRad="38100" dist="38100" dir="2700000" algn="tl">
                    <a:srgbClr val="000000">
                      <a:alpha val="43137"/>
                    </a:srgbClr>
                  </a:outerShdw>
                </a:effectLst>
                <a:latin typeface="Arial" pitchFamily="34" charset="0"/>
                <a:cs typeface="Arial" pitchFamily="34" charset="0"/>
              </a:rPr>
              <a:t>datum</a:t>
            </a:r>
            <a:r>
              <a:rPr lang="fr-FR" dirty="0" smtClean="0">
                <a:effectLst>
                  <a:outerShdw blurRad="38100" dist="38100" dir="2700000" algn="tl">
                    <a:srgbClr val="000000">
                      <a:alpha val="43137"/>
                    </a:srgbClr>
                  </a:outerShdw>
                </a:effectLst>
                <a:latin typeface="Arial" pitchFamily="34" charset="0"/>
                <a:cs typeface="Arial" pitchFamily="34" charset="0"/>
              </a:rPr>
              <a:t>, projection)</a:t>
            </a:r>
          </a:p>
          <a:p>
            <a:pPr lvl="1">
              <a:spcBef>
                <a:spcPct val="40000"/>
              </a:spcBef>
              <a:spcAft>
                <a:spcPct val="15000"/>
              </a:spcAft>
              <a:buClr>
                <a:srgbClr val="FFC000"/>
              </a:buClr>
              <a:buSzPct val="80000"/>
              <a:buFont typeface="Wingdings" pitchFamily="2" charset="2"/>
              <a:buChar char="§"/>
              <a:defRPr/>
            </a:pPr>
            <a:r>
              <a:rPr lang="en-US" dirty="0" smtClean="0">
                <a:effectLst>
                  <a:outerShdw blurRad="38100" dist="38100" dir="2700000" algn="tl">
                    <a:srgbClr val="000000">
                      <a:alpha val="43137"/>
                    </a:srgbClr>
                  </a:outerShdw>
                </a:effectLst>
                <a:latin typeface="Arial" pitchFamily="34" charset="0"/>
                <a:cs typeface="Arial" pitchFamily="34" charset="0"/>
              </a:rPr>
              <a:t> </a:t>
            </a:r>
            <a:r>
              <a:rPr lang="fr-FR" dirty="0" smtClean="0">
                <a:effectLst>
                  <a:outerShdw blurRad="38100" dist="38100" dir="2700000" algn="tl">
                    <a:srgbClr val="000000">
                      <a:alpha val="43137"/>
                    </a:srgbClr>
                  </a:outerShdw>
                </a:effectLst>
                <a:latin typeface="Arial" pitchFamily="34" charset="0"/>
                <a:cs typeface="Arial" pitchFamily="34" charset="0"/>
              </a:rPr>
              <a:t>Requêtes basées sur des critères descriptifs</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Requêtes basées sur des critères spatiaux (distance, voisinage, adjacence, inclusion, intersection…)</a:t>
            </a:r>
            <a:endParaRPr lang="en-US" dirty="0" smtClean="0">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en-US" dirty="0" smtClean="0">
                <a:effectLst>
                  <a:outerShdw blurRad="38100" dist="38100" dir="2700000" algn="tl">
                    <a:srgbClr val="000000">
                      <a:alpha val="43137"/>
                    </a:srgbClr>
                  </a:outerShdw>
                </a:effectLst>
                <a:latin typeface="Arial" pitchFamily="34" charset="0"/>
                <a:cs typeface="Arial" pitchFamily="34" charset="0"/>
              </a:rPr>
              <a:t> </a:t>
            </a:r>
            <a:r>
              <a:rPr lang="fr-FR" dirty="0" smtClean="0">
                <a:effectLst>
                  <a:outerShdw blurRad="38100" dist="38100" dir="2700000" algn="tl">
                    <a:srgbClr val="000000">
                      <a:alpha val="43137"/>
                    </a:srgbClr>
                  </a:outerShdw>
                </a:effectLst>
                <a:latin typeface="Arial" pitchFamily="34" charset="0"/>
                <a:cs typeface="Arial" pitchFamily="34" charset="0"/>
              </a:rPr>
              <a:t>Zones tampons (buffer) définies à partir de distances ou de valeurs</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Algèbre de buffer pour sélectionner une zone spécifique</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Jointures spatiales entre objets</a:t>
            </a:r>
          </a:p>
        </p:txBody>
      </p:sp>
      <p:pic>
        <p:nvPicPr>
          <p:cNvPr id="4" name="Picture 3"/>
          <p:cNvPicPr>
            <a:picLocks noChangeAspect="1" noChangeArrowheads="1"/>
          </p:cNvPicPr>
          <p:nvPr/>
        </p:nvPicPr>
        <p:blipFill>
          <a:blip r:embed="rId3" cstate="print"/>
          <a:srcRect/>
          <a:stretch>
            <a:fillRect/>
          </a:stretch>
        </p:blipFill>
        <p:spPr bwMode="auto">
          <a:xfrm>
            <a:off x="1051945" y="4793670"/>
            <a:ext cx="2027063" cy="1912884"/>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140178" y="4746961"/>
            <a:ext cx="2103040" cy="1973879"/>
          </a:xfrm>
          <a:prstGeom prst="rect">
            <a:avLst/>
          </a:prstGeom>
          <a:noFill/>
          <a:ln w="9525">
            <a:noFill/>
            <a:miter lim="800000"/>
            <a:headEnd/>
            <a:tailEnd/>
          </a:ln>
        </p:spPr>
      </p:pic>
      <p:sp>
        <p:nvSpPr>
          <p:cNvPr id="6" name="Line 5"/>
          <p:cNvSpPr>
            <a:spLocks noChangeShapeType="1"/>
          </p:cNvSpPr>
          <p:nvPr/>
        </p:nvSpPr>
        <p:spPr bwMode="auto">
          <a:xfrm>
            <a:off x="2580534" y="5733416"/>
            <a:ext cx="1231900" cy="0"/>
          </a:xfrm>
          <a:prstGeom prst="line">
            <a:avLst/>
          </a:prstGeom>
          <a:noFill/>
          <a:ln w="76200">
            <a:solidFill>
              <a:srgbClr val="FF0000"/>
            </a:solidFill>
            <a:round/>
            <a:headEnd/>
            <a:tailEnd type="triangle" w="med" len="med"/>
          </a:ln>
          <a:effectLst/>
        </p:spPr>
        <p:txBody>
          <a:bodyPr/>
          <a:lstStyle/>
          <a:p>
            <a:endParaRPr lang="en-US">
              <a:latin typeface="Arial" pitchFamily="34" charset="0"/>
              <a:cs typeface="Arial" pitchFamily="34" charset="0"/>
            </a:endParaRPr>
          </a:p>
        </p:txBody>
      </p:sp>
      <p:pic>
        <p:nvPicPr>
          <p:cNvPr id="7" name="Picture 6"/>
          <p:cNvPicPr>
            <a:picLocks noChangeAspect="1" noChangeArrowheads="1"/>
          </p:cNvPicPr>
          <p:nvPr/>
        </p:nvPicPr>
        <p:blipFill>
          <a:blip r:embed="rId5" cstate="print"/>
          <a:srcRect/>
          <a:stretch>
            <a:fillRect/>
          </a:stretch>
        </p:blipFill>
        <p:spPr bwMode="auto">
          <a:xfrm>
            <a:off x="5315226" y="4725144"/>
            <a:ext cx="2857174" cy="201622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ChangeArrowheads="1"/>
          </p:cNvSpPr>
          <p:nvPr/>
        </p:nvSpPr>
        <p:spPr bwMode="auto">
          <a:xfrm>
            <a:off x="0" y="1476375"/>
            <a:ext cx="9144000" cy="0"/>
          </a:xfrm>
          <a:prstGeom prst="rect">
            <a:avLst/>
          </a:prstGeom>
          <a:noFill/>
          <a:ln w="9525">
            <a:noFill/>
            <a:miter lim="800000"/>
            <a:headEnd/>
            <a:tailEnd/>
          </a:ln>
          <a:effectLst/>
        </p:spPr>
        <p:txBody>
          <a:bodyPr wrap="none" anchor="ctr">
            <a:spAutoFit/>
          </a:bodyPr>
          <a:lstStyle/>
          <a:p>
            <a:endParaRPr lang="en-US"/>
          </a:p>
        </p:txBody>
      </p:sp>
      <p:sp>
        <p:nvSpPr>
          <p:cNvPr id="533507" name="Rectangle 3"/>
          <p:cNvSpPr>
            <a:spLocks noChangeArrowheads="1"/>
          </p:cNvSpPr>
          <p:nvPr/>
        </p:nvSpPr>
        <p:spPr bwMode="auto">
          <a:xfrm>
            <a:off x="395288" y="1196975"/>
            <a:ext cx="8180387" cy="5216525"/>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2000" i="0" dirty="0">
                <a:solidFill>
                  <a:srgbClr val="FFCC66"/>
                </a:solidFill>
                <a:effectLst>
                  <a:outerShdw blurRad="38100" dist="38100" dir="2700000" algn="tl">
                    <a:srgbClr val="000000"/>
                  </a:outerShdw>
                </a:effectLst>
                <a:latin typeface="Arial" charset="0"/>
                <a:cs typeface="Tahoma" pitchFamily="34" charset="0"/>
              </a:rPr>
              <a:t>Statistique pour l’épidémiologie</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rPr>
              <a:t> Calcul de mesures d’association avec un facteur d’exposition, pour la recherche étiologique : </a:t>
            </a:r>
            <a:r>
              <a:rPr lang="fr-FR" sz="1600" i="0" dirty="0" err="1">
                <a:effectLst>
                  <a:outerShdw blurRad="38100" dist="38100" dir="2700000" algn="tl">
                    <a:srgbClr val="000000"/>
                  </a:outerShdw>
                </a:effectLst>
                <a:latin typeface="Arial" charset="0"/>
              </a:rPr>
              <a:t>odd</a:t>
            </a:r>
            <a:r>
              <a:rPr lang="fr-FR" sz="1600" i="0" dirty="0">
                <a:effectLst>
                  <a:outerShdw blurRad="38100" dist="38100" dir="2700000" algn="tl">
                    <a:srgbClr val="000000"/>
                  </a:outerShdw>
                </a:effectLst>
                <a:latin typeface="Arial" charset="0"/>
              </a:rPr>
              <a:t>-ratio, risque relatif,  fraction de risque attribuable. Prise ne compte d’un facteur de confusion, calcul des valeurs ajustées, test de significativité (test de </a:t>
            </a:r>
            <a:r>
              <a:rPr lang="fr-FR" sz="1600" i="0" dirty="0" err="1">
                <a:effectLst>
                  <a:outerShdw blurRad="38100" dist="38100" dir="2700000" algn="tl">
                    <a:srgbClr val="000000"/>
                  </a:outerShdw>
                </a:effectLst>
                <a:latin typeface="Arial" charset="0"/>
              </a:rPr>
              <a:t>Mantel</a:t>
            </a:r>
            <a:r>
              <a:rPr lang="fr-FR" sz="1600" i="0" dirty="0">
                <a:effectLst>
                  <a:outerShdw blurRad="38100" dist="38100" dir="2700000" algn="tl">
                    <a:srgbClr val="000000"/>
                  </a:outerShdw>
                </a:effectLst>
                <a:latin typeface="Arial" charset="0"/>
              </a:rPr>
              <a:t>-</a:t>
            </a:r>
            <a:r>
              <a:rPr lang="fr-FR" sz="1600" i="0" dirty="0" err="1">
                <a:effectLst>
                  <a:outerShdw blurRad="38100" dist="38100" dir="2700000" algn="tl">
                    <a:srgbClr val="000000"/>
                  </a:outerShdw>
                </a:effectLst>
                <a:latin typeface="Arial" charset="0"/>
              </a:rPr>
              <a:t>Haenszel</a:t>
            </a:r>
            <a:r>
              <a:rPr lang="fr-FR" sz="1600" i="0" dirty="0">
                <a:effectLst>
                  <a:outerShdw blurRad="38100" dist="38100" dir="2700000" algn="tl">
                    <a:srgbClr val="000000"/>
                  </a:outerShdw>
                </a:effectLst>
                <a:latin typeface="Arial" charset="0"/>
              </a:rPr>
              <a:t>)</a:t>
            </a: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2000" i="0" dirty="0">
              <a:effectLst>
                <a:outerShdw blurRad="38100" dist="38100" dir="2700000" algn="tl">
                  <a:srgbClr val="000000"/>
                </a:outerShdw>
              </a:effectLst>
              <a:cs typeface="Tahoma" pitchFamily="34" charset="0"/>
            </a:endParaRPr>
          </a:p>
        </p:txBody>
      </p:sp>
      <p:sp>
        <p:nvSpPr>
          <p:cNvPr id="533508"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charset="0"/>
              </a:rPr>
              <a:t>SavGIS </a:t>
            </a:r>
            <a:r>
              <a:rPr lang="fr-FR" sz="3200" i="0" dirty="0">
                <a:effectLst>
                  <a:outerShdw blurRad="38100" dist="38100" dir="2700000" algn="tl">
                    <a:srgbClr val="000000"/>
                  </a:outerShdw>
                </a:effectLst>
                <a:latin typeface="Arial" charset="0"/>
              </a:rPr>
              <a:t>pour l’épidémiologie</a:t>
            </a:r>
          </a:p>
        </p:txBody>
      </p:sp>
      <p:pic>
        <p:nvPicPr>
          <p:cNvPr id="533511" name="Picture 7" descr="stat01"/>
          <p:cNvPicPr>
            <a:picLocks noChangeAspect="1" noChangeArrowheads="1"/>
          </p:cNvPicPr>
          <p:nvPr/>
        </p:nvPicPr>
        <p:blipFill>
          <a:blip r:embed="rId3" cstate="print"/>
          <a:srcRect/>
          <a:stretch>
            <a:fillRect/>
          </a:stretch>
        </p:blipFill>
        <p:spPr bwMode="auto">
          <a:xfrm>
            <a:off x="539750" y="2924175"/>
            <a:ext cx="3816350" cy="3284538"/>
          </a:xfrm>
          <a:prstGeom prst="rect">
            <a:avLst/>
          </a:prstGeom>
          <a:noFill/>
        </p:spPr>
      </p:pic>
      <p:pic>
        <p:nvPicPr>
          <p:cNvPr id="533512" name="Picture 8" descr="stat01"/>
          <p:cNvPicPr>
            <a:picLocks noChangeAspect="1" noChangeArrowheads="1"/>
          </p:cNvPicPr>
          <p:nvPr/>
        </p:nvPicPr>
        <p:blipFill>
          <a:blip r:embed="rId4" cstate="print"/>
          <a:srcRect/>
          <a:stretch>
            <a:fillRect/>
          </a:stretch>
        </p:blipFill>
        <p:spPr bwMode="auto">
          <a:xfrm>
            <a:off x="4600575" y="2608263"/>
            <a:ext cx="3067050" cy="360045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0" y="1476375"/>
            <a:ext cx="9144000" cy="0"/>
          </a:xfrm>
          <a:prstGeom prst="rect">
            <a:avLst/>
          </a:prstGeom>
          <a:noFill/>
          <a:ln w="9525">
            <a:noFill/>
            <a:miter lim="800000"/>
            <a:headEnd/>
            <a:tailEnd/>
          </a:ln>
          <a:effectLst/>
        </p:spPr>
        <p:txBody>
          <a:bodyPr wrap="none" anchor="ctr">
            <a:spAutoFit/>
          </a:bodyPr>
          <a:lstStyle/>
          <a:p>
            <a:endParaRPr lang="en-US"/>
          </a:p>
        </p:txBody>
      </p:sp>
      <p:sp>
        <p:nvSpPr>
          <p:cNvPr id="527363" name="Rectangle 3"/>
          <p:cNvSpPr>
            <a:spLocks noChangeArrowheads="1"/>
          </p:cNvSpPr>
          <p:nvPr/>
        </p:nvSpPr>
        <p:spPr bwMode="auto">
          <a:xfrm>
            <a:off x="395288" y="1196975"/>
            <a:ext cx="8180387" cy="4918269"/>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2000" i="0" dirty="0">
                <a:solidFill>
                  <a:srgbClr val="FFCC66"/>
                </a:solidFill>
                <a:effectLst>
                  <a:outerShdw blurRad="38100" dist="38100" dir="2700000" algn="tl">
                    <a:srgbClr val="000000"/>
                  </a:outerShdw>
                </a:effectLst>
                <a:latin typeface="Arial" charset="0"/>
                <a:cs typeface="Tahoma" pitchFamily="34" charset="0"/>
              </a:rPr>
              <a:t>Statistique pour l’épidémiologie</a:t>
            </a:r>
          </a:p>
          <a:p>
            <a:pPr eaLnBrk="0" hangingPunct="0">
              <a:spcBef>
                <a:spcPct val="50000"/>
              </a:spcBef>
              <a:spcAft>
                <a:spcPct val="15000"/>
              </a:spcAft>
              <a:buClr>
                <a:srgbClr val="FFCC66"/>
              </a:buClr>
              <a:buSzPct val="70000"/>
              <a:buFont typeface="Wingdings" pitchFamily="2" charset="2"/>
              <a:buChar char="§"/>
            </a:pPr>
            <a:r>
              <a:rPr lang="fr-FR" sz="1600" i="0" dirty="0">
                <a:solidFill>
                  <a:srgbClr val="FFCC66"/>
                </a:solidFill>
                <a:effectLst>
                  <a:outerShdw blurRad="38100" dist="38100" dir="2700000" algn="tl">
                    <a:srgbClr val="000000"/>
                  </a:outerShdw>
                </a:effectLst>
                <a:latin typeface="Arial" charset="0"/>
                <a:cs typeface="Tahoma" pitchFamily="34" charset="0"/>
              </a:rPr>
              <a:t> </a:t>
            </a:r>
            <a:r>
              <a:rPr lang="fr-FR" sz="1600" i="0" dirty="0">
                <a:effectLst>
                  <a:outerShdw blurRad="38100" dist="38100" dir="2700000" algn="tl">
                    <a:srgbClr val="000000"/>
                  </a:outerShdw>
                </a:effectLst>
                <a:latin typeface="Arial" charset="0"/>
                <a:cs typeface="Tahoma" pitchFamily="34" charset="0"/>
              </a:rPr>
              <a:t>Tests de comparaison de la moyenne de deux </a:t>
            </a:r>
            <a:r>
              <a:rPr lang="fr-FR" sz="1600" i="0" dirty="0" smtClean="0">
                <a:effectLst>
                  <a:outerShdw blurRad="38100" dist="38100" dir="2700000" algn="tl">
                    <a:srgbClr val="000000"/>
                  </a:outerShdw>
                </a:effectLst>
                <a:latin typeface="Arial" charset="0"/>
                <a:cs typeface="Tahoma" pitchFamily="34" charset="0"/>
              </a:rPr>
              <a:t>sous-ensembles (échantillons ou cas-témoins). </a:t>
            </a:r>
            <a:r>
              <a:rPr lang="fr-FR" sz="1600" i="0" dirty="0">
                <a:effectLst>
                  <a:outerShdw blurRad="38100" dist="38100" dir="2700000" algn="tl">
                    <a:srgbClr val="000000"/>
                  </a:outerShdw>
                </a:effectLst>
                <a:latin typeface="Arial" charset="0"/>
                <a:cs typeface="Tahoma" pitchFamily="34" charset="0"/>
              </a:rPr>
              <a:t>Tests paramétriques</a:t>
            </a:r>
            <a:r>
              <a:rPr lang="fr-FR" sz="1600" i="0" dirty="0">
                <a:effectLst>
                  <a:outerShdw blurRad="38100" dist="38100" dir="2700000" algn="tl">
                    <a:srgbClr val="000000"/>
                  </a:outerShdw>
                </a:effectLst>
                <a:latin typeface="Arial" charset="0"/>
              </a:rPr>
              <a:t> (Z test, T test) et tests non paramétriques de rang (Mann-Whitney, Kolmogorov). </a:t>
            </a: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cs typeface="Tahoma"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cs typeface="Tahoma"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cs typeface="Tahoma"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cs typeface="Tahoma"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cs typeface="Tahoma" pitchFamily="34" charset="0"/>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endParaRPr>
          </a:p>
        </p:txBody>
      </p:sp>
      <p:sp>
        <p:nvSpPr>
          <p:cNvPr id="527364"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charset="0"/>
              </a:rPr>
              <a:t>SavGIS </a:t>
            </a:r>
            <a:r>
              <a:rPr lang="fr-FR" sz="3200" i="0" dirty="0">
                <a:effectLst>
                  <a:outerShdw blurRad="38100" dist="38100" dir="2700000" algn="tl">
                    <a:srgbClr val="000000"/>
                  </a:outerShdw>
                </a:effectLst>
                <a:latin typeface="Arial" charset="0"/>
              </a:rPr>
              <a:t>pour l’épidémiologie</a:t>
            </a:r>
          </a:p>
        </p:txBody>
      </p:sp>
      <p:pic>
        <p:nvPicPr>
          <p:cNvPr id="527365" name="Picture 5" descr="stat01"/>
          <p:cNvPicPr>
            <a:picLocks noChangeAspect="1" noChangeArrowheads="1"/>
          </p:cNvPicPr>
          <p:nvPr/>
        </p:nvPicPr>
        <p:blipFill>
          <a:blip r:embed="rId3" cstate="print"/>
          <a:srcRect/>
          <a:stretch>
            <a:fillRect/>
          </a:stretch>
        </p:blipFill>
        <p:spPr bwMode="auto">
          <a:xfrm>
            <a:off x="611188" y="2636614"/>
            <a:ext cx="2795587" cy="316865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ChangeArrowheads="1"/>
          </p:cNvSpPr>
          <p:nvPr/>
        </p:nvSpPr>
        <p:spPr bwMode="auto">
          <a:xfrm>
            <a:off x="0" y="1476375"/>
            <a:ext cx="9144000" cy="0"/>
          </a:xfrm>
          <a:prstGeom prst="rect">
            <a:avLst/>
          </a:prstGeom>
          <a:noFill/>
          <a:ln w="9525">
            <a:noFill/>
            <a:miter lim="800000"/>
            <a:headEnd/>
            <a:tailEnd/>
          </a:ln>
          <a:effectLst/>
        </p:spPr>
        <p:txBody>
          <a:bodyPr wrap="none" anchor="ctr">
            <a:spAutoFit/>
          </a:bodyPr>
          <a:lstStyle/>
          <a:p>
            <a:endParaRPr lang="en-US"/>
          </a:p>
        </p:txBody>
      </p:sp>
      <p:sp>
        <p:nvSpPr>
          <p:cNvPr id="529411" name="Rectangle 3"/>
          <p:cNvSpPr>
            <a:spLocks noChangeArrowheads="1"/>
          </p:cNvSpPr>
          <p:nvPr/>
        </p:nvSpPr>
        <p:spPr bwMode="auto">
          <a:xfrm>
            <a:off x="395288" y="1196975"/>
            <a:ext cx="8180387" cy="2919413"/>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2000" i="0" dirty="0">
                <a:solidFill>
                  <a:srgbClr val="FFCC66"/>
                </a:solidFill>
                <a:effectLst>
                  <a:outerShdw blurRad="38100" dist="38100" dir="2700000" algn="tl">
                    <a:srgbClr val="000000"/>
                  </a:outerShdw>
                </a:effectLst>
                <a:latin typeface="Arial" charset="0"/>
                <a:cs typeface="Tahoma" pitchFamily="34" charset="0"/>
              </a:rPr>
              <a:t>Statistique pour l’épidémiologie</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t>
            </a:r>
            <a:r>
              <a:rPr lang="fr-FR" sz="1600" i="0" dirty="0">
                <a:effectLst>
                  <a:outerShdw blurRad="38100" dist="38100" dir="2700000" algn="tl">
                    <a:srgbClr val="000000"/>
                  </a:outerShdw>
                </a:effectLst>
                <a:latin typeface="Arial" charset="0"/>
              </a:rPr>
              <a:t>Test d’évaluation d’un facteur d’exposition, qualitatif ou quantitatif, par rapport à une variable ‘maladie’ qualitative (cas-témoins). Tests paramétriques et non-paramétriques (par simulation MC)</a:t>
            </a:r>
          </a:p>
          <a:p>
            <a:pPr eaLnBrk="0" hangingPunct="0">
              <a:spcBef>
                <a:spcPct val="50000"/>
              </a:spcBef>
            </a:pPr>
            <a:r>
              <a:rPr lang="fr-FR" sz="2000" i="0" dirty="0">
                <a:solidFill>
                  <a:srgbClr val="FFCC66"/>
                </a:solidFill>
                <a:effectLst>
                  <a:outerShdw blurRad="38100" dist="38100" dir="2700000" algn="tl">
                    <a:srgbClr val="000000"/>
                  </a:outerShdw>
                </a:effectLst>
                <a:latin typeface="Arial" charset="0"/>
              </a:rPr>
              <a:t>Analyse spatiale</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rPr>
              <a:t> </a:t>
            </a:r>
            <a:r>
              <a:rPr lang="fr-FR" sz="1600" i="0" dirty="0" smtClean="0">
                <a:effectLst>
                  <a:outerShdw blurRad="38100" dist="38100" dir="2700000" algn="tl">
                    <a:srgbClr val="000000"/>
                  </a:outerShdw>
                </a:effectLst>
                <a:latin typeface="Arial" charset="0"/>
              </a:rPr>
              <a:t>Calculs </a:t>
            </a:r>
            <a:r>
              <a:rPr lang="fr-FR" sz="1600" i="0" dirty="0">
                <a:effectLst>
                  <a:outerShdw blurRad="38100" dist="38100" dir="2700000" algn="tl">
                    <a:srgbClr val="000000"/>
                  </a:outerShdw>
                </a:effectLst>
                <a:latin typeface="Arial" charset="0"/>
              </a:rPr>
              <a:t>de position moyenne (centre moyen, médian, euclidien)</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rPr>
              <a:t> Calcul de dispersion (standard </a:t>
            </a:r>
            <a:r>
              <a:rPr lang="fr-FR" sz="1600" i="0" dirty="0" err="1">
                <a:effectLst>
                  <a:outerShdw blurRad="38100" dist="38100" dir="2700000" algn="tl">
                    <a:srgbClr val="000000"/>
                  </a:outerShdw>
                </a:effectLst>
                <a:latin typeface="Arial" charset="0"/>
              </a:rPr>
              <a:t>deviation</a:t>
            </a:r>
            <a:r>
              <a:rPr lang="fr-FR" sz="1600" i="0" dirty="0">
                <a:effectLst>
                  <a:outerShdw blurRad="38100" dist="38100" dir="2700000" algn="tl">
                    <a:srgbClr val="000000"/>
                  </a:outerShdw>
                </a:effectLst>
                <a:latin typeface="Arial" charset="0"/>
              </a:rPr>
              <a:t> distance, standard </a:t>
            </a:r>
            <a:r>
              <a:rPr lang="fr-FR" sz="1600" i="0" dirty="0" err="1">
                <a:effectLst>
                  <a:outerShdw blurRad="38100" dist="38100" dir="2700000" algn="tl">
                    <a:srgbClr val="000000"/>
                  </a:outerShdw>
                </a:effectLst>
                <a:latin typeface="Arial" charset="0"/>
              </a:rPr>
              <a:t>deviational</a:t>
            </a:r>
            <a:r>
              <a:rPr lang="fr-FR" sz="1600" i="0" dirty="0">
                <a:effectLst>
                  <a:outerShdw blurRad="38100" dist="38100" dir="2700000" algn="tl">
                    <a:srgbClr val="000000"/>
                  </a:outerShdw>
                </a:effectLst>
                <a:latin typeface="Arial" charset="0"/>
              </a:rPr>
              <a:t> ellipse)</a:t>
            </a:r>
          </a:p>
          <a:p>
            <a:pPr eaLnBrk="0" hangingPunct="0">
              <a:spcBef>
                <a:spcPct val="50000"/>
              </a:spcBef>
              <a:spcAft>
                <a:spcPct val="15000"/>
              </a:spcAft>
              <a:buClr>
                <a:srgbClr val="FFCC66"/>
              </a:buClr>
              <a:buSzPct val="70000"/>
              <a:buFont typeface="Wingdings" pitchFamily="2" charset="2"/>
              <a:buChar char="§"/>
            </a:pPr>
            <a:endParaRPr lang="fr-FR" sz="1600" i="0" dirty="0">
              <a:effectLst>
                <a:outerShdw blurRad="38100" dist="38100" dir="2700000" algn="tl">
                  <a:srgbClr val="000000"/>
                </a:outerShdw>
              </a:effectLst>
              <a:latin typeface="Arial" charset="0"/>
            </a:endParaRPr>
          </a:p>
        </p:txBody>
      </p:sp>
      <p:sp>
        <p:nvSpPr>
          <p:cNvPr id="529412"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charset="0"/>
              </a:rPr>
              <a:t>SavGIS </a:t>
            </a:r>
            <a:r>
              <a:rPr lang="fr-FR" sz="3200" i="0" dirty="0">
                <a:effectLst>
                  <a:outerShdw blurRad="38100" dist="38100" dir="2700000" algn="tl">
                    <a:srgbClr val="000000"/>
                  </a:outerShdw>
                </a:effectLst>
                <a:latin typeface="Arial" charset="0"/>
              </a:rPr>
              <a:t>pour l’épidémiologie</a:t>
            </a:r>
          </a:p>
        </p:txBody>
      </p:sp>
      <p:pic>
        <p:nvPicPr>
          <p:cNvPr id="5" name="Picture 2" descr="C:\Savane\Users\marc\d_babel\Gabon10.jpg"/>
          <p:cNvPicPr>
            <a:picLocks noChangeAspect="1" noChangeArrowheads="1"/>
          </p:cNvPicPr>
          <p:nvPr/>
        </p:nvPicPr>
        <p:blipFill>
          <a:blip r:embed="rId3" cstate="print"/>
          <a:srcRect/>
          <a:stretch>
            <a:fillRect/>
          </a:stretch>
        </p:blipFill>
        <p:spPr bwMode="auto">
          <a:xfrm>
            <a:off x="3347864" y="4365104"/>
            <a:ext cx="2160240" cy="220627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ChangeArrowheads="1"/>
          </p:cNvSpPr>
          <p:nvPr/>
        </p:nvSpPr>
        <p:spPr bwMode="auto">
          <a:xfrm>
            <a:off x="0" y="1476375"/>
            <a:ext cx="9144000" cy="0"/>
          </a:xfrm>
          <a:prstGeom prst="rect">
            <a:avLst/>
          </a:prstGeom>
          <a:noFill/>
          <a:ln w="9525">
            <a:noFill/>
            <a:miter lim="800000"/>
            <a:headEnd/>
            <a:tailEnd/>
          </a:ln>
          <a:effectLst/>
        </p:spPr>
        <p:txBody>
          <a:bodyPr wrap="none" anchor="ctr">
            <a:spAutoFit/>
          </a:bodyPr>
          <a:lstStyle/>
          <a:p>
            <a:endParaRPr lang="en-US"/>
          </a:p>
        </p:txBody>
      </p:sp>
      <p:sp>
        <p:nvSpPr>
          <p:cNvPr id="535555" name="Rectangle 3"/>
          <p:cNvSpPr>
            <a:spLocks noChangeArrowheads="1"/>
          </p:cNvSpPr>
          <p:nvPr/>
        </p:nvSpPr>
        <p:spPr bwMode="auto">
          <a:xfrm>
            <a:off x="395288" y="1196975"/>
            <a:ext cx="8180387" cy="4598182"/>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2000" i="0" dirty="0" smtClean="0">
                <a:solidFill>
                  <a:srgbClr val="FFCC66"/>
                </a:solidFill>
                <a:effectLst>
                  <a:outerShdw blurRad="38100" dist="38100" dir="2700000" algn="tl">
                    <a:srgbClr val="000000"/>
                  </a:outerShdw>
                </a:effectLst>
                <a:latin typeface="Arial" charset="0"/>
                <a:cs typeface="Tahoma" pitchFamily="34" charset="0"/>
              </a:rPr>
              <a:t>Analyse spatiale (valeur qualitative ou booléenne)</a:t>
            </a:r>
            <a:endParaRPr lang="fr-FR" sz="2000" i="0" dirty="0">
              <a:solidFill>
                <a:srgbClr val="FFCC66"/>
              </a:solidFill>
              <a:effectLst>
                <a:outerShdw blurRad="38100" dist="38100" dir="2700000" algn="tl">
                  <a:srgbClr val="000000"/>
                </a:outerShdw>
              </a:effectLst>
              <a:latin typeface="Arial" charset="0"/>
              <a:cs typeface="Tahoma" pitchFamily="34" charset="0"/>
            </a:endParaRPr>
          </a:p>
          <a:p>
            <a:pPr eaLnBrk="0" hangingPunct="0">
              <a:spcBef>
                <a:spcPct val="50000"/>
              </a:spcBef>
              <a:spcAft>
                <a:spcPct val="15000"/>
              </a:spcAft>
              <a:buClr>
                <a:srgbClr val="FFCC66"/>
              </a:buClr>
              <a:buSzPct val="70000"/>
              <a:buFont typeface="Wingdings" pitchFamily="2" charset="2"/>
              <a:buNone/>
            </a:pPr>
            <a:r>
              <a:rPr lang="fr-FR" sz="1600" dirty="0">
                <a:effectLst>
                  <a:outerShdw blurRad="38100" dist="38100" dir="2700000" algn="tl">
                    <a:srgbClr val="000000"/>
                  </a:outerShdw>
                </a:effectLst>
                <a:latin typeface="Arial" charset="0"/>
                <a:cs typeface="Tahoma" pitchFamily="34" charset="0"/>
              </a:rPr>
              <a:t>  </a:t>
            </a:r>
            <a:r>
              <a:rPr lang="fr-FR" sz="1600" dirty="0">
                <a:solidFill>
                  <a:srgbClr val="FFCC66"/>
                </a:solidFill>
                <a:effectLst>
                  <a:outerShdw blurRad="38100" dist="38100" dir="2700000" algn="tl">
                    <a:srgbClr val="000000"/>
                  </a:outerShdw>
                </a:effectLst>
                <a:latin typeface="Arial" charset="0"/>
                <a:cs typeface="Tahoma" pitchFamily="34" charset="0"/>
              </a:rPr>
              <a:t>Distribution globale d’un ensemble de points</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Analyse de la distribution spatiale d’un ensemble de points – agrégée, dispersée, aléatoire (distance moyenne entre plus proches voisins, analyse par quadrant)</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Analyse de la distribution centrique d’un ensemble autour d’un point (centralité</a:t>
            </a:r>
            <a:r>
              <a:rPr lang="fr-FR" sz="1600" i="0" dirty="0" smtClean="0">
                <a:effectLst>
                  <a:outerShdw blurRad="38100" dist="38100" dir="2700000" algn="tl">
                    <a:srgbClr val="000000"/>
                  </a:outerShdw>
                </a:effectLst>
                <a:latin typeface="Arial" charset="0"/>
                <a:cs typeface="Tahoma" pitchFamily="34" charset="0"/>
              </a:rPr>
              <a:t>)</a:t>
            </a:r>
            <a:endParaRPr lang="fr-FR" sz="1600" i="0" dirty="0">
              <a:effectLst>
                <a:outerShdw blurRad="38100" dist="38100" dir="2700000" algn="tl">
                  <a:srgbClr val="000000"/>
                </a:outerShdw>
              </a:effectLst>
              <a:latin typeface="Arial" charset="0"/>
            </a:endParaRPr>
          </a:p>
          <a:p>
            <a:pPr eaLnBrk="0" hangingPunct="0">
              <a:spcBef>
                <a:spcPct val="50000"/>
              </a:spcBef>
              <a:spcAft>
                <a:spcPct val="15000"/>
              </a:spcAft>
              <a:buClr>
                <a:srgbClr val="FFCC66"/>
              </a:buClr>
              <a:buSzPct val="70000"/>
              <a:buFont typeface="Wingdings" pitchFamily="2" charset="2"/>
              <a:buNone/>
            </a:pPr>
            <a:r>
              <a:rPr lang="fr-FR" sz="1600" i="0" dirty="0">
                <a:effectLst>
                  <a:outerShdw blurRad="38100" dist="38100" dir="2700000" algn="tl">
                    <a:srgbClr val="000000"/>
                  </a:outerShdw>
                </a:effectLst>
                <a:latin typeface="Arial" charset="0"/>
                <a:cs typeface="Tahoma" pitchFamily="34" charset="0"/>
              </a:rPr>
              <a:t> </a:t>
            </a:r>
            <a:r>
              <a:rPr lang="fr-FR" sz="1600" dirty="0">
                <a:solidFill>
                  <a:srgbClr val="FFCC66"/>
                </a:solidFill>
                <a:effectLst>
                  <a:outerShdw blurRad="38100" dist="38100" dir="2700000" algn="tl">
                    <a:srgbClr val="000000"/>
                  </a:outerShdw>
                </a:effectLst>
                <a:latin typeface="Arial" charset="0"/>
                <a:cs typeface="Tahoma" pitchFamily="34" charset="0"/>
              </a:rPr>
              <a:t>Distribution relative d’un sous-ensemble dans un ensemble de points</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Analyse du caractère non-aléatoire de la position et de l’étendue d’un sous-ensemble dans un ensemble, par simulation MC</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Analyse de la distribution spatiale d’un sous-ensemble de points – agrégée, dispersée, aléatoire - dans un ensemble, par simulation MC</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Localisation des </a:t>
            </a:r>
            <a:r>
              <a:rPr lang="fr-FR" sz="1600" i="0" dirty="0" smtClean="0">
                <a:effectLst>
                  <a:outerShdw blurRad="38100" dist="38100" dir="2700000" algn="tl">
                    <a:srgbClr val="000000"/>
                  </a:outerShdw>
                </a:effectLst>
                <a:latin typeface="Arial" charset="0"/>
                <a:cs typeface="Tahoma" pitchFamily="34" charset="0"/>
              </a:rPr>
              <a:t>agrégats</a:t>
            </a:r>
            <a:endParaRPr lang="fr-FR" sz="1600" i="0" dirty="0">
              <a:effectLst>
                <a:outerShdw blurRad="38100" dist="38100" dir="2700000" algn="tl">
                  <a:srgbClr val="000000"/>
                </a:outerShdw>
              </a:effectLst>
              <a:latin typeface="Arial" charset="0"/>
              <a:cs typeface="Tahoma" pitchFamily="34" charset="0"/>
            </a:endParaRP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Analyse de l’attraction/répulsion d’un sous-ensemble dans un ensemble, par simulation MC</a:t>
            </a:r>
          </a:p>
        </p:txBody>
      </p:sp>
      <p:sp>
        <p:nvSpPr>
          <p:cNvPr id="535556"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charset="0"/>
              </a:rPr>
              <a:t>SavGIS </a:t>
            </a:r>
            <a:r>
              <a:rPr lang="fr-FR" sz="3200" i="0" dirty="0">
                <a:effectLst>
                  <a:outerShdw blurRad="38100" dist="38100" dir="2700000" algn="tl">
                    <a:srgbClr val="000000"/>
                  </a:outerShdw>
                </a:effectLst>
                <a:latin typeface="Arial" charset="0"/>
              </a:rPr>
              <a:t>pour l’épidémiologie</a:t>
            </a:r>
          </a:p>
        </p:txBody>
      </p:sp>
      <p:pic>
        <p:nvPicPr>
          <p:cNvPr id="5" name="Picture 2" descr="C:\Savane\Users\marc\d_babel\Gabon28.jpg"/>
          <p:cNvPicPr>
            <a:picLocks noChangeAspect="1" noChangeArrowheads="1"/>
          </p:cNvPicPr>
          <p:nvPr/>
        </p:nvPicPr>
        <p:blipFill>
          <a:blip r:embed="rId3" cstate="print"/>
          <a:srcRect/>
          <a:stretch>
            <a:fillRect/>
          </a:stretch>
        </p:blipFill>
        <p:spPr bwMode="auto">
          <a:xfrm>
            <a:off x="1547664" y="5932968"/>
            <a:ext cx="720080" cy="736392"/>
          </a:xfrm>
          <a:prstGeom prst="rect">
            <a:avLst/>
          </a:prstGeom>
          <a:noFill/>
        </p:spPr>
      </p:pic>
      <p:pic>
        <p:nvPicPr>
          <p:cNvPr id="6" name="Picture 2"/>
          <p:cNvPicPr>
            <a:picLocks noChangeAspect="1" noChangeArrowheads="1"/>
          </p:cNvPicPr>
          <p:nvPr/>
        </p:nvPicPr>
        <p:blipFill>
          <a:blip r:embed="rId4" cstate="print"/>
          <a:srcRect/>
          <a:stretch>
            <a:fillRect/>
          </a:stretch>
        </p:blipFill>
        <p:spPr bwMode="auto">
          <a:xfrm>
            <a:off x="2411760" y="5949280"/>
            <a:ext cx="720080" cy="73528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ChangeArrowheads="1"/>
          </p:cNvSpPr>
          <p:nvPr/>
        </p:nvSpPr>
        <p:spPr bwMode="auto">
          <a:xfrm>
            <a:off x="0" y="1476375"/>
            <a:ext cx="9144000" cy="0"/>
          </a:xfrm>
          <a:prstGeom prst="rect">
            <a:avLst/>
          </a:prstGeom>
          <a:noFill/>
          <a:ln w="9525">
            <a:noFill/>
            <a:miter lim="800000"/>
            <a:headEnd/>
            <a:tailEnd/>
          </a:ln>
          <a:effectLst/>
        </p:spPr>
        <p:txBody>
          <a:bodyPr wrap="none" anchor="ctr">
            <a:spAutoFit/>
          </a:bodyPr>
          <a:lstStyle/>
          <a:p>
            <a:endParaRPr lang="en-US"/>
          </a:p>
        </p:txBody>
      </p:sp>
      <p:sp>
        <p:nvSpPr>
          <p:cNvPr id="531459" name="Rectangle 3"/>
          <p:cNvSpPr>
            <a:spLocks noChangeArrowheads="1"/>
          </p:cNvSpPr>
          <p:nvPr/>
        </p:nvSpPr>
        <p:spPr bwMode="auto">
          <a:xfrm>
            <a:off x="395288" y="1196975"/>
            <a:ext cx="8180387" cy="2462213"/>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2000" i="0" dirty="0" smtClean="0">
                <a:solidFill>
                  <a:srgbClr val="FFCC66"/>
                </a:solidFill>
                <a:effectLst>
                  <a:outerShdw blurRad="38100" dist="38100" dir="2700000" algn="tl">
                    <a:srgbClr val="000000"/>
                  </a:outerShdw>
                </a:effectLst>
                <a:latin typeface="Arial" charset="0"/>
                <a:cs typeface="Tahoma" pitchFamily="34" charset="0"/>
              </a:rPr>
              <a:t>Analyse spatiale (valeur numérique)</a:t>
            </a:r>
            <a:endParaRPr lang="fr-FR" sz="2000" i="0" dirty="0">
              <a:solidFill>
                <a:srgbClr val="FFCC66"/>
              </a:solidFill>
              <a:effectLst>
                <a:outerShdw blurRad="38100" dist="38100" dir="2700000" algn="tl">
                  <a:srgbClr val="000000"/>
                </a:outerShdw>
              </a:effectLst>
              <a:latin typeface="Arial" charset="0"/>
              <a:cs typeface="Tahoma" pitchFamily="34" charset="0"/>
            </a:endParaRP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Tests d’autocorrélation spatiale : indices globaux (</a:t>
            </a:r>
            <a:r>
              <a:rPr lang="fr-FR" sz="1600" i="0" dirty="0" err="1">
                <a:effectLst>
                  <a:outerShdw blurRad="38100" dist="38100" dir="2700000" algn="tl">
                    <a:srgbClr val="000000"/>
                  </a:outerShdw>
                </a:effectLst>
                <a:latin typeface="Arial" charset="0"/>
                <a:cs typeface="Tahoma" pitchFamily="34" charset="0"/>
              </a:rPr>
              <a:t>Mantel</a:t>
            </a:r>
            <a:r>
              <a:rPr lang="fr-FR" sz="1600" i="0" dirty="0">
                <a:effectLst>
                  <a:outerShdw blurRad="38100" dist="38100" dir="2700000" algn="tl">
                    <a:srgbClr val="000000"/>
                  </a:outerShdw>
                </a:effectLst>
                <a:latin typeface="Arial" charset="0"/>
                <a:cs typeface="Tahoma" pitchFamily="34" charset="0"/>
              </a:rPr>
              <a:t>, Knox, BB joint, BW joint, Moran, </a:t>
            </a:r>
            <a:r>
              <a:rPr lang="fr-FR" sz="1600" i="0" dirty="0" err="1">
                <a:effectLst>
                  <a:outerShdw blurRad="38100" dist="38100" dir="2700000" algn="tl">
                    <a:srgbClr val="000000"/>
                  </a:outerShdw>
                </a:effectLst>
                <a:latin typeface="Arial" charset="0"/>
                <a:cs typeface="Tahoma" pitchFamily="34" charset="0"/>
              </a:rPr>
              <a:t>Geary</a:t>
            </a:r>
            <a:r>
              <a:rPr lang="fr-FR" sz="1600" i="0" dirty="0">
                <a:effectLst>
                  <a:outerShdw blurRad="38100" dist="38100" dir="2700000" algn="tl">
                    <a:srgbClr val="000000"/>
                  </a:outerShdw>
                </a:effectLst>
                <a:latin typeface="Arial" charset="0"/>
                <a:cs typeface="Tahoma" pitchFamily="34" charset="0"/>
              </a:rPr>
              <a:t>), semi-</a:t>
            </a:r>
            <a:r>
              <a:rPr lang="fr-FR" sz="1600" i="0" dirty="0" err="1">
                <a:effectLst>
                  <a:outerShdw blurRad="38100" dist="38100" dir="2700000" algn="tl">
                    <a:srgbClr val="000000"/>
                  </a:outerShdw>
                </a:effectLst>
                <a:latin typeface="Arial" charset="0"/>
                <a:cs typeface="Tahoma" pitchFamily="34" charset="0"/>
              </a:rPr>
              <a:t>variogrammes</a:t>
            </a:r>
            <a:endParaRPr lang="fr-FR" sz="1600" i="0" dirty="0">
              <a:effectLst>
                <a:outerShdw blurRad="38100" dist="38100" dir="2700000" algn="tl">
                  <a:srgbClr val="000000"/>
                </a:outerShdw>
              </a:effectLst>
              <a:latin typeface="Arial" charset="0"/>
              <a:cs typeface="Tahoma" pitchFamily="34" charset="0"/>
            </a:endParaRP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Indice de KNOX généralisé (tableau de tendance, en fonction de la distance et de la différence de valeur)</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Nuage distance-différence de valeurs</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Tests locaux d’association spatiale (LISA) : Moran, </a:t>
            </a:r>
            <a:r>
              <a:rPr lang="fr-FR" sz="1600" i="0" dirty="0" err="1">
                <a:effectLst>
                  <a:outerShdw blurRad="38100" dist="38100" dir="2700000" algn="tl">
                    <a:srgbClr val="000000"/>
                  </a:outerShdw>
                </a:effectLst>
                <a:latin typeface="Arial" charset="0"/>
                <a:cs typeface="Tahoma" pitchFamily="34" charset="0"/>
              </a:rPr>
              <a:t>Geary</a:t>
            </a:r>
            <a:r>
              <a:rPr lang="fr-FR" sz="1600" i="0" dirty="0">
                <a:effectLst>
                  <a:outerShdw blurRad="38100" dist="38100" dir="2700000" algn="tl">
                    <a:srgbClr val="000000"/>
                  </a:outerShdw>
                </a:effectLst>
                <a:latin typeface="Arial" charset="0"/>
                <a:cs typeface="Tahoma" pitchFamily="34" charset="0"/>
              </a:rPr>
              <a:t>, </a:t>
            </a:r>
            <a:r>
              <a:rPr lang="fr-FR" sz="1600" i="0" dirty="0" err="1">
                <a:effectLst>
                  <a:outerShdw blurRad="38100" dist="38100" dir="2700000" algn="tl">
                    <a:srgbClr val="000000"/>
                  </a:outerShdw>
                </a:effectLst>
                <a:latin typeface="Arial" charset="0"/>
                <a:cs typeface="Tahoma" pitchFamily="34" charset="0"/>
              </a:rPr>
              <a:t>Getis</a:t>
            </a:r>
            <a:r>
              <a:rPr lang="fr-FR" sz="1600" i="0" dirty="0">
                <a:effectLst>
                  <a:outerShdw blurRad="38100" dist="38100" dir="2700000" algn="tl">
                    <a:srgbClr val="000000"/>
                  </a:outerShdw>
                </a:effectLst>
                <a:latin typeface="Arial" charset="0"/>
                <a:cs typeface="Tahoma" pitchFamily="34" charset="0"/>
              </a:rPr>
              <a:t>-Ord</a:t>
            </a:r>
          </a:p>
        </p:txBody>
      </p:sp>
      <p:sp>
        <p:nvSpPr>
          <p:cNvPr id="531460"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charset="0"/>
              </a:rPr>
              <a:t>SavGIS </a:t>
            </a:r>
            <a:r>
              <a:rPr lang="fr-FR" sz="3200" i="0" dirty="0">
                <a:effectLst>
                  <a:outerShdw blurRad="38100" dist="38100" dir="2700000" algn="tl">
                    <a:srgbClr val="000000"/>
                  </a:outerShdw>
                </a:effectLst>
                <a:latin typeface="Arial" charset="0"/>
              </a:rPr>
              <a:t>pour l’épidémiologie</a:t>
            </a:r>
          </a:p>
        </p:txBody>
      </p:sp>
      <p:pic>
        <p:nvPicPr>
          <p:cNvPr id="5" name="Picture 3" descr="C:\Savane\Users\marc\d_babel\Gabon20.jpg"/>
          <p:cNvPicPr>
            <a:picLocks noChangeAspect="1" noChangeArrowheads="1"/>
          </p:cNvPicPr>
          <p:nvPr/>
        </p:nvPicPr>
        <p:blipFill>
          <a:blip r:embed="rId3" cstate="print"/>
          <a:srcRect/>
          <a:stretch>
            <a:fillRect/>
          </a:stretch>
        </p:blipFill>
        <p:spPr bwMode="auto">
          <a:xfrm>
            <a:off x="4283968" y="3933056"/>
            <a:ext cx="2520280" cy="2577374"/>
          </a:xfrm>
          <a:prstGeom prst="rect">
            <a:avLst/>
          </a:prstGeom>
          <a:noFill/>
        </p:spPr>
      </p:pic>
      <p:pic>
        <p:nvPicPr>
          <p:cNvPr id="6" name="Picture 2" descr="C:\Savane\Users\marc\d_babel\Capture.PNG"/>
          <p:cNvPicPr>
            <a:picLocks noChangeAspect="1" noChangeArrowheads="1"/>
          </p:cNvPicPr>
          <p:nvPr/>
        </p:nvPicPr>
        <p:blipFill>
          <a:blip r:embed="rId4" cstate="print"/>
          <a:srcRect/>
          <a:stretch>
            <a:fillRect/>
          </a:stretch>
        </p:blipFill>
        <p:spPr bwMode="auto">
          <a:xfrm>
            <a:off x="539552" y="4221088"/>
            <a:ext cx="3026858" cy="2016224"/>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ChangeArrowheads="1"/>
          </p:cNvSpPr>
          <p:nvPr/>
        </p:nvSpPr>
        <p:spPr bwMode="auto">
          <a:xfrm>
            <a:off x="0" y="1476375"/>
            <a:ext cx="9144000" cy="0"/>
          </a:xfrm>
          <a:prstGeom prst="rect">
            <a:avLst/>
          </a:prstGeom>
          <a:noFill/>
          <a:ln w="9525">
            <a:noFill/>
            <a:miter lim="800000"/>
            <a:headEnd/>
            <a:tailEnd/>
          </a:ln>
          <a:effectLst/>
        </p:spPr>
        <p:txBody>
          <a:bodyPr wrap="none" anchor="ctr">
            <a:spAutoFit/>
          </a:bodyPr>
          <a:lstStyle/>
          <a:p>
            <a:endParaRPr lang="en-US"/>
          </a:p>
        </p:txBody>
      </p:sp>
      <p:sp>
        <p:nvSpPr>
          <p:cNvPr id="537603" name="Rectangle 3"/>
          <p:cNvSpPr>
            <a:spLocks noChangeArrowheads="1"/>
          </p:cNvSpPr>
          <p:nvPr/>
        </p:nvSpPr>
        <p:spPr bwMode="auto">
          <a:xfrm>
            <a:off x="395288" y="1196975"/>
            <a:ext cx="8180387" cy="1828193"/>
          </a:xfrm>
          <a:prstGeom prst="rect">
            <a:avLst/>
          </a:prstGeom>
          <a:solidFill>
            <a:srgbClr val="C0C0C0">
              <a:alpha val="10001"/>
            </a:srgbClr>
          </a:solidFill>
          <a:ln w="9525">
            <a:noFill/>
            <a:miter lim="800000"/>
            <a:headEnd/>
            <a:tailEnd/>
          </a:ln>
          <a:effectLst/>
        </p:spPr>
        <p:txBody>
          <a:bodyPr wrap="square">
            <a:spAutoFit/>
          </a:bodyPr>
          <a:lstStyle/>
          <a:p>
            <a:pPr eaLnBrk="0" hangingPunct="0">
              <a:spcBef>
                <a:spcPct val="50000"/>
              </a:spcBef>
            </a:pPr>
            <a:r>
              <a:rPr lang="fr-FR" sz="2000" i="0" dirty="0" smtClean="0">
                <a:solidFill>
                  <a:srgbClr val="FFCC66"/>
                </a:solidFill>
                <a:effectLst>
                  <a:outerShdw blurRad="38100" dist="38100" dir="2700000" algn="tl">
                    <a:srgbClr val="000000"/>
                  </a:outerShdw>
                </a:effectLst>
                <a:latin typeface="Arial" charset="0"/>
                <a:cs typeface="Tahoma" pitchFamily="34" charset="0"/>
              </a:rPr>
              <a:t>Analyse  spatiale </a:t>
            </a:r>
            <a:r>
              <a:rPr lang="fr-FR" sz="2000" i="0" dirty="0">
                <a:solidFill>
                  <a:srgbClr val="FFCC66"/>
                </a:solidFill>
                <a:effectLst>
                  <a:outerShdw blurRad="38100" dist="38100" dir="2700000" algn="tl">
                    <a:srgbClr val="000000"/>
                  </a:outerShdw>
                </a:effectLst>
                <a:latin typeface="Arial" charset="0"/>
                <a:cs typeface="Tahoma" pitchFamily="34" charset="0"/>
              </a:rPr>
              <a:t>: comparaison de deux sous-ensembles</a:t>
            </a:r>
          </a:p>
          <a:p>
            <a:pPr eaLnBrk="0" hangingPunct="0">
              <a:spcBef>
                <a:spcPct val="50000"/>
              </a:spcBef>
              <a:spcAft>
                <a:spcPct val="15000"/>
              </a:spcAft>
              <a:buClr>
                <a:srgbClr val="FFCC66"/>
              </a:buClr>
              <a:buSzPct val="70000"/>
              <a:buFont typeface="Wingdings" pitchFamily="2" charset="2"/>
              <a:buNone/>
            </a:pPr>
            <a:r>
              <a:rPr lang="fr-FR" sz="1600" dirty="0">
                <a:effectLst>
                  <a:outerShdw blurRad="38100" dist="38100" dir="2700000" algn="tl">
                    <a:srgbClr val="000000"/>
                  </a:outerShdw>
                </a:effectLst>
                <a:latin typeface="Arial" charset="0"/>
                <a:cs typeface="Tahoma" pitchFamily="34" charset="0"/>
              </a:rPr>
              <a:t>  </a:t>
            </a:r>
            <a:r>
              <a:rPr lang="fr-FR" sz="1600" i="0" dirty="0">
                <a:effectLst>
                  <a:outerShdw blurRad="38100" dist="38100" dir="2700000" algn="tl">
                    <a:srgbClr val="000000"/>
                  </a:outerShdw>
                </a:effectLst>
                <a:latin typeface="Arial" charset="0"/>
                <a:cs typeface="Tahoma" pitchFamily="34" charset="0"/>
              </a:rPr>
              <a:t> </a:t>
            </a:r>
            <a:r>
              <a:rPr lang="fr-FR" sz="1600" dirty="0">
                <a:solidFill>
                  <a:srgbClr val="FFCC66"/>
                </a:solidFill>
                <a:effectLst>
                  <a:outerShdw blurRad="38100" dist="38100" dir="2700000" algn="tl">
                    <a:srgbClr val="000000"/>
                  </a:outerShdw>
                </a:effectLst>
                <a:latin typeface="Arial" charset="0"/>
                <a:cs typeface="Tahoma" pitchFamily="34" charset="0"/>
              </a:rPr>
              <a:t>Distribution spatiale relative de deux </a:t>
            </a:r>
            <a:r>
              <a:rPr lang="fr-FR" sz="1600" dirty="0" smtClean="0">
                <a:solidFill>
                  <a:srgbClr val="FFCC66"/>
                </a:solidFill>
                <a:effectLst>
                  <a:outerShdw blurRad="38100" dist="38100" dir="2700000" algn="tl">
                    <a:srgbClr val="000000"/>
                  </a:outerShdw>
                </a:effectLst>
                <a:latin typeface="Arial" charset="0"/>
                <a:cs typeface="Tahoma" pitchFamily="34" charset="0"/>
              </a:rPr>
              <a:t>sous-ensembles : </a:t>
            </a:r>
            <a:r>
              <a:rPr lang="fr-FR" sz="1600" dirty="0" err="1" smtClean="0">
                <a:solidFill>
                  <a:srgbClr val="FFCC66"/>
                </a:solidFill>
                <a:effectLst>
                  <a:outerShdw blurRad="38100" dist="38100" dir="2700000" algn="tl">
                    <a:srgbClr val="000000"/>
                  </a:outerShdw>
                </a:effectLst>
                <a:latin typeface="Arial" charset="0"/>
                <a:cs typeface="Tahoma" pitchFamily="34" charset="0"/>
              </a:rPr>
              <a:t>colocalisation</a:t>
            </a:r>
            <a:endParaRPr lang="fr-FR" sz="1600" dirty="0">
              <a:solidFill>
                <a:srgbClr val="FFCC66"/>
              </a:solidFill>
              <a:effectLst>
                <a:outerShdw blurRad="38100" dist="38100" dir="2700000" algn="tl">
                  <a:srgbClr val="000000"/>
                </a:outerShdw>
              </a:effectLst>
              <a:latin typeface="Arial" charset="0"/>
              <a:cs typeface="Tahoma" pitchFamily="34" charset="0"/>
            </a:endParaRP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Analyse des relations spatiales entre deux sous-ensembles de points dans un ensemble (position, relations de voisinage, distances</a:t>
            </a:r>
            <a:r>
              <a:rPr lang="fr-FR" sz="1600" i="0" dirty="0" smtClean="0">
                <a:effectLst>
                  <a:outerShdw blurRad="38100" dist="38100" dir="2700000" algn="tl">
                    <a:srgbClr val="000000"/>
                  </a:outerShdw>
                </a:effectLst>
                <a:latin typeface="Arial" charset="0"/>
                <a:cs typeface="Tahoma" pitchFamily="34" charset="0"/>
              </a:rPr>
              <a:t>)</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charset="0"/>
                <a:cs typeface="Tahoma" pitchFamily="34" charset="0"/>
              </a:rPr>
              <a:t> </a:t>
            </a:r>
            <a:r>
              <a:rPr lang="fr-FR" sz="1600" i="0" dirty="0" smtClean="0">
                <a:effectLst>
                  <a:outerShdw blurRad="38100" dist="38100" dir="2700000" algn="tl">
                    <a:srgbClr val="000000"/>
                  </a:outerShdw>
                </a:effectLst>
                <a:latin typeface="Arial" charset="0"/>
                <a:cs typeface="Tahoma" pitchFamily="34" charset="0"/>
              </a:rPr>
              <a:t>Agrégats de </a:t>
            </a:r>
            <a:r>
              <a:rPr lang="fr-FR" sz="1600" i="0" dirty="0" err="1" smtClean="0">
                <a:effectLst>
                  <a:outerShdw blurRad="38100" dist="38100" dir="2700000" algn="tl">
                    <a:srgbClr val="000000"/>
                  </a:outerShdw>
                </a:effectLst>
                <a:latin typeface="Arial" charset="0"/>
                <a:cs typeface="Tahoma" pitchFamily="34" charset="0"/>
              </a:rPr>
              <a:t>colocalisation</a:t>
            </a:r>
            <a:endParaRPr lang="fr-FR" sz="1600" i="0" dirty="0">
              <a:effectLst>
                <a:outerShdw blurRad="38100" dist="38100" dir="2700000" algn="tl">
                  <a:srgbClr val="000000"/>
                </a:outerShdw>
              </a:effectLst>
              <a:latin typeface="Arial" charset="0"/>
              <a:cs typeface="Tahoma" pitchFamily="34" charset="0"/>
            </a:endParaRPr>
          </a:p>
        </p:txBody>
      </p:sp>
      <p:sp>
        <p:nvSpPr>
          <p:cNvPr id="537604"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charset="0"/>
              </a:rPr>
              <a:t>SavGIS </a:t>
            </a:r>
            <a:r>
              <a:rPr lang="fr-FR" sz="3200" i="0" dirty="0">
                <a:effectLst>
                  <a:outerShdw blurRad="38100" dist="38100" dir="2700000" algn="tl">
                    <a:srgbClr val="000000"/>
                  </a:outerShdw>
                </a:effectLst>
                <a:latin typeface="Arial" charset="0"/>
              </a:rPr>
              <a:t>pour l’épidémiologie</a:t>
            </a:r>
          </a:p>
        </p:txBody>
      </p:sp>
      <p:pic>
        <p:nvPicPr>
          <p:cNvPr id="537605" name="Picture 5" descr="C:\Marc Souris\Articles\Colocation\Figure1b.png"/>
          <p:cNvPicPr>
            <a:picLocks noChangeAspect="1" noChangeArrowheads="1"/>
          </p:cNvPicPr>
          <p:nvPr/>
        </p:nvPicPr>
        <p:blipFill>
          <a:blip r:embed="rId3" cstate="print"/>
          <a:srcRect/>
          <a:stretch>
            <a:fillRect/>
          </a:stretch>
        </p:blipFill>
        <p:spPr bwMode="auto">
          <a:xfrm>
            <a:off x="395536" y="3356992"/>
            <a:ext cx="3938166" cy="2977581"/>
          </a:xfrm>
          <a:prstGeom prst="rect">
            <a:avLst/>
          </a:prstGeom>
          <a:noFill/>
        </p:spPr>
      </p:pic>
      <p:pic>
        <p:nvPicPr>
          <p:cNvPr id="537606" name="Picture 6" descr="C:\Marc Souris\Articles\Colocation\Figure6b.png"/>
          <p:cNvPicPr>
            <a:picLocks noChangeAspect="1" noChangeArrowheads="1"/>
          </p:cNvPicPr>
          <p:nvPr/>
        </p:nvPicPr>
        <p:blipFill>
          <a:blip r:embed="rId4" cstate="print"/>
          <a:srcRect/>
          <a:stretch>
            <a:fillRect/>
          </a:stretch>
        </p:blipFill>
        <p:spPr bwMode="auto">
          <a:xfrm>
            <a:off x="4499992" y="3356992"/>
            <a:ext cx="3623885" cy="2309142"/>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ChangeArrowheads="1"/>
          </p:cNvSpPr>
          <p:nvPr/>
        </p:nvSpPr>
        <p:spPr bwMode="auto">
          <a:xfrm>
            <a:off x="0" y="1291709"/>
            <a:ext cx="184731" cy="369332"/>
          </a:xfrm>
          <a:prstGeom prst="rect">
            <a:avLst/>
          </a:prstGeom>
          <a:noFill/>
          <a:ln w="9525">
            <a:noFill/>
            <a:miter lim="800000"/>
            <a:headEnd/>
            <a:tailEnd/>
          </a:ln>
          <a:effectLst/>
        </p:spPr>
        <p:txBody>
          <a:bodyPr wrap="none" anchor="ctr">
            <a:spAutoFit/>
          </a:bodyPr>
          <a:lstStyle/>
          <a:p>
            <a:endParaRPr lang="en-US">
              <a:latin typeface="Arial" pitchFamily="34" charset="0"/>
              <a:cs typeface="Arial" pitchFamily="34" charset="0"/>
            </a:endParaRPr>
          </a:p>
        </p:txBody>
      </p:sp>
      <p:sp>
        <p:nvSpPr>
          <p:cNvPr id="539651" name="Rectangle 3"/>
          <p:cNvSpPr>
            <a:spLocks noChangeArrowheads="1"/>
          </p:cNvSpPr>
          <p:nvPr/>
        </p:nvSpPr>
        <p:spPr bwMode="auto">
          <a:xfrm>
            <a:off x="395288" y="1196975"/>
            <a:ext cx="8180387" cy="4161139"/>
          </a:xfrm>
          <a:prstGeom prst="rect">
            <a:avLst/>
          </a:prstGeom>
          <a:solidFill>
            <a:srgbClr val="C0C0C0">
              <a:alpha val="10001"/>
            </a:srgbClr>
          </a:solidFill>
          <a:ln w="9525">
            <a:noFill/>
            <a:miter lim="800000"/>
            <a:headEnd/>
            <a:tailEnd/>
          </a:ln>
          <a:effectLst/>
        </p:spPr>
        <p:txBody>
          <a:bodyPr wrap="square">
            <a:spAutoFit/>
          </a:bodyPr>
          <a:lstStyle/>
          <a:p>
            <a:pPr eaLnBrk="0" hangingPunct="0">
              <a:spcBef>
                <a:spcPct val="50000"/>
              </a:spcBef>
            </a:pPr>
            <a:r>
              <a:rPr lang="fr-FR" sz="2000" i="0" dirty="0">
                <a:solidFill>
                  <a:srgbClr val="FFCC66"/>
                </a:solidFill>
                <a:effectLst>
                  <a:outerShdw blurRad="38100" dist="38100" dir="2700000" algn="tl">
                    <a:srgbClr val="000000"/>
                  </a:outerShdw>
                </a:effectLst>
                <a:latin typeface="Arial" pitchFamily="34" charset="0"/>
                <a:cs typeface="Arial" pitchFamily="34" charset="0"/>
              </a:rPr>
              <a:t>Calculs numériques</a:t>
            </a:r>
          </a:p>
          <a:p>
            <a:pPr eaLnBrk="0" hangingPunct="0">
              <a:spcBef>
                <a:spcPct val="50000"/>
              </a:spcBef>
              <a:spcAft>
                <a:spcPct val="15000"/>
              </a:spcAft>
              <a:buClr>
                <a:srgbClr val="FFCC66"/>
              </a:buClr>
              <a:buSzPct val="70000"/>
              <a:buFont typeface="Wingdings" pitchFamily="2" charset="2"/>
              <a:buChar char="§"/>
            </a:pPr>
            <a:r>
              <a:rPr lang="fr-FR" sz="1600" dirty="0">
                <a:effectLst>
                  <a:outerShdw blurRad="38100" dist="38100" dir="2700000" algn="tl">
                    <a:srgbClr val="000000"/>
                  </a:outerShdw>
                </a:effectLst>
                <a:latin typeface="Arial" pitchFamily="34" charset="0"/>
                <a:cs typeface="Arial" pitchFamily="34" charset="0"/>
              </a:rPr>
              <a:t> </a:t>
            </a:r>
            <a:r>
              <a:rPr lang="fr-FR" sz="1600" i="0" dirty="0">
                <a:effectLst>
                  <a:outerShdw blurRad="38100" dist="38100" dir="2700000" algn="tl">
                    <a:srgbClr val="000000"/>
                  </a:outerShdw>
                </a:effectLst>
                <a:latin typeface="Arial" pitchFamily="34" charset="0"/>
                <a:cs typeface="Arial" pitchFamily="34" charset="0"/>
              </a:rPr>
              <a:t>Ajustement des taux pour tenir compte de la variabilité aléatoire due aux différences d’effectifs (EBE)</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Analyse des séries temporelles (moyennes mobiles, etc.)</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Régressions </a:t>
            </a:r>
            <a:r>
              <a:rPr lang="fr-FR" sz="1600" i="0" dirty="0" err="1">
                <a:effectLst>
                  <a:outerShdw blurRad="38100" dist="38100" dir="2700000" algn="tl">
                    <a:srgbClr val="000000"/>
                  </a:outerShdw>
                </a:effectLst>
                <a:latin typeface="Arial" pitchFamily="34" charset="0"/>
                <a:cs typeface="Arial" pitchFamily="34" charset="0"/>
              </a:rPr>
              <a:t>multivarées</a:t>
            </a:r>
            <a:r>
              <a:rPr lang="fr-FR" sz="1600" i="0" dirty="0">
                <a:effectLst>
                  <a:outerShdw blurRad="38100" dist="38100" dir="2700000" algn="tl">
                    <a:srgbClr val="000000"/>
                  </a:outerShdw>
                </a:effectLst>
                <a:latin typeface="Arial" pitchFamily="34" charset="0"/>
                <a:cs typeface="Arial" pitchFamily="34" charset="0"/>
              </a:rPr>
              <a:t> (linéaire, logistique, Cox)</a:t>
            </a:r>
          </a:p>
          <a:p>
            <a:pPr eaLnBrk="0" hangingPunct="0">
              <a:spcBef>
                <a:spcPct val="50000"/>
              </a:spcBef>
              <a:spcAft>
                <a:spcPct val="15000"/>
              </a:spcAft>
              <a:buClr>
                <a:srgbClr val="FFCC66"/>
              </a:buClr>
              <a:buSzPct val="70000"/>
              <a:buFont typeface="Wingdings" pitchFamily="2" charset="2"/>
              <a:buNone/>
            </a:pP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pPr>
            <a:r>
              <a:rPr lang="fr-FR" sz="2000" i="0" dirty="0">
                <a:solidFill>
                  <a:srgbClr val="FFCC66"/>
                </a:solidFill>
                <a:effectLst>
                  <a:outerShdw blurRad="38100" dist="38100" dir="2700000" algn="tl">
                    <a:srgbClr val="000000"/>
                  </a:outerShdw>
                </a:effectLst>
                <a:latin typeface="Arial" pitchFamily="34" charset="0"/>
                <a:cs typeface="Arial" pitchFamily="34" charset="0"/>
              </a:rPr>
              <a:t>Calculs spatiaux-temporels</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Détermination de cas index (émergence, origine)</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Reconstruction de parcours de diffusion, analyse des parcours, moyennes spatiales mobiles</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Agrégats </a:t>
            </a:r>
            <a:r>
              <a:rPr lang="fr-FR" sz="1600" i="0" dirty="0" smtClean="0">
                <a:effectLst>
                  <a:outerShdw blurRad="38100" dist="38100" dir="2700000" algn="tl">
                    <a:srgbClr val="000000"/>
                  </a:outerShdw>
                </a:effectLst>
                <a:latin typeface="Arial" pitchFamily="34" charset="0"/>
                <a:cs typeface="Arial" pitchFamily="34" charset="0"/>
              </a:rPr>
              <a:t>spatiaux-temporels</a:t>
            </a:r>
            <a:endParaRPr lang="fr-FR" sz="1600" i="0" dirty="0">
              <a:effectLst>
                <a:outerShdw blurRad="38100" dist="38100" dir="2700000" algn="tl">
                  <a:srgbClr val="000000"/>
                </a:outerShdw>
              </a:effectLst>
              <a:latin typeface="Arial" pitchFamily="34" charset="0"/>
              <a:cs typeface="Arial" pitchFamily="34" charset="0"/>
            </a:endParaRPr>
          </a:p>
        </p:txBody>
      </p:sp>
      <p:sp>
        <p:nvSpPr>
          <p:cNvPr id="539652"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pitchFamily="34" charset="0"/>
                <a:cs typeface="Arial" pitchFamily="34" charset="0"/>
              </a:rPr>
              <a:t>SavGIS </a:t>
            </a:r>
            <a:r>
              <a:rPr lang="fr-FR" sz="3200" i="0" dirty="0">
                <a:effectLst>
                  <a:outerShdw blurRad="38100" dist="38100" dir="2700000" algn="tl">
                    <a:srgbClr val="000000"/>
                  </a:outerShdw>
                </a:effectLst>
                <a:latin typeface="Arial" pitchFamily="34" charset="0"/>
                <a:cs typeface="Arial" pitchFamily="34" charset="0"/>
              </a:rPr>
              <a:t>pour l’épidémiologie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ChangeArrowheads="1"/>
          </p:cNvSpPr>
          <p:nvPr/>
        </p:nvSpPr>
        <p:spPr bwMode="auto">
          <a:xfrm>
            <a:off x="0" y="1476375"/>
            <a:ext cx="9144000" cy="0"/>
          </a:xfrm>
          <a:prstGeom prst="rect">
            <a:avLst/>
          </a:prstGeom>
          <a:noFill/>
          <a:ln w="9525">
            <a:noFill/>
            <a:miter lim="800000"/>
            <a:headEnd/>
            <a:tailEnd/>
          </a:ln>
          <a:effectLst/>
        </p:spPr>
        <p:txBody>
          <a:bodyPr wrap="none" anchor="ctr">
            <a:spAutoFit/>
          </a:bodyPr>
          <a:lstStyle/>
          <a:p>
            <a:endParaRPr lang="en-US"/>
          </a:p>
        </p:txBody>
      </p:sp>
      <p:sp>
        <p:nvSpPr>
          <p:cNvPr id="541699" name="Rectangle 3"/>
          <p:cNvSpPr>
            <a:spLocks noChangeArrowheads="1"/>
          </p:cNvSpPr>
          <p:nvPr/>
        </p:nvSpPr>
        <p:spPr bwMode="auto">
          <a:xfrm>
            <a:off x="395288" y="1196975"/>
            <a:ext cx="8180387" cy="2800767"/>
          </a:xfrm>
          <a:prstGeom prst="rect">
            <a:avLst/>
          </a:prstGeom>
          <a:solidFill>
            <a:srgbClr val="C0C0C0">
              <a:alpha val="10001"/>
            </a:srgbClr>
          </a:solidFill>
          <a:ln w="9525">
            <a:noFill/>
            <a:miter lim="800000"/>
            <a:headEnd/>
            <a:tailEnd/>
          </a:ln>
          <a:effectLst/>
        </p:spPr>
        <p:txBody>
          <a:bodyPr wrap="square">
            <a:spAutoFit/>
          </a:bodyPr>
          <a:lstStyle/>
          <a:p>
            <a:pPr eaLnBrk="0" hangingPunct="0">
              <a:spcBef>
                <a:spcPct val="50000"/>
              </a:spcBef>
            </a:pPr>
            <a:r>
              <a:rPr lang="fr-FR" sz="2000" i="0" dirty="0" smtClean="0">
                <a:solidFill>
                  <a:srgbClr val="FFCC66"/>
                </a:solidFill>
                <a:effectLst>
                  <a:outerShdw blurRad="38100" dist="38100" dir="2700000" algn="tl">
                    <a:srgbClr val="000000"/>
                  </a:outerShdw>
                </a:effectLst>
                <a:latin typeface="Arial" pitchFamily="34" charset="0"/>
                <a:cs typeface="Arial" pitchFamily="34" charset="0"/>
              </a:rPr>
              <a:t>Sondages. Choix </a:t>
            </a:r>
            <a:r>
              <a:rPr lang="fr-FR" sz="2000" i="0" dirty="0">
                <a:solidFill>
                  <a:srgbClr val="FFCC66"/>
                </a:solidFill>
                <a:effectLst>
                  <a:outerShdw blurRad="38100" dist="38100" dir="2700000" algn="tl">
                    <a:srgbClr val="000000"/>
                  </a:outerShdw>
                </a:effectLst>
                <a:latin typeface="Arial" pitchFamily="34" charset="0"/>
                <a:cs typeface="Arial" pitchFamily="34" charset="0"/>
              </a:rPr>
              <a:t>d’échantillon spatiaux, avec stratification</a:t>
            </a:r>
          </a:p>
          <a:p>
            <a:pPr eaLnBrk="0" hangingPunct="0">
              <a:spcBef>
                <a:spcPct val="50000"/>
              </a:spcBef>
              <a:spcAft>
                <a:spcPct val="15000"/>
              </a:spcAft>
              <a:buClr>
                <a:srgbClr val="FFCC66"/>
              </a:buClr>
              <a:buSzPct val="70000"/>
              <a:buFont typeface="Wingdings" pitchFamily="2" charset="2"/>
              <a:buChar char="§"/>
            </a:pPr>
            <a:r>
              <a:rPr lang="fr-FR" sz="1600" dirty="0">
                <a:effectLst>
                  <a:outerShdw blurRad="38100" dist="38100" dir="2700000" algn="tl">
                    <a:srgbClr val="000000"/>
                  </a:outerShdw>
                </a:effectLst>
                <a:latin typeface="Arial" pitchFamily="34" charset="0"/>
                <a:cs typeface="Arial" pitchFamily="34" charset="0"/>
              </a:rPr>
              <a:t> </a:t>
            </a:r>
            <a:r>
              <a:rPr lang="fr-FR" sz="1600" i="0" dirty="0">
                <a:effectLst>
                  <a:outerShdw blurRad="38100" dist="38100" dir="2700000" algn="tl">
                    <a:srgbClr val="000000"/>
                  </a:outerShdw>
                </a:effectLst>
                <a:latin typeface="Arial" pitchFamily="34" charset="0"/>
                <a:cs typeface="Arial" pitchFamily="34" charset="0"/>
              </a:rPr>
              <a:t>mailles et </a:t>
            </a:r>
            <a:r>
              <a:rPr lang="fr-FR" sz="1600" i="0" dirty="0" err="1">
                <a:effectLst>
                  <a:outerShdw blurRad="38100" dist="38100" dir="2700000" algn="tl">
                    <a:srgbClr val="000000"/>
                  </a:outerShdw>
                </a:effectLst>
                <a:latin typeface="Arial" pitchFamily="34" charset="0"/>
                <a:cs typeface="Arial" pitchFamily="34" charset="0"/>
              </a:rPr>
              <a:t>centroïdes</a:t>
            </a:r>
            <a:endParaRPr lang="fr-FR" sz="1600" i="0" dirty="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création aléatoire</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tirage aléatoire sur une base </a:t>
            </a:r>
            <a:r>
              <a:rPr lang="fr-FR" sz="1600" i="0" dirty="0" smtClean="0">
                <a:effectLst>
                  <a:outerShdw blurRad="38100" dist="38100" dir="2700000" algn="tl">
                    <a:srgbClr val="000000"/>
                  </a:outerShdw>
                </a:effectLst>
                <a:latin typeface="Arial" pitchFamily="34" charset="0"/>
                <a:cs typeface="Arial" pitchFamily="34" charset="0"/>
              </a:rPr>
              <a:t>spatiale</a:t>
            </a:r>
          </a:p>
          <a:p>
            <a:pPr eaLnBrk="0" hangingPunct="0">
              <a:spcBef>
                <a:spcPct val="50000"/>
              </a:spcBef>
              <a:spcAft>
                <a:spcPct val="15000"/>
              </a:spcAft>
              <a:buClr>
                <a:srgbClr val="FFCC66"/>
              </a:buClr>
              <a:buSzPct val="70000"/>
              <a:buFont typeface="Wingdings" pitchFamily="2" charset="2"/>
              <a:buChar char="§"/>
            </a:pPr>
            <a:r>
              <a:rPr lang="fr-FR" sz="1600" i="0" dirty="0">
                <a:effectLst>
                  <a:outerShdw blurRad="38100" dist="38100" dir="2700000" algn="tl">
                    <a:srgbClr val="000000"/>
                  </a:outerShdw>
                </a:effectLst>
                <a:latin typeface="Arial" pitchFamily="34" charset="0"/>
                <a:cs typeface="Arial" pitchFamily="34" charset="0"/>
              </a:rPr>
              <a:t> </a:t>
            </a:r>
            <a:r>
              <a:rPr lang="fr-FR" sz="1600" i="0" dirty="0" smtClean="0">
                <a:effectLst>
                  <a:outerShdw blurRad="38100" dist="38100" dir="2700000" algn="tl">
                    <a:srgbClr val="000000"/>
                  </a:outerShdw>
                </a:effectLst>
                <a:latin typeface="Arial" pitchFamily="34" charset="0"/>
                <a:cs typeface="Arial" pitchFamily="34" charset="0"/>
              </a:rPr>
              <a:t>Paramètres pour le design d’un sondage (tailles d’échantillon)</a:t>
            </a:r>
          </a:p>
          <a:p>
            <a:pPr eaLnBrk="0" hangingPunct="0">
              <a:spcBef>
                <a:spcPct val="50000"/>
              </a:spcBef>
              <a:spcAft>
                <a:spcPct val="15000"/>
              </a:spcAft>
              <a:buClr>
                <a:srgbClr val="FFCC66"/>
              </a:buClr>
              <a:buSzPct val="70000"/>
              <a:buFont typeface="Wingdings" pitchFamily="2" charset="2"/>
              <a:buChar char="§"/>
            </a:pPr>
            <a:r>
              <a:rPr lang="fr-FR" sz="1600" dirty="0" smtClean="0">
                <a:effectLst>
                  <a:outerShdw blurRad="38100" dist="38100" dir="2700000" algn="tl">
                    <a:srgbClr val="000000"/>
                  </a:outerShdw>
                </a:effectLst>
                <a:latin typeface="Arial" pitchFamily="34" charset="0"/>
                <a:cs typeface="Arial" pitchFamily="34" charset="0"/>
              </a:rPr>
              <a:t> Tirage aléatoire stratifié</a:t>
            </a:r>
            <a:endParaRPr lang="fr-FR" sz="1600" i="0" dirty="0" smtClean="0">
              <a:effectLst>
                <a:outerShdw blurRad="38100" dist="38100" dir="2700000" algn="tl">
                  <a:srgbClr val="000000"/>
                </a:outerShdw>
              </a:effectLst>
              <a:latin typeface="Arial" pitchFamily="34" charset="0"/>
              <a:cs typeface="Arial" pitchFamily="34" charset="0"/>
            </a:endParaRPr>
          </a:p>
          <a:p>
            <a:pPr eaLnBrk="0" hangingPunct="0">
              <a:spcBef>
                <a:spcPct val="50000"/>
              </a:spcBef>
              <a:spcAft>
                <a:spcPct val="15000"/>
              </a:spcAft>
              <a:buClr>
                <a:srgbClr val="FFCC66"/>
              </a:buClr>
              <a:buSzPct val="70000"/>
              <a:buFont typeface="Wingdings" pitchFamily="2" charset="2"/>
              <a:buChar char="§"/>
            </a:pPr>
            <a:r>
              <a:rPr lang="fr-FR" sz="1600" dirty="0" smtClean="0">
                <a:effectLst>
                  <a:outerShdw blurRad="38100" dist="38100" dir="2700000" algn="tl">
                    <a:srgbClr val="000000"/>
                  </a:outerShdw>
                </a:effectLst>
                <a:latin typeface="Arial" pitchFamily="34" charset="0"/>
                <a:cs typeface="Arial" pitchFamily="34" charset="0"/>
              </a:rPr>
              <a:t> C</a:t>
            </a:r>
            <a:r>
              <a:rPr lang="fr-FR" sz="1600" i="0" dirty="0" smtClean="0">
                <a:effectLst>
                  <a:outerShdw blurRad="38100" dist="38100" dir="2700000" algn="tl">
                    <a:srgbClr val="000000"/>
                  </a:outerShdw>
                </a:effectLst>
                <a:latin typeface="Arial" pitchFamily="34" charset="0"/>
                <a:cs typeface="Arial" pitchFamily="34" charset="0"/>
              </a:rPr>
              <a:t>orrection pour autocorrélation</a:t>
            </a:r>
            <a:endParaRPr lang="fr-FR" sz="1600" i="0" dirty="0">
              <a:effectLst>
                <a:outerShdw blurRad="38100" dist="38100" dir="2700000" algn="tl">
                  <a:srgbClr val="000000"/>
                </a:outerShdw>
              </a:effectLst>
              <a:latin typeface="Arial" pitchFamily="34" charset="0"/>
              <a:cs typeface="Arial" pitchFamily="34" charset="0"/>
            </a:endParaRPr>
          </a:p>
        </p:txBody>
      </p:sp>
      <p:sp>
        <p:nvSpPr>
          <p:cNvPr id="541700" name="Rectangle 4"/>
          <p:cNvSpPr>
            <a:spLocks noChangeArrowheads="1"/>
          </p:cNvSpPr>
          <p:nvPr/>
        </p:nvSpPr>
        <p:spPr bwMode="auto">
          <a:xfrm>
            <a:off x="0" y="260350"/>
            <a:ext cx="9144000" cy="798513"/>
          </a:xfrm>
          <a:prstGeom prst="rect">
            <a:avLst/>
          </a:prstGeom>
          <a:noFill/>
          <a:ln w="9525">
            <a:noFill/>
            <a:miter lim="800000"/>
            <a:headEnd/>
            <a:tailEnd/>
          </a:ln>
          <a:effectLst/>
        </p:spPr>
        <p:txBody>
          <a:bodyPr anchor="ctr"/>
          <a:lstStyle/>
          <a:p>
            <a:pPr algn="ctr"/>
            <a:r>
              <a:rPr lang="fr-FR" sz="3200" i="0" dirty="0" smtClean="0">
                <a:effectLst>
                  <a:outerShdw blurRad="38100" dist="38100" dir="2700000" algn="tl">
                    <a:srgbClr val="000000"/>
                  </a:outerShdw>
                </a:effectLst>
                <a:latin typeface="Arial" charset="0"/>
              </a:rPr>
              <a:t>SavGIS </a:t>
            </a:r>
            <a:r>
              <a:rPr lang="fr-FR" sz="3200" i="0" dirty="0">
                <a:effectLst>
                  <a:outerShdw blurRad="38100" dist="38100" dir="2700000" algn="tl">
                    <a:srgbClr val="000000"/>
                  </a:outerShdw>
                </a:effectLst>
                <a:latin typeface="Arial" charset="0"/>
              </a:rPr>
              <a:t>pour l’épidémiologie</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r>
              <a:rPr lang="fr-FR" sz="800" dirty="0">
                <a:latin typeface="Arial" charset="0"/>
              </a:rPr>
              <a:t>          M. Souris, </a:t>
            </a:r>
            <a:r>
              <a:rPr lang="fr-FR" sz="800" dirty="0" smtClean="0">
                <a:latin typeface="Arial" charset="0"/>
              </a:rPr>
              <a:t>2011</a:t>
            </a:r>
            <a:endParaRPr lang="fr-FR" sz="800" b="1"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557338"/>
            <a:ext cx="8136706" cy="2169825"/>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Gestion et traitement de l’imagerie satellitaire</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en-US" sz="2000" dirty="0" smtClean="0">
                <a:latin typeface="Arial" pitchFamily="34" charset="0"/>
                <a:cs typeface="Arial" pitchFamily="34" charset="0"/>
              </a:rPr>
              <a:t> </a:t>
            </a:r>
            <a:r>
              <a:rPr lang="fr-FR" dirty="0" smtClean="0">
                <a:effectLst>
                  <a:outerShdw blurRad="38100" dist="38100" dir="2700000" algn="tl">
                    <a:srgbClr val="000000">
                      <a:alpha val="43137"/>
                    </a:srgbClr>
                  </a:outerShdw>
                </a:effectLst>
                <a:latin typeface="Arial" pitchFamily="34" charset="0"/>
                <a:cs typeface="Arial" pitchFamily="34" charset="0"/>
              </a:rPr>
              <a:t>Met à disposition des données exhaustive sur l’environnement</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Gère les espaces, </a:t>
            </a:r>
            <a:r>
              <a:rPr lang="fr-FR" dirty="0" err="1" smtClean="0">
                <a:effectLst>
                  <a:outerShdw blurRad="38100" dist="38100" dir="2700000" algn="tl">
                    <a:srgbClr val="000000">
                      <a:alpha val="43137"/>
                    </a:srgbClr>
                  </a:outerShdw>
                </a:effectLst>
                <a:latin typeface="Arial" pitchFamily="34" charset="0"/>
                <a:cs typeface="Arial" pitchFamily="34" charset="0"/>
              </a:rPr>
              <a:t>datum</a:t>
            </a:r>
            <a:r>
              <a:rPr lang="fr-FR" dirty="0" smtClean="0">
                <a:effectLst>
                  <a:outerShdw blurRad="38100" dist="38100" dir="2700000" algn="tl">
                    <a:srgbClr val="000000">
                      <a:alpha val="43137"/>
                    </a:srgbClr>
                  </a:outerShdw>
                </a:effectLst>
                <a:latin typeface="Arial" pitchFamily="34" charset="0"/>
                <a:cs typeface="Arial" pitchFamily="34" charset="0"/>
              </a:rPr>
              <a:t>, projections</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Simplifie la gestion du traitement d’image (NDVI, texture, </a:t>
            </a:r>
            <a:r>
              <a:rPr lang="fr-FR" dirty="0" err="1" smtClean="0">
                <a:effectLst>
                  <a:outerShdw blurRad="38100" dist="38100" dir="2700000" algn="tl">
                    <a:srgbClr val="000000">
                      <a:alpha val="43137"/>
                    </a:srgbClr>
                  </a:outerShdw>
                </a:effectLst>
                <a:latin typeface="Arial" pitchFamily="34" charset="0"/>
                <a:cs typeface="Arial" pitchFamily="34" charset="0"/>
              </a:rPr>
              <a:t>etc</a:t>
            </a:r>
            <a:r>
              <a:rPr lang="fr-FR" dirty="0" smtClean="0">
                <a:effectLst>
                  <a:outerShdw blurRad="38100" dist="38100" dir="2700000" algn="tl">
                    <a:srgbClr val="000000">
                      <a:alpha val="43137"/>
                    </a:srgbClr>
                  </a:outerShdw>
                </a:effectLst>
                <a:latin typeface="Arial" pitchFamily="34" charset="0"/>
                <a:cs typeface="Arial" pitchFamily="34" charset="0"/>
              </a:rPr>
              <a:t>)</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Changement de type d’objet (création d’</a:t>
            </a:r>
            <a:r>
              <a:rPr lang="fr-FR" dirty="0" err="1" smtClean="0">
                <a:effectLst>
                  <a:outerShdw blurRad="38100" dist="38100" dir="2700000" algn="tl">
                    <a:srgbClr val="000000">
                      <a:alpha val="43137"/>
                    </a:srgbClr>
                  </a:outerShdw>
                </a:effectLst>
                <a:latin typeface="Arial" pitchFamily="34" charset="0"/>
                <a:cs typeface="Arial" pitchFamily="34" charset="0"/>
              </a:rPr>
              <a:t>isovaleurs</a:t>
            </a:r>
            <a:r>
              <a:rPr lang="fr-FR" dirty="0" smtClean="0">
                <a:effectLst>
                  <a:outerShdw blurRad="38100" dist="38100" dir="2700000" algn="tl">
                    <a:srgbClr val="000000">
                      <a:alpha val="43137"/>
                    </a:srgbClr>
                  </a:outerShdw>
                </a:effectLst>
                <a:latin typeface="Arial" pitchFamily="34" charset="0"/>
                <a:cs typeface="Arial" pitchFamily="34" charset="0"/>
              </a:rPr>
              <a:t>, de squelette)</a:t>
            </a:r>
          </a:p>
        </p:txBody>
      </p:sp>
      <p:pic>
        <p:nvPicPr>
          <p:cNvPr id="8" name="Image 7"/>
          <p:cNvPicPr/>
          <p:nvPr/>
        </p:nvPicPr>
        <p:blipFill>
          <a:blip r:embed="rId3" cstate="print"/>
          <a:srcRect/>
          <a:stretch>
            <a:fillRect/>
          </a:stretch>
        </p:blipFill>
        <p:spPr bwMode="auto">
          <a:xfrm>
            <a:off x="899592" y="4581128"/>
            <a:ext cx="1944216" cy="1584176"/>
          </a:xfrm>
          <a:prstGeom prst="rect">
            <a:avLst/>
          </a:prstGeom>
          <a:noFill/>
          <a:ln w="9525" algn="ctr">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915815" y="4581128"/>
            <a:ext cx="1527201" cy="1597784"/>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4499993" y="4581128"/>
            <a:ext cx="1512858" cy="1584176"/>
          </a:xfrm>
          <a:prstGeom prst="rect">
            <a:avLst/>
          </a:prstGeom>
          <a:noFill/>
        </p:spPr>
      </p:pic>
      <p:pic>
        <p:nvPicPr>
          <p:cNvPr id="1029" name="Picture 5"/>
          <p:cNvPicPr>
            <a:picLocks noChangeAspect="1" noChangeArrowheads="1"/>
          </p:cNvPicPr>
          <p:nvPr/>
        </p:nvPicPr>
        <p:blipFill>
          <a:blip r:embed="rId6" cstate="print"/>
          <a:srcRect/>
          <a:stretch>
            <a:fillRect/>
          </a:stretch>
        </p:blipFill>
        <p:spPr bwMode="auto">
          <a:xfrm>
            <a:off x="6084168" y="4565456"/>
            <a:ext cx="1944216" cy="1567359"/>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557338"/>
            <a:ext cx="8136706" cy="1740476"/>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Cartographie</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en-US" sz="2000" dirty="0" smtClean="0">
                <a:latin typeface="Arial" pitchFamily="34" charset="0"/>
                <a:cs typeface="Arial" pitchFamily="34" charset="0"/>
              </a:rPr>
              <a:t> </a:t>
            </a:r>
            <a:r>
              <a:rPr lang="fr-FR" dirty="0" smtClean="0">
                <a:effectLst>
                  <a:outerShdw blurRad="38100" dist="38100" dir="2700000" algn="tl">
                    <a:srgbClr val="000000">
                      <a:alpha val="43137"/>
                    </a:srgbClr>
                  </a:outerShdw>
                </a:effectLst>
                <a:latin typeface="Arial" pitchFamily="34" charset="0"/>
                <a:cs typeface="Arial" pitchFamily="34" charset="0"/>
              </a:rPr>
              <a:t>Cartographie</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Ajustement </a:t>
            </a:r>
            <a:r>
              <a:rPr lang="fr-FR" dirty="0" err="1" smtClean="0">
                <a:effectLst>
                  <a:outerShdw blurRad="38100" dist="38100" dir="2700000" algn="tl">
                    <a:srgbClr val="000000">
                      <a:alpha val="43137"/>
                    </a:srgbClr>
                  </a:outerShdw>
                </a:effectLst>
                <a:latin typeface="Arial" pitchFamily="34" charset="0"/>
                <a:cs typeface="Arial" pitchFamily="34" charset="0"/>
              </a:rPr>
              <a:t>bayésien</a:t>
            </a:r>
            <a:r>
              <a:rPr lang="fr-FR" dirty="0" smtClean="0">
                <a:effectLst>
                  <a:outerShdw blurRad="38100" dist="38100" dir="2700000" algn="tl">
                    <a:srgbClr val="000000">
                      <a:alpha val="43137"/>
                    </a:srgbClr>
                  </a:outerShdw>
                </a:effectLst>
                <a:latin typeface="Arial" pitchFamily="34" charset="0"/>
                <a:cs typeface="Arial" pitchFamily="34" charset="0"/>
              </a:rPr>
              <a:t> pour la cartographie des ratios</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Interpolation spatiale de données ponctuelles et représentation continue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5" name="Rectangle 11"/>
          <p:cNvSpPr>
            <a:spLocks noRot="1" noChangeArrowheads="1"/>
          </p:cNvSpPr>
          <p:nvPr/>
        </p:nvSpPr>
        <p:spPr bwMode="auto">
          <a:xfrm>
            <a:off x="0" y="404813"/>
            <a:ext cx="9144000" cy="792162"/>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13676" name="Text Box 12"/>
          <p:cNvSpPr txBox="1">
            <a:spLocks noChangeArrowheads="1"/>
          </p:cNvSpPr>
          <p:nvPr/>
        </p:nvSpPr>
        <p:spPr bwMode="auto">
          <a:xfrm>
            <a:off x="539750" y="1557338"/>
            <a:ext cx="8136706" cy="2876172"/>
          </a:xfrm>
          <a:prstGeom prst="rect">
            <a:avLst/>
          </a:prstGeom>
          <a:solidFill>
            <a:srgbClr val="C0C0C0">
              <a:alpha val="10001"/>
            </a:srgbClr>
          </a:solidFill>
          <a:ln w="9525" algn="ctr">
            <a:noFill/>
            <a:miter lim="800000"/>
            <a:headEnd/>
            <a:tailEnd/>
          </a:ln>
          <a:effectLst/>
        </p:spPr>
        <p:txBody>
          <a:bodyPr wrap="square">
            <a:spAutoFit/>
          </a:bodyPr>
          <a:lstStyle/>
          <a:p>
            <a:pPr marL="177800" lvl="1">
              <a:spcBef>
                <a:spcPct val="40000"/>
              </a:spcBef>
              <a:spcAft>
                <a:spcPct val="15000"/>
              </a:spcAft>
              <a:buClr>
                <a:srgbClr val="FFC000"/>
              </a:buClr>
              <a:buSzPct val="80000"/>
              <a:buFont typeface="Arial" pitchFamily="34" charset="0"/>
              <a:buChar char="►"/>
              <a:defRPr/>
            </a:pPr>
            <a:r>
              <a:rPr lang="fr-FR" sz="2000" dirty="0" smtClean="0">
                <a:solidFill>
                  <a:srgbClr val="FFC000"/>
                </a:solidFill>
                <a:effectLst>
                  <a:outerShdw blurRad="38100" dist="38100" dir="2700000" algn="tl">
                    <a:srgbClr val="000000"/>
                  </a:outerShdw>
                </a:effectLst>
                <a:latin typeface="Arial" pitchFamily="34" charset="0"/>
                <a:cs typeface="Arial" pitchFamily="34" charset="0"/>
              </a:rPr>
              <a:t> Opérations de transfert d’échelle</a:t>
            </a:r>
            <a:endParaRPr lang="fr-FR" sz="2000" dirty="0" smtClean="0">
              <a:solidFill>
                <a:srgbClr val="FFC000"/>
              </a:solidFill>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en-US" sz="2000" dirty="0" smtClean="0">
                <a:latin typeface="Arial" pitchFamily="34" charset="0"/>
                <a:cs typeface="Arial" pitchFamily="34" charset="0"/>
              </a:rPr>
              <a:t> </a:t>
            </a:r>
            <a:r>
              <a:rPr lang="fr-FR" dirty="0" err="1" smtClean="0">
                <a:effectLst>
                  <a:outerShdw blurRad="38100" dist="38100" dir="2700000" algn="tl">
                    <a:srgbClr val="000000">
                      <a:alpha val="43137"/>
                    </a:srgbClr>
                  </a:outerShdw>
                </a:effectLst>
                <a:latin typeface="Arial" pitchFamily="34" charset="0"/>
                <a:cs typeface="Arial" pitchFamily="34" charset="0"/>
              </a:rPr>
              <a:t>Géoagrégation</a:t>
            </a:r>
            <a:r>
              <a:rPr lang="fr-FR" dirty="0" smtClean="0">
                <a:effectLst>
                  <a:outerShdw blurRad="38100" dist="38100" dir="2700000" algn="tl">
                    <a:srgbClr val="000000">
                      <a:alpha val="43137"/>
                    </a:srgbClr>
                  </a:outerShdw>
                </a:effectLst>
                <a:latin typeface="Arial" pitchFamily="34" charset="0"/>
                <a:cs typeface="Arial" pitchFamily="34" charset="0"/>
              </a:rPr>
              <a:t> (par distance, fixe ou variable, ou par intersection)</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a:t>
            </a:r>
            <a:r>
              <a:rPr lang="fr-FR" dirty="0" err="1" smtClean="0">
                <a:effectLst>
                  <a:outerShdw blurRad="38100" dist="38100" dir="2700000" algn="tl">
                    <a:srgbClr val="000000">
                      <a:alpha val="43137"/>
                    </a:srgbClr>
                  </a:outerShdw>
                </a:effectLst>
                <a:latin typeface="Arial" pitchFamily="34" charset="0"/>
                <a:cs typeface="Arial" pitchFamily="34" charset="0"/>
              </a:rPr>
              <a:t>Géoappartenance</a:t>
            </a:r>
            <a:endParaRPr lang="fr-FR" dirty="0" smtClean="0">
              <a:effectLst>
                <a:outerShdw blurRad="38100" dist="38100" dir="2700000" algn="tl">
                  <a:srgbClr val="000000">
                    <a:alpha val="43137"/>
                  </a:srgbClr>
                </a:outerShdw>
              </a:effectLst>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Analyse du système d’échelles (variances inter, intra, indices de dispersion)</a:t>
            </a: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Création d’un carroyage régulier pour la </a:t>
            </a:r>
            <a:r>
              <a:rPr lang="fr-FR" dirty="0" err="1" smtClean="0">
                <a:effectLst>
                  <a:outerShdw blurRad="38100" dist="38100" dir="2700000" algn="tl">
                    <a:srgbClr val="000000">
                      <a:alpha val="43137"/>
                    </a:srgbClr>
                  </a:outerShdw>
                </a:effectLst>
                <a:latin typeface="Arial" pitchFamily="34" charset="0"/>
                <a:cs typeface="Arial" pitchFamily="34" charset="0"/>
              </a:rPr>
              <a:t>géoagrégation</a:t>
            </a:r>
            <a:endParaRPr lang="fr-FR" dirty="0" smtClean="0">
              <a:effectLst>
                <a:outerShdw blurRad="38100" dist="38100" dir="2700000" algn="tl">
                  <a:srgbClr val="000000">
                    <a:alpha val="43137"/>
                  </a:srgbClr>
                </a:outerShdw>
              </a:effectLst>
              <a:latin typeface="Arial" pitchFamily="34" charset="0"/>
              <a:cs typeface="Arial" pitchFamily="34" charset="0"/>
            </a:endParaRPr>
          </a:p>
          <a:p>
            <a:pPr lvl="1">
              <a:spcBef>
                <a:spcPct val="40000"/>
              </a:spcBef>
              <a:spcAft>
                <a:spcPct val="15000"/>
              </a:spcAft>
              <a:buClr>
                <a:srgbClr val="FFC000"/>
              </a:buClr>
              <a:buSzPct val="80000"/>
              <a:buFont typeface="Wingdings" pitchFamily="2" charset="2"/>
              <a:buChar char="§"/>
              <a:defRPr/>
            </a:pPr>
            <a:r>
              <a:rPr lang="fr-FR" dirty="0" smtClean="0">
                <a:effectLst>
                  <a:outerShdw blurRad="38100" dist="38100" dir="2700000" algn="tl">
                    <a:srgbClr val="000000">
                      <a:alpha val="43137"/>
                    </a:srgbClr>
                  </a:outerShdw>
                </a:effectLst>
                <a:latin typeface="Arial" pitchFamily="34" charset="0"/>
                <a:cs typeface="Arial" pitchFamily="34" charset="0"/>
              </a:rPr>
              <a:t> Regroupement et classification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468313" y="1773238"/>
            <a:ext cx="8458200" cy="4464050"/>
          </a:xfrm>
          <a:prstGeom prst="rect">
            <a:avLst/>
          </a:prstGeom>
          <a:noFill/>
          <a:ln w="9525">
            <a:noFill/>
            <a:miter lim="800000"/>
            <a:headEnd/>
            <a:tailEnd/>
          </a:ln>
        </p:spPr>
        <p:txBody>
          <a:bodyPr/>
          <a:lstStyle/>
          <a:p>
            <a:pPr eaLnBrk="0" hangingPunct="0">
              <a:spcBef>
                <a:spcPct val="20000"/>
              </a:spcBef>
            </a:pPr>
            <a:endParaRPr lang="fr-FR" sz="2200" i="1">
              <a:solidFill>
                <a:srgbClr val="FFFF99"/>
              </a:solidFill>
              <a:latin typeface="Arial" charset="0"/>
            </a:endParaRPr>
          </a:p>
        </p:txBody>
      </p:sp>
      <p:pic>
        <p:nvPicPr>
          <p:cNvPr id="206852" name="Picture 4" descr="savane19"/>
          <p:cNvPicPr>
            <a:picLocks noChangeAspect="1" noChangeArrowheads="1"/>
          </p:cNvPicPr>
          <p:nvPr/>
        </p:nvPicPr>
        <p:blipFill>
          <a:blip r:embed="rId2" cstate="print"/>
          <a:srcRect/>
          <a:stretch>
            <a:fillRect/>
          </a:stretch>
        </p:blipFill>
        <p:spPr bwMode="auto">
          <a:xfrm>
            <a:off x="4553223" y="2171742"/>
            <a:ext cx="2304256" cy="1876854"/>
          </a:xfrm>
          <a:prstGeom prst="rect">
            <a:avLst/>
          </a:prstGeom>
          <a:noFill/>
        </p:spPr>
      </p:pic>
      <p:pic>
        <p:nvPicPr>
          <p:cNvPr id="206853" name="Picture 5" descr="savane25"/>
          <p:cNvPicPr>
            <a:picLocks noChangeAspect="1" noChangeArrowheads="1"/>
          </p:cNvPicPr>
          <p:nvPr/>
        </p:nvPicPr>
        <p:blipFill>
          <a:blip r:embed="rId3" cstate="print"/>
          <a:srcRect/>
          <a:stretch>
            <a:fillRect/>
          </a:stretch>
        </p:blipFill>
        <p:spPr bwMode="auto">
          <a:xfrm>
            <a:off x="4500364" y="4186680"/>
            <a:ext cx="2160240" cy="2065267"/>
          </a:xfrm>
          <a:prstGeom prst="rect">
            <a:avLst/>
          </a:prstGeom>
          <a:noFill/>
        </p:spPr>
      </p:pic>
      <p:pic>
        <p:nvPicPr>
          <p:cNvPr id="206854" name="Picture 6" descr="savane24"/>
          <p:cNvPicPr>
            <a:picLocks noChangeAspect="1" noChangeArrowheads="1"/>
          </p:cNvPicPr>
          <p:nvPr/>
        </p:nvPicPr>
        <p:blipFill>
          <a:blip r:embed="rId4" cstate="print"/>
          <a:srcRect/>
          <a:stretch>
            <a:fillRect/>
          </a:stretch>
        </p:blipFill>
        <p:spPr bwMode="auto">
          <a:xfrm>
            <a:off x="6732612" y="4186680"/>
            <a:ext cx="2160240" cy="2065267"/>
          </a:xfrm>
          <a:prstGeom prst="rect">
            <a:avLst/>
          </a:prstGeom>
          <a:noFill/>
        </p:spPr>
      </p:pic>
      <p:pic>
        <p:nvPicPr>
          <p:cNvPr id="206855" name="Picture 7" descr="savane22"/>
          <p:cNvPicPr>
            <a:picLocks noChangeAspect="1" noChangeArrowheads="1"/>
          </p:cNvPicPr>
          <p:nvPr/>
        </p:nvPicPr>
        <p:blipFill>
          <a:blip r:embed="rId5" cstate="print"/>
          <a:srcRect/>
          <a:stretch>
            <a:fillRect/>
          </a:stretch>
        </p:blipFill>
        <p:spPr bwMode="auto">
          <a:xfrm>
            <a:off x="467544" y="4221088"/>
            <a:ext cx="1843087" cy="2009775"/>
          </a:xfrm>
          <a:prstGeom prst="rect">
            <a:avLst/>
          </a:prstGeom>
          <a:noFill/>
        </p:spPr>
      </p:pic>
      <p:pic>
        <p:nvPicPr>
          <p:cNvPr id="206856" name="Picture 8" descr="savane23"/>
          <p:cNvPicPr>
            <a:picLocks noChangeAspect="1" noChangeArrowheads="1"/>
          </p:cNvPicPr>
          <p:nvPr/>
        </p:nvPicPr>
        <p:blipFill>
          <a:blip r:embed="rId6" cstate="print"/>
          <a:srcRect/>
          <a:stretch>
            <a:fillRect/>
          </a:stretch>
        </p:blipFill>
        <p:spPr bwMode="auto">
          <a:xfrm>
            <a:off x="2412132" y="4221088"/>
            <a:ext cx="1835150" cy="2001837"/>
          </a:xfrm>
          <a:prstGeom prst="rect">
            <a:avLst/>
          </a:prstGeom>
          <a:noFill/>
        </p:spPr>
      </p:pic>
      <p:pic>
        <p:nvPicPr>
          <p:cNvPr id="206857" name="Picture 9" descr="savane27"/>
          <p:cNvPicPr>
            <a:picLocks noChangeAspect="1" noChangeArrowheads="1"/>
          </p:cNvPicPr>
          <p:nvPr/>
        </p:nvPicPr>
        <p:blipFill>
          <a:blip r:embed="rId7" cstate="print"/>
          <a:srcRect/>
          <a:stretch>
            <a:fillRect/>
          </a:stretch>
        </p:blipFill>
        <p:spPr bwMode="auto">
          <a:xfrm>
            <a:off x="467916" y="2163291"/>
            <a:ext cx="1905000" cy="1908175"/>
          </a:xfrm>
          <a:prstGeom prst="rect">
            <a:avLst/>
          </a:prstGeom>
          <a:noFill/>
        </p:spPr>
      </p:pic>
      <p:pic>
        <p:nvPicPr>
          <p:cNvPr id="206858" name="Picture 10" descr="savane28"/>
          <p:cNvPicPr>
            <a:picLocks noChangeAspect="1" noChangeArrowheads="1"/>
          </p:cNvPicPr>
          <p:nvPr/>
        </p:nvPicPr>
        <p:blipFill>
          <a:blip r:embed="rId8" cstate="print"/>
          <a:srcRect/>
          <a:stretch>
            <a:fillRect/>
          </a:stretch>
        </p:blipFill>
        <p:spPr bwMode="auto">
          <a:xfrm>
            <a:off x="2517478" y="2153808"/>
            <a:ext cx="1891729" cy="1894788"/>
          </a:xfrm>
          <a:prstGeom prst="rect">
            <a:avLst/>
          </a:prstGeom>
          <a:noFill/>
        </p:spPr>
      </p:pic>
      <p:sp>
        <p:nvSpPr>
          <p:cNvPr id="206859" name="Rectangle 11"/>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206860" name="Text Box 12"/>
          <p:cNvSpPr txBox="1">
            <a:spLocks noChangeArrowheads="1"/>
          </p:cNvSpPr>
          <p:nvPr/>
        </p:nvSpPr>
        <p:spPr bwMode="auto">
          <a:xfrm>
            <a:off x="395537" y="1516722"/>
            <a:ext cx="4896544" cy="400110"/>
          </a:xfrm>
          <a:prstGeom prst="rect">
            <a:avLst/>
          </a:prstGeom>
          <a:noFill/>
          <a:ln w="9525">
            <a:noFill/>
            <a:miter lim="800000"/>
            <a:headEnd/>
            <a:tailEnd/>
          </a:ln>
          <a:effectLst/>
        </p:spPr>
        <p:txBody>
          <a:bodyPr wrap="square">
            <a:spAutoFit/>
          </a:bodyPr>
          <a:lstStyle/>
          <a:p>
            <a:pPr>
              <a:spcBef>
                <a:spcPct val="50000"/>
              </a:spcBef>
            </a:pPr>
            <a:r>
              <a:rPr lang="fr-FR" sz="2000" dirty="0">
                <a:solidFill>
                  <a:srgbClr val="FFC000"/>
                </a:solidFill>
                <a:effectLst>
                  <a:outerShdw blurRad="38100" dist="38100" dir="2700000" algn="tl">
                    <a:srgbClr val="000000"/>
                  </a:outerShdw>
                </a:effectLst>
                <a:latin typeface="Arial" charset="0"/>
              </a:rPr>
              <a:t>Exemples </a:t>
            </a:r>
            <a:r>
              <a:rPr lang="fr-FR" sz="2000" dirty="0" smtClean="0">
                <a:solidFill>
                  <a:srgbClr val="FFC000"/>
                </a:solidFill>
                <a:effectLst>
                  <a:outerShdw blurRad="38100" dist="38100" dir="2700000" algn="tl">
                    <a:srgbClr val="000000"/>
                  </a:outerShdw>
                </a:effectLst>
                <a:latin typeface="Arial" charset="0"/>
              </a:rPr>
              <a:t>d’agrégations spatiale</a:t>
            </a:r>
            <a:endParaRPr lang="fr-FR" sz="2000" dirty="0">
              <a:solidFill>
                <a:srgbClr val="FFC00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251520" y="1412776"/>
            <a:ext cx="8458969" cy="4968552"/>
          </a:xfrm>
          <a:prstGeom prst="rect">
            <a:avLst/>
          </a:prstGeom>
          <a:solidFill>
            <a:srgbClr val="C0C0C0">
              <a:alpha val="10001"/>
            </a:srgbClr>
          </a:solidFill>
          <a:ln w="9525">
            <a:noFill/>
            <a:miter lim="800000"/>
            <a:headEnd/>
            <a:tailEnd/>
          </a:ln>
        </p:spPr>
        <p:txBody>
          <a:bodyPr/>
          <a:lstStyle/>
          <a:p>
            <a:pPr eaLnBrk="0" hangingPunct="0">
              <a:spcBef>
                <a:spcPct val="20000"/>
              </a:spcBef>
            </a:pPr>
            <a:r>
              <a:rPr lang="fr-FR" sz="1400" dirty="0">
                <a:effectLst>
                  <a:outerShdw blurRad="38100" dist="38100" dir="2700000" algn="tl">
                    <a:srgbClr val="000000"/>
                  </a:outerShdw>
                </a:effectLst>
                <a:latin typeface="Arial" pitchFamily="34" charset="0"/>
                <a:cs typeface="Arial" pitchFamily="34" charset="0"/>
              </a:rPr>
              <a:t>Les opérations de transfert d’échelle permettent de</a:t>
            </a:r>
            <a:r>
              <a:rPr lang="fr-FR" sz="1400" dirty="0">
                <a:solidFill>
                  <a:schemeClr val="bg1"/>
                </a:solidFill>
                <a:effectLst>
                  <a:outerShdw blurRad="38100" dist="38100" dir="2700000" algn="tl">
                    <a:srgbClr val="000000"/>
                  </a:outerShdw>
                </a:effectLst>
                <a:latin typeface="Arial" pitchFamily="34" charset="0"/>
                <a:cs typeface="Arial" pitchFamily="34" charset="0"/>
              </a:rPr>
              <a:t> </a:t>
            </a:r>
            <a:r>
              <a:rPr lang="fr-FR" sz="1400" dirty="0">
                <a:solidFill>
                  <a:srgbClr val="FFC000"/>
                </a:solidFill>
                <a:effectLst>
                  <a:outerShdw blurRad="38100" dist="38100" dir="2700000" algn="tl">
                    <a:srgbClr val="000000"/>
                  </a:outerShdw>
                </a:effectLst>
                <a:latin typeface="Arial" pitchFamily="34" charset="0"/>
                <a:cs typeface="Arial" pitchFamily="34" charset="0"/>
              </a:rPr>
              <a:t>mettre en relation </a:t>
            </a:r>
            <a:r>
              <a:rPr lang="fr-FR" sz="1400" dirty="0">
                <a:effectLst>
                  <a:outerShdw blurRad="38100" dist="38100" dir="2700000" algn="tl">
                    <a:srgbClr val="000000"/>
                  </a:outerShdw>
                </a:effectLst>
                <a:latin typeface="Arial" pitchFamily="34" charset="0"/>
                <a:cs typeface="Arial" pitchFamily="34" charset="0"/>
              </a:rPr>
              <a:t>de façon raisonnée des informations localisées qui ont des descriptions ou des précisions différentes</a:t>
            </a:r>
            <a:r>
              <a:rPr lang="fr-FR" sz="1400" dirty="0" smtClean="0">
                <a:effectLst>
                  <a:outerShdw blurRad="38100" dist="38100" dir="2700000" algn="tl">
                    <a:srgbClr val="000000"/>
                  </a:outerShdw>
                </a:effectLst>
                <a:latin typeface="Arial" pitchFamily="34" charset="0"/>
                <a:cs typeface="Arial" pitchFamily="34" charset="0"/>
              </a:rPr>
              <a:t>.</a:t>
            </a:r>
            <a:r>
              <a:rPr lang="fr-FR" sz="1400" dirty="0" smtClean="0">
                <a:effectLst>
                  <a:outerShdw blurRad="38100" dist="38100" dir="2700000" algn="tl">
                    <a:srgbClr val="000000"/>
                  </a:outerShdw>
                </a:effectLst>
                <a:latin typeface="Arial" charset="0"/>
                <a:cs typeface="Tahoma" pitchFamily="34" charset="0"/>
              </a:rPr>
              <a:t> En réunissant des objets spatialisées dans un</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solidFill>
                  <a:srgbClr val="FFCC66"/>
                </a:solidFill>
                <a:effectLst>
                  <a:outerShdw blurRad="38100" dist="38100" dir="2700000" algn="tl">
                    <a:srgbClr val="000000"/>
                  </a:outerShdw>
                </a:effectLst>
                <a:latin typeface="Arial" charset="0"/>
                <a:cs typeface="Tahoma" pitchFamily="34" charset="0"/>
              </a:rPr>
              <a:t>même ensemble</a:t>
            </a:r>
            <a:r>
              <a:rPr lang="fr-FR" sz="1400" dirty="0" smtClean="0">
                <a:effectLst>
                  <a:outerShdw blurRad="38100" dist="38100" dir="2700000" algn="tl">
                    <a:srgbClr val="000000"/>
                  </a:outerShdw>
                </a:effectLst>
                <a:latin typeface="Arial" charset="0"/>
                <a:cs typeface="Tahoma" pitchFamily="34" charset="0"/>
              </a:rPr>
              <a:t>, les SIG permettent de mettre en œuvre assez facilement ces opérations.</a:t>
            </a:r>
          </a:p>
          <a:p>
            <a:pPr eaLnBrk="0" hangingPunct="0">
              <a:spcBef>
                <a:spcPct val="20000"/>
              </a:spcBef>
            </a:pPr>
            <a:r>
              <a:rPr lang="fr-FR" sz="1400" dirty="0" smtClean="0">
                <a:effectLst>
                  <a:outerShdw blurRad="38100" dist="38100" dir="2700000" algn="tl">
                    <a:srgbClr val="000000"/>
                  </a:outerShdw>
                </a:effectLst>
                <a:latin typeface="Arial" charset="0"/>
                <a:cs typeface="Tahoma" pitchFamily="34" charset="0"/>
              </a:rPr>
              <a:t>En particulier, les SIG assurent la compatibilité des</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solidFill>
                  <a:srgbClr val="FFC000"/>
                </a:solidFill>
                <a:effectLst>
                  <a:outerShdw blurRad="38100" dist="38100" dir="2700000" algn="tl">
                    <a:srgbClr val="000000"/>
                  </a:outerShdw>
                </a:effectLst>
                <a:latin typeface="Arial" charset="0"/>
                <a:cs typeface="Tahoma" pitchFamily="34" charset="0"/>
              </a:rPr>
              <a:t>mesures de la localisation </a:t>
            </a:r>
            <a:r>
              <a:rPr lang="fr-FR" sz="1400" dirty="0" smtClean="0">
                <a:effectLst>
                  <a:outerShdw blurRad="38100" dist="38100" dir="2700000" algn="tl">
                    <a:srgbClr val="000000"/>
                  </a:outerShdw>
                </a:effectLst>
                <a:latin typeface="Arial" charset="0"/>
                <a:cs typeface="Tahoma" pitchFamily="34" charset="0"/>
              </a:rPr>
              <a:t>(même </a:t>
            </a:r>
            <a:r>
              <a:rPr lang="fr-FR" sz="1400" dirty="0" err="1" smtClean="0">
                <a:effectLst>
                  <a:outerShdw blurRad="38100" dist="38100" dir="2700000" algn="tl">
                    <a:srgbClr val="000000"/>
                  </a:outerShdw>
                </a:effectLst>
                <a:latin typeface="Arial" charset="0"/>
                <a:cs typeface="Tahoma" pitchFamily="34" charset="0"/>
              </a:rPr>
              <a:t>datum</a:t>
            </a:r>
            <a:r>
              <a:rPr lang="fr-FR" sz="1400" dirty="0" smtClean="0">
                <a:effectLst>
                  <a:outerShdw blurRad="38100" dist="38100" dir="2700000" algn="tl">
                    <a:srgbClr val="000000"/>
                  </a:outerShdw>
                </a:effectLst>
                <a:latin typeface="Arial" charset="0"/>
                <a:cs typeface="Tahoma" pitchFamily="34" charset="0"/>
              </a:rPr>
              <a:t>, même projection).</a:t>
            </a:r>
          </a:p>
          <a:p>
            <a:pPr eaLnBrk="0" hangingPunct="0">
              <a:spcBef>
                <a:spcPct val="20000"/>
              </a:spcBef>
            </a:pPr>
            <a:r>
              <a:rPr lang="fr-FR" sz="1400" dirty="0" smtClean="0">
                <a:effectLst>
                  <a:outerShdw blurRad="38100" dist="38100" dir="2700000" algn="tl">
                    <a:srgbClr val="000000"/>
                  </a:outerShdw>
                </a:effectLst>
                <a:latin typeface="Arial" charset="0"/>
                <a:cs typeface="Tahoma" pitchFamily="34" charset="0"/>
              </a:rPr>
              <a:t>Ils permettent également d’effectuer des</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solidFill>
                  <a:srgbClr val="FFCC66"/>
                </a:solidFill>
                <a:effectLst>
                  <a:outerShdw blurRad="38100" dist="38100" dir="2700000" algn="tl">
                    <a:srgbClr val="000000"/>
                  </a:outerShdw>
                </a:effectLst>
                <a:latin typeface="Arial" charset="0"/>
                <a:cs typeface="Tahoma" pitchFamily="34" charset="0"/>
              </a:rPr>
              <a:t>tests </a:t>
            </a:r>
            <a:r>
              <a:rPr lang="fr-FR" sz="1400" dirty="0" smtClean="0">
                <a:effectLst>
                  <a:outerShdw blurRad="38100" dist="38100" dir="2700000" algn="tl">
                    <a:srgbClr val="000000"/>
                  </a:outerShdw>
                </a:effectLst>
                <a:latin typeface="Arial" charset="0"/>
                <a:cs typeface="Tahoma" pitchFamily="34" charset="0"/>
              </a:rPr>
              <a:t>d’adéquation de l’échelle du transfert par rapport à la</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solidFill>
                  <a:srgbClr val="FFCC66"/>
                </a:solidFill>
                <a:effectLst>
                  <a:outerShdw blurRad="38100" dist="38100" dir="2700000" algn="tl">
                    <a:srgbClr val="000000"/>
                  </a:outerShdw>
                </a:effectLst>
                <a:latin typeface="Arial" charset="0"/>
                <a:cs typeface="Tahoma" pitchFamily="34" charset="0"/>
              </a:rPr>
              <a:t>distribution initiale</a:t>
            </a:r>
            <a:r>
              <a:rPr lang="fr-FR" sz="1400" dirty="0" smtClean="0">
                <a:solidFill>
                  <a:schemeClr val="bg1"/>
                </a:solidFill>
                <a:effectLst>
                  <a:outerShdw blurRad="38100" dist="38100" dir="2700000" algn="tl">
                    <a:srgbClr val="000000"/>
                  </a:outerShdw>
                </a:effectLst>
                <a:latin typeface="Arial" charset="0"/>
                <a:cs typeface="Tahoma" pitchFamily="34" charset="0"/>
              </a:rPr>
              <a:t> </a:t>
            </a:r>
            <a:r>
              <a:rPr lang="fr-FR" sz="1400" dirty="0" smtClean="0">
                <a:effectLst>
                  <a:outerShdw blurRad="38100" dist="38100" dir="2700000" algn="tl">
                    <a:srgbClr val="000000"/>
                  </a:outerShdw>
                </a:effectLst>
                <a:latin typeface="Arial" charset="0"/>
                <a:cs typeface="Tahoma" pitchFamily="34" charset="0"/>
              </a:rPr>
              <a:t>des objets étudiés, et de vérifier en particulier la variance des valeurs après le transfert.</a:t>
            </a:r>
          </a:p>
          <a:p>
            <a:pPr eaLnBrk="0" hangingPunct="0">
              <a:spcBef>
                <a:spcPct val="20000"/>
              </a:spcBef>
            </a:pPr>
            <a:endParaRPr lang="fr-FR" sz="1400" dirty="0">
              <a:effectLst>
                <a:outerShdw blurRad="38100" dist="38100" dir="2700000" algn="tl">
                  <a:srgbClr val="000000"/>
                </a:outerShdw>
              </a:effectLst>
              <a:latin typeface="Arial" pitchFamily="34" charset="0"/>
              <a:cs typeface="Arial" pitchFamily="34" charset="0"/>
            </a:endParaRPr>
          </a:p>
          <a:p>
            <a:pPr eaLnBrk="0" hangingPunct="0">
              <a:spcBef>
                <a:spcPct val="20000"/>
              </a:spcBef>
            </a:pPr>
            <a:r>
              <a:rPr lang="fr-FR" sz="1400" dirty="0" smtClean="0">
                <a:effectLst>
                  <a:outerShdw blurRad="38100" dist="38100" dir="2700000" algn="tl">
                    <a:srgbClr val="000000"/>
                  </a:outerShdw>
                </a:effectLst>
                <a:latin typeface="Arial" pitchFamily="34" charset="0"/>
                <a:cs typeface="Arial" pitchFamily="34" charset="0"/>
              </a:rPr>
              <a:t>Les opérations de transfert d’échelle </a:t>
            </a:r>
            <a:r>
              <a:rPr lang="fr-FR" sz="1400" dirty="0">
                <a:effectLst>
                  <a:outerShdw blurRad="38100" dist="38100" dir="2700000" algn="tl">
                    <a:srgbClr val="000000"/>
                  </a:outerShdw>
                </a:effectLst>
                <a:latin typeface="Arial" pitchFamily="34" charset="0"/>
                <a:cs typeface="Arial" pitchFamily="34" charset="0"/>
              </a:rPr>
              <a:t>doivent être manipulées avec prudence car elles présentent des inconvénients et dangers :</a:t>
            </a:r>
          </a:p>
          <a:p>
            <a:pPr eaLnBrk="0" hangingPunct="0">
              <a:spcBef>
                <a:spcPct val="20000"/>
              </a:spcBef>
            </a:pPr>
            <a:endParaRPr lang="fr-FR" sz="1400" dirty="0">
              <a:effectLst>
                <a:outerShdw blurRad="38100" dist="38100" dir="2700000" algn="tl">
                  <a:srgbClr val="000000"/>
                </a:outerShdw>
              </a:effectLst>
              <a:latin typeface="Arial" pitchFamily="34" charset="0"/>
              <a:cs typeface="Arial" pitchFamily="34" charset="0"/>
            </a:endParaRPr>
          </a:p>
          <a:p>
            <a:pPr marL="742950" lvl="1" indent="-285750" eaLnBrk="0" hangingPunct="0">
              <a:spcBef>
                <a:spcPct val="20000"/>
              </a:spcBef>
              <a:buClr>
                <a:srgbClr val="FFCC66"/>
              </a:buClr>
              <a:buSzPct val="90000"/>
              <a:buFont typeface="Wingdings" pitchFamily="2" charset="2"/>
              <a:buChar char="§"/>
            </a:pPr>
            <a:r>
              <a:rPr lang="fr-FR" sz="1400" dirty="0">
                <a:effectLst>
                  <a:outerShdw blurRad="38100" dist="38100" dir="2700000" algn="tl">
                    <a:srgbClr val="000000"/>
                  </a:outerShdw>
                </a:effectLst>
                <a:latin typeface="Arial" pitchFamily="34" charset="0"/>
                <a:cs typeface="Arial" pitchFamily="34" charset="0"/>
              </a:rPr>
              <a:t>Non représentativité de valeurs agrégées</a:t>
            </a:r>
          </a:p>
          <a:p>
            <a:pPr marL="742950" lvl="1" indent="-285750" eaLnBrk="0" hangingPunct="0">
              <a:spcBef>
                <a:spcPct val="20000"/>
              </a:spcBef>
              <a:buClr>
                <a:srgbClr val="FFCC66"/>
              </a:buClr>
              <a:buSzPct val="90000"/>
              <a:buFont typeface="Wingdings" pitchFamily="2" charset="2"/>
              <a:buChar char="§"/>
            </a:pPr>
            <a:r>
              <a:rPr lang="fr-FR" sz="1400" dirty="0">
                <a:effectLst>
                  <a:outerShdw blurRad="38100" dist="38100" dir="2700000" algn="tl">
                    <a:srgbClr val="000000"/>
                  </a:outerShdw>
                </a:effectLst>
                <a:latin typeface="Arial" pitchFamily="34" charset="0"/>
                <a:cs typeface="Arial" pitchFamily="34" charset="0"/>
              </a:rPr>
              <a:t>Moyennes et lissages de données initiales</a:t>
            </a:r>
          </a:p>
          <a:p>
            <a:pPr marL="742950" lvl="1" indent="-285750" eaLnBrk="0" hangingPunct="0">
              <a:spcBef>
                <a:spcPct val="20000"/>
              </a:spcBef>
              <a:buClr>
                <a:srgbClr val="FFCC66"/>
              </a:buClr>
              <a:buSzPct val="90000"/>
              <a:buFont typeface="Wingdings" pitchFamily="2" charset="2"/>
              <a:buChar char="§"/>
            </a:pPr>
            <a:r>
              <a:rPr lang="fr-FR" sz="1400" dirty="0">
                <a:effectLst>
                  <a:outerShdw blurRad="38100" dist="38100" dir="2700000" algn="tl">
                    <a:srgbClr val="000000"/>
                  </a:outerShdw>
                </a:effectLst>
                <a:latin typeface="Arial" pitchFamily="34" charset="0"/>
                <a:cs typeface="Arial" pitchFamily="34" charset="0"/>
              </a:rPr>
              <a:t>Perte des événements rares</a:t>
            </a:r>
          </a:p>
          <a:p>
            <a:pPr marL="742950" lvl="1" indent="-285750" eaLnBrk="0" hangingPunct="0">
              <a:spcBef>
                <a:spcPct val="20000"/>
              </a:spcBef>
              <a:buClr>
                <a:srgbClr val="FFCC66"/>
              </a:buClr>
              <a:buSzPct val="90000"/>
              <a:buFont typeface="Wingdings" pitchFamily="2" charset="2"/>
              <a:buChar char="§"/>
            </a:pPr>
            <a:r>
              <a:rPr lang="fr-FR" sz="1400" dirty="0">
                <a:effectLst>
                  <a:outerShdw blurRad="38100" dist="38100" dir="2700000" algn="tl">
                    <a:srgbClr val="000000"/>
                  </a:outerShdw>
                </a:effectLst>
                <a:latin typeface="Arial" pitchFamily="34" charset="0"/>
                <a:cs typeface="Arial" pitchFamily="34" charset="0"/>
              </a:rPr>
              <a:t>Echelles traitant d’objets qui ne sont plus directement en rapport avec le phénomène biologique étudié, mais avec des populations agrégées</a:t>
            </a:r>
          </a:p>
          <a:p>
            <a:pPr marL="742950" lvl="1" indent="-285750" eaLnBrk="0" hangingPunct="0">
              <a:spcBef>
                <a:spcPct val="20000"/>
              </a:spcBef>
              <a:buClr>
                <a:srgbClr val="FFCC66"/>
              </a:buClr>
              <a:buSzPct val="90000"/>
              <a:buFont typeface="Wingdings" pitchFamily="2" charset="2"/>
              <a:buChar char="§"/>
            </a:pPr>
            <a:r>
              <a:rPr lang="fr-FR" sz="1400" dirty="0">
                <a:effectLst>
                  <a:outerShdw blurRad="38100" dist="38100" dir="2700000" algn="tl">
                    <a:srgbClr val="000000"/>
                  </a:outerShdw>
                </a:effectLst>
                <a:latin typeface="Arial" pitchFamily="34" charset="0"/>
                <a:cs typeface="Arial" pitchFamily="34" charset="0"/>
              </a:rPr>
              <a:t>Echelles permettant de dégager des tendances mais pas de suivre un phénomène biologique</a:t>
            </a:r>
          </a:p>
          <a:p>
            <a:pPr marL="742950" lvl="1" indent="-285750" eaLnBrk="0" hangingPunct="0">
              <a:spcBef>
                <a:spcPct val="20000"/>
              </a:spcBef>
              <a:buClr>
                <a:srgbClr val="FFCC66"/>
              </a:buClr>
              <a:buSzPct val="90000"/>
              <a:buFont typeface="Wingdings" pitchFamily="2" charset="2"/>
              <a:buChar char="§"/>
            </a:pPr>
            <a:r>
              <a:rPr lang="fr-FR" sz="1400" dirty="0">
                <a:effectLst>
                  <a:outerShdw blurRad="38100" dist="38100" dir="2700000" algn="tl">
                    <a:srgbClr val="000000"/>
                  </a:outerShdw>
                </a:effectLst>
                <a:latin typeface="Arial" pitchFamily="34" charset="0"/>
                <a:cs typeface="Arial" pitchFamily="34" charset="0"/>
              </a:rPr>
              <a:t>Erreur écologique</a:t>
            </a:r>
            <a:r>
              <a:rPr lang="fr-FR" sz="1400" dirty="0">
                <a:latin typeface="Arial" pitchFamily="34" charset="0"/>
                <a:cs typeface="Arial" pitchFamily="34" charset="0"/>
              </a:rPr>
              <a:t> </a:t>
            </a:r>
          </a:p>
        </p:txBody>
      </p:sp>
      <p:sp>
        <p:nvSpPr>
          <p:cNvPr id="226308" name="Rectangle 4"/>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4" name="Rectangle 3"/>
          <p:cNvSpPr/>
          <p:nvPr/>
        </p:nvSpPr>
        <p:spPr>
          <a:xfrm>
            <a:off x="539552" y="4653136"/>
            <a:ext cx="8208912" cy="634020"/>
          </a:xfrm>
          <a:prstGeom prst="rect">
            <a:avLst/>
          </a:prstGeom>
        </p:spPr>
        <p:txBody>
          <a:bodyPr wrap="square">
            <a:spAutoFit/>
          </a:bodyPr>
          <a:lstStyle/>
          <a:p>
            <a:pPr eaLnBrk="0" hangingPunct="0">
              <a:spcBef>
                <a:spcPct val="20000"/>
              </a:spcBef>
            </a:pPr>
            <a:endParaRPr lang="fr-FR" sz="1600" dirty="0" smtClean="0">
              <a:effectLst>
                <a:outerShdw blurRad="38100" dist="38100" dir="2700000" algn="tl">
                  <a:srgbClr val="000000"/>
                </a:outerShdw>
              </a:effectLst>
              <a:latin typeface="Arial" charset="0"/>
              <a:cs typeface="Tahoma" pitchFamily="34" charset="0"/>
            </a:endParaRPr>
          </a:p>
          <a:p>
            <a:pPr eaLnBrk="0" hangingPunct="0">
              <a:spcBef>
                <a:spcPct val="20000"/>
              </a:spcBef>
            </a:pPr>
            <a:endParaRPr lang="fr-FR" sz="1600" dirty="0" smtClean="0">
              <a:effectLst>
                <a:outerShdw blurRad="38100" dist="38100" dir="2700000" algn="tl">
                  <a:srgbClr val="000000"/>
                </a:outerShdw>
              </a:effectLst>
              <a:latin typeface="Arial" charset="0"/>
              <a:cs typeface="Tahom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539750" y="1772816"/>
            <a:ext cx="8135938" cy="3240360"/>
          </a:xfrm>
          <a:prstGeom prst="rect">
            <a:avLst/>
          </a:prstGeom>
          <a:solidFill>
            <a:srgbClr val="C0C0C0">
              <a:alpha val="10001"/>
            </a:srgbClr>
          </a:solidFill>
          <a:ln w="9525">
            <a:noFill/>
            <a:miter lim="800000"/>
            <a:headEnd/>
            <a:tailEnd/>
          </a:ln>
        </p:spPr>
        <p:txBody>
          <a:bodyPr/>
          <a:lstStyle/>
          <a:p>
            <a:pPr eaLnBrk="0" hangingPunct="0">
              <a:spcBef>
                <a:spcPct val="20000"/>
              </a:spcBef>
              <a:buClr>
                <a:srgbClr val="FFC000"/>
              </a:buClr>
              <a:buFont typeface="Arial" pitchFamily="34" charset="0"/>
              <a:buChar char="►"/>
            </a:pPr>
            <a:r>
              <a:rPr lang="fr-FR" sz="1600" dirty="0" smtClean="0">
                <a:effectLst>
                  <a:outerShdw blurRad="38100" dist="38100" dir="2700000" algn="tl">
                    <a:srgbClr val="000000"/>
                  </a:outerShdw>
                </a:effectLst>
                <a:latin typeface="Arial" charset="0"/>
              </a:rPr>
              <a:t> </a:t>
            </a:r>
            <a:r>
              <a:rPr lang="fr-FR" sz="1600" dirty="0" smtClean="0">
                <a:solidFill>
                  <a:srgbClr val="FFC000"/>
                </a:solidFill>
                <a:effectLst>
                  <a:outerShdw blurRad="38100" dist="38100" dir="2700000" algn="tl">
                    <a:srgbClr val="000000"/>
                  </a:outerShdw>
                </a:effectLst>
                <a:latin typeface="Arial" charset="0"/>
              </a:rPr>
              <a:t>Emetteur de type zone</a:t>
            </a:r>
          </a:p>
          <a:p>
            <a:pPr eaLnBrk="0" hangingPunct="0">
              <a:spcBef>
                <a:spcPct val="20000"/>
              </a:spcBef>
              <a:buClr>
                <a:srgbClr val="FFC000"/>
              </a:buClr>
            </a:pPr>
            <a:endParaRPr lang="fr-FR" sz="1200" dirty="0" smtClean="0">
              <a:effectLst>
                <a:outerShdw blurRad="38100" dist="38100" dir="2700000" algn="tl">
                  <a:srgbClr val="000000"/>
                </a:outerShdw>
              </a:effectLst>
              <a:latin typeface="Arial" charset="0"/>
            </a:endParaRPr>
          </a:p>
          <a:p>
            <a:pPr eaLnBrk="0" hangingPunct="0">
              <a:spcBef>
                <a:spcPct val="20000"/>
              </a:spcBef>
            </a:pPr>
            <a:r>
              <a:rPr lang="fr-FR" sz="1400" dirty="0" smtClean="0">
                <a:effectLst>
                  <a:outerShdw blurRad="38100" dist="38100" dir="2700000" algn="tl">
                    <a:srgbClr val="000000"/>
                  </a:outerShdw>
                </a:effectLst>
                <a:latin typeface="Arial" charset="0"/>
              </a:rPr>
              <a:t>L’opération </a:t>
            </a:r>
            <a:r>
              <a:rPr lang="fr-FR" sz="1400" dirty="0">
                <a:effectLst>
                  <a:outerShdw blurRad="38100" dist="38100" dir="2700000" algn="tl">
                    <a:srgbClr val="000000"/>
                  </a:outerShdw>
                </a:effectLst>
                <a:latin typeface="Arial" charset="0"/>
              </a:rPr>
              <a:t>d’agrégation peut poser des problèmes de </a:t>
            </a:r>
            <a:r>
              <a:rPr lang="fr-FR" sz="1400" dirty="0">
                <a:solidFill>
                  <a:srgbClr val="FFC000"/>
                </a:solidFill>
                <a:effectLst>
                  <a:outerShdw blurRad="38100" dist="38100" dir="2700000" algn="tl">
                    <a:srgbClr val="000000"/>
                  </a:outerShdw>
                </a:effectLst>
                <a:latin typeface="Arial" charset="0"/>
              </a:rPr>
              <a:t>validité</a:t>
            </a:r>
            <a:r>
              <a:rPr lang="fr-FR" sz="1400" dirty="0">
                <a:effectLst>
                  <a:outerShdw blurRad="38100" dist="38100" dir="2700000" algn="tl">
                    <a:srgbClr val="000000"/>
                  </a:outerShdw>
                </a:effectLst>
                <a:latin typeface="Arial" charset="0"/>
              </a:rPr>
              <a:t> lorsque les objets sont des zones.</a:t>
            </a:r>
          </a:p>
          <a:p>
            <a:pPr eaLnBrk="0" hangingPunct="0">
              <a:spcBef>
                <a:spcPct val="20000"/>
              </a:spcBef>
            </a:pPr>
            <a:r>
              <a:rPr lang="fr-FR" sz="1400" dirty="0" smtClean="0">
                <a:effectLst>
                  <a:outerShdw blurRad="38100" dist="38100" dir="2700000" algn="tl">
                    <a:srgbClr val="000000"/>
                  </a:outerShdw>
                </a:effectLst>
                <a:latin typeface="Arial" charset="0"/>
              </a:rPr>
              <a:t>Elle </a:t>
            </a:r>
            <a:r>
              <a:rPr lang="fr-FR" sz="1400" dirty="0">
                <a:effectLst>
                  <a:outerShdw blurRad="38100" dist="38100" dir="2700000" algn="tl">
                    <a:srgbClr val="000000"/>
                  </a:outerShdw>
                </a:effectLst>
                <a:latin typeface="Arial" charset="0"/>
              </a:rPr>
              <a:t>pose peu de problèmes en cas de hiérarchie des découpages (c’est souvent le cas pour les découpages administratifs, mais pas toujours), ou que le découpage qui reçoit est lié aux discontinuités du phénomène </a:t>
            </a:r>
            <a:r>
              <a:rPr lang="fr-FR" sz="1400" dirty="0" smtClean="0">
                <a:effectLst>
                  <a:outerShdw blurRad="38100" dist="38100" dir="2700000" algn="tl">
                    <a:srgbClr val="000000"/>
                  </a:outerShdw>
                </a:effectLst>
                <a:latin typeface="Arial" charset="0"/>
              </a:rPr>
              <a:t>étudié. Lorsque </a:t>
            </a:r>
            <a:r>
              <a:rPr lang="fr-FR" sz="1400" dirty="0">
                <a:effectLst>
                  <a:outerShdw blurRad="38100" dist="38100" dir="2700000" algn="tl">
                    <a:srgbClr val="000000"/>
                  </a:outerShdw>
                </a:effectLst>
                <a:latin typeface="Arial" charset="0"/>
              </a:rPr>
              <a:t>ces conditions ne sont pas remplies, il faut appliquer une méthode pour « ventiler » les valeurs (en général en fonction de la surface, en faisant une hypothèse d’homogénéité</a:t>
            </a:r>
            <a:r>
              <a:rPr lang="fr-FR" sz="1400" dirty="0" smtClean="0">
                <a:effectLst>
                  <a:outerShdw blurRad="38100" dist="38100" dir="2700000" algn="tl">
                    <a:srgbClr val="000000"/>
                  </a:outerShdw>
                </a:effectLst>
                <a:latin typeface="Arial" charset="0"/>
              </a:rPr>
              <a:t>).</a:t>
            </a:r>
          </a:p>
          <a:p>
            <a:pPr eaLnBrk="0" hangingPunct="0">
              <a:spcBef>
                <a:spcPct val="20000"/>
              </a:spcBef>
            </a:pPr>
            <a:endParaRPr lang="fr-FR" sz="1200" dirty="0" smtClean="0">
              <a:effectLst>
                <a:outerShdw blurRad="38100" dist="38100" dir="2700000" algn="tl">
                  <a:srgbClr val="000000"/>
                </a:outerShdw>
              </a:effectLst>
              <a:latin typeface="Arial" charset="0"/>
            </a:endParaRPr>
          </a:p>
          <a:p>
            <a:pPr eaLnBrk="0" hangingPunct="0">
              <a:spcBef>
                <a:spcPct val="20000"/>
              </a:spcBef>
              <a:buClr>
                <a:srgbClr val="FFC000"/>
              </a:buClr>
              <a:buFont typeface="Arial" pitchFamily="34" charset="0"/>
              <a:buChar char="►"/>
            </a:pPr>
            <a:r>
              <a:rPr lang="fr-FR" sz="1600" dirty="0" smtClean="0">
                <a:solidFill>
                  <a:srgbClr val="FFC000"/>
                </a:solidFill>
                <a:effectLst>
                  <a:outerShdw blurRad="38100" dist="38100" dir="2700000" algn="tl">
                    <a:srgbClr val="000000"/>
                  </a:outerShdw>
                </a:effectLst>
                <a:latin typeface="Arial" charset="0"/>
              </a:rPr>
              <a:t> Variabilité </a:t>
            </a:r>
            <a:r>
              <a:rPr lang="fr-FR" sz="1600" dirty="0" smtClean="0">
                <a:solidFill>
                  <a:srgbClr val="FFC000"/>
                </a:solidFill>
                <a:effectLst>
                  <a:outerShdw blurRad="38100" dist="38100" dir="2700000" algn="tl">
                    <a:srgbClr val="000000"/>
                  </a:outerShdw>
                </a:effectLst>
                <a:latin typeface="Arial" charset="0"/>
              </a:rPr>
              <a:t>inter et intra</a:t>
            </a:r>
            <a:endParaRPr lang="fr-FR" sz="1600" dirty="0" smtClean="0">
              <a:solidFill>
                <a:srgbClr val="FFC000"/>
              </a:solidFill>
              <a:effectLst>
                <a:outerShdw blurRad="38100" dist="38100" dir="2700000" algn="tl">
                  <a:srgbClr val="000000"/>
                </a:outerShdw>
              </a:effectLst>
              <a:latin typeface="Arial" charset="0"/>
            </a:endParaRPr>
          </a:p>
          <a:p>
            <a:pPr eaLnBrk="0" hangingPunct="0">
              <a:spcBef>
                <a:spcPct val="20000"/>
              </a:spcBef>
            </a:pPr>
            <a:endParaRPr lang="fr-FR" sz="1200" dirty="0" smtClean="0">
              <a:effectLst>
                <a:outerShdw blurRad="38100" dist="38100" dir="2700000" algn="tl">
                  <a:srgbClr val="000000"/>
                </a:outerShdw>
              </a:effectLst>
              <a:latin typeface="Arial" charset="0"/>
            </a:endParaRPr>
          </a:p>
          <a:p>
            <a:pPr eaLnBrk="0" hangingPunct="0">
              <a:spcBef>
                <a:spcPct val="20000"/>
              </a:spcBef>
            </a:pPr>
            <a:r>
              <a:rPr lang="fr-FR" sz="1400" dirty="0" smtClean="0">
                <a:effectLst>
                  <a:outerShdw blurRad="38100" dist="38100" dir="2700000" algn="tl">
                    <a:srgbClr val="000000"/>
                  </a:outerShdw>
                </a:effectLst>
                <a:latin typeface="Arial" charset="0"/>
              </a:rPr>
              <a:t>L’opération d’agrégation utilise souvent la moyenne de valeurs numériques : il est fondamental de connaître la variabilité « horizontale » du résultat.</a:t>
            </a:r>
          </a:p>
          <a:p>
            <a:pPr eaLnBrk="0" hangingPunct="0">
              <a:spcBef>
                <a:spcPct val="20000"/>
              </a:spcBef>
            </a:pPr>
            <a:endParaRPr lang="fr-FR" sz="1400" dirty="0">
              <a:effectLst>
                <a:outerShdw blurRad="38100" dist="38100" dir="2700000" algn="tl">
                  <a:srgbClr val="000000"/>
                </a:outerShdw>
              </a:effectLst>
              <a:latin typeface="Arial" charset="0"/>
            </a:endParaRPr>
          </a:p>
        </p:txBody>
      </p:sp>
      <p:sp>
        <p:nvSpPr>
          <p:cNvPr id="197636" name="Rectangle 4"/>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197637" name="Text Box 5"/>
          <p:cNvSpPr txBox="1">
            <a:spLocks noChangeArrowheads="1"/>
          </p:cNvSpPr>
          <p:nvPr/>
        </p:nvSpPr>
        <p:spPr bwMode="auto">
          <a:xfrm>
            <a:off x="539750" y="1268760"/>
            <a:ext cx="4176266" cy="400110"/>
          </a:xfrm>
          <a:prstGeom prst="rect">
            <a:avLst/>
          </a:prstGeom>
          <a:noFill/>
          <a:ln w="9525">
            <a:noFill/>
            <a:miter lim="800000"/>
            <a:headEnd/>
            <a:tailEnd/>
          </a:ln>
          <a:effectLst/>
        </p:spPr>
        <p:txBody>
          <a:bodyPr wrap="square">
            <a:spAutoFit/>
          </a:bodyPr>
          <a:lstStyle/>
          <a:p>
            <a:pPr>
              <a:spcBef>
                <a:spcPct val="50000"/>
              </a:spcBef>
            </a:pPr>
            <a:r>
              <a:rPr lang="fr-FR" sz="2000" dirty="0" smtClean="0">
                <a:solidFill>
                  <a:srgbClr val="FFC000"/>
                </a:solidFill>
                <a:effectLst>
                  <a:outerShdw blurRad="38100" dist="38100" dir="2700000" algn="tl">
                    <a:srgbClr val="000000"/>
                  </a:outerShdw>
                </a:effectLst>
                <a:latin typeface="Arial" charset="0"/>
              </a:rPr>
              <a:t>Géo-agrégations</a:t>
            </a:r>
            <a:endParaRPr lang="fr-FR" sz="2000" dirty="0">
              <a:solidFill>
                <a:srgbClr val="FFC000"/>
              </a:solidFill>
              <a:effectLst>
                <a:outerShdw blurRad="38100" dist="38100" dir="2700000" algn="tl">
                  <a:srgbClr val="000000"/>
                </a:outerShdw>
              </a:effectLst>
              <a:latin typeface="Arial" charset="0"/>
            </a:endParaRPr>
          </a:p>
        </p:txBody>
      </p:sp>
      <p:pic>
        <p:nvPicPr>
          <p:cNvPr id="5" name="Picture 4" descr="martinique5"/>
          <p:cNvPicPr>
            <a:picLocks noChangeAspect="1" noChangeArrowheads="1"/>
          </p:cNvPicPr>
          <p:nvPr/>
        </p:nvPicPr>
        <p:blipFill>
          <a:blip r:embed="rId2" cstate="print"/>
          <a:srcRect t="8649" r="19975" b="7556"/>
          <a:stretch>
            <a:fillRect/>
          </a:stretch>
        </p:blipFill>
        <p:spPr bwMode="auto">
          <a:xfrm>
            <a:off x="827584" y="5229200"/>
            <a:ext cx="1923987" cy="1512168"/>
          </a:xfrm>
          <a:prstGeom prst="rect">
            <a:avLst/>
          </a:prstGeom>
          <a:noFill/>
        </p:spPr>
      </p:pic>
      <p:pic>
        <p:nvPicPr>
          <p:cNvPr id="6" name="Picture 5" descr="martinique7"/>
          <p:cNvPicPr>
            <a:picLocks noChangeAspect="1" noChangeArrowheads="1"/>
          </p:cNvPicPr>
          <p:nvPr/>
        </p:nvPicPr>
        <p:blipFill>
          <a:blip r:embed="rId3" cstate="print"/>
          <a:srcRect l="-63" t="8655" r="11469" b="7478"/>
          <a:stretch>
            <a:fillRect/>
          </a:stretch>
        </p:blipFill>
        <p:spPr bwMode="auto">
          <a:xfrm>
            <a:off x="2843808" y="5229200"/>
            <a:ext cx="2096227" cy="1487810"/>
          </a:xfrm>
          <a:prstGeom prst="rect">
            <a:avLst/>
          </a:prstGeom>
          <a:noFill/>
        </p:spPr>
      </p:pic>
      <p:pic>
        <p:nvPicPr>
          <p:cNvPr id="7" name="Picture 6" descr="martinique9"/>
          <p:cNvPicPr>
            <a:picLocks noChangeAspect="1" noChangeArrowheads="1"/>
          </p:cNvPicPr>
          <p:nvPr/>
        </p:nvPicPr>
        <p:blipFill>
          <a:blip r:embed="rId4" cstate="print"/>
          <a:srcRect l="2834" t="8649" r="11461" b="7556"/>
          <a:stretch>
            <a:fillRect/>
          </a:stretch>
        </p:blipFill>
        <p:spPr bwMode="auto">
          <a:xfrm>
            <a:off x="5004048" y="5229200"/>
            <a:ext cx="2029761" cy="14878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611560" y="1772817"/>
            <a:ext cx="8280920" cy="1800200"/>
          </a:xfrm>
          <a:prstGeom prst="rect">
            <a:avLst/>
          </a:prstGeom>
          <a:solidFill>
            <a:srgbClr val="C0C0C0">
              <a:alpha val="10001"/>
            </a:srgbClr>
          </a:solidFill>
          <a:ln w="9525">
            <a:noFill/>
            <a:miter lim="800000"/>
            <a:headEnd/>
            <a:tailEnd/>
          </a:ln>
        </p:spPr>
        <p:txBody>
          <a:bodyPr/>
          <a:lstStyle/>
          <a:p>
            <a:pPr eaLnBrk="0" hangingPunct="0">
              <a:spcBef>
                <a:spcPct val="20000"/>
              </a:spcBef>
            </a:pPr>
            <a:r>
              <a:rPr lang="fr-FR" sz="1600" dirty="0">
                <a:effectLst>
                  <a:outerShdw blurRad="38100" dist="38100" dir="2700000" algn="tl">
                    <a:srgbClr val="000000"/>
                  </a:outerShdw>
                </a:effectLst>
                <a:latin typeface="Arial" charset="0"/>
              </a:rPr>
              <a:t>Le calcul d’une densité à partir d’un semis de points impose un changement d’échelle par agrégation dans une surface. </a:t>
            </a:r>
          </a:p>
          <a:p>
            <a:pPr eaLnBrk="0" hangingPunct="0">
              <a:spcBef>
                <a:spcPct val="20000"/>
              </a:spcBef>
            </a:pPr>
            <a:endParaRPr lang="fr-FR" sz="1600" dirty="0">
              <a:effectLst>
                <a:outerShdw blurRad="38100" dist="38100" dir="2700000" algn="tl">
                  <a:srgbClr val="000000"/>
                </a:outerShdw>
              </a:effectLst>
              <a:latin typeface="Arial" charset="0"/>
            </a:endParaRPr>
          </a:p>
          <a:p>
            <a:pPr eaLnBrk="0" hangingPunct="0">
              <a:spcBef>
                <a:spcPct val="20000"/>
              </a:spcBef>
            </a:pPr>
            <a:r>
              <a:rPr lang="fr-FR" sz="1600" dirty="0">
                <a:effectLst>
                  <a:outerShdw blurRad="38100" dist="38100" dir="2700000" algn="tl">
                    <a:srgbClr val="000000"/>
                  </a:outerShdw>
                </a:effectLst>
                <a:latin typeface="Arial" charset="0"/>
              </a:rPr>
              <a:t>L’utilisation d’un carroyage régulier permet de s’affranchir des biais liés à l’utilisation d’un découpage administratif pour le calcul de densité. Mais plus la distribution des points est concentrée, plus l’influence de la taille de la maille est importante.</a:t>
            </a:r>
          </a:p>
        </p:txBody>
      </p:sp>
      <p:pic>
        <p:nvPicPr>
          <p:cNvPr id="202756" name="Picture 4" descr="cell000"/>
          <p:cNvPicPr>
            <a:picLocks noChangeAspect="1" noChangeArrowheads="1"/>
          </p:cNvPicPr>
          <p:nvPr/>
        </p:nvPicPr>
        <p:blipFill>
          <a:blip r:embed="rId2" cstate="print"/>
          <a:srcRect/>
          <a:stretch>
            <a:fillRect/>
          </a:stretch>
        </p:blipFill>
        <p:spPr bwMode="auto">
          <a:xfrm>
            <a:off x="561975" y="4467820"/>
            <a:ext cx="1849438" cy="1839912"/>
          </a:xfrm>
          <a:prstGeom prst="rect">
            <a:avLst/>
          </a:prstGeom>
          <a:noFill/>
        </p:spPr>
      </p:pic>
      <p:pic>
        <p:nvPicPr>
          <p:cNvPr id="202757" name="Picture 5" descr="cell800"/>
          <p:cNvPicPr>
            <a:picLocks noChangeAspect="1" noChangeArrowheads="1"/>
          </p:cNvPicPr>
          <p:nvPr/>
        </p:nvPicPr>
        <p:blipFill>
          <a:blip r:embed="rId3" cstate="print"/>
          <a:srcRect/>
          <a:stretch>
            <a:fillRect/>
          </a:stretch>
        </p:blipFill>
        <p:spPr bwMode="auto">
          <a:xfrm>
            <a:off x="6804025" y="4467820"/>
            <a:ext cx="1851025" cy="1841500"/>
          </a:xfrm>
          <a:prstGeom prst="rect">
            <a:avLst/>
          </a:prstGeom>
          <a:noFill/>
        </p:spPr>
      </p:pic>
      <p:pic>
        <p:nvPicPr>
          <p:cNvPr id="202758" name="Picture 6" descr="cell400"/>
          <p:cNvPicPr>
            <a:picLocks noChangeAspect="1" noChangeArrowheads="1"/>
          </p:cNvPicPr>
          <p:nvPr/>
        </p:nvPicPr>
        <p:blipFill>
          <a:blip r:embed="rId4" cstate="print"/>
          <a:srcRect/>
          <a:stretch>
            <a:fillRect/>
          </a:stretch>
        </p:blipFill>
        <p:spPr bwMode="auto">
          <a:xfrm>
            <a:off x="2627313" y="4467820"/>
            <a:ext cx="1851025" cy="1841500"/>
          </a:xfrm>
          <a:prstGeom prst="rect">
            <a:avLst/>
          </a:prstGeom>
          <a:noFill/>
        </p:spPr>
      </p:pic>
      <p:pic>
        <p:nvPicPr>
          <p:cNvPr id="202759" name="Picture 7" descr="cell600"/>
          <p:cNvPicPr>
            <a:picLocks noChangeAspect="1" noChangeArrowheads="1"/>
          </p:cNvPicPr>
          <p:nvPr/>
        </p:nvPicPr>
        <p:blipFill>
          <a:blip r:embed="rId5" cstate="print"/>
          <a:srcRect/>
          <a:stretch>
            <a:fillRect/>
          </a:stretch>
        </p:blipFill>
        <p:spPr bwMode="auto">
          <a:xfrm>
            <a:off x="4716463" y="4467820"/>
            <a:ext cx="1851025" cy="1839912"/>
          </a:xfrm>
          <a:prstGeom prst="rect">
            <a:avLst/>
          </a:prstGeom>
          <a:noFill/>
        </p:spPr>
      </p:pic>
      <p:sp>
        <p:nvSpPr>
          <p:cNvPr id="202760" name="Rectangle 8"/>
          <p:cNvSpPr>
            <a:spLocks noRot="1" noChangeArrowheads="1"/>
          </p:cNvSpPr>
          <p:nvPr/>
        </p:nvSpPr>
        <p:spPr bwMode="auto">
          <a:xfrm>
            <a:off x="0" y="404664"/>
            <a:ext cx="9144000" cy="792163"/>
          </a:xfrm>
          <a:prstGeom prst="rect">
            <a:avLst/>
          </a:prstGeom>
          <a:noFill/>
          <a:ln w="9525">
            <a:noFill/>
            <a:miter lim="800000"/>
            <a:headEnd/>
            <a:tailEnd/>
          </a:ln>
          <a:effectLst/>
        </p:spPr>
        <p:txBody>
          <a:bodyPr anchor="ctr"/>
          <a:lstStyle/>
          <a:p>
            <a:pPr algn="ctr">
              <a:defRPr/>
            </a:pPr>
            <a:r>
              <a:rPr lang="fr-FR" sz="3200" dirty="0" smtClean="0">
                <a:effectLst>
                  <a:outerShdw blurRad="38100" dist="38100" dir="2700000" algn="tl">
                    <a:srgbClr val="000000"/>
                  </a:outerShdw>
                </a:effectLst>
                <a:latin typeface="Arial" pitchFamily="34" charset="0"/>
                <a:cs typeface="Arial" pitchFamily="34" charset="0"/>
              </a:rPr>
              <a:t>Outils et méthodes pour l’analyse spatiale</a:t>
            </a:r>
            <a:endParaRPr lang="fr-FR" sz="3200" i="1" dirty="0">
              <a:effectLst>
                <a:outerShdw blurRad="38100" dist="38100" dir="2700000" algn="tl">
                  <a:srgbClr val="000000"/>
                </a:outerShdw>
              </a:effectLst>
              <a:latin typeface="Arial" pitchFamily="34" charset="0"/>
              <a:cs typeface="Arial" pitchFamily="34" charset="0"/>
            </a:endParaRPr>
          </a:p>
        </p:txBody>
      </p:sp>
      <p:sp>
        <p:nvSpPr>
          <p:cNvPr id="9" name="Text Box 5"/>
          <p:cNvSpPr txBox="1">
            <a:spLocks noChangeArrowheads="1"/>
          </p:cNvSpPr>
          <p:nvPr/>
        </p:nvSpPr>
        <p:spPr bwMode="auto">
          <a:xfrm>
            <a:off x="539750" y="1268760"/>
            <a:ext cx="4968354" cy="400110"/>
          </a:xfrm>
          <a:prstGeom prst="rect">
            <a:avLst/>
          </a:prstGeom>
          <a:noFill/>
          <a:ln w="9525">
            <a:noFill/>
            <a:miter lim="800000"/>
            <a:headEnd/>
            <a:tailEnd/>
          </a:ln>
          <a:effectLst/>
        </p:spPr>
        <p:txBody>
          <a:bodyPr wrap="square">
            <a:spAutoFit/>
          </a:bodyPr>
          <a:lstStyle/>
          <a:p>
            <a:pPr>
              <a:spcBef>
                <a:spcPct val="50000"/>
              </a:spcBef>
            </a:pPr>
            <a:r>
              <a:rPr lang="fr-FR" sz="2000" dirty="0" smtClean="0">
                <a:solidFill>
                  <a:srgbClr val="FFC000"/>
                </a:solidFill>
                <a:effectLst>
                  <a:outerShdw blurRad="38100" dist="38100" dir="2700000" algn="tl">
                    <a:srgbClr val="000000"/>
                  </a:outerShdw>
                </a:effectLst>
                <a:latin typeface="Arial" charset="0"/>
              </a:rPr>
              <a:t>Géo-agrégations et densité</a:t>
            </a:r>
            <a:endParaRPr lang="fr-FR" sz="2000" dirty="0">
              <a:solidFill>
                <a:srgbClr val="FFC00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7636</TotalTime>
  <Words>1867</Words>
  <Application>Microsoft Office PowerPoint</Application>
  <PresentationFormat>Affichage à l'écran (4:3)</PresentationFormat>
  <Paragraphs>225</Paragraphs>
  <Slides>28</Slides>
  <Notes>20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Compass</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Company>globals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sunnex</dc:creator>
  <cp:lastModifiedBy>Marc</cp:lastModifiedBy>
  <cp:revision>256</cp:revision>
  <dcterms:created xsi:type="dcterms:W3CDTF">2002-05-02T22:10:41Z</dcterms:created>
  <dcterms:modified xsi:type="dcterms:W3CDTF">2011-12-04T14:17:54Z</dcterms:modified>
</cp:coreProperties>
</file>