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32"/>
  </p:notesMasterIdLst>
  <p:sldIdLst>
    <p:sldId id="335" r:id="rId2"/>
    <p:sldId id="336" r:id="rId3"/>
    <p:sldId id="368" r:id="rId4"/>
    <p:sldId id="354" r:id="rId5"/>
    <p:sldId id="369" r:id="rId6"/>
    <p:sldId id="366" r:id="rId7"/>
    <p:sldId id="358" r:id="rId8"/>
    <p:sldId id="357" r:id="rId9"/>
    <p:sldId id="356" r:id="rId10"/>
    <p:sldId id="338" r:id="rId11"/>
    <p:sldId id="360" r:id="rId12"/>
    <p:sldId id="365" r:id="rId13"/>
    <p:sldId id="370" r:id="rId14"/>
    <p:sldId id="364" r:id="rId15"/>
    <p:sldId id="339" r:id="rId16"/>
    <p:sldId id="341" r:id="rId17"/>
    <p:sldId id="340" r:id="rId18"/>
    <p:sldId id="325" r:id="rId19"/>
    <p:sldId id="342" r:id="rId20"/>
    <p:sldId id="374" r:id="rId21"/>
    <p:sldId id="344" r:id="rId22"/>
    <p:sldId id="371" r:id="rId23"/>
    <p:sldId id="345" r:id="rId24"/>
    <p:sldId id="348" r:id="rId25"/>
    <p:sldId id="349" r:id="rId26"/>
    <p:sldId id="372" r:id="rId27"/>
    <p:sldId id="373" r:id="rId28"/>
    <p:sldId id="353" r:id="rId29"/>
    <p:sldId id="361" r:id="rId30"/>
    <p:sldId id="352" r:id="rId31"/>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Arial" charset="0"/>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Arial" charset="0"/>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Arial" charset="0"/>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Arial" charset="0"/>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Arial" charset="0"/>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Arial" charset="0"/>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Arial" charset="0"/>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Arial" charset="0"/>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3333FF"/>
    <a:srgbClr val="0000CC"/>
    <a:srgbClr val="9900FF"/>
    <a:srgbClr val="006600"/>
    <a:srgbClr val="CC3300"/>
    <a:srgbClr val="000000"/>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53" autoAdjust="0"/>
    <p:restoredTop sz="94660" autoAdjust="0"/>
  </p:normalViewPr>
  <p:slideViewPr>
    <p:cSldViewPr>
      <p:cViewPr>
        <p:scale>
          <a:sx n="70" d="100"/>
          <a:sy n="70" d="100"/>
        </p:scale>
        <p:origin x="54" y="-8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effectLst/>
                <a:cs typeface="+mn-cs"/>
              </a:defRPr>
            </a:lvl1pPr>
          </a:lstStyle>
          <a:p>
            <a:pPr>
              <a:defRPr/>
            </a:pPr>
            <a:endParaRPr lang="es-ES"/>
          </a:p>
        </p:txBody>
      </p:sp>
      <p:sp>
        <p:nvSpPr>
          <p:cNvPr id="1003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effectLst/>
                <a:cs typeface="+mn-cs"/>
              </a:defRPr>
            </a:lvl1pPr>
          </a:lstStyle>
          <a:p>
            <a:pPr>
              <a:defRPr/>
            </a:pPr>
            <a:endParaRPr lang="es-ES"/>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03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Click to edit Master text styles</a:t>
            </a:r>
          </a:p>
          <a:p>
            <a:pPr lvl="1"/>
            <a:r>
              <a:rPr lang="es-ES" noProof="0" smtClean="0"/>
              <a:t>Second level</a:t>
            </a:r>
          </a:p>
          <a:p>
            <a:pPr lvl="2"/>
            <a:r>
              <a:rPr lang="es-ES" noProof="0" smtClean="0"/>
              <a:t>Third level</a:t>
            </a:r>
          </a:p>
          <a:p>
            <a:pPr lvl="3"/>
            <a:r>
              <a:rPr lang="es-ES" noProof="0" smtClean="0"/>
              <a:t>Fourth level</a:t>
            </a:r>
          </a:p>
          <a:p>
            <a:pPr lvl="4"/>
            <a:r>
              <a:rPr lang="es-ES" noProof="0" smtClean="0"/>
              <a:t>Fifth level</a:t>
            </a:r>
          </a:p>
        </p:txBody>
      </p:sp>
      <p:sp>
        <p:nvSpPr>
          <p:cNvPr id="1003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cs typeface="+mn-cs"/>
              </a:defRPr>
            </a:lvl1pPr>
          </a:lstStyle>
          <a:p>
            <a:pPr>
              <a:defRPr/>
            </a:pPr>
            <a:endParaRPr lang="es-ES"/>
          </a:p>
        </p:txBody>
      </p:sp>
      <p:sp>
        <p:nvSpPr>
          <p:cNvPr id="1003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cs typeface="+mn-cs"/>
              </a:defRPr>
            </a:lvl1pPr>
          </a:lstStyle>
          <a:p>
            <a:pPr>
              <a:defRPr/>
            </a:pPr>
            <a:fld id="{6B80BA6B-0489-43C4-8866-CBB0EB1063FB}" type="slidenum">
              <a:rPr lang="es-ES"/>
              <a:pPr>
                <a:defRPr/>
              </a:pPr>
              <a:t>‹N°›</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DCD4240D-0982-4AFB-A43D-0CF223978A9A}" type="slidenum">
              <a:rPr lang="es-ES">
                <a:cs typeface="Arial" charset="0"/>
              </a:rPr>
              <a:pPr/>
              <a:t>1</a:t>
            </a:fld>
            <a:endParaRPr lang="es-ES">
              <a:cs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685800" y="4341813"/>
            <a:ext cx="5486400" cy="4116387"/>
          </a:xfrm>
          <a:noFill/>
          <a:ln/>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E70C57D-E3F9-4EBC-A6F9-BF65D96DEE2A}" type="slidenum">
              <a:rPr lang="es-ES">
                <a:cs typeface="Arial" charset="0"/>
              </a:rPr>
              <a:pPr/>
              <a:t>10</a:t>
            </a:fld>
            <a:endParaRPr lang="es-ES">
              <a:cs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F80DBFE9-85F0-4E38-91CA-43F9CA2796F7}" type="slidenum">
              <a:rPr lang="es-ES">
                <a:cs typeface="Arial" charset="0"/>
              </a:rPr>
              <a:pPr/>
              <a:t>11</a:t>
            </a:fld>
            <a:endParaRPr lang="es-ES">
              <a:cs typeface="Arial"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F80DBFE9-85F0-4E38-91CA-43F9CA2796F7}" type="slidenum">
              <a:rPr lang="es-ES">
                <a:cs typeface="Arial" charset="0"/>
              </a:rPr>
              <a:pPr/>
              <a:t>12</a:t>
            </a:fld>
            <a:endParaRPr lang="es-ES">
              <a:cs typeface="Arial"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F80DBFE9-85F0-4E38-91CA-43F9CA2796F7}" type="slidenum">
              <a:rPr lang="es-ES">
                <a:cs typeface="Arial" charset="0"/>
              </a:rPr>
              <a:pPr/>
              <a:t>13</a:t>
            </a:fld>
            <a:endParaRPr lang="es-ES">
              <a:cs typeface="Arial"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DAECA7A0-2220-4394-A2B8-B142753034E4}" type="slidenum">
              <a:rPr lang="es-ES">
                <a:cs typeface="Arial" charset="0"/>
              </a:rPr>
              <a:pPr/>
              <a:t>14</a:t>
            </a:fld>
            <a:endParaRPr lang="es-ES">
              <a:cs typeface="Arial"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025A52F7-B54A-4E6D-ADBB-A813471F4407}" type="slidenum">
              <a:rPr lang="es-ES">
                <a:cs typeface="Arial" charset="0"/>
              </a:rPr>
              <a:pPr/>
              <a:t>15</a:t>
            </a:fld>
            <a:endParaRPr lang="es-ES">
              <a:cs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073391C-858B-4DDC-83F8-A3AB48F8DCCB}" type="slidenum">
              <a:rPr lang="es-ES">
                <a:cs typeface="Arial" charset="0"/>
              </a:rPr>
              <a:pPr/>
              <a:t>16</a:t>
            </a:fld>
            <a:endParaRPr lang="es-ES">
              <a:cs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2636DD57-B6B7-486A-8E8C-015B82622601}" type="slidenum">
              <a:rPr lang="es-ES">
                <a:cs typeface="Arial" charset="0"/>
              </a:rPr>
              <a:pPr/>
              <a:t>17</a:t>
            </a:fld>
            <a:endParaRPr lang="es-ES">
              <a:cs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7CCD7376-1502-47B7-ACFE-31E8910AD806}" type="slidenum">
              <a:rPr lang="es-ES">
                <a:cs typeface="Arial" charset="0"/>
              </a:rPr>
              <a:pPr/>
              <a:t>18</a:t>
            </a:fld>
            <a:endParaRPr lang="es-ES">
              <a:cs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7A9AB4E6-4244-4260-B4E8-85D2E60EE3D1}" type="slidenum">
              <a:rPr lang="es-ES">
                <a:cs typeface="Arial" charset="0"/>
              </a:rPr>
              <a:pPr/>
              <a:t>19</a:t>
            </a:fld>
            <a:endParaRPr lang="es-ES">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96CBC2A9-4D17-40EA-B293-2017523846AA}" type="slidenum">
              <a:rPr lang="es-ES">
                <a:cs typeface="Arial" charset="0"/>
              </a:rPr>
              <a:pPr/>
              <a:t>2</a:t>
            </a:fld>
            <a:endParaRPr lang="es-ES">
              <a:cs typeface="Arial"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44DD3F97-F022-4DDF-89E9-B05FAB058135}" type="slidenum">
              <a:rPr lang="es-ES">
                <a:cs typeface="Arial" charset="0"/>
              </a:rPr>
              <a:pPr/>
              <a:t>21</a:t>
            </a:fld>
            <a:endParaRPr lang="es-ES">
              <a:cs typeface="Arial"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44DD3F97-F022-4DDF-89E9-B05FAB058135}" type="slidenum">
              <a:rPr lang="es-ES">
                <a:cs typeface="Arial" charset="0"/>
              </a:rPr>
              <a:pPr/>
              <a:t>22</a:t>
            </a:fld>
            <a:endParaRPr lang="es-ES">
              <a:cs typeface="Arial"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C71810B6-446B-4B83-98D5-3F4B2D8B5F31}" type="slidenum">
              <a:rPr lang="es-ES">
                <a:cs typeface="Arial" charset="0"/>
              </a:rPr>
              <a:pPr/>
              <a:t>23</a:t>
            </a:fld>
            <a:endParaRPr lang="es-ES">
              <a:cs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4F3BCC8B-2C61-499D-AD8B-15DC22F783A9}" type="slidenum">
              <a:rPr lang="es-ES">
                <a:cs typeface="Arial" charset="0"/>
              </a:rPr>
              <a:pPr/>
              <a:t>24</a:t>
            </a:fld>
            <a:endParaRPr lang="es-ES">
              <a:cs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A24D5828-BB36-4DCE-95CD-239F5D81D6A6}" type="slidenum">
              <a:rPr lang="es-ES">
                <a:cs typeface="Arial" charset="0"/>
              </a:rPr>
              <a:pPr/>
              <a:t>25</a:t>
            </a:fld>
            <a:endParaRPr lang="es-ES">
              <a:cs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A24D5828-BB36-4DCE-95CD-239F5D81D6A6}" type="slidenum">
              <a:rPr lang="es-ES">
                <a:cs typeface="Arial" charset="0"/>
              </a:rPr>
              <a:pPr/>
              <a:t>26</a:t>
            </a:fld>
            <a:endParaRPr lang="es-ES">
              <a:cs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887DAAFA-B4F9-4C78-8FB6-7263C34E9B8A}" type="slidenum">
              <a:rPr lang="es-ES">
                <a:cs typeface="Arial" charset="0"/>
              </a:rPr>
              <a:pPr/>
              <a:t>27</a:t>
            </a:fld>
            <a:endParaRPr lang="es-ES">
              <a:cs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887DAAFA-B4F9-4C78-8FB6-7263C34E9B8A}" type="slidenum">
              <a:rPr lang="es-ES">
                <a:cs typeface="Arial" charset="0"/>
              </a:rPr>
              <a:pPr/>
              <a:t>28</a:t>
            </a:fld>
            <a:endParaRPr lang="es-ES">
              <a:cs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6D7BAE0C-B25E-4261-B071-07F346E4552E}" type="slidenum">
              <a:rPr lang="es-ES">
                <a:cs typeface="Arial" charset="0"/>
              </a:rPr>
              <a:pPr/>
              <a:t>29</a:t>
            </a:fld>
            <a:endParaRPr lang="es-ES">
              <a:cs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094E458E-98A2-43C6-8A3F-920F8BA0103E}" type="slidenum">
              <a:rPr lang="es-ES">
                <a:cs typeface="Arial" charset="0"/>
              </a:rPr>
              <a:pPr/>
              <a:t>30</a:t>
            </a:fld>
            <a:endParaRPr lang="es-ES">
              <a:cs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173EC172-2863-40FF-8040-8599815016AE}" type="slidenum">
              <a:rPr lang="es-ES" smtClean="0">
                <a:cs typeface="Arial" charset="0"/>
              </a:rPr>
              <a:pPr/>
              <a:t>3</a:t>
            </a:fld>
            <a:endParaRPr lang="es-ES" smtClean="0">
              <a:cs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82533072-4D2D-4C69-82B9-1DCA6C1F69A3}" type="slidenum">
              <a:rPr lang="es-ES">
                <a:cs typeface="Arial" charset="0"/>
              </a:rPr>
              <a:pPr/>
              <a:t>4</a:t>
            </a:fld>
            <a:endParaRPr lang="es-ES">
              <a:cs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82533072-4D2D-4C69-82B9-1DCA6C1F69A3}" type="slidenum">
              <a:rPr lang="es-ES">
                <a:cs typeface="Arial" charset="0"/>
              </a:rPr>
              <a:pPr/>
              <a:t>5</a:t>
            </a:fld>
            <a:endParaRPr lang="es-ES">
              <a:cs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8BBCF3C-9DB3-4B3B-9E9B-951439F61D1C}" type="slidenum">
              <a:rPr lang="es-ES">
                <a:cs typeface="Arial" charset="0"/>
              </a:rPr>
              <a:pPr/>
              <a:t>6</a:t>
            </a:fld>
            <a:endParaRPr lang="es-ES">
              <a:cs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DAECA7A0-2220-4394-A2B8-B142753034E4}" type="slidenum">
              <a:rPr lang="es-ES">
                <a:cs typeface="Arial" charset="0"/>
              </a:rPr>
              <a:pPr/>
              <a:t>7</a:t>
            </a:fld>
            <a:endParaRPr lang="es-ES">
              <a:cs typeface="Arial"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AF4A02B5-6307-4F28-93BD-08E0A3603131}" type="slidenum">
              <a:rPr lang="es-ES">
                <a:cs typeface="Arial" charset="0"/>
              </a:rPr>
              <a:pPr/>
              <a:t>8</a:t>
            </a:fld>
            <a:endParaRPr lang="es-ES">
              <a:cs typeface="Arial"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179C2DE1-E7F2-4544-8AB5-B8F173E2E38D}" type="slidenum">
              <a:rPr lang="es-ES">
                <a:cs typeface="Arial" charset="0"/>
              </a:rPr>
              <a:pPr/>
              <a:t>9</a:t>
            </a:fld>
            <a:endParaRPr lang="es-ES">
              <a:cs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pPr>
                  <a:defRPr/>
                </a:pPr>
                <a:endParaRPr lang="fr-FR">
                  <a:cs typeface="+mn-cs"/>
                </a:endParaRPr>
              </a:p>
            </p:txBody>
          </p:sp>
          <p:sp>
            <p:nvSpPr>
              <p:cNvPr id="143"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pPr>
                  <a:defRPr/>
                </a:pPr>
                <a:endParaRPr lang="fr-FR">
                  <a:cs typeface="+mn-cs"/>
                </a:endParaRPr>
              </a:p>
            </p:txBody>
          </p:sp>
          <p:sp>
            <p:nvSpPr>
              <p:cNvPr id="144"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pPr>
                  <a:defRPr/>
                </a:pPr>
                <a:endParaRPr lang="fr-FR">
                  <a:cs typeface="+mn-cs"/>
                </a:endParaRPr>
              </a:p>
            </p:txBody>
          </p:sp>
          <p:sp>
            <p:nvSpPr>
              <p:cNvPr id="145"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pPr>
                  <a:defRPr/>
                </a:pPr>
                <a:endParaRPr lang="fr-FR">
                  <a:cs typeface="+mn-cs"/>
                </a:endParaRPr>
              </a:p>
            </p:txBody>
          </p:sp>
          <p:sp>
            <p:nvSpPr>
              <p:cNvPr id="146"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pPr>
                  <a:defRPr/>
                </a:pPr>
                <a:endParaRPr lang="fr-FR">
                  <a:cs typeface="+mn-cs"/>
                </a:endParaRPr>
              </a:p>
            </p:txBody>
          </p:sp>
          <p:sp>
            <p:nvSpPr>
              <p:cNvPr id="147"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pPr>
                  <a:defRPr/>
                </a:pPr>
                <a:endParaRPr lang="fr-FR">
                  <a:cs typeface="+mn-cs"/>
                </a:endParaRPr>
              </a:p>
            </p:txBody>
          </p:sp>
          <p:sp>
            <p:nvSpPr>
              <p:cNvPr id="148"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pPr>
                  <a:defRPr/>
                </a:pPr>
                <a:endParaRPr lang="fr-FR">
                  <a:cs typeface="+mn-cs"/>
                </a:endParaRPr>
              </a:p>
            </p:txBody>
          </p:sp>
          <p:sp>
            <p:nvSpPr>
              <p:cNvPr id="149"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fr-FR">
                  <a:cs typeface="+mn-cs"/>
                </a:endParaRPr>
              </a:p>
            </p:txBody>
          </p:sp>
          <p:sp>
            <p:nvSpPr>
              <p:cNvPr id="150"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pPr>
                  <a:defRPr/>
                </a:pPr>
                <a:endParaRPr lang="fr-FR">
                  <a:cs typeface="+mn-cs"/>
                </a:endParaRPr>
              </a:p>
            </p:txBody>
          </p:sp>
          <p:sp>
            <p:nvSpPr>
              <p:cNvPr id="151"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pPr>
                  <a:defRPr/>
                </a:pPr>
                <a:endParaRPr lang="fr-FR">
                  <a:cs typeface="+mn-cs"/>
                </a:endParaRPr>
              </a:p>
            </p:txBody>
          </p:sp>
          <p:sp>
            <p:nvSpPr>
              <p:cNvPr id="152"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pPr>
                  <a:defRPr/>
                </a:pPr>
                <a:endParaRPr lang="fr-FR">
                  <a:cs typeface="+mn-cs"/>
                </a:endParaRPr>
              </a:p>
            </p:txBody>
          </p:sp>
          <p:sp>
            <p:nvSpPr>
              <p:cNvPr id="153"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fr-FR">
                  <a:cs typeface="+mn-cs"/>
                </a:endParaRPr>
              </a:p>
            </p:txBody>
          </p:sp>
          <p:sp>
            <p:nvSpPr>
              <p:cNvPr id="154"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pPr>
                  <a:defRPr/>
                </a:pPr>
                <a:endParaRPr lang="fr-FR">
                  <a:cs typeface="+mn-cs"/>
                </a:endParaRPr>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9"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47"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48"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70"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pPr>
                  <a:defRPr/>
                </a:pPr>
                <a:endParaRPr lang="fr-FR">
                  <a:cs typeface="+mn-cs"/>
                </a:endParaRPr>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27"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pPr>
                  <a:defRPr/>
                </a:pPr>
                <a:endParaRPr lang="fr-FR">
                  <a:cs typeface="+mn-cs"/>
                </a:endParaRPr>
              </a:p>
            </p:txBody>
          </p:sp>
          <p:sp>
            <p:nvSpPr>
              <p:cNvPr id="128"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pPr>
                  <a:defRPr/>
                </a:pPr>
                <a:endParaRPr lang="fr-FR">
                  <a:cs typeface="+mn-cs"/>
                </a:endParaRPr>
              </a:p>
            </p:txBody>
          </p:sp>
          <p:sp>
            <p:nvSpPr>
              <p:cNvPr id="129"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pPr>
                  <a:defRPr/>
                </a:pPr>
                <a:endParaRPr lang="fr-FR">
                  <a:cs typeface="+mn-cs"/>
                </a:endParaRPr>
              </a:p>
            </p:txBody>
          </p:sp>
          <p:sp>
            <p:nvSpPr>
              <p:cNvPr id="130"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pPr>
                  <a:defRPr/>
                </a:pPr>
                <a:endParaRPr lang="fr-FR">
                  <a:cs typeface="+mn-cs"/>
                </a:endParaRPr>
              </a:p>
            </p:txBody>
          </p:sp>
          <p:sp>
            <p:nvSpPr>
              <p:cNvPr id="131"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pPr>
                  <a:defRPr/>
                </a:pPr>
                <a:endParaRPr lang="fr-FR">
                  <a:cs typeface="+mn-cs"/>
                </a:endParaRPr>
              </a:p>
            </p:txBody>
          </p:sp>
          <p:sp>
            <p:nvSpPr>
              <p:cNvPr id="132"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pPr>
                  <a:defRPr/>
                </a:pPr>
                <a:endParaRPr lang="fr-FR">
                  <a:cs typeface="+mn-cs"/>
                </a:endParaRPr>
              </a:p>
            </p:txBody>
          </p:sp>
          <p:sp>
            <p:nvSpPr>
              <p:cNvPr id="133"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pPr>
                  <a:defRPr/>
                </a:pPr>
                <a:endParaRPr lang="fr-FR">
                  <a:cs typeface="+mn-cs"/>
                </a:endParaRPr>
              </a:p>
            </p:txBody>
          </p:sp>
          <p:sp>
            <p:nvSpPr>
              <p:cNvPr id="134"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pPr>
                  <a:defRPr/>
                </a:pPr>
                <a:endParaRPr lang="fr-FR">
                  <a:cs typeface="+mn-cs"/>
                </a:endParaRPr>
              </a:p>
            </p:txBody>
          </p:sp>
          <p:sp>
            <p:nvSpPr>
              <p:cNvPr id="135"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pPr>
                  <a:defRPr/>
                </a:pPr>
                <a:endParaRPr lang="fr-FR">
                  <a:cs typeface="+mn-cs"/>
                </a:endParaRPr>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38"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fr-FR">
                  <a:cs typeface="+mn-cs"/>
                </a:endParaRPr>
              </a:p>
            </p:txBody>
          </p:sp>
          <p:sp>
            <p:nvSpPr>
              <p:cNvPr id="139"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fr-FR">
                  <a:cs typeface="+mn-cs"/>
                </a:endParaRPr>
              </a:p>
            </p:txBody>
          </p:sp>
          <p:sp>
            <p:nvSpPr>
              <p:cNvPr id="140"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fr-FR">
                  <a:cs typeface="+mn-cs"/>
                </a:endParaRPr>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fr-FR">
                  <a:cs typeface="+mn-cs"/>
                </a:endParaRPr>
              </a:p>
            </p:txBody>
          </p:sp>
        </p:grpSp>
      </p:grpSp>
      <p:sp>
        <p:nvSpPr>
          <p:cNvPr id="168089"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fr-FR"/>
              <a:t>Click to edit Master title style</a:t>
            </a:r>
          </a:p>
        </p:txBody>
      </p:sp>
      <p:sp>
        <p:nvSpPr>
          <p:cNvPr id="168090"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fr-FR"/>
              <a:t>Click to edit Master subtitle style</a:t>
            </a:r>
          </a:p>
        </p:txBody>
      </p:sp>
      <p:sp>
        <p:nvSpPr>
          <p:cNvPr id="155" name="Rectangle 155"/>
          <p:cNvSpPr>
            <a:spLocks noGrp="1" noChangeArrowheads="1"/>
          </p:cNvSpPr>
          <p:nvPr>
            <p:ph type="dt" sz="quarter" idx="10"/>
          </p:nvPr>
        </p:nvSpPr>
        <p:spPr>
          <a:xfrm>
            <a:off x="304800" y="6248400"/>
            <a:ext cx="2286000" cy="457200"/>
          </a:xfrm>
        </p:spPr>
        <p:txBody>
          <a:bodyPr/>
          <a:lstStyle>
            <a:lvl1pPr>
              <a:defRPr smtClean="0">
                <a:effectLst>
                  <a:outerShdw blurRad="38100" dist="38100" dir="2700000" algn="tl">
                    <a:srgbClr val="000000"/>
                  </a:outerShdw>
                </a:effectLst>
                <a:latin typeface="+mn-lt"/>
              </a:defRPr>
            </a:lvl1pPr>
          </a:lstStyle>
          <a:p>
            <a:pPr>
              <a:defRPr/>
            </a:pPr>
            <a:endParaRPr lang="fr-FR"/>
          </a:p>
        </p:txBody>
      </p:sp>
      <p:sp>
        <p:nvSpPr>
          <p:cNvPr id="156" name="Rectangle 156"/>
          <p:cNvSpPr>
            <a:spLocks noGrp="1" noChangeArrowheads="1"/>
          </p:cNvSpPr>
          <p:nvPr>
            <p:ph type="ftr" sz="quarter" idx="11"/>
          </p:nvPr>
        </p:nvSpPr>
        <p:spPr>
          <a:xfrm>
            <a:off x="3124200" y="6248400"/>
            <a:ext cx="2895600" cy="457200"/>
          </a:xfrm>
        </p:spPr>
        <p:txBody>
          <a:bodyPr/>
          <a:lstStyle>
            <a:lvl1pPr>
              <a:defRPr smtClean="0">
                <a:effectLst>
                  <a:outerShdw blurRad="38100" dist="38100" dir="2700000" algn="tl">
                    <a:srgbClr val="000000"/>
                  </a:outerShdw>
                </a:effectLst>
                <a:latin typeface="+mn-lt"/>
              </a:defRPr>
            </a:lvl1pPr>
          </a:lstStyle>
          <a:p>
            <a:pPr>
              <a:defRPr/>
            </a:pPr>
            <a:endParaRPr lang="fr-FR"/>
          </a:p>
        </p:txBody>
      </p:sp>
      <p:sp>
        <p:nvSpPr>
          <p:cNvPr id="157" name="Rectangle 157"/>
          <p:cNvSpPr>
            <a:spLocks noGrp="1" noChangeArrowheads="1"/>
          </p:cNvSpPr>
          <p:nvPr>
            <p:ph type="sldNum" sz="quarter" idx="12"/>
          </p:nvPr>
        </p:nvSpPr>
        <p:spPr>
          <a:xfrm>
            <a:off x="6553200" y="6248400"/>
            <a:ext cx="2286000" cy="457200"/>
          </a:xfrm>
        </p:spPr>
        <p:txBody>
          <a:bodyPr/>
          <a:lstStyle>
            <a:lvl1pPr>
              <a:defRPr smtClean="0">
                <a:effectLst>
                  <a:outerShdw blurRad="38100" dist="38100" dir="2700000" algn="tl">
                    <a:srgbClr val="000000"/>
                  </a:outerShdw>
                </a:effectLst>
                <a:latin typeface="+mn-lt"/>
              </a:defRPr>
            </a:lvl1pPr>
          </a:lstStyle>
          <a:p>
            <a:pPr>
              <a:defRPr/>
            </a:pPr>
            <a:fld id="{267D1DBA-4DF5-41E5-B0DC-72F6B6553BA8}"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54"/>
          <p:cNvSpPr>
            <a:spLocks noGrp="1" noChangeArrowheads="1"/>
          </p:cNvSpPr>
          <p:nvPr>
            <p:ph type="dt" sz="half" idx="10"/>
          </p:nvPr>
        </p:nvSpPr>
        <p:spPr>
          <a:ln/>
        </p:spPr>
        <p:txBody>
          <a:bodyPr/>
          <a:lstStyle>
            <a:lvl1pPr>
              <a:defRPr/>
            </a:lvl1pPr>
          </a:lstStyle>
          <a:p>
            <a:pPr>
              <a:defRPr/>
            </a:pPr>
            <a:endParaRPr lang="fr-FR"/>
          </a:p>
        </p:txBody>
      </p:sp>
      <p:sp>
        <p:nvSpPr>
          <p:cNvPr id="5" name="Rectangle 155"/>
          <p:cNvSpPr>
            <a:spLocks noGrp="1" noChangeArrowheads="1"/>
          </p:cNvSpPr>
          <p:nvPr>
            <p:ph type="ftr" sz="quarter" idx="11"/>
          </p:nvPr>
        </p:nvSpPr>
        <p:spPr>
          <a:ln/>
        </p:spPr>
        <p:txBody>
          <a:bodyPr/>
          <a:lstStyle>
            <a:lvl1pPr>
              <a:defRPr/>
            </a:lvl1pPr>
          </a:lstStyle>
          <a:p>
            <a:pPr>
              <a:defRPr/>
            </a:pPr>
            <a:endParaRPr lang="fr-FR"/>
          </a:p>
        </p:txBody>
      </p:sp>
      <p:sp>
        <p:nvSpPr>
          <p:cNvPr id="6" name="Rectangle 156"/>
          <p:cNvSpPr>
            <a:spLocks noGrp="1" noChangeArrowheads="1"/>
          </p:cNvSpPr>
          <p:nvPr>
            <p:ph type="sldNum" sz="quarter" idx="12"/>
          </p:nvPr>
        </p:nvSpPr>
        <p:spPr>
          <a:ln/>
        </p:spPr>
        <p:txBody>
          <a:bodyPr/>
          <a:lstStyle>
            <a:lvl1pPr>
              <a:defRPr/>
            </a:lvl1pPr>
          </a:lstStyle>
          <a:p>
            <a:pPr>
              <a:defRPr/>
            </a:pPr>
            <a:fld id="{17F12375-3D81-477C-9C24-E2A858A376DA}"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07188" y="228600"/>
            <a:ext cx="2135187" cy="587057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301625" y="228600"/>
            <a:ext cx="6253163" cy="587057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54"/>
          <p:cNvSpPr>
            <a:spLocks noGrp="1" noChangeArrowheads="1"/>
          </p:cNvSpPr>
          <p:nvPr>
            <p:ph type="dt" sz="half" idx="10"/>
          </p:nvPr>
        </p:nvSpPr>
        <p:spPr>
          <a:ln/>
        </p:spPr>
        <p:txBody>
          <a:bodyPr/>
          <a:lstStyle>
            <a:lvl1pPr>
              <a:defRPr/>
            </a:lvl1pPr>
          </a:lstStyle>
          <a:p>
            <a:pPr>
              <a:defRPr/>
            </a:pPr>
            <a:endParaRPr lang="fr-FR"/>
          </a:p>
        </p:txBody>
      </p:sp>
      <p:sp>
        <p:nvSpPr>
          <p:cNvPr id="5" name="Rectangle 155"/>
          <p:cNvSpPr>
            <a:spLocks noGrp="1" noChangeArrowheads="1"/>
          </p:cNvSpPr>
          <p:nvPr>
            <p:ph type="ftr" sz="quarter" idx="11"/>
          </p:nvPr>
        </p:nvSpPr>
        <p:spPr>
          <a:ln/>
        </p:spPr>
        <p:txBody>
          <a:bodyPr/>
          <a:lstStyle>
            <a:lvl1pPr>
              <a:defRPr/>
            </a:lvl1pPr>
          </a:lstStyle>
          <a:p>
            <a:pPr>
              <a:defRPr/>
            </a:pPr>
            <a:endParaRPr lang="fr-FR"/>
          </a:p>
        </p:txBody>
      </p:sp>
      <p:sp>
        <p:nvSpPr>
          <p:cNvPr id="6" name="Rectangle 156"/>
          <p:cNvSpPr>
            <a:spLocks noGrp="1" noChangeArrowheads="1"/>
          </p:cNvSpPr>
          <p:nvPr>
            <p:ph type="sldNum" sz="quarter" idx="12"/>
          </p:nvPr>
        </p:nvSpPr>
        <p:spPr>
          <a:ln/>
        </p:spPr>
        <p:txBody>
          <a:bodyPr/>
          <a:lstStyle>
            <a:lvl1pPr>
              <a:defRPr/>
            </a:lvl1pPr>
          </a:lstStyle>
          <a:p>
            <a:pPr>
              <a:defRPr/>
            </a:pPr>
            <a:fld id="{A4669D65-F641-4C89-9BAB-145F7043BC97}"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301625" y="228600"/>
            <a:ext cx="854075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301625" y="1600200"/>
            <a:ext cx="4194175" cy="44989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0"/>
            <a:ext cx="4194175" cy="21732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3925888"/>
            <a:ext cx="4194175" cy="2173287"/>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Rectangle 154"/>
          <p:cNvSpPr>
            <a:spLocks noGrp="1" noChangeArrowheads="1"/>
          </p:cNvSpPr>
          <p:nvPr>
            <p:ph type="dt" sz="half" idx="10"/>
          </p:nvPr>
        </p:nvSpPr>
        <p:spPr>
          <a:ln/>
        </p:spPr>
        <p:txBody>
          <a:bodyPr/>
          <a:lstStyle>
            <a:lvl1pPr>
              <a:defRPr/>
            </a:lvl1pPr>
          </a:lstStyle>
          <a:p>
            <a:pPr>
              <a:defRPr/>
            </a:pPr>
            <a:endParaRPr lang="fr-FR"/>
          </a:p>
        </p:txBody>
      </p:sp>
      <p:sp>
        <p:nvSpPr>
          <p:cNvPr id="7" name="Rectangle 155"/>
          <p:cNvSpPr>
            <a:spLocks noGrp="1" noChangeArrowheads="1"/>
          </p:cNvSpPr>
          <p:nvPr>
            <p:ph type="ftr" sz="quarter" idx="11"/>
          </p:nvPr>
        </p:nvSpPr>
        <p:spPr>
          <a:ln/>
        </p:spPr>
        <p:txBody>
          <a:bodyPr/>
          <a:lstStyle>
            <a:lvl1pPr>
              <a:defRPr/>
            </a:lvl1pPr>
          </a:lstStyle>
          <a:p>
            <a:pPr>
              <a:defRPr/>
            </a:pPr>
            <a:endParaRPr lang="fr-FR"/>
          </a:p>
        </p:txBody>
      </p:sp>
      <p:sp>
        <p:nvSpPr>
          <p:cNvPr id="8" name="Rectangle 156"/>
          <p:cNvSpPr>
            <a:spLocks noGrp="1" noChangeArrowheads="1"/>
          </p:cNvSpPr>
          <p:nvPr>
            <p:ph type="sldNum" sz="quarter" idx="12"/>
          </p:nvPr>
        </p:nvSpPr>
        <p:spPr>
          <a:ln/>
        </p:spPr>
        <p:txBody>
          <a:bodyPr/>
          <a:lstStyle>
            <a:lvl1pPr>
              <a:defRPr/>
            </a:lvl1pPr>
          </a:lstStyle>
          <a:p>
            <a:pPr>
              <a:defRPr/>
            </a:pPr>
            <a:fld id="{3EA20360-4361-4322-B20B-78FCE95B90B7}"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54"/>
          <p:cNvSpPr>
            <a:spLocks noGrp="1" noChangeArrowheads="1"/>
          </p:cNvSpPr>
          <p:nvPr>
            <p:ph type="dt" sz="half" idx="10"/>
          </p:nvPr>
        </p:nvSpPr>
        <p:spPr>
          <a:ln/>
        </p:spPr>
        <p:txBody>
          <a:bodyPr/>
          <a:lstStyle>
            <a:lvl1pPr>
              <a:defRPr/>
            </a:lvl1pPr>
          </a:lstStyle>
          <a:p>
            <a:pPr>
              <a:defRPr/>
            </a:pPr>
            <a:endParaRPr lang="fr-FR"/>
          </a:p>
        </p:txBody>
      </p:sp>
      <p:sp>
        <p:nvSpPr>
          <p:cNvPr id="5" name="Rectangle 155"/>
          <p:cNvSpPr>
            <a:spLocks noGrp="1" noChangeArrowheads="1"/>
          </p:cNvSpPr>
          <p:nvPr>
            <p:ph type="ftr" sz="quarter" idx="11"/>
          </p:nvPr>
        </p:nvSpPr>
        <p:spPr>
          <a:ln/>
        </p:spPr>
        <p:txBody>
          <a:bodyPr/>
          <a:lstStyle>
            <a:lvl1pPr>
              <a:defRPr/>
            </a:lvl1pPr>
          </a:lstStyle>
          <a:p>
            <a:pPr>
              <a:defRPr/>
            </a:pPr>
            <a:endParaRPr lang="fr-FR"/>
          </a:p>
        </p:txBody>
      </p:sp>
      <p:sp>
        <p:nvSpPr>
          <p:cNvPr id="6" name="Rectangle 156"/>
          <p:cNvSpPr>
            <a:spLocks noGrp="1" noChangeArrowheads="1"/>
          </p:cNvSpPr>
          <p:nvPr>
            <p:ph type="sldNum" sz="quarter" idx="12"/>
          </p:nvPr>
        </p:nvSpPr>
        <p:spPr>
          <a:ln/>
        </p:spPr>
        <p:txBody>
          <a:bodyPr/>
          <a:lstStyle>
            <a:lvl1pPr>
              <a:defRPr/>
            </a:lvl1pPr>
          </a:lstStyle>
          <a:p>
            <a:pPr>
              <a:defRPr/>
            </a:pPr>
            <a:fld id="{B49DB8D8-69B0-456C-BBDF-2C89A43647D8}"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154"/>
          <p:cNvSpPr>
            <a:spLocks noGrp="1" noChangeArrowheads="1"/>
          </p:cNvSpPr>
          <p:nvPr>
            <p:ph type="dt" sz="half" idx="10"/>
          </p:nvPr>
        </p:nvSpPr>
        <p:spPr>
          <a:ln/>
        </p:spPr>
        <p:txBody>
          <a:bodyPr/>
          <a:lstStyle>
            <a:lvl1pPr>
              <a:defRPr/>
            </a:lvl1pPr>
          </a:lstStyle>
          <a:p>
            <a:pPr>
              <a:defRPr/>
            </a:pPr>
            <a:endParaRPr lang="fr-FR"/>
          </a:p>
        </p:txBody>
      </p:sp>
      <p:sp>
        <p:nvSpPr>
          <p:cNvPr id="5" name="Rectangle 155"/>
          <p:cNvSpPr>
            <a:spLocks noGrp="1" noChangeArrowheads="1"/>
          </p:cNvSpPr>
          <p:nvPr>
            <p:ph type="ftr" sz="quarter" idx="11"/>
          </p:nvPr>
        </p:nvSpPr>
        <p:spPr>
          <a:ln/>
        </p:spPr>
        <p:txBody>
          <a:bodyPr/>
          <a:lstStyle>
            <a:lvl1pPr>
              <a:defRPr/>
            </a:lvl1pPr>
          </a:lstStyle>
          <a:p>
            <a:pPr>
              <a:defRPr/>
            </a:pPr>
            <a:endParaRPr lang="fr-FR"/>
          </a:p>
        </p:txBody>
      </p:sp>
      <p:sp>
        <p:nvSpPr>
          <p:cNvPr id="6" name="Rectangle 156"/>
          <p:cNvSpPr>
            <a:spLocks noGrp="1" noChangeArrowheads="1"/>
          </p:cNvSpPr>
          <p:nvPr>
            <p:ph type="sldNum" sz="quarter" idx="12"/>
          </p:nvPr>
        </p:nvSpPr>
        <p:spPr>
          <a:ln/>
        </p:spPr>
        <p:txBody>
          <a:bodyPr/>
          <a:lstStyle>
            <a:lvl1pPr>
              <a:defRPr/>
            </a:lvl1pPr>
          </a:lstStyle>
          <a:p>
            <a:pPr>
              <a:defRPr/>
            </a:pPr>
            <a:fld id="{95B70C8C-82D6-4214-A5BE-3E50487ADE56}"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154"/>
          <p:cNvSpPr>
            <a:spLocks noGrp="1" noChangeArrowheads="1"/>
          </p:cNvSpPr>
          <p:nvPr>
            <p:ph type="dt" sz="half" idx="10"/>
          </p:nvPr>
        </p:nvSpPr>
        <p:spPr>
          <a:ln/>
        </p:spPr>
        <p:txBody>
          <a:bodyPr/>
          <a:lstStyle>
            <a:lvl1pPr>
              <a:defRPr/>
            </a:lvl1pPr>
          </a:lstStyle>
          <a:p>
            <a:pPr>
              <a:defRPr/>
            </a:pPr>
            <a:endParaRPr lang="fr-FR"/>
          </a:p>
        </p:txBody>
      </p:sp>
      <p:sp>
        <p:nvSpPr>
          <p:cNvPr id="6" name="Rectangle 155"/>
          <p:cNvSpPr>
            <a:spLocks noGrp="1" noChangeArrowheads="1"/>
          </p:cNvSpPr>
          <p:nvPr>
            <p:ph type="ftr" sz="quarter" idx="11"/>
          </p:nvPr>
        </p:nvSpPr>
        <p:spPr>
          <a:ln/>
        </p:spPr>
        <p:txBody>
          <a:bodyPr/>
          <a:lstStyle>
            <a:lvl1pPr>
              <a:defRPr/>
            </a:lvl1pPr>
          </a:lstStyle>
          <a:p>
            <a:pPr>
              <a:defRPr/>
            </a:pPr>
            <a:endParaRPr lang="fr-FR"/>
          </a:p>
        </p:txBody>
      </p:sp>
      <p:sp>
        <p:nvSpPr>
          <p:cNvPr id="7" name="Rectangle 156"/>
          <p:cNvSpPr>
            <a:spLocks noGrp="1" noChangeArrowheads="1"/>
          </p:cNvSpPr>
          <p:nvPr>
            <p:ph type="sldNum" sz="quarter" idx="12"/>
          </p:nvPr>
        </p:nvSpPr>
        <p:spPr>
          <a:ln/>
        </p:spPr>
        <p:txBody>
          <a:bodyPr/>
          <a:lstStyle>
            <a:lvl1pPr>
              <a:defRPr/>
            </a:lvl1pPr>
          </a:lstStyle>
          <a:p>
            <a:pPr>
              <a:defRPr/>
            </a:pPr>
            <a:fld id="{58DA6C53-EA8F-4837-9F83-6F8078F5879B}"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154"/>
          <p:cNvSpPr>
            <a:spLocks noGrp="1" noChangeArrowheads="1"/>
          </p:cNvSpPr>
          <p:nvPr>
            <p:ph type="dt" sz="half" idx="10"/>
          </p:nvPr>
        </p:nvSpPr>
        <p:spPr>
          <a:ln/>
        </p:spPr>
        <p:txBody>
          <a:bodyPr/>
          <a:lstStyle>
            <a:lvl1pPr>
              <a:defRPr/>
            </a:lvl1pPr>
          </a:lstStyle>
          <a:p>
            <a:pPr>
              <a:defRPr/>
            </a:pPr>
            <a:endParaRPr lang="fr-FR"/>
          </a:p>
        </p:txBody>
      </p:sp>
      <p:sp>
        <p:nvSpPr>
          <p:cNvPr id="8" name="Rectangle 155"/>
          <p:cNvSpPr>
            <a:spLocks noGrp="1" noChangeArrowheads="1"/>
          </p:cNvSpPr>
          <p:nvPr>
            <p:ph type="ftr" sz="quarter" idx="11"/>
          </p:nvPr>
        </p:nvSpPr>
        <p:spPr>
          <a:ln/>
        </p:spPr>
        <p:txBody>
          <a:bodyPr/>
          <a:lstStyle>
            <a:lvl1pPr>
              <a:defRPr/>
            </a:lvl1pPr>
          </a:lstStyle>
          <a:p>
            <a:pPr>
              <a:defRPr/>
            </a:pPr>
            <a:endParaRPr lang="fr-FR"/>
          </a:p>
        </p:txBody>
      </p:sp>
      <p:sp>
        <p:nvSpPr>
          <p:cNvPr id="9" name="Rectangle 156"/>
          <p:cNvSpPr>
            <a:spLocks noGrp="1" noChangeArrowheads="1"/>
          </p:cNvSpPr>
          <p:nvPr>
            <p:ph type="sldNum" sz="quarter" idx="12"/>
          </p:nvPr>
        </p:nvSpPr>
        <p:spPr>
          <a:ln/>
        </p:spPr>
        <p:txBody>
          <a:bodyPr/>
          <a:lstStyle>
            <a:lvl1pPr>
              <a:defRPr/>
            </a:lvl1pPr>
          </a:lstStyle>
          <a:p>
            <a:pPr>
              <a:defRPr/>
            </a:pPr>
            <a:fld id="{F91B8D57-063E-45B1-99D4-26B302113695}"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154"/>
          <p:cNvSpPr>
            <a:spLocks noGrp="1" noChangeArrowheads="1"/>
          </p:cNvSpPr>
          <p:nvPr>
            <p:ph type="dt" sz="half" idx="10"/>
          </p:nvPr>
        </p:nvSpPr>
        <p:spPr>
          <a:ln/>
        </p:spPr>
        <p:txBody>
          <a:bodyPr/>
          <a:lstStyle>
            <a:lvl1pPr>
              <a:defRPr/>
            </a:lvl1pPr>
          </a:lstStyle>
          <a:p>
            <a:pPr>
              <a:defRPr/>
            </a:pPr>
            <a:endParaRPr lang="fr-FR"/>
          </a:p>
        </p:txBody>
      </p:sp>
      <p:sp>
        <p:nvSpPr>
          <p:cNvPr id="4" name="Rectangle 155"/>
          <p:cNvSpPr>
            <a:spLocks noGrp="1" noChangeArrowheads="1"/>
          </p:cNvSpPr>
          <p:nvPr>
            <p:ph type="ftr" sz="quarter" idx="11"/>
          </p:nvPr>
        </p:nvSpPr>
        <p:spPr>
          <a:ln/>
        </p:spPr>
        <p:txBody>
          <a:bodyPr/>
          <a:lstStyle>
            <a:lvl1pPr>
              <a:defRPr/>
            </a:lvl1pPr>
          </a:lstStyle>
          <a:p>
            <a:pPr>
              <a:defRPr/>
            </a:pPr>
            <a:endParaRPr lang="fr-FR"/>
          </a:p>
        </p:txBody>
      </p:sp>
      <p:sp>
        <p:nvSpPr>
          <p:cNvPr id="5" name="Rectangle 156"/>
          <p:cNvSpPr>
            <a:spLocks noGrp="1" noChangeArrowheads="1"/>
          </p:cNvSpPr>
          <p:nvPr>
            <p:ph type="sldNum" sz="quarter" idx="12"/>
          </p:nvPr>
        </p:nvSpPr>
        <p:spPr>
          <a:ln/>
        </p:spPr>
        <p:txBody>
          <a:bodyPr/>
          <a:lstStyle>
            <a:lvl1pPr>
              <a:defRPr/>
            </a:lvl1pPr>
          </a:lstStyle>
          <a:p>
            <a:pPr>
              <a:defRPr/>
            </a:pPr>
            <a:fld id="{A3566871-3090-49DD-AD84-B0D0E47AE901}"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fr-FR"/>
          </a:p>
        </p:txBody>
      </p:sp>
      <p:sp>
        <p:nvSpPr>
          <p:cNvPr id="3" name="Rectangle 155"/>
          <p:cNvSpPr>
            <a:spLocks noGrp="1" noChangeArrowheads="1"/>
          </p:cNvSpPr>
          <p:nvPr>
            <p:ph type="ftr" sz="quarter" idx="11"/>
          </p:nvPr>
        </p:nvSpPr>
        <p:spPr>
          <a:ln/>
        </p:spPr>
        <p:txBody>
          <a:bodyPr/>
          <a:lstStyle>
            <a:lvl1pPr>
              <a:defRPr/>
            </a:lvl1pPr>
          </a:lstStyle>
          <a:p>
            <a:pPr>
              <a:defRPr/>
            </a:pPr>
            <a:endParaRPr lang="fr-FR"/>
          </a:p>
        </p:txBody>
      </p:sp>
      <p:sp>
        <p:nvSpPr>
          <p:cNvPr id="4" name="Rectangle 156"/>
          <p:cNvSpPr>
            <a:spLocks noGrp="1" noChangeArrowheads="1"/>
          </p:cNvSpPr>
          <p:nvPr>
            <p:ph type="sldNum" sz="quarter" idx="12"/>
          </p:nvPr>
        </p:nvSpPr>
        <p:spPr>
          <a:ln/>
        </p:spPr>
        <p:txBody>
          <a:bodyPr/>
          <a:lstStyle>
            <a:lvl1pPr>
              <a:defRPr/>
            </a:lvl1pPr>
          </a:lstStyle>
          <a:p>
            <a:pPr>
              <a:defRPr/>
            </a:pPr>
            <a:fld id="{2CDEB4AB-0866-483E-AC6A-D67F1BB5A6EF}"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154"/>
          <p:cNvSpPr>
            <a:spLocks noGrp="1" noChangeArrowheads="1"/>
          </p:cNvSpPr>
          <p:nvPr>
            <p:ph type="dt" sz="half" idx="10"/>
          </p:nvPr>
        </p:nvSpPr>
        <p:spPr>
          <a:ln/>
        </p:spPr>
        <p:txBody>
          <a:bodyPr/>
          <a:lstStyle>
            <a:lvl1pPr>
              <a:defRPr/>
            </a:lvl1pPr>
          </a:lstStyle>
          <a:p>
            <a:pPr>
              <a:defRPr/>
            </a:pPr>
            <a:endParaRPr lang="fr-FR"/>
          </a:p>
        </p:txBody>
      </p:sp>
      <p:sp>
        <p:nvSpPr>
          <p:cNvPr id="6" name="Rectangle 155"/>
          <p:cNvSpPr>
            <a:spLocks noGrp="1" noChangeArrowheads="1"/>
          </p:cNvSpPr>
          <p:nvPr>
            <p:ph type="ftr" sz="quarter" idx="11"/>
          </p:nvPr>
        </p:nvSpPr>
        <p:spPr>
          <a:ln/>
        </p:spPr>
        <p:txBody>
          <a:bodyPr/>
          <a:lstStyle>
            <a:lvl1pPr>
              <a:defRPr/>
            </a:lvl1pPr>
          </a:lstStyle>
          <a:p>
            <a:pPr>
              <a:defRPr/>
            </a:pPr>
            <a:endParaRPr lang="fr-FR"/>
          </a:p>
        </p:txBody>
      </p:sp>
      <p:sp>
        <p:nvSpPr>
          <p:cNvPr id="7" name="Rectangle 156"/>
          <p:cNvSpPr>
            <a:spLocks noGrp="1" noChangeArrowheads="1"/>
          </p:cNvSpPr>
          <p:nvPr>
            <p:ph type="sldNum" sz="quarter" idx="12"/>
          </p:nvPr>
        </p:nvSpPr>
        <p:spPr>
          <a:ln/>
        </p:spPr>
        <p:txBody>
          <a:bodyPr/>
          <a:lstStyle>
            <a:lvl1pPr>
              <a:defRPr/>
            </a:lvl1pPr>
          </a:lstStyle>
          <a:p>
            <a:pPr>
              <a:defRPr/>
            </a:pPr>
            <a:fld id="{5B4CF2AF-8684-4ECA-A14B-E101E49E0FE3}"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154"/>
          <p:cNvSpPr>
            <a:spLocks noGrp="1" noChangeArrowheads="1"/>
          </p:cNvSpPr>
          <p:nvPr>
            <p:ph type="dt" sz="half" idx="10"/>
          </p:nvPr>
        </p:nvSpPr>
        <p:spPr>
          <a:ln/>
        </p:spPr>
        <p:txBody>
          <a:bodyPr/>
          <a:lstStyle>
            <a:lvl1pPr>
              <a:defRPr/>
            </a:lvl1pPr>
          </a:lstStyle>
          <a:p>
            <a:pPr>
              <a:defRPr/>
            </a:pPr>
            <a:endParaRPr lang="fr-FR"/>
          </a:p>
        </p:txBody>
      </p:sp>
      <p:sp>
        <p:nvSpPr>
          <p:cNvPr id="6" name="Rectangle 155"/>
          <p:cNvSpPr>
            <a:spLocks noGrp="1" noChangeArrowheads="1"/>
          </p:cNvSpPr>
          <p:nvPr>
            <p:ph type="ftr" sz="quarter" idx="11"/>
          </p:nvPr>
        </p:nvSpPr>
        <p:spPr>
          <a:ln/>
        </p:spPr>
        <p:txBody>
          <a:bodyPr/>
          <a:lstStyle>
            <a:lvl1pPr>
              <a:defRPr/>
            </a:lvl1pPr>
          </a:lstStyle>
          <a:p>
            <a:pPr>
              <a:defRPr/>
            </a:pPr>
            <a:endParaRPr lang="fr-FR"/>
          </a:p>
        </p:txBody>
      </p:sp>
      <p:sp>
        <p:nvSpPr>
          <p:cNvPr id="7" name="Rectangle 156"/>
          <p:cNvSpPr>
            <a:spLocks noGrp="1" noChangeArrowheads="1"/>
          </p:cNvSpPr>
          <p:nvPr>
            <p:ph type="sldNum" sz="quarter" idx="12"/>
          </p:nvPr>
        </p:nvSpPr>
        <p:spPr>
          <a:ln/>
        </p:spPr>
        <p:txBody>
          <a:bodyPr/>
          <a:lstStyle>
            <a:lvl1pPr>
              <a:defRPr/>
            </a:lvl1pPr>
          </a:lstStyle>
          <a:p>
            <a:pPr>
              <a:defRPr/>
            </a:pPr>
            <a:fld id="{DCE98533-D817-441A-85B6-47D2CE7EA735}"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422400"/>
            <a:ext cx="9147175" cy="5435600"/>
            <a:chOff x="0" y="896"/>
            <a:chExt cx="5762" cy="3424"/>
          </a:xfrm>
        </p:grpSpPr>
        <p:grpSp>
          <p:nvGrpSpPr>
            <p:cNvPr id="1032" name="Group 3"/>
            <p:cNvGrpSpPr>
              <a:grpSpLocks/>
            </p:cNvGrpSpPr>
            <p:nvPr userDrawn="1"/>
          </p:nvGrpSpPr>
          <p:grpSpPr bwMode="auto">
            <a:xfrm>
              <a:off x="20" y="896"/>
              <a:ext cx="5742" cy="3424"/>
              <a:chOff x="20" y="896"/>
              <a:chExt cx="5742" cy="3424"/>
            </a:xfrm>
          </p:grpSpPr>
          <p:sp>
            <p:nvSpPr>
              <p:cNvPr id="166916"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pPr>
                  <a:defRPr/>
                </a:pPr>
                <a:endParaRPr lang="fr-FR">
                  <a:cs typeface="+mn-cs"/>
                </a:endParaRPr>
              </a:p>
            </p:txBody>
          </p:sp>
          <p:sp>
            <p:nvSpPr>
              <p:cNvPr id="166917"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pPr>
                  <a:defRPr/>
                </a:pPr>
                <a:endParaRPr lang="fr-FR">
                  <a:cs typeface="+mn-cs"/>
                </a:endParaRPr>
              </a:p>
            </p:txBody>
          </p:sp>
          <p:sp>
            <p:nvSpPr>
              <p:cNvPr id="166918"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pPr>
                  <a:defRPr/>
                </a:pPr>
                <a:endParaRPr lang="fr-FR">
                  <a:cs typeface="+mn-cs"/>
                </a:endParaRPr>
              </a:p>
            </p:txBody>
          </p:sp>
          <p:sp>
            <p:nvSpPr>
              <p:cNvPr id="166919"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pPr>
                  <a:defRPr/>
                </a:pPr>
                <a:endParaRPr lang="fr-FR">
                  <a:cs typeface="+mn-cs"/>
                </a:endParaRPr>
              </a:p>
            </p:txBody>
          </p:sp>
          <p:sp>
            <p:nvSpPr>
              <p:cNvPr id="166920"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pPr>
                  <a:defRPr/>
                </a:pPr>
                <a:endParaRPr lang="fr-FR">
                  <a:cs typeface="+mn-cs"/>
                </a:endParaRPr>
              </a:p>
            </p:txBody>
          </p:sp>
          <p:sp>
            <p:nvSpPr>
              <p:cNvPr id="166921"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pPr>
                  <a:defRPr/>
                </a:pPr>
                <a:endParaRPr lang="fr-FR">
                  <a:cs typeface="+mn-cs"/>
                </a:endParaRPr>
              </a:p>
            </p:txBody>
          </p:sp>
          <p:sp>
            <p:nvSpPr>
              <p:cNvPr id="166922"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pPr>
                  <a:defRPr/>
                </a:pPr>
                <a:endParaRPr lang="fr-FR">
                  <a:cs typeface="+mn-cs"/>
                </a:endParaRPr>
              </a:p>
            </p:txBody>
          </p:sp>
          <p:sp>
            <p:nvSpPr>
              <p:cNvPr id="166923"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fr-FR">
                  <a:cs typeface="+mn-cs"/>
                </a:endParaRPr>
              </a:p>
            </p:txBody>
          </p:sp>
          <p:sp>
            <p:nvSpPr>
              <p:cNvPr id="166924"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pPr>
                  <a:defRPr/>
                </a:pPr>
                <a:endParaRPr lang="fr-FR">
                  <a:cs typeface="+mn-cs"/>
                </a:endParaRPr>
              </a:p>
            </p:txBody>
          </p:sp>
          <p:sp>
            <p:nvSpPr>
              <p:cNvPr id="166925"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pPr>
                  <a:defRPr/>
                </a:pPr>
                <a:endParaRPr lang="fr-FR">
                  <a:cs typeface="+mn-cs"/>
                </a:endParaRPr>
              </a:p>
            </p:txBody>
          </p:sp>
          <p:sp>
            <p:nvSpPr>
              <p:cNvPr id="166926"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pPr>
                  <a:defRPr/>
                </a:pPr>
                <a:endParaRPr lang="fr-FR">
                  <a:cs typeface="+mn-cs"/>
                </a:endParaRPr>
              </a:p>
            </p:txBody>
          </p:sp>
          <p:sp>
            <p:nvSpPr>
              <p:cNvPr id="166927"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fr-FR">
                  <a:cs typeface="+mn-cs"/>
                </a:endParaRPr>
              </a:p>
            </p:txBody>
          </p:sp>
          <p:sp>
            <p:nvSpPr>
              <p:cNvPr id="166928"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pPr>
                  <a:defRPr/>
                </a:pPr>
                <a:endParaRPr lang="fr-FR">
                  <a:cs typeface="+mn-cs"/>
                </a:endParaRPr>
              </a:p>
            </p:txBody>
          </p:sp>
        </p:grpSp>
        <p:grpSp>
          <p:nvGrpSpPr>
            <p:cNvPr id="1033" name="Group 17"/>
            <p:cNvGrpSpPr>
              <a:grpSpLocks/>
            </p:cNvGrpSpPr>
            <p:nvPr userDrawn="1"/>
          </p:nvGrpSpPr>
          <p:grpSpPr bwMode="auto">
            <a:xfrm>
              <a:off x="0" y="2291"/>
              <a:ext cx="1385" cy="1702"/>
              <a:chOff x="0" y="2291"/>
              <a:chExt cx="1385" cy="1702"/>
            </a:xfrm>
          </p:grpSpPr>
          <p:sp>
            <p:nvSpPr>
              <p:cNvPr id="166930"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31"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32"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33"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34"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35"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36"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37"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38"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39"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40"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41"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42"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43"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44"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45"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46"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47"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48"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49"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50"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51"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52"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53"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54"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55"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56"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57"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58"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59"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60"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61"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62"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63"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64"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65"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66"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67"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68"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69"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70"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71"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72"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73"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74"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75"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76"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77"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78"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79"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80"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81"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82"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83"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84"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85"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86"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87"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88"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89"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90"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91"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92"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93"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pPr>
                  <a:defRPr/>
                </a:pPr>
                <a:endParaRPr lang="fr-FR">
                  <a:cs typeface="+mn-cs"/>
                </a:endParaRPr>
              </a:p>
            </p:txBody>
          </p:sp>
          <p:sp>
            <p:nvSpPr>
              <p:cNvPr id="166994"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95"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96"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97"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98"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6999"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7000"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7001"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7002"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7003"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7004"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7005"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7006"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7007"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7008"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7009"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7010"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7011"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7012"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7013"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7014"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7015"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7016"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7017"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7018"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7019"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7020"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7021"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7022"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7023"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7024"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7025"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7026"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7027"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7028"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7029"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7030"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7031"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7032"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7033"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7034"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7035"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7036"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7037"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7038"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7039"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7040"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7041"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7042"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7043"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7044"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7045"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7046"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7047"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7048"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7049"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7050"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pPr>
                  <a:defRPr/>
                </a:pPr>
                <a:endParaRPr lang="fr-FR">
                  <a:cs typeface="+mn-cs"/>
                </a:endParaRPr>
              </a:p>
            </p:txBody>
          </p:sp>
          <p:sp>
            <p:nvSpPr>
              <p:cNvPr id="167051"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pPr>
                  <a:defRPr/>
                </a:pPr>
                <a:endParaRPr lang="fr-FR">
                  <a:cs typeface="+mn-cs"/>
                </a:endParaRPr>
              </a:p>
            </p:txBody>
          </p:sp>
          <p:sp>
            <p:nvSpPr>
              <p:cNvPr id="167052"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pPr>
                  <a:defRPr/>
                </a:pPr>
                <a:endParaRPr lang="fr-FR">
                  <a:cs typeface="+mn-cs"/>
                </a:endParaRPr>
              </a:p>
            </p:txBody>
          </p:sp>
          <p:sp>
            <p:nvSpPr>
              <p:cNvPr id="167053"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pPr>
                  <a:defRPr/>
                </a:pPr>
                <a:endParaRPr lang="fr-FR">
                  <a:cs typeface="+mn-cs"/>
                </a:endParaRPr>
              </a:p>
            </p:txBody>
          </p:sp>
          <p:sp>
            <p:nvSpPr>
              <p:cNvPr id="167054"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pPr>
                  <a:defRPr/>
                </a:pPr>
                <a:endParaRPr lang="fr-FR">
                  <a:cs typeface="+mn-cs"/>
                </a:endParaRPr>
              </a:p>
            </p:txBody>
          </p:sp>
          <p:sp>
            <p:nvSpPr>
              <p:cNvPr id="167055"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pPr>
                  <a:defRPr/>
                </a:pPr>
                <a:endParaRPr lang="fr-FR">
                  <a:cs typeface="+mn-cs"/>
                </a:endParaRPr>
              </a:p>
            </p:txBody>
          </p:sp>
          <p:sp>
            <p:nvSpPr>
              <p:cNvPr id="167056"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pPr>
                  <a:defRPr/>
                </a:pPr>
                <a:endParaRPr lang="fr-FR">
                  <a:cs typeface="+mn-cs"/>
                </a:endParaRPr>
              </a:p>
            </p:txBody>
          </p:sp>
          <p:sp>
            <p:nvSpPr>
              <p:cNvPr id="167057"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pPr>
                  <a:defRPr/>
                </a:pPr>
                <a:endParaRPr lang="fr-FR">
                  <a:cs typeface="+mn-cs"/>
                </a:endParaRPr>
              </a:p>
            </p:txBody>
          </p:sp>
          <p:sp>
            <p:nvSpPr>
              <p:cNvPr id="167058"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pPr>
                  <a:defRPr/>
                </a:pPr>
                <a:endParaRPr lang="fr-FR">
                  <a:cs typeface="+mn-cs"/>
                </a:endParaRPr>
              </a:p>
            </p:txBody>
          </p:sp>
          <p:sp>
            <p:nvSpPr>
              <p:cNvPr id="167059"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7060"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pPr>
                  <a:defRPr/>
                </a:pPr>
                <a:endParaRPr lang="fr-FR">
                  <a:cs typeface="+mn-cs"/>
                </a:endParaRPr>
              </a:p>
            </p:txBody>
          </p:sp>
          <p:sp>
            <p:nvSpPr>
              <p:cNvPr id="167061"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fr-FR">
                  <a:cs typeface="+mn-cs"/>
                </a:endParaRPr>
              </a:p>
            </p:txBody>
          </p:sp>
          <p:sp>
            <p:nvSpPr>
              <p:cNvPr id="167062"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fr-FR">
                  <a:cs typeface="+mn-cs"/>
                </a:endParaRPr>
              </a:p>
            </p:txBody>
          </p:sp>
          <p:sp>
            <p:nvSpPr>
              <p:cNvPr id="167063"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fr-FR">
                  <a:cs typeface="+mn-cs"/>
                </a:endParaRPr>
              </a:p>
            </p:txBody>
          </p:sp>
          <p:sp>
            <p:nvSpPr>
              <p:cNvPr id="167064"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fr-FR">
                  <a:cs typeface="+mn-cs"/>
                </a:endParaRPr>
              </a:p>
            </p:txBody>
          </p:sp>
        </p:grpSp>
      </p:grpSp>
      <p:sp>
        <p:nvSpPr>
          <p:cNvPr id="167065"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Click to edit Master title style</a:t>
            </a:r>
          </a:p>
        </p:txBody>
      </p:sp>
      <p:sp>
        <p:nvSpPr>
          <p:cNvPr id="167066"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effectLst/>
                <a:cs typeface="+mn-cs"/>
              </a:defRPr>
            </a:lvl1pPr>
          </a:lstStyle>
          <a:p>
            <a:pPr>
              <a:defRPr/>
            </a:pPr>
            <a:endParaRPr lang="fr-FR"/>
          </a:p>
        </p:txBody>
      </p:sp>
      <p:sp>
        <p:nvSpPr>
          <p:cNvPr id="167067"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effectLst/>
                <a:cs typeface="+mn-cs"/>
              </a:defRPr>
            </a:lvl1pPr>
          </a:lstStyle>
          <a:p>
            <a:pPr>
              <a:defRPr/>
            </a:pPr>
            <a:endParaRPr lang="fr-FR"/>
          </a:p>
        </p:txBody>
      </p:sp>
      <p:sp>
        <p:nvSpPr>
          <p:cNvPr id="167068"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effectLst/>
                <a:cs typeface="+mn-cs"/>
              </a:defRPr>
            </a:lvl1pPr>
          </a:lstStyle>
          <a:p>
            <a:pPr>
              <a:defRPr/>
            </a:pPr>
            <a:fld id="{64597FE9-4B05-401C-A130-E0C526AA4958}" type="slidenum">
              <a:rPr lang="fr-FR"/>
              <a:pPr>
                <a:defRPr/>
              </a:pPr>
              <a:t>‹N°›</a:t>
            </a:fld>
            <a:endParaRPr lang="fr-FR"/>
          </a:p>
        </p:txBody>
      </p:sp>
      <p:sp>
        <p:nvSpPr>
          <p:cNvPr id="167069"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p>
        </p:txBody>
      </p:sp>
    </p:spTree>
  </p:cSld>
  <p:clrMap bg1="dk2" tx1="lt1" bg2="dk1" tx2="lt2" accent1="accent1" accent2="accent2" accent3="accent3" accent4="accent4" accent5="accent5" accent6="accent6" hlink="hlink" folHlink="folHlink"/>
  <p:sldLayoutIdLst>
    <p:sldLayoutId id="2147483678"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ChangeArrowheads="1"/>
          </p:cNvSpPr>
          <p:nvPr/>
        </p:nvSpPr>
        <p:spPr bwMode="auto">
          <a:xfrm>
            <a:off x="539750" y="4579789"/>
            <a:ext cx="2447925" cy="433387"/>
          </a:xfrm>
          <a:prstGeom prst="rect">
            <a:avLst/>
          </a:prstGeom>
          <a:noFill/>
          <a:ln w="9525">
            <a:noFill/>
            <a:miter lim="800000"/>
            <a:headEnd/>
            <a:tailEnd/>
          </a:ln>
          <a:effectLst/>
        </p:spPr>
        <p:txBody>
          <a:bodyPr/>
          <a:lstStyle/>
          <a:p>
            <a:pPr>
              <a:spcBef>
                <a:spcPct val="20000"/>
              </a:spcBef>
              <a:buClr>
                <a:schemeClr val="hlink"/>
              </a:buClr>
              <a:buSzPct val="80000"/>
              <a:buFont typeface="Arial" charset="0"/>
              <a:buNone/>
              <a:defRPr/>
            </a:pPr>
            <a:r>
              <a:rPr lang="fr-FR" dirty="0">
                <a:solidFill>
                  <a:srgbClr val="FFC000"/>
                </a:solidFill>
                <a:effectLst>
                  <a:outerShdw blurRad="38100" dist="38100" dir="2700000" algn="tl">
                    <a:srgbClr val="000000"/>
                  </a:outerShdw>
                </a:effectLst>
                <a:latin typeface="Arial" pitchFamily="34" charset="0"/>
                <a:cs typeface="Arial" pitchFamily="34" charset="0"/>
              </a:rPr>
              <a:t>Marc SOURIS </a:t>
            </a:r>
          </a:p>
        </p:txBody>
      </p:sp>
      <p:sp>
        <p:nvSpPr>
          <p:cNvPr id="169987" name="Rectangle 3"/>
          <p:cNvSpPr>
            <a:spLocks noChangeArrowheads="1"/>
          </p:cNvSpPr>
          <p:nvPr/>
        </p:nvSpPr>
        <p:spPr bwMode="auto">
          <a:xfrm>
            <a:off x="0" y="5805488"/>
            <a:ext cx="9144000" cy="214312"/>
          </a:xfrm>
          <a:prstGeom prst="rect">
            <a:avLst/>
          </a:prstGeom>
          <a:solidFill>
            <a:srgbClr val="C0C0C0">
              <a:alpha val="14999"/>
            </a:srgbClr>
          </a:solidFill>
          <a:ln w="9525">
            <a:noFill/>
            <a:miter lim="800000"/>
            <a:headEnd/>
            <a:tailEnd/>
          </a:ln>
          <a:effectLst/>
        </p:spPr>
        <p:txBody>
          <a:bodyPr wrap="none" anchor="ctr"/>
          <a:lstStyle/>
          <a:p>
            <a:pPr>
              <a:defRPr/>
            </a:pPr>
            <a:endParaRPr lang="fr-FR">
              <a:latin typeface="Arial" pitchFamily="34" charset="0"/>
              <a:cs typeface="Arial" pitchFamily="34" charset="0"/>
            </a:endParaRPr>
          </a:p>
        </p:txBody>
      </p:sp>
      <p:sp>
        <p:nvSpPr>
          <p:cNvPr id="169990" name="Rectangle 6"/>
          <p:cNvSpPr>
            <a:spLocks noChangeArrowheads="1"/>
          </p:cNvSpPr>
          <p:nvPr/>
        </p:nvSpPr>
        <p:spPr bwMode="auto">
          <a:xfrm>
            <a:off x="755650" y="476250"/>
            <a:ext cx="7772400" cy="1008063"/>
          </a:xfrm>
          <a:prstGeom prst="rect">
            <a:avLst/>
          </a:prstGeom>
          <a:noFill/>
          <a:ln w="9525">
            <a:noFill/>
            <a:miter lim="800000"/>
            <a:headEnd/>
            <a:tailEnd/>
          </a:ln>
          <a:effectLst/>
        </p:spPr>
        <p:txBody>
          <a:bodyPr anchor="b" anchorCtr="1"/>
          <a:lstStyle/>
          <a:p>
            <a:pPr algn="ctr">
              <a:defRPr/>
            </a:pPr>
            <a:r>
              <a:rPr lang="fr-FR" sz="4400" dirty="0" smtClean="0">
                <a:effectLst>
                  <a:outerShdw blurRad="38100" dist="38100" dir="2700000" algn="tl">
                    <a:srgbClr val="000000"/>
                  </a:outerShdw>
                </a:effectLst>
                <a:latin typeface="Arial" pitchFamily="34" charset="0"/>
                <a:cs typeface="Arial" pitchFamily="34" charset="0"/>
              </a:rPr>
              <a:t>Module </a:t>
            </a:r>
            <a:r>
              <a:rPr lang="fr-FR" sz="4400" dirty="0">
                <a:effectLst>
                  <a:outerShdw blurRad="38100" dist="38100" dir="2700000" algn="tl">
                    <a:srgbClr val="000000"/>
                  </a:outerShdw>
                </a:effectLst>
                <a:latin typeface="Arial" pitchFamily="34" charset="0"/>
                <a:cs typeface="Arial" pitchFamily="34" charset="0"/>
              </a:rPr>
              <a:t>SIG-Santé</a:t>
            </a:r>
          </a:p>
        </p:txBody>
      </p:sp>
      <p:sp>
        <p:nvSpPr>
          <p:cNvPr id="169991" name="Text Box 7"/>
          <p:cNvSpPr txBox="1">
            <a:spLocks noChangeArrowheads="1"/>
          </p:cNvSpPr>
          <p:nvPr/>
        </p:nvSpPr>
        <p:spPr bwMode="auto">
          <a:xfrm>
            <a:off x="467544" y="1988840"/>
            <a:ext cx="8280919" cy="615553"/>
          </a:xfrm>
          <a:prstGeom prst="rect">
            <a:avLst/>
          </a:prstGeom>
          <a:noFill/>
          <a:ln w="9525">
            <a:noFill/>
            <a:miter lim="800000"/>
            <a:headEnd/>
            <a:tailEnd/>
          </a:ln>
          <a:effectLst/>
        </p:spPr>
        <p:txBody>
          <a:bodyPr wrap="square">
            <a:spAutoFit/>
          </a:bodyPr>
          <a:lstStyle/>
          <a:p>
            <a:pPr>
              <a:spcBef>
                <a:spcPct val="50000"/>
              </a:spcBef>
              <a:defRPr/>
            </a:pPr>
            <a:r>
              <a:rPr lang="fr-FR" sz="3400" dirty="0" smtClean="0">
                <a:effectLst>
                  <a:outerShdw blurRad="38100" dist="38100" dir="2700000" algn="tl">
                    <a:srgbClr val="000000"/>
                  </a:outerShdw>
                </a:effectLst>
                <a:latin typeface="Arial" pitchFamily="34" charset="0"/>
                <a:cs typeface="Arial" pitchFamily="34" charset="0"/>
              </a:rPr>
              <a:t>11. Epidémiologie et </a:t>
            </a:r>
            <a:r>
              <a:rPr lang="fr-FR" sz="3400" dirty="0">
                <a:effectLst>
                  <a:outerShdw blurRad="38100" dist="38100" dir="2700000" algn="tl">
                    <a:srgbClr val="000000"/>
                  </a:outerShdw>
                </a:effectLst>
                <a:latin typeface="Arial" pitchFamily="34" charset="0"/>
                <a:cs typeface="Arial" pitchFamily="34" charset="0"/>
              </a:rPr>
              <a:t>analyse </a:t>
            </a:r>
            <a:r>
              <a:rPr lang="fr-FR" sz="3400" dirty="0" smtClean="0">
                <a:effectLst>
                  <a:outerShdw blurRad="38100" dist="38100" dir="2700000" algn="tl">
                    <a:srgbClr val="000000"/>
                  </a:outerShdw>
                </a:effectLst>
                <a:latin typeface="Arial" pitchFamily="34" charset="0"/>
                <a:cs typeface="Arial" pitchFamily="34" charset="0"/>
              </a:rPr>
              <a:t>spatiale</a:t>
            </a:r>
            <a:endParaRPr lang="fr-FR" sz="3400" i="1" dirty="0">
              <a:effectLst>
                <a:outerShdw blurRad="38100" dist="38100" dir="2700000" algn="tl">
                  <a:srgbClr val="000000"/>
                </a:outerShdw>
              </a:effectLst>
              <a:latin typeface="Arial" pitchFamily="34" charset="0"/>
              <a:cs typeface="Arial" pitchFamily="34" charset="0"/>
            </a:endParaRPr>
          </a:p>
        </p:txBody>
      </p:sp>
      <p:pic>
        <p:nvPicPr>
          <p:cNvPr id="3080" name="Picture 25" descr="Position"/>
          <p:cNvPicPr>
            <a:picLocks noChangeAspect="1" noChangeArrowheads="1"/>
          </p:cNvPicPr>
          <p:nvPr/>
        </p:nvPicPr>
        <p:blipFill>
          <a:blip r:embed="rId3" cstate="print"/>
          <a:srcRect/>
          <a:stretch>
            <a:fillRect/>
          </a:stretch>
        </p:blipFill>
        <p:spPr bwMode="auto">
          <a:xfrm>
            <a:off x="7440613" y="3533775"/>
            <a:ext cx="1184275" cy="1911350"/>
          </a:xfrm>
          <a:prstGeom prst="rect">
            <a:avLst/>
          </a:prstGeom>
          <a:noFill/>
          <a:ln w="9525">
            <a:noFill/>
            <a:miter lim="800000"/>
            <a:headEnd/>
            <a:tailEnd/>
          </a:ln>
        </p:spPr>
      </p:pic>
      <p:pic>
        <p:nvPicPr>
          <p:cNvPr id="3081" name="Picture 26"/>
          <p:cNvPicPr>
            <a:picLocks noChangeAspect="1" noChangeArrowheads="1"/>
          </p:cNvPicPr>
          <p:nvPr/>
        </p:nvPicPr>
        <p:blipFill>
          <a:blip r:embed="rId4" cstate="print"/>
          <a:srcRect/>
          <a:stretch>
            <a:fillRect/>
          </a:stretch>
        </p:blipFill>
        <p:spPr bwMode="auto">
          <a:xfrm>
            <a:off x="6145213" y="3573463"/>
            <a:ext cx="885825" cy="909637"/>
          </a:xfrm>
          <a:prstGeom prst="rect">
            <a:avLst/>
          </a:prstGeom>
          <a:noFill/>
          <a:ln w="9525">
            <a:noFill/>
            <a:miter lim="800000"/>
            <a:headEnd/>
            <a:tailEnd/>
          </a:ln>
        </p:spPr>
      </p:pic>
      <p:pic>
        <p:nvPicPr>
          <p:cNvPr id="3082" name="Picture 27"/>
          <p:cNvPicPr>
            <a:picLocks noChangeAspect="1" noChangeArrowheads="1"/>
          </p:cNvPicPr>
          <p:nvPr/>
        </p:nvPicPr>
        <p:blipFill>
          <a:blip r:embed="rId5" cstate="print"/>
          <a:srcRect/>
          <a:stretch>
            <a:fillRect/>
          </a:stretch>
        </p:blipFill>
        <p:spPr bwMode="auto">
          <a:xfrm>
            <a:off x="4994275" y="4613275"/>
            <a:ext cx="2374900" cy="847725"/>
          </a:xfrm>
          <a:prstGeom prst="rect">
            <a:avLst/>
          </a:prstGeom>
          <a:noFill/>
          <a:ln w="9525">
            <a:noFill/>
            <a:miter lim="800000"/>
            <a:headEnd/>
            <a:tailEnd/>
          </a:ln>
        </p:spPr>
      </p:pic>
      <p:pic>
        <p:nvPicPr>
          <p:cNvPr id="3083" name="Picture 28"/>
          <p:cNvPicPr>
            <a:picLocks noChangeAspect="1" noChangeArrowheads="1"/>
          </p:cNvPicPr>
          <p:nvPr/>
        </p:nvPicPr>
        <p:blipFill>
          <a:blip r:embed="rId6" cstate="print"/>
          <a:srcRect r="9558"/>
          <a:stretch>
            <a:fillRect/>
          </a:stretch>
        </p:blipFill>
        <p:spPr bwMode="auto">
          <a:xfrm>
            <a:off x="4346575" y="3563938"/>
            <a:ext cx="1366838" cy="944562"/>
          </a:xfrm>
          <a:prstGeom prst="rect">
            <a:avLst/>
          </a:prstGeom>
          <a:noFill/>
          <a:ln w="9525">
            <a:noFill/>
            <a:miter lim="800000"/>
            <a:headEnd/>
            <a:tailEnd/>
          </a:ln>
        </p:spPr>
      </p:pic>
      <p:pic>
        <p:nvPicPr>
          <p:cNvPr id="3084" name="Picture 29" descr="STAT09"/>
          <p:cNvPicPr>
            <a:picLocks noChangeAspect="1" noChangeArrowheads="1"/>
          </p:cNvPicPr>
          <p:nvPr/>
        </p:nvPicPr>
        <p:blipFill>
          <a:blip r:embed="rId7" cstate="print"/>
          <a:srcRect/>
          <a:stretch>
            <a:fillRect/>
          </a:stretch>
        </p:blipFill>
        <p:spPr bwMode="auto">
          <a:xfrm>
            <a:off x="4067175" y="4597400"/>
            <a:ext cx="782638" cy="847725"/>
          </a:xfrm>
          <a:prstGeom prst="rect">
            <a:avLst/>
          </a:prstGeom>
          <a:noFill/>
          <a:ln w="9525">
            <a:noFill/>
            <a:miter lim="800000"/>
            <a:headEnd/>
            <a:tailEnd/>
          </a:ln>
        </p:spPr>
      </p:pic>
      <p:sp>
        <p:nvSpPr>
          <p:cNvPr id="13" name="Text Box 4"/>
          <p:cNvSpPr txBox="1">
            <a:spLocks noChangeArrowheads="1"/>
          </p:cNvSpPr>
          <p:nvPr/>
        </p:nvSpPr>
        <p:spPr bwMode="auto">
          <a:xfrm>
            <a:off x="215504" y="6165304"/>
            <a:ext cx="4644528" cy="553998"/>
          </a:xfrm>
          <a:prstGeom prst="rect">
            <a:avLst/>
          </a:prstGeom>
          <a:noFill/>
          <a:ln w="9525">
            <a:noFill/>
            <a:miter lim="800000"/>
            <a:headEnd/>
            <a:tailEnd/>
          </a:ln>
          <a:effectLst/>
        </p:spPr>
        <p:txBody>
          <a:bodyPr wrap="square">
            <a:spAutoFit/>
          </a:bodyPr>
          <a:lstStyle/>
          <a:p>
            <a:pPr>
              <a:spcBef>
                <a:spcPct val="50000"/>
              </a:spcBef>
            </a:pPr>
            <a:r>
              <a:rPr lang="fr-FR" sz="1500" dirty="0" smtClean="0">
                <a:effectLst>
                  <a:outerShdw blurRad="38100" dist="38100" dir="2700000" algn="tl">
                    <a:srgbClr val="000000"/>
                  </a:outerShdw>
                </a:effectLst>
                <a:latin typeface="Verdana" pitchFamily="34" charset="0"/>
              </a:rPr>
              <a:t>Paris </a:t>
            </a:r>
            <a:r>
              <a:rPr lang="fr-FR" sz="1500" dirty="0">
                <a:effectLst>
                  <a:outerShdw blurRad="38100" dist="38100" dir="2700000" algn="tl">
                    <a:srgbClr val="000000"/>
                  </a:outerShdw>
                </a:effectLst>
                <a:latin typeface="Verdana" pitchFamily="34" charset="0"/>
              </a:rPr>
              <a:t>Ouest Nanterre-La </a:t>
            </a:r>
            <a:r>
              <a:rPr lang="fr-FR" sz="1500" dirty="0" smtClean="0">
                <a:effectLst>
                  <a:outerShdw blurRad="38100" dist="38100" dir="2700000" algn="tl">
                    <a:srgbClr val="000000"/>
                  </a:outerShdw>
                </a:effectLst>
                <a:latin typeface="Verdana" pitchFamily="34" charset="0"/>
              </a:rPr>
              <a:t>Défense</a:t>
            </a:r>
            <a:br>
              <a:rPr lang="fr-FR" sz="1500" dirty="0" smtClean="0">
                <a:effectLst>
                  <a:outerShdw blurRad="38100" dist="38100" dir="2700000" algn="tl">
                    <a:srgbClr val="000000"/>
                  </a:outerShdw>
                </a:effectLst>
                <a:latin typeface="Verdana" pitchFamily="34" charset="0"/>
              </a:rPr>
            </a:br>
            <a:r>
              <a:rPr lang="fr-FR" sz="1500" dirty="0" smtClean="0">
                <a:effectLst>
                  <a:outerShdw blurRad="38100" dist="38100" dir="2700000" algn="tl">
                    <a:srgbClr val="000000"/>
                  </a:outerShdw>
                </a:effectLst>
                <a:latin typeface="Verdana" pitchFamily="34" charset="0"/>
              </a:rPr>
              <a:t>Institut de Recherche pour le Développement</a:t>
            </a:r>
            <a:endParaRPr lang="fr-FR" sz="1500" dirty="0">
              <a:effectLst>
                <a:outerShdw blurRad="38100" dist="38100" dir="2700000" algn="tl">
                  <a:srgbClr val="000000"/>
                </a:outerShdw>
              </a:effectLst>
              <a:latin typeface="Verdana" pitchFamily="34" charset="0"/>
            </a:endParaRPr>
          </a:p>
        </p:txBody>
      </p:sp>
      <p:sp>
        <p:nvSpPr>
          <p:cNvPr id="14" name="Text Box 4"/>
          <p:cNvSpPr txBox="1">
            <a:spLocks noChangeArrowheads="1"/>
          </p:cNvSpPr>
          <p:nvPr/>
        </p:nvSpPr>
        <p:spPr bwMode="auto">
          <a:xfrm>
            <a:off x="5436096" y="6165304"/>
            <a:ext cx="3600400" cy="553998"/>
          </a:xfrm>
          <a:prstGeom prst="rect">
            <a:avLst/>
          </a:prstGeom>
          <a:noFill/>
          <a:ln w="9525">
            <a:noFill/>
            <a:miter lim="800000"/>
            <a:headEnd/>
            <a:tailEnd/>
          </a:ln>
          <a:effectLst/>
        </p:spPr>
        <p:txBody>
          <a:bodyPr wrap="square">
            <a:spAutoFit/>
          </a:bodyPr>
          <a:lstStyle/>
          <a:p>
            <a:pPr>
              <a:spcBef>
                <a:spcPct val="50000"/>
              </a:spcBef>
            </a:pPr>
            <a:r>
              <a:rPr lang="fr-FR" sz="1500" dirty="0" smtClean="0">
                <a:effectLst>
                  <a:outerShdw blurRad="38100" dist="38100" dir="2700000" algn="tl">
                    <a:srgbClr val="000000"/>
                  </a:outerShdw>
                </a:effectLst>
                <a:latin typeface="Verdana" pitchFamily="34" charset="0"/>
              </a:rPr>
              <a:t>Master de Géographie de la Santé, 2011-2012</a:t>
            </a:r>
            <a:endParaRPr lang="fr-FR" sz="1500" dirty="0">
              <a:effectLst>
                <a:outerShdw blurRad="38100" dist="38100" dir="2700000" algn="tl">
                  <a:srgbClr val="000000"/>
                </a:outerShdw>
              </a:effectLst>
              <a:latin typeface="Verdana"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7154" name="Rectangle 2"/>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rPr>
              <a:t>Épidémiologie classique</a:t>
            </a:r>
            <a:endParaRPr lang="fr-FR" sz="3200" i="1">
              <a:effectLst>
                <a:outerShdw blurRad="38100" dist="38100" dir="2700000" algn="tl">
                  <a:srgbClr val="000000"/>
                </a:outerShdw>
              </a:effectLst>
            </a:endParaRPr>
          </a:p>
        </p:txBody>
      </p:sp>
      <p:sp>
        <p:nvSpPr>
          <p:cNvPr id="177155" name="Text Box 3"/>
          <p:cNvSpPr txBox="1">
            <a:spLocks noChangeArrowheads="1"/>
          </p:cNvSpPr>
          <p:nvPr/>
        </p:nvSpPr>
        <p:spPr bwMode="auto">
          <a:xfrm>
            <a:off x="468313" y="1654175"/>
            <a:ext cx="8135937" cy="4662815"/>
          </a:xfrm>
          <a:prstGeom prst="rect">
            <a:avLst/>
          </a:prstGeom>
          <a:solidFill>
            <a:srgbClr val="C0C0C0">
              <a:alpha val="10001"/>
            </a:srgbClr>
          </a:solidFill>
          <a:ln w="9525" algn="ctr">
            <a:noFill/>
            <a:miter lim="800000"/>
            <a:headEnd/>
            <a:tailEnd/>
          </a:ln>
          <a:effectLst/>
        </p:spPr>
        <p:txBody>
          <a:bodyPr>
            <a:spAutoFit/>
          </a:bodyPr>
          <a:lstStyle/>
          <a:p>
            <a:pPr>
              <a:spcBef>
                <a:spcPct val="50000"/>
              </a:spcBef>
              <a:buSzPct val="70000"/>
              <a:buFont typeface="Arial" charset="0"/>
              <a:buChar char="►"/>
              <a:defRPr/>
            </a:pPr>
            <a:r>
              <a:rPr lang="fr-FR" dirty="0">
                <a:solidFill>
                  <a:srgbClr val="FFCC66"/>
                </a:solidFill>
                <a:effectLst>
                  <a:outerShdw blurRad="38100" dist="38100" dir="2700000" algn="tl">
                    <a:srgbClr val="000000"/>
                  </a:outerShdw>
                </a:effectLst>
                <a:cs typeface="Tahoma" pitchFamily="34" charset="0"/>
              </a:rPr>
              <a:t> </a:t>
            </a:r>
            <a:r>
              <a:rPr lang="fr-FR" dirty="0">
                <a:solidFill>
                  <a:srgbClr val="FFC000"/>
                </a:solidFill>
                <a:effectLst>
                  <a:outerShdw blurRad="38100" dist="38100" dir="2700000" algn="tl">
                    <a:srgbClr val="000000"/>
                  </a:outerShdw>
                </a:effectLst>
                <a:cs typeface="Tahoma" pitchFamily="34" charset="0"/>
              </a:rPr>
              <a:t>Les méthodes classiques </a:t>
            </a:r>
            <a:r>
              <a:rPr lang="fr-FR" dirty="0">
                <a:effectLst>
                  <a:outerShdw blurRad="38100" dist="38100" dir="2700000" algn="tl">
                    <a:srgbClr val="000000"/>
                  </a:outerShdw>
                </a:effectLst>
                <a:cs typeface="+mn-cs"/>
              </a:rPr>
              <a:t>permettent d’étudier les relations entre les effets de la maladie et les facteurs d’exposition, en séparant les individus en deux </a:t>
            </a:r>
            <a:r>
              <a:rPr lang="fr-FR" dirty="0" smtClean="0">
                <a:effectLst>
                  <a:outerShdw blurRad="38100" dist="38100" dir="2700000" algn="tl">
                    <a:srgbClr val="000000"/>
                  </a:outerShdw>
                </a:effectLst>
                <a:cs typeface="+mn-cs"/>
              </a:rPr>
              <a:t>groupes :</a:t>
            </a:r>
            <a:endParaRPr lang="fr-FR" dirty="0">
              <a:effectLst>
                <a:outerShdw blurRad="38100" dist="38100" dir="2700000" algn="tl">
                  <a:srgbClr val="000000"/>
                </a:outerShdw>
              </a:effectLst>
              <a:cs typeface="+mn-cs"/>
            </a:endParaRPr>
          </a:p>
          <a:p>
            <a:pPr lvl="1">
              <a:spcBef>
                <a:spcPct val="50000"/>
              </a:spcBef>
              <a:buClr>
                <a:srgbClr val="FFCC66"/>
              </a:buClr>
              <a:buSzPct val="80000"/>
              <a:buFont typeface="Wingdings" pitchFamily="2" charset="2"/>
              <a:buChar char="§"/>
              <a:defRPr/>
            </a:pPr>
            <a:r>
              <a:rPr lang="fr-FR" dirty="0">
                <a:effectLst>
                  <a:outerShdw blurRad="38100" dist="38100" dir="2700000" algn="tl">
                    <a:srgbClr val="000000"/>
                  </a:outerShdw>
                </a:effectLst>
                <a:cs typeface="+mn-cs"/>
              </a:rPr>
              <a:t> Étude de la variabilité dans des groupes</a:t>
            </a:r>
          </a:p>
          <a:p>
            <a:pPr lvl="1">
              <a:spcBef>
                <a:spcPct val="50000"/>
              </a:spcBef>
              <a:buClr>
                <a:srgbClr val="FFCC66"/>
              </a:buClr>
              <a:buSzPct val="80000"/>
              <a:buFont typeface="Wingdings" pitchFamily="2" charset="2"/>
              <a:buChar char="§"/>
              <a:defRPr/>
            </a:pPr>
            <a:r>
              <a:rPr lang="fr-FR" dirty="0">
                <a:effectLst>
                  <a:outerShdw blurRad="38100" dist="38100" dir="2700000" algn="tl">
                    <a:srgbClr val="000000"/>
                  </a:outerShdw>
                </a:effectLst>
                <a:cs typeface="+mn-cs"/>
              </a:rPr>
              <a:t> Étude de la relation entre la différence des effets et la différence des expositions </a:t>
            </a:r>
          </a:p>
          <a:p>
            <a:pPr>
              <a:spcBef>
                <a:spcPct val="50000"/>
              </a:spcBef>
              <a:buSzPct val="70000"/>
              <a:buFont typeface="Arial" charset="0"/>
              <a:buChar char="►"/>
              <a:defRPr/>
            </a:pPr>
            <a:endParaRPr lang="fr-FR" dirty="0">
              <a:effectLst>
                <a:outerShdw blurRad="38100" dist="38100" dir="2700000" algn="tl">
                  <a:srgbClr val="000000"/>
                </a:outerShdw>
              </a:effectLst>
              <a:cs typeface="Tahoma" pitchFamily="34" charset="0"/>
            </a:endParaRPr>
          </a:p>
          <a:p>
            <a:pPr>
              <a:spcBef>
                <a:spcPct val="50000"/>
              </a:spcBef>
              <a:buClr>
                <a:srgbClr val="FFCC66"/>
              </a:buClr>
              <a:buSzPct val="70000"/>
              <a:buFont typeface="Arial" charset="0"/>
              <a:buChar char="►"/>
              <a:defRPr/>
            </a:pPr>
            <a:r>
              <a:rPr lang="fr-FR" dirty="0">
                <a:solidFill>
                  <a:srgbClr val="FFC000"/>
                </a:solidFill>
                <a:effectLst>
                  <a:outerShdw blurRad="38100" dist="38100" dir="2700000" algn="tl">
                    <a:srgbClr val="000000"/>
                  </a:outerShdw>
                </a:effectLst>
                <a:cs typeface="Tahoma" pitchFamily="34" charset="0"/>
              </a:rPr>
              <a:t> Les </a:t>
            </a:r>
            <a:r>
              <a:rPr lang="fr-FR" dirty="0">
                <a:solidFill>
                  <a:srgbClr val="FFC000"/>
                </a:solidFill>
                <a:effectLst>
                  <a:outerShdw blurRad="38100" dist="38100" dir="2700000" algn="tl">
                    <a:srgbClr val="000000"/>
                  </a:outerShdw>
                </a:effectLst>
                <a:cs typeface="+mn-cs"/>
              </a:rPr>
              <a:t>groupes sont basés sur un critère descriptif</a:t>
            </a:r>
            <a:endParaRPr lang="fr-FR" dirty="0">
              <a:solidFill>
                <a:srgbClr val="FFC000"/>
              </a:solidFill>
              <a:effectLst>
                <a:outerShdw blurRad="38100" dist="38100" dir="2700000" algn="tl">
                  <a:srgbClr val="000000"/>
                </a:outerShdw>
              </a:effectLst>
              <a:cs typeface="Tahoma" pitchFamily="34" charset="0"/>
            </a:endParaRPr>
          </a:p>
          <a:p>
            <a:pPr lvl="1">
              <a:spcBef>
                <a:spcPct val="50000"/>
              </a:spcBef>
              <a:buClr>
                <a:srgbClr val="FFCC66"/>
              </a:buClr>
              <a:buSzPct val="70000"/>
              <a:buFont typeface="Wingdings" pitchFamily="2" charset="2"/>
              <a:buChar char="§"/>
              <a:defRPr/>
            </a:pPr>
            <a:r>
              <a:rPr lang="fr-FR" dirty="0">
                <a:effectLst>
                  <a:outerShdw blurRad="38100" dist="38100" dir="2700000" algn="tl">
                    <a:srgbClr val="000000"/>
                  </a:outerShdw>
                </a:effectLst>
                <a:cs typeface="Tahoma" pitchFamily="34" charset="0"/>
              </a:rPr>
              <a:t> Etudes cas-témoins </a:t>
            </a:r>
            <a:r>
              <a:rPr lang="fr-FR" dirty="0">
                <a:effectLst>
                  <a:outerShdw blurRad="38100" dist="38100" dir="2700000" algn="tl">
                    <a:srgbClr val="000000"/>
                  </a:outerShdw>
                </a:effectLst>
                <a:cs typeface="+mn-cs"/>
              </a:rPr>
              <a:t>(groupes basés sur l’effet de la </a:t>
            </a:r>
            <a:r>
              <a:rPr lang="fr-FR" dirty="0" smtClean="0">
                <a:effectLst>
                  <a:outerShdw blurRad="38100" dist="38100" dir="2700000" algn="tl">
                    <a:srgbClr val="000000"/>
                  </a:outerShdw>
                </a:effectLst>
                <a:cs typeface="+mn-cs"/>
              </a:rPr>
              <a:t>maladie, on étudie le facteur d’exposition dans chaque groupe</a:t>
            </a:r>
            <a:r>
              <a:rPr lang="fr-FR" dirty="0" smtClean="0">
                <a:effectLst>
                  <a:outerShdw blurRad="38100" dist="38100" dir="2700000" algn="tl">
                    <a:srgbClr val="000000"/>
                  </a:outerShdw>
                </a:effectLst>
                <a:cs typeface="+mn-cs"/>
              </a:rPr>
              <a:t>).</a:t>
            </a:r>
            <a:endParaRPr lang="fr-FR" dirty="0">
              <a:effectLst>
                <a:outerShdw blurRad="38100" dist="38100" dir="2700000" algn="tl">
                  <a:srgbClr val="000000"/>
                </a:outerShdw>
              </a:effectLst>
              <a:cs typeface="+mn-cs"/>
            </a:endParaRPr>
          </a:p>
          <a:p>
            <a:pPr lvl="1">
              <a:spcBef>
                <a:spcPct val="50000"/>
              </a:spcBef>
              <a:buClr>
                <a:srgbClr val="FFCC66"/>
              </a:buClr>
              <a:buSzPct val="70000"/>
              <a:buFont typeface="Wingdings" pitchFamily="2" charset="2"/>
              <a:buChar char="§"/>
              <a:defRPr/>
            </a:pPr>
            <a:r>
              <a:rPr lang="fr-FR" dirty="0">
                <a:effectLst>
                  <a:outerShdw blurRad="38100" dist="38100" dir="2700000" algn="tl">
                    <a:srgbClr val="000000"/>
                  </a:outerShdw>
                </a:effectLst>
                <a:cs typeface="+mn-cs"/>
              </a:rPr>
              <a:t> Etudes de cohorte (groupes basés sur l’exposition à un facteur</a:t>
            </a:r>
            <a:r>
              <a:rPr lang="fr-FR" dirty="0" smtClean="0">
                <a:effectLst>
                  <a:outerShdw blurRad="38100" dist="38100" dir="2700000" algn="tl">
                    <a:srgbClr val="000000"/>
                  </a:outerShdw>
                </a:effectLst>
                <a:cs typeface="+mn-cs"/>
              </a:rPr>
              <a:t>), on étudie l’apparition de malades dans chaque groupe</a:t>
            </a:r>
            <a:r>
              <a:rPr lang="fr-FR" dirty="0" smtClean="0">
                <a:effectLst>
                  <a:outerShdw blurRad="38100" dist="38100" dir="2700000" algn="tl">
                    <a:srgbClr val="000000"/>
                  </a:outerShdw>
                </a:effectLst>
                <a:cs typeface="+mn-cs"/>
              </a:rPr>
              <a:t>)</a:t>
            </a:r>
          </a:p>
          <a:p>
            <a:pPr lvl="1">
              <a:spcBef>
                <a:spcPct val="50000"/>
              </a:spcBef>
              <a:buClr>
                <a:srgbClr val="FFCC66"/>
              </a:buClr>
              <a:buSzPct val="70000"/>
              <a:buFont typeface="Wingdings" pitchFamily="2" charset="2"/>
              <a:buChar char="§"/>
              <a:defRPr/>
            </a:pPr>
            <a:r>
              <a:rPr lang="fr-FR" dirty="0" smtClean="0">
                <a:effectLst>
                  <a:outerShdw blurRad="38100" dist="38100" dir="2700000" algn="tl">
                    <a:srgbClr val="000000"/>
                  </a:outerShdw>
                </a:effectLst>
                <a:cs typeface="+mn-cs"/>
              </a:rPr>
              <a:t> </a:t>
            </a:r>
            <a:r>
              <a:rPr lang="fr-FR" dirty="0" smtClean="0">
                <a:effectLst>
                  <a:outerShdw blurRad="38100" dist="38100" dir="2700000" algn="tl">
                    <a:srgbClr val="000000"/>
                  </a:outerShdw>
                </a:effectLst>
                <a:cs typeface="+mn-cs"/>
              </a:rPr>
              <a:t>Problème : facteur de confusion</a:t>
            </a:r>
            <a:endParaRPr lang="fr-FR" dirty="0">
              <a:effectLst>
                <a:outerShdw blurRad="38100" dist="38100" dir="2700000" algn="tl">
                  <a:srgbClr val="000000"/>
                </a:outerShdw>
              </a:effectLst>
              <a:cs typeface="+mn-cs"/>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24258" name="Rectangle 2"/>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rPr>
              <a:t>Épidémiologie classique</a:t>
            </a:r>
            <a:endParaRPr lang="fr-FR" sz="3200" i="1">
              <a:effectLst>
                <a:outerShdw blurRad="38100" dist="38100" dir="2700000" algn="tl">
                  <a:srgbClr val="000000"/>
                </a:outerShdw>
              </a:effectLst>
            </a:endParaRPr>
          </a:p>
        </p:txBody>
      </p:sp>
      <p:sp>
        <p:nvSpPr>
          <p:cNvPr id="224259" name="Text Box 3"/>
          <p:cNvSpPr txBox="1">
            <a:spLocks noChangeArrowheads="1"/>
          </p:cNvSpPr>
          <p:nvPr/>
        </p:nvSpPr>
        <p:spPr bwMode="auto">
          <a:xfrm>
            <a:off x="468313" y="1341438"/>
            <a:ext cx="8135937" cy="2708434"/>
          </a:xfrm>
          <a:prstGeom prst="rect">
            <a:avLst/>
          </a:prstGeom>
          <a:solidFill>
            <a:srgbClr val="C0C0C0">
              <a:alpha val="10001"/>
            </a:srgbClr>
          </a:solidFill>
          <a:ln w="9525" algn="ctr">
            <a:noFill/>
            <a:miter lim="800000"/>
            <a:headEnd/>
            <a:tailEnd/>
          </a:ln>
          <a:effectLst/>
        </p:spPr>
        <p:txBody>
          <a:bodyPr>
            <a:spAutoFit/>
          </a:bodyPr>
          <a:lstStyle/>
          <a:p>
            <a:pPr>
              <a:spcBef>
                <a:spcPct val="50000"/>
              </a:spcBef>
              <a:buSzPct val="70000"/>
              <a:buFont typeface="Arial" charset="0"/>
              <a:buNone/>
              <a:defRPr/>
            </a:pPr>
            <a:endParaRPr lang="fr-FR" sz="800" dirty="0">
              <a:effectLst>
                <a:outerShdw blurRad="38100" dist="38100" dir="2700000" algn="tl">
                  <a:srgbClr val="000000"/>
                </a:outerShdw>
              </a:effectLst>
              <a:cs typeface="Tahoma" pitchFamily="34" charset="0"/>
            </a:endParaRPr>
          </a:p>
          <a:p>
            <a:pPr>
              <a:spcBef>
                <a:spcPct val="50000"/>
              </a:spcBef>
              <a:buSzPct val="70000"/>
              <a:buFont typeface="Arial" charset="0"/>
              <a:buChar char="►"/>
              <a:defRPr/>
            </a:pPr>
            <a:r>
              <a:rPr lang="fr-FR" dirty="0">
                <a:solidFill>
                  <a:srgbClr val="FFC000"/>
                </a:solidFill>
                <a:effectLst>
                  <a:outerShdw blurRad="38100" dist="38100" dir="2700000" algn="tl">
                    <a:srgbClr val="000000"/>
                  </a:outerShdw>
                </a:effectLst>
                <a:cs typeface="Tahoma" pitchFamily="34" charset="0"/>
              </a:rPr>
              <a:t> </a:t>
            </a:r>
            <a:r>
              <a:rPr lang="fr-FR" sz="2000" dirty="0">
                <a:solidFill>
                  <a:srgbClr val="FFC000"/>
                </a:solidFill>
                <a:effectLst>
                  <a:outerShdw blurRad="38100" dist="38100" dir="2700000" algn="tl">
                    <a:srgbClr val="000000"/>
                  </a:outerShdw>
                </a:effectLst>
                <a:cs typeface="Tahoma" pitchFamily="34" charset="0"/>
              </a:rPr>
              <a:t>Variables étudiées</a:t>
            </a:r>
          </a:p>
          <a:p>
            <a:pPr lvl="1">
              <a:spcBef>
                <a:spcPct val="50000"/>
              </a:spcBef>
              <a:buClr>
                <a:srgbClr val="FFCC66"/>
              </a:buClr>
              <a:buSzPct val="70000"/>
              <a:buFont typeface="Wingdings" pitchFamily="2" charset="2"/>
              <a:buChar char="§"/>
              <a:defRPr/>
            </a:pPr>
            <a:r>
              <a:rPr lang="fr-FR" dirty="0">
                <a:effectLst>
                  <a:outerShdw blurRad="38100" dist="38100" dir="2700000" algn="tl">
                    <a:srgbClr val="000000"/>
                  </a:outerShdw>
                </a:effectLst>
                <a:cs typeface="Tahoma" pitchFamily="34" charset="0"/>
              </a:rPr>
              <a:t> Données de </a:t>
            </a:r>
            <a:r>
              <a:rPr lang="fr-FR" dirty="0" smtClean="0">
                <a:effectLst>
                  <a:outerShdw blurRad="38100" dist="38100" dir="2700000" algn="tl">
                    <a:srgbClr val="000000"/>
                  </a:outerShdw>
                </a:effectLst>
                <a:cs typeface="Tahoma" pitchFamily="34" charset="0"/>
              </a:rPr>
              <a:t>comptage (effectifs) </a:t>
            </a:r>
            <a:r>
              <a:rPr lang="fr-FR" dirty="0">
                <a:effectLst>
                  <a:outerShdw blurRad="38100" dist="38100" dir="2700000" algn="tl">
                    <a:srgbClr val="000000"/>
                  </a:outerShdw>
                </a:effectLst>
                <a:cs typeface="Tahoma" pitchFamily="34" charset="0"/>
              </a:rPr>
              <a:t>ou quantités </a:t>
            </a:r>
            <a:r>
              <a:rPr lang="fr-FR" dirty="0" smtClean="0">
                <a:effectLst>
                  <a:outerShdw blurRad="38100" dist="38100" dir="2700000" algn="tl">
                    <a:srgbClr val="000000"/>
                  </a:outerShdw>
                </a:effectLst>
                <a:cs typeface="Tahoma" pitchFamily="34" charset="0"/>
              </a:rPr>
              <a:t>absolues (mesures)</a:t>
            </a:r>
            <a:endParaRPr lang="fr-FR" dirty="0">
              <a:effectLst>
                <a:outerShdw blurRad="38100" dist="38100" dir="2700000" algn="tl">
                  <a:srgbClr val="000000"/>
                </a:outerShdw>
              </a:effectLst>
              <a:cs typeface="Tahoma" pitchFamily="34" charset="0"/>
            </a:endParaRPr>
          </a:p>
          <a:p>
            <a:pPr lvl="1">
              <a:spcBef>
                <a:spcPct val="50000"/>
              </a:spcBef>
              <a:buClr>
                <a:srgbClr val="FFCC66"/>
              </a:buClr>
              <a:buSzPct val="70000"/>
              <a:buFont typeface="Wingdings" pitchFamily="2" charset="2"/>
              <a:buChar char="§"/>
              <a:defRPr/>
            </a:pPr>
            <a:r>
              <a:rPr lang="fr-FR" dirty="0">
                <a:effectLst>
                  <a:outerShdw blurRad="38100" dist="38100" dir="2700000" algn="tl">
                    <a:srgbClr val="000000"/>
                  </a:outerShdw>
                </a:effectLst>
                <a:cs typeface="Tahoma" pitchFamily="34" charset="0"/>
              </a:rPr>
              <a:t> </a:t>
            </a:r>
            <a:r>
              <a:rPr lang="fr-FR" dirty="0" smtClean="0">
                <a:effectLst>
                  <a:outerShdw blurRad="38100" dist="38100" dir="2700000" algn="tl">
                    <a:srgbClr val="000000"/>
                  </a:outerShdw>
                </a:effectLst>
                <a:cs typeface="Tahoma" pitchFamily="34" charset="0"/>
              </a:rPr>
              <a:t>Ratio : </a:t>
            </a:r>
            <a:r>
              <a:rPr lang="fr-FR" dirty="0">
                <a:effectLst>
                  <a:outerShdw blurRad="38100" dist="38100" dir="2700000" algn="tl">
                    <a:srgbClr val="000000"/>
                  </a:outerShdw>
                </a:effectLst>
                <a:cs typeface="Tahoma" pitchFamily="34" charset="0"/>
              </a:rPr>
              <a:t>prévalence, incidence, densités, risques, risques relatifs, </a:t>
            </a:r>
            <a:r>
              <a:rPr lang="fr-FR" dirty="0" err="1" smtClean="0">
                <a:effectLst>
                  <a:outerShdw blurRad="38100" dist="38100" dir="2700000" algn="tl">
                    <a:srgbClr val="000000"/>
                  </a:outerShdw>
                </a:effectLst>
                <a:cs typeface="Tahoma" pitchFamily="34" charset="0"/>
              </a:rPr>
              <a:t>odd</a:t>
            </a:r>
            <a:r>
              <a:rPr lang="fr-FR" dirty="0" smtClean="0">
                <a:effectLst>
                  <a:outerShdw blurRad="38100" dist="38100" dir="2700000" algn="tl">
                    <a:srgbClr val="000000"/>
                  </a:outerShdw>
                </a:effectLst>
                <a:cs typeface="Tahoma" pitchFamily="34" charset="0"/>
              </a:rPr>
              <a:t>-ratios (par agrégation d’effectifs ou de mesures dans des objets)</a:t>
            </a:r>
          </a:p>
          <a:p>
            <a:pPr lvl="1">
              <a:spcBef>
                <a:spcPct val="50000"/>
              </a:spcBef>
              <a:buClr>
                <a:srgbClr val="FFCC66"/>
              </a:buClr>
              <a:buSzPct val="70000"/>
              <a:buFont typeface="Wingdings" pitchFamily="2" charset="2"/>
              <a:buChar char="§"/>
              <a:defRPr/>
            </a:pPr>
            <a:r>
              <a:rPr lang="fr-FR" dirty="0" smtClean="0">
                <a:effectLst>
                  <a:outerShdw blurRad="38100" dist="38100" dir="2700000" algn="tl">
                    <a:srgbClr val="000000"/>
                  </a:outerShdw>
                </a:effectLst>
                <a:cs typeface="Tahoma" pitchFamily="34" charset="0"/>
              </a:rPr>
              <a:t> </a:t>
            </a:r>
            <a:r>
              <a:rPr lang="fr-FR" dirty="0" smtClean="0">
                <a:effectLst>
                  <a:outerShdw blurRad="38100" dist="38100" dir="2700000" algn="tl">
                    <a:srgbClr val="000000"/>
                  </a:outerShdw>
                </a:effectLst>
                <a:cs typeface="Tahoma" pitchFamily="34" charset="0"/>
              </a:rPr>
              <a:t>Les objets peuvent être localisés ou non. Pour les ratio, l’agrégation se fait dans un ou plusieurs objets (localisés ou non)</a:t>
            </a:r>
            <a:endParaRPr lang="fr-FR" dirty="0">
              <a:effectLst>
                <a:outerShdw blurRad="38100" dist="38100" dir="2700000" algn="tl">
                  <a:srgbClr val="000000"/>
                </a:outerShdw>
              </a:effectLst>
              <a:cs typeface="Tahoma" pitchFamily="34" charset="0"/>
            </a:endParaRPr>
          </a:p>
          <a:p>
            <a:pPr lvl="1">
              <a:spcBef>
                <a:spcPct val="50000"/>
              </a:spcBef>
              <a:buClr>
                <a:srgbClr val="FFCC66"/>
              </a:buClr>
              <a:buSzPct val="70000"/>
              <a:buFont typeface="Wingdings" pitchFamily="2" charset="2"/>
              <a:buChar char="§"/>
              <a:defRPr/>
            </a:pPr>
            <a:endParaRPr lang="fr-FR" sz="1000" dirty="0">
              <a:effectLst>
                <a:outerShdw blurRad="38100" dist="38100" dir="2700000" algn="tl">
                  <a:srgbClr val="000000"/>
                </a:outerShdw>
              </a:effectLst>
              <a:cs typeface="Tahoma"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24258" name="Rectangle 2"/>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rPr>
              <a:t>Épidémiologie classique</a:t>
            </a:r>
            <a:endParaRPr lang="fr-FR" sz="3200" i="1">
              <a:effectLst>
                <a:outerShdw blurRad="38100" dist="38100" dir="2700000" algn="tl">
                  <a:srgbClr val="000000"/>
                </a:outerShdw>
              </a:effectLst>
            </a:endParaRPr>
          </a:p>
        </p:txBody>
      </p:sp>
      <p:sp>
        <p:nvSpPr>
          <p:cNvPr id="224259" name="Text Box 3"/>
          <p:cNvSpPr txBox="1">
            <a:spLocks noChangeArrowheads="1"/>
          </p:cNvSpPr>
          <p:nvPr/>
        </p:nvSpPr>
        <p:spPr bwMode="auto">
          <a:xfrm>
            <a:off x="468313" y="1341438"/>
            <a:ext cx="8135937" cy="5062924"/>
          </a:xfrm>
          <a:prstGeom prst="rect">
            <a:avLst/>
          </a:prstGeom>
          <a:solidFill>
            <a:srgbClr val="C0C0C0">
              <a:alpha val="10001"/>
            </a:srgbClr>
          </a:solidFill>
          <a:ln w="9525" algn="ctr">
            <a:noFill/>
            <a:miter lim="800000"/>
            <a:headEnd/>
            <a:tailEnd/>
          </a:ln>
          <a:effectLst/>
        </p:spPr>
        <p:txBody>
          <a:bodyPr>
            <a:spAutoFit/>
          </a:bodyPr>
          <a:lstStyle/>
          <a:p>
            <a:pPr>
              <a:spcBef>
                <a:spcPct val="50000"/>
              </a:spcBef>
              <a:buSzPct val="70000"/>
              <a:buFont typeface="Arial" charset="0"/>
              <a:buNone/>
              <a:defRPr/>
            </a:pPr>
            <a:endParaRPr lang="fr-FR" sz="800" dirty="0">
              <a:effectLst>
                <a:outerShdw blurRad="38100" dist="38100" dir="2700000" algn="tl">
                  <a:srgbClr val="000000"/>
                </a:outerShdw>
              </a:effectLst>
              <a:cs typeface="Tahoma" pitchFamily="34" charset="0"/>
            </a:endParaRPr>
          </a:p>
          <a:p>
            <a:pPr>
              <a:spcBef>
                <a:spcPct val="50000"/>
              </a:spcBef>
              <a:buSzPct val="70000"/>
              <a:buFont typeface="Arial" charset="0"/>
              <a:buChar char="►"/>
              <a:defRPr/>
            </a:pPr>
            <a:r>
              <a:rPr lang="fr-FR" dirty="0">
                <a:solidFill>
                  <a:srgbClr val="FFC000"/>
                </a:solidFill>
                <a:effectLst>
                  <a:outerShdw blurRad="38100" dist="38100" dir="2700000" algn="tl">
                    <a:srgbClr val="000000"/>
                  </a:outerShdw>
                </a:effectLst>
                <a:cs typeface="Tahoma" pitchFamily="34" charset="0"/>
              </a:rPr>
              <a:t> </a:t>
            </a:r>
            <a:r>
              <a:rPr lang="fr-FR" sz="2000" dirty="0" smtClean="0">
                <a:solidFill>
                  <a:srgbClr val="FFC000"/>
                </a:solidFill>
                <a:effectLst>
                  <a:outerShdw blurRad="38100" dist="38100" dir="2700000" algn="tl">
                    <a:srgbClr val="000000"/>
                  </a:outerShdw>
                </a:effectLst>
                <a:cs typeface="Tahoma" pitchFamily="34" charset="0"/>
              </a:rPr>
              <a:t>Les modèles statistiques</a:t>
            </a:r>
            <a:endParaRPr lang="fr-FR" sz="2000" dirty="0">
              <a:solidFill>
                <a:srgbClr val="FFC000"/>
              </a:solidFill>
              <a:effectLst>
                <a:outerShdw blurRad="38100" dist="38100" dir="2700000" algn="tl">
                  <a:srgbClr val="000000"/>
                </a:outerShdw>
              </a:effectLst>
              <a:cs typeface="Tahoma" pitchFamily="34" charset="0"/>
            </a:endParaRPr>
          </a:p>
          <a:p>
            <a:pPr lvl="1">
              <a:spcBef>
                <a:spcPct val="50000"/>
              </a:spcBef>
              <a:buClr>
                <a:srgbClr val="FFCC66"/>
              </a:buClr>
              <a:buSzPct val="70000"/>
              <a:buFont typeface="Wingdings" pitchFamily="2" charset="2"/>
              <a:buChar char="§"/>
              <a:defRPr/>
            </a:pPr>
            <a:r>
              <a:rPr lang="fr-FR" dirty="0">
                <a:effectLst>
                  <a:outerShdw blurRad="38100" dist="38100" dir="2700000" algn="tl">
                    <a:srgbClr val="000000"/>
                  </a:outerShdw>
                </a:effectLst>
                <a:cs typeface="Tahoma" pitchFamily="34" charset="0"/>
              </a:rPr>
              <a:t> </a:t>
            </a:r>
            <a:r>
              <a:rPr lang="fr-FR" dirty="0" smtClean="0">
                <a:effectLst>
                  <a:outerShdw blurRad="38100" dist="38100" dir="2700000" algn="tl">
                    <a:srgbClr val="000000"/>
                  </a:outerShdw>
                </a:effectLst>
                <a:cs typeface="Tahoma" pitchFamily="34" charset="0"/>
              </a:rPr>
              <a:t>les modèles </a:t>
            </a:r>
            <a:r>
              <a:rPr lang="fr-FR" dirty="0" err="1" smtClean="0">
                <a:effectLst>
                  <a:outerShdw blurRad="38100" dist="38100" dir="2700000" algn="tl">
                    <a:srgbClr val="000000"/>
                  </a:outerShdw>
                </a:effectLst>
                <a:cs typeface="Tahoma" pitchFamily="34" charset="0"/>
              </a:rPr>
              <a:t>multivariés</a:t>
            </a:r>
            <a:r>
              <a:rPr lang="fr-FR" dirty="0" smtClean="0">
                <a:effectLst>
                  <a:outerShdw blurRad="38100" dist="38100" dir="2700000" algn="tl">
                    <a:srgbClr val="000000"/>
                  </a:outerShdw>
                </a:effectLst>
                <a:cs typeface="Tahoma" pitchFamily="34" charset="0"/>
              </a:rPr>
              <a:t> </a:t>
            </a:r>
            <a:r>
              <a:rPr lang="fr-FR" dirty="0" smtClean="0">
                <a:effectLst>
                  <a:outerShdw blurRad="38100" dist="38100" dir="2700000" algn="tl">
                    <a:srgbClr val="000000"/>
                  </a:outerShdw>
                </a:effectLst>
                <a:cs typeface="Tahoma" pitchFamily="34" charset="0"/>
              </a:rPr>
              <a:t>(régression linéaire, régression logistique, de Poisson…) ont </a:t>
            </a:r>
            <a:r>
              <a:rPr lang="fr-FR" dirty="0" smtClean="0">
                <a:effectLst>
                  <a:outerShdw blurRad="38100" dist="38100" dir="2700000" algn="tl">
                    <a:srgbClr val="000000"/>
                  </a:outerShdw>
                </a:effectLst>
                <a:cs typeface="Tahoma" pitchFamily="34" charset="0"/>
              </a:rPr>
              <a:t>pour objectif de modéliser une probabilité (en général, d’être malade). Ils font intervenir les différentes facteurs de risques</a:t>
            </a:r>
            <a:r>
              <a:rPr lang="fr-FR" dirty="0" smtClean="0">
                <a:effectLst>
                  <a:outerShdw blurRad="38100" dist="38100" dir="2700000" algn="tl">
                    <a:srgbClr val="000000"/>
                  </a:outerShdw>
                </a:effectLst>
                <a:cs typeface="Tahoma" pitchFamily="34" charset="0"/>
              </a:rPr>
              <a:t>.</a:t>
            </a:r>
          </a:p>
          <a:p>
            <a:pPr lvl="1">
              <a:spcBef>
                <a:spcPct val="50000"/>
              </a:spcBef>
              <a:buClr>
                <a:srgbClr val="FFCC66"/>
              </a:buClr>
              <a:buSzPct val="70000"/>
              <a:defRPr/>
            </a:pPr>
            <a:r>
              <a:rPr lang="fr-FR" sz="1400" dirty="0" smtClean="0">
                <a:effectLst>
                  <a:outerShdw blurRad="38100" dist="38100" dir="2700000" algn="tl">
                    <a:srgbClr val="000000"/>
                  </a:outerShdw>
                </a:effectLst>
              </a:rPr>
              <a:t>Ex. : le modèle logistique, qui exprime la probabilité d’un individu d’appartenir à un groupe. Il est  valide si le quotient des probabilités conditionnelles s’exprime comme l’exponentielle d’une fonction affine du vecteur des variables explicatives, ce qui est le cas de la plupart des distributions de la famille exponentielle</a:t>
            </a:r>
            <a:r>
              <a:rPr lang="fr-FR" sz="1400" dirty="0" smtClean="0">
                <a:effectLst>
                  <a:outerShdw blurRad="38100" dist="38100" dir="2700000" algn="tl">
                    <a:srgbClr val="000000"/>
                  </a:outerShdw>
                </a:effectLst>
              </a:rPr>
              <a:t>.</a:t>
            </a:r>
            <a:endParaRPr lang="fr-FR" dirty="0" smtClean="0">
              <a:effectLst>
                <a:outerShdw blurRad="38100" dist="38100" dir="2700000" algn="tl">
                  <a:srgbClr val="000000"/>
                </a:outerShdw>
              </a:effectLst>
              <a:cs typeface="Tahoma" pitchFamily="34" charset="0"/>
            </a:endParaRPr>
          </a:p>
          <a:p>
            <a:pPr lvl="1">
              <a:spcBef>
                <a:spcPct val="50000"/>
              </a:spcBef>
              <a:buClr>
                <a:srgbClr val="FFCC66"/>
              </a:buClr>
              <a:buSzPct val="70000"/>
              <a:buFont typeface="Wingdings" pitchFamily="2" charset="2"/>
              <a:buChar char="§"/>
              <a:defRPr/>
            </a:pPr>
            <a:r>
              <a:rPr lang="fr-FR" dirty="0" smtClean="0">
                <a:effectLst>
                  <a:outerShdw blurRad="38100" dist="38100" dir="2700000" algn="tl">
                    <a:srgbClr val="000000"/>
                  </a:outerShdw>
                </a:effectLst>
              </a:rPr>
              <a:t> L’estimation </a:t>
            </a:r>
            <a:r>
              <a:rPr lang="fr-FR" dirty="0" smtClean="0">
                <a:effectLst>
                  <a:outerShdw blurRad="38100" dist="38100" dir="2700000" algn="tl">
                    <a:srgbClr val="000000"/>
                  </a:outerShdw>
                </a:effectLst>
              </a:rPr>
              <a:t>des coefficients utilise les données de </a:t>
            </a:r>
            <a:r>
              <a:rPr lang="fr-FR" dirty="0" smtClean="0">
                <a:solidFill>
                  <a:srgbClr val="FFC000"/>
                </a:solidFill>
                <a:effectLst>
                  <a:outerShdw blurRad="38100" dist="38100" dir="2700000" algn="tl">
                    <a:srgbClr val="000000"/>
                  </a:outerShdw>
                </a:effectLst>
              </a:rPr>
              <a:t>situations observées </a:t>
            </a:r>
            <a:r>
              <a:rPr lang="fr-FR" dirty="0" smtClean="0">
                <a:effectLst>
                  <a:outerShdw blurRad="38100" dist="38100" dir="2700000" algn="tl">
                    <a:srgbClr val="000000"/>
                  </a:outerShdw>
                </a:effectLst>
              </a:rPr>
              <a:t>et des </a:t>
            </a:r>
            <a:r>
              <a:rPr lang="fr-FR" dirty="0" smtClean="0">
                <a:solidFill>
                  <a:srgbClr val="FFC000"/>
                </a:solidFill>
                <a:effectLst>
                  <a:outerShdw blurRad="38100" dist="38100" dir="2700000" algn="tl">
                    <a:srgbClr val="000000"/>
                  </a:outerShdw>
                </a:effectLst>
              </a:rPr>
              <a:t>méthodes de minimisation </a:t>
            </a:r>
            <a:r>
              <a:rPr lang="fr-FR" dirty="0" smtClean="0">
                <a:effectLst>
                  <a:outerShdw blurRad="38100" dist="38100" dir="2700000" algn="tl">
                    <a:srgbClr val="000000"/>
                  </a:outerShdw>
                </a:effectLst>
              </a:rPr>
              <a:t>(maximum de vraisemblance, moindre carrés</a:t>
            </a:r>
            <a:r>
              <a:rPr lang="fr-FR" dirty="0" smtClean="0">
                <a:effectLst>
                  <a:outerShdw blurRad="38100" dist="38100" dir="2700000" algn="tl">
                    <a:srgbClr val="000000"/>
                  </a:outerShdw>
                </a:effectLst>
              </a:rPr>
              <a:t>,…). Les modèles multi-niveaux permettent de prendre en compte les relations hiérarchiques entre les facteurs.</a:t>
            </a:r>
            <a:endParaRPr lang="fr-FR" dirty="0" smtClean="0">
              <a:effectLst>
                <a:outerShdw blurRad="38100" dist="38100" dir="2700000" algn="tl">
                  <a:srgbClr val="000000"/>
                </a:outerShdw>
              </a:effectLst>
              <a:cs typeface="Tahoma" pitchFamily="34" charset="0"/>
            </a:endParaRPr>
          </a:p>
          <a:p>
            <a:pPr lvl="1">
              <a:spcBef>
                <a:spcPct val="50000"/>
              </a:spcBef>
              <a:buClr>
                <a:srgbClr val="FFCC66"/>
              </a:buClr>
              <a:buSzPct val="70000"/>
              <a:buFont typeface="Wingdings" pitchFamily="2" charset="2"/>
              <a:buChar char="§"/>
              <a:defRPr/>
            </a:pPr>
            <a:r>
              <a:rPr lang="fr-FR" dirty="0" smtClean="0">
                <a:effectLst>
                  <a:outerShdw blurRad="38100" dist="38100" dir="2700000" algn="tl">
                    <a:srgbClr val="000000"/>
                  </a:outerShdw>
                </a:effectLst>
                <a:cs typeface="Tahoma" pitchFamily="34" charset="0"/>
              </a:rPr>
              <a:t> La plupart des modèles ne prennent pas en compte les relations entre les individus. Ils considèrent les individus comme indépendants les uns des autres (pour l’évaluation des coefficients)</a:t>
            </a:r>
          </a:p>
          <a:p>
            <a:pPr lvl="1">
              <a:spcBef>
                <a:spcPct val="50000"/>
              </a:spcBef>
              <a:buClr>
                <a:srgbClr val="FFCC66"/>
              </a:buClr>
              <a:buSzPct val="70000"/>
              <a:buFont typeface="Wingdings" pitchFamily="2" charset="2"/>
              <a:buChar char="§"/>
              <a:defRPr/>
            </a:pPr>
            <a:endParaRPr lang="fr-FR" sz="1000" dirty="0">
              <a:effectLst>
                <a:outerShdw blurRad="38100" dist="38100" dir="2700000" algn="tl">
                  <a:srgbClr val="000000"/>
                </a:outerShdw>
              </a:effectLst>
              <a:cs typeface="Tahoma"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24258" name="Rectangle 2"/>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rPr>
              <a:t>Épidémiologie classique</a:t>
            </a:r>
            <a:endParaRPr lang="fr-FR" sz="3200" i="1">
              <a:effectLst>
                <a:outerShdw blurRad="38100" dist="38100" dir="2700000" algn="tl">
                  <a:srgbClr val="000000"/>
                </a:outerShdw>
              </a:effectLst>
            </a:endParaRPr>
          </a:p>
        </p:txBody>
      </p:sp>
      <p:sp>
        <p:nvSpPr>
          <p:cNvPr id="224259" name="Text Box 3"/>
          <p:cNvSpPr txBox="1">
            <a:spLocks noChangeArrowheads="1"/>
          </p:cNvSpPr>
          <p:nvPr/>
        </p:nvSpPr>
        <p:spPr bwMode="auto">
          <a:xfrm>
            <a:off x="468313" y="1341438"/>
            <a:ext cx="8135937" cy="3677930"/>
          </a:xfrm>
          <a:prstGeom prst="rect">
            <a:avLst/>
          </a:prstGeom>
          <a:solidFill>
            <a:srgbClr val="C0C0C0">
              <a:alpha val="10001"/>
            </a:srgbClr>
          </a:solidFill>
          <a:ln w="9525" algn="ctr">
            <a:noFill/>
            <a:miter lim="800000"/>
            <a:headEnd/>
            <a:tailEnd/>
          </a:ln>
          <a:effectLst/>
        </p:spPr>
        <p:txBody>
          <a:bodyPr>
            <a:spAutoFit/>
          </a:bodyPr>
          <a:lstStyle/>
          <a:p>
            <a:pPr>
              <a:spcBef>
                <a:spcPct val="50000"/>
              </a:spcBef>
              <a:buSzPct val="70000"/>
              <a:buFont typeface="Arial" charset="0"/>
              <a:buNone/>
              <a:defRPr/>
            </a:pPr>
            <a:endParaRPr lang="fr-FR" sz="800" dirty="0">
              <a:effectLst>
                <a:outerShdw blurRad="38100" dist="38100" dir="2700000" algn="tl">
                  <a:srgbClr val="000000"/>
                </a:outerShdw>
              </a:effectLst>
              <a:cs typeface="Tahoma" pitchFamily="34" charset="0"/>
            </a:endParaRPr>
          </a:p>
          <a:p>
            <a:pPr>
              <a:spcBef>
                <a:spcPct val="50000"/>
              </a:spcBef>
              <a:buSzPct val="70000"/>
              <a:buFont typeface="Arial" charset="0"/>
              <a:buChar char="►"/>
              <a:defRPr/>
            </a:pPr>
            <a:r>
              <a:rPr lang="fr-FR" dirty="0">
                <a:solidFill>
                  <a:srgbClr val="FFC000"/>
                </a:solidFill>
                <a:effectLst>
                  <a:outerShdw blurRad="38100" dist="38100" dir="2700000" algn="tl">
                    <a:srgbClr val="000000"/>
                  </a:outerShdw>
                </a:effectLst>
                <a:cs typeface="Tahoma" pitchFamily="34" charset="0"/>
              </a:rPr>
              <a:t> </a:t>
            </a:r>
            <a:r>
              <a:rPr lang="fr-FR" sz="2000" dirty="0" smtClean="0">
                <a:solidFill>
                  <a:srgbClr val="FFC000"/>
                </a:solidFill>
                <a:effectLst>
                  <a:outerShdw blurRad="38100" dist="38100" dir="2700000" algn="tl">
                    <a:srgbClr val="000000"/>
                  </a:outerShdw>
                </a:effectLst>
                <a:cs typeface="Tahoma" pitchFamily="34" charset="0"/>
              </a:rPr>
              <a:t>Les modèles </a:t>
            </a:r>
            <a:r>
              <a:rPr lang="fr-FR" sz="2000" dirty="0" smtClean="0">
                <a:solidFill>
                  <a:srgbClr val="FFC000"/>
                </a:solidFill>
                <a:effectLst>
                  <a:outerShdw blurRad="38100" dist="38100" dir="2700000" algn="tl">
                    <a:srgbClr val="000000"/>
                  </a:outerShdw>
                </a:effectLst>
                <a:cs typeface="Tahoma" pitchFamily="34" charset="0"/>
              </a:rPr>
              <a:t>statistiques</a:t>
            </a:r>
            <a:endParaRPr lang="fr-FR" dirty="0" smtClean="0">
              <a:effectLst>
                <a:outerShdw blurRad="38100" dist="38100" dir="2700000" algn="tl">
                  <a:srgbClr val="000000"/>
                </a:outerShdw>
              </a:effectLst>
              <a:cs typeface="Tahoma" pitchFamily="34" charset="0"/>
            </a:endParaRPr>
          </a:p>
          <a:p>
            <a:pPr lvl="1">
              <a:spcBef>
                <a:spcPct val="50000"/>
              </a:spcBef>
              <a:buClr>
                <a:srgbClr val="FFCC66"/>
              </a:buClr>
              <a:buSzPct val="70000"/>
              <a:buFont typeface="Wingdings" pitchFamily="2" charset="2"/>
              <a:buChar char="§"/>
              <a:defRPr/>
            </a:pPr>
            <a:r>
              <a:rPr lang="fr-FR" dirty="0" smtClean="0">
                <a:effectLst>
                  <a:outerShdw blurRad="38100" dist="38100" dir="2700000" algn="tl">
                    <a:srgbClr val="000000"/>
                  </a:outerShdw>
                </a:effectLst>
                <a:cs typeface="Tahoma" pitchFamily="34" charset="0"/>
              </a:rPr>
              <a:t> la distribution </a:t>
            </a:r>
            <a:r>
              <a:rPr lang="fr-FR" dirty="0" smtClean="0">
                <a:effectLst>
                  <a:outerShdw blurRad="38100" dist="38100" dir="2700000" algn="tl">
                    <a:srgbClr val="000000"/>
                  </a:outerShdw>
                </a:effectLst>
                <a:cs typeface="Tahoma" pitchFamily="34" charset="0"/>
              </a:rPr>
              <a:t>statistique des </a:t>
            </a:r>
            <a:r>
              <a:rPr lang="fr-FR" dirty="0" smtClean="0">
                <a:effectLst>
                  <a:outerShdw blurRad="38100" dist="38100" dir="2700000" algn="tl">
                    <a:srgbClr val="000000"/>
                  </a:outerShdw>
                </a:effectLst>
                <a:cs typeface="Tahoma" pitchFamily="34" charset="0"/>
              </a:rPr>
              <a:t>résidus doit être étudié pour vérifier l’adéquation du modèle à la </a:t>
            </a:r>
            <a:r>
              <a:rPr lang="fr-FR" dirty="0" smtClean="0">
                <a:effectLst>
                  <a:outerShdw blurRad="38100" dist="38100" dir="2700000" algn="tl">
                    <a:srgbClr val="000000"/>
                  </a:outerShdw>
                </a:effectLst>
                <a:cs typeface="Tahoma" pitchFamily="34" charset="0"/>
              </a:rPr>
              <a:t>réalité</a:t>
            </a:r>
          </a:p>
          <a:p>
            <a:pPr lvl="1">
              <a:spcBef>
                <a:spcPct val="50000"/>
              </a:spcBef>
              <a:buClr>
                <a:srgbClr val="FFCC66"/>
              </a:buClr>
              <a:buFont typeface="Wingdings" pitchFamily="2" charset="2"/>
              <a:buChar char="§"/>
              <a:defRPr/>
            </a:pPr>
            <a:r>
              <a:rPr lang="fr-FR" dirty="0" smtClean="0">
                <a:effectLst>
                  <a:outerShdw blurRad="38100" dist="38100" dir="2700000" algn="tl">
                    <a:srgbClr val="000000"/>
                  </a:outerShdw>
                </a:effectLst>
                <a:cs typeface="Tahoma" pitchFamily="34" charset="0"/>
              </a:rPr>
              <a:t> </a:t>
            </a:r>
            <a:r>
              <a:rPr lang="fr-FR" dirty="0" smtClean="0">
                <a:effectLst>
                  <a:outerShdw blurRad="38100" dist="38100" dir="2700000" algn="tl">
                    <a:srgbClr val="000000"/>
                  </a:outerShdw>
                </a:effectLst>
                <a:cs typeface="Tahoma" pitchFamily="34" charset="0"/>
              </a:rPr>
              <a:t>des </a:t>
            </a:r>
            <a:r>
              <a:rPr lang="fr-FR" dirty="0" smtClean="0">
                <a:effectLst>
                  <a:outerShdw blurRad="38100" dist="38100" dir="2700000" algn="tl">
                    <a:srgbClr val="000000"/>
                  </a:outerShdw>
                </a:effectLst>
                <a:cs typeface="Tahoma" pitchFamily="34" charset="0"/>
              </a:rPr>
              <a:t>facteurs d’interactions entre facteurs peuvent être </a:t>
            </a:r>
            <a:r>
              <a:rPr lang="fr-FR" dirty="0" smtClean="0">
                <a:effectLst>
                  <a:outerShdw blurRad="38100" dist="38100" dir="2700000" algn="tl">
                    <a:srgbClr val="000000"/>
                  </a:outerShdw>
                </a:effectLst>
                <a:cs typeface="Tahoma" pitchFamily="34" charset="0"/>
              </a:rPr>
              <a:t>ajoutés</a:t>
            </a:r>
            <a:endParaRPr lang="fr-FR" dirty="0" smtClean="0">
              <a:effectLst>
                <a:outerShdw blurRad="38100" dist="38100" dir="2700000" algn="tl">
                  <a:srgbClr val="000000"/>
                </a:outerShdw>
              </a:effectLst>
              <a:cs typeface="Tahoma" pitchFamily="34" charset="0"/>
            </a:endParaRPr>
          </a:p>
          <a:p>
            <a:pPr lvl="1">
              <a:spcBef>
                <a:spcPct val="50000"/>
              </a:spcBef>
              <a:buClr>
                <a:srgbClr val="FFCC66"/>
              </a:buClr>
              <a:buSzPct val="70000"/>
              <a:buFont typeface="Wingdings" pitchFamily="2" charset="2"/>
              <a:buChar char="§"/>
              <a:defRPr/>
            </a:pPr>
            <a:r>
              <a:rPr lang="fr-FR" dirty="0" smtClean="0">
                <a:effectLst>
                  <a:outerShdw blurRad="38100" dist="38100" dir="2700000" algn="tl">
                    <a:srgbClr val="000000"/>
                  </a:outerShdw>
                </a:effectLst>
                <a:cs typeface="Tahoma" pitchFamily="34" charset="0"/>
              </a:rPr>
              <a:t> la distribution spatiale des résidus peut indiquer un biais dans le modèle général, </a:t>
            </a:r>
            <a:r>
              <a:rPr lang="fr-FR" dirty="0" smtClean="0">
                <a:effectLst>
                  <a:outerShdw blurRad="38100" dist="38100" dir="2700000" algn="tl">
                    <a:srgbClr val="000000"/>
                  </a:outerShdw>
                </a:effectLst>
                <a:cs typeface="Tahoma" pitchFamily="34" charset="0"/>
              </a:rPr>
              <a:t>si celui-ci </a:t>
            </a:r>
            <a:r>
              <a:rPr lang="fr-FR" dirty="0" smtClean="0">
                <a:effectLst>
                  <a:outerShdw blurRad="38100" dist="38100" dir="2700000" algn="tl">
                    <a:srgbClr val="000000"/>
                  </a:outerShdw>
                </a:effectLst>
                <a:cs typeface="Tahoma" pitchFamily="34" charset="0"/>
              </a:rPr>
              <a:t>ne rend pas compte des phénomènes locaux.</a:t>
            </a:r>
          </a:p>
          <a:p>
            <a:pPr lvl="1">
              <a:spcBef>
                <a:spcPct val="50000"/>
              </a:spcBef>
              <a:buClr>
                <a:srgbClr val="FFCC66"/>
              </a:buClr>
              <a:buSzPct val="70000"/>
              <a:buFont typeface="Wingdings" pitchFamily="2" charset="2"/>
              <a:buChar char="§"/>
              <a:defRPr/>
            </a:pPr>
            <a:r>
              <a:rPr lang="fr-FR" dirty="0" smtClean="0">
                <a:effectLst>
                  <a:outerShdw blurRad="38100" dist="38100" dir="2700000" algn="tl">
                    <a:srgbClr val="000000"/>
                  </a:outerShdw>
                </a:effectLst>
                <a:cs typeface="Tahoma" pitchFamily="34" charset="0"/>
              </a:rPr>
              <a:t> les modèles peuvent être localisés (un modèle par </a:t>
            </a:r>
            <a:r>
              <a:rPr lang="fr-FR" dirty="0" smtClean="0">
                <a:effectLst>
                  <a:outerShdw blurRad="38100" dist="38100" dir="2700000" algn="tl">
                    <a:srgbClr val="000000"/>
                  </a:outerShdw>
                </a:effectLst>
                <a:cs typeface="Tahoma" pitchFamily="34" charset="0"/>
              </a:rPr>
              <a:t>lieu, GWM) </a:t>
            </a:r>
            <a:r>
              <a:rPr lang="fr-FR" dirty="0" smtClean="0">
                <a:effectLst>
                  <a:outerShdw blurRad="38100" dist="38100" dir="2700000" algn="tl">
                    <a:srgbClr val="000000"/>
                  </a:outerShdw>
                </a:effectLst>
                <a:cs typeface="Tahoma" pitchFamily="34" charset="0"/>
              </a:rPr>
              <a:t>pour exprimer la variation dans l’espace non prise en compte dans le modèle général. Est-ce une bonne idée ?</a:t>
            </a:r>
            <a:endParaRPr lang="fr-FR" dirty="0">
              <a:effectLst>
                <a:outerShdw blurRad="38100" dist="38100" dir="2700000" algn="tl">
                  <a:srgbClr val="000000"/>
                </a:outerShdw>
              </a:effectLst>
              <a:cs typeface="Tahoma" pitchFamily="34" charset="0"/>
            </a:endParaRPr>
          </a:p>
          <a:p>
            <a:pPr lvl="1">
              <a:spcBef>
                <a:spcPct val="50000"/>
              </a:spcBef>
              <a:buClr>
                <a:srgbClr val="FFCC66"/>
              </a:buClr>
              <a:buSzPct val="70000"/>
              <a:buFont typeface="Wingdings" pitchFamily="2" charset="2"/>
              <a:buChar char="§"/>
              <a:defRPr/>
            </a:pPr>
            <a:endParaRPr lang="fr-FR" sz="1000" dirty="0">
              <a:effectLst>
                <a:outerShdw blurRad="38100" dist="38100" dir="2700000" algn="tl">
                  <a:srgbClr val="000000"/>
                </a:outerShdw>
              </a:effectLst>
              <a:cs typeface="Tahoma"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20162" name="Rectangle 2"/>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rPr>
              <a:t>L’épidémiologie « spatiale »</a:t>
            </a:r>
            <a:endParaRPr lang="fr-FR" sz="3200" i="1" dirty="0">
              <a:effectLst>
                <a:outerShdw blurRad="38100" dist="38100" dir="2700000" algn="tl">
                  <a:srgbClr val="000000"/>
                </a:outerShdw>
              </a:effectLst>
            </a:endParaRPr>
          </a:p>
        </p:txBody>
      </p:sp>
      <p:sp>
        <p:nvSpPr>
          <p:cNvPr id="6" name="Rectangle 2"/>
          <p:cNvSpPr>
            <a:spLocks noChangeArrowheads="1"/>
          </p:cNvSpPr>
          <p:nvPr/>
        </p:nvSpPr>
        <p:spPr bwMode="auto">
          <a:xfrm>
            <a:off x="612775" y="1773238"/>
            <a:ext cx="7991475" cy="1079500"/>
          </a:xfrm>
          <a:prstGeom prst="rect">
            <a:avLst/>
          </a:prstGeom>
          <a:solidFill>
            <a:srgbClr val="C0C0C0">
              <a:alpha val="10001"/>
            </a:srgbClr>
          </a:solidFill>
          <a:ln w="9525">
            <a:noFill/>
            <a:miter lim="800000"/>
            <a:headEnd/>
            <a:tailEnd/>
          </a:ln>
        </p:spPr>
        <p:txBody>
          <a:bodyPr/>
          <a:lstStyle/>
          <a:p>
            <a:pPr eaLnBrk="0" hangingPunct="0">
              <a:spcBef>
                <a:spcPct val="20000"/>
              </a:spcBef>
            </a:pPr>
            <a:r>
              <a:rPr lang="fr-FR" dirty="0">
                <a:effectLst>
                  <a:outerShdw blurRad="38100" dist="38100" dir="2700000" algn="tl">
                    <a:srgbClr val="000000"/>
                  </a:outerShdw>
                </a:effectLst>
                <a:latin typeface="Arial" charset="0"/>
                <a:cs typeface="Tahoma" pitchFamily="34" charset="0"/>
              </a:rPr>
              <a:t>La recherche de</a:t>
            </a:r>
            <a:r>
              <a:rPr lang="fr-FR" dirty="0">
                <a:solidFill>
                  <a:schemeClr val="bg1"/>
                </a:solidFill>
                <a:effectLst>
                  <a:outerShdw blurRad="38100" dist="38100" dir="2700000" algn="tl">
                    <a:srgbClr val="000000"/>
                  </a:outerShdw>
                </a:effectLst>
                <a:latin typeface="Arial" charset="0"/>
                <a:cs typeface="Tahoma" pitchFamily="34" charset="0"/>
              </a:rPr>
              <a:t> </a:t>
            </a:r>
            <a:r>
              <a:rPr lang="fr-FR" dirty="0">
                <a:solidFill>
                  <a:srgbClr val="FFC000"/>
                </a:solidFill>
                <a:effectLst>
                  <a:outerShdw blurRad="38100" dist="38100" dir="2700000" algn="tl">
                    <a:srgbClr val="000000"/>
                  </a:outerShdw>
                </a:effectLst>
                <a:latin typeface="Arial" charset="0"/>
                <a:cs typeface="Tahoma" pitchFamily="34" charset="0"/>
              </a:rPr>
              <a:t>formes de diffusion, d’agrégats spatiaux, de relations spatiales,</a:t>
            </a:r>
            <a:r>
              <a:rPr lang="fr-FR" dirty="0">
                <a:solidFill>
                  <a:schemeClr val="bg1"/>
                </a:solidFill>
                <a:effectLst>
                  <a:outerShdw blurRad="38100" dist="38100" dir="2700000" algn="tl">
                    <a:srgbClr val="000000"/>
                  </a:outerShdw>
                </a:effectLst>
                <a:latin typeface="Arial" charset="0"/>
                <a:cs typeface="Tahoma" pitchFamily="34" charset="0"/>
              </a:rPr>
              <a:t> </a:t>
            </a:r>
            <a:r>
              <a:rPr lang="fr-FR" dirty="0">
                <a:effectLst>
                  <a:outerShdw blurRad="38100" dist="38100" dir="2700000" algn="tl">
                    <a:srgbClr val="000000"/>
                  </a:outerShdw>
                </a:effectLst>
                <a:latin typeface="Arial" charset="0"/>
                <a:cs typeface="Tahoma" pitchFamily="34" charset="0"/>
              </a:rPr>
              <a:t>permettent d’orienter la recherche des facteurs de risque d’une </a:t>
            </a:r>
            <a:r>
              <a:rPr lang="fr-FR" dirty="0" smtClean="0">
                <a:effectLst>
                  <a:outerShdw blurRad="38100" dist="38100" dir="2700000" algn="tl">
                    <a:srgbClr val="000000"/>
                  </a:outerShdw>
                </a:effectLst>
                <a:latin typeface="Arial" charset="0"/>
                <a:cs typeface="Tahoma" pitchFamily="34" charset="0"/>
              </a:rPr>
              <a:t>maladie.</a:t>
            </a:r>
            <a:endParaRPr lang="fr-FR" dirty="0">
              <a:effectLst>
                <a:outerShdw blurRad="38100" dist="38100" dir="2700000" algn="tl">
                  <a:srgbClr val="000000"/>
                </a:outerShdw>
              </a:effectLst>
              <a:latin typeface="Arial" charset="0"/>
              <a:cs typeface="Tahoma" pitchFamily="34" charset="0"/>
            </a:endParaRPr>
          </a:p>
        </p:txBody>
      </p:sp>
      <p:pic>
        <p:nvPicPr>
          <p:cNvPr id="7" name="Picture 6" descr="P1070923"/>
          <p:cNvPicPr>
            <a:picLocks noChangeAspect="1" noChangeArrowheads="1"/>
          </p:cNvPicPr>
          <p:nvPr/>
        </p:nvPicPr>
        <p:blipFill>
          <a:blip r:embed="rId3" cstate="print"/>
          <a:srcRect/>
          <a:stretch>
            <a:fillRect/>
          </a:stretch>
        </p:blipFill>
        <p:spPr bwMode="auto">
          <a:xfrm>
            <a:off x="2627313" y="3211513"/>
            <a:ext cx="3313112" cy="3313112"/>
          </a:xfrm>
          <a:prstGeom prst="rect">
            <a:avLst/>
          </a:prstGeom>
          <a:noFill/>
        </p:spPr>
      </p:pic>
      <p:sp>
        <p:nvSpPr>
          <p:cNvPr id="9" name="Text Box 7"/>
          <p:cNvSpPr txBox="1">
            <a:spLocks noChangeArrowheads="1"/>
          </p:cNvSpPr>
          <p:nvPr/>
        </p:nvSpPr>
        <p:spPr bwMode="auto">
          <a:xfrm>
            <a:off x="6227763" y="4797425"/>
            <a:ext cx="2736850" cy="1169551"/>
          </a:xfrm>
          <a:prstGeom prst="rect">
            <a:avLst/>
          </a:prstGeom>
          <a:noFill/>
          <a:ln w="9525">
            <a:noFill/>
            <a:miter lim="800000"/>
            <a:headEnd/>
            <a:tailEnd/>
          </a:ln>
          <a:effectLst/>
        </p:spPr>
        <p:txBody>
          <a:bodyPr>
            <a:spAutoFit/>
          </a:bodyPr>
          <a:lstStyle/>
          <a:p>
            <a:pPr>
              <a:spcBef>
                <a:spcPct val="50000"/>
              </a:spcBef>
            </a:pPr>
            <a:r>
              <a:rPr lang="fr-FR" sz="1400" dirty="0">
                <a:effectLst>
                  <a:outerShdw blurRad="38100" dist="38100" dir="2700000" algn="tl">
                    <a:srgbClr val="000000"/>
                  </a:outerShdw>
                </a:effectLst>
                <a:latin typeface="Arial" charset="0"/>
                <a:cs typeface="Tahoma" pitchFamily="34" charset="0"/>
              </a:rPr>
              <a:t>Exemple : Snow et les causes de l’épidémie de choléra à Londres au XIXème </a:t>
            </a:r>
            <a:r>
              <a:rPr lang="fr-FR" sz="1400" dirty="0" smtClean="0">
                <a:effectLst>
                  <a:outerShdw blurRad="38100" dist="38100" dir="2700000" algn="tl">
                    <a:srgbClr val="000000"/>
                  </a:outerShdw>
                </a:effectLst>
                <a:latin typeface="Arial" charset="0"/>
                <a:cs typeface="Tahoma" pitchFamily="34" charset="0"/>
              </a:rPr>
              <a:t>siècle, forme radiale autour d’une source de contamination</a:t>
            </a:r>
            <a:endParaRPr lang="en-US" sz="1400" dirty="0">
              <a:effectLst>
                <a:outerShdw blurRad="38100" dist="38100" dir="2700000" algn="tl">
                  <a:srgbClr val="000000"/>
                </a:outerShdw>
              </a:effectLst>
              <a:latin typeface="Arial" charset="0"/>
              <a:cs typeface="Tahoma"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9202" name="Rectangle 2"/>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a:effectLst>
                  <a:outerShdw blurRad="38100" dist="38100" dir="2700000" algn="tl">
                    <a:srgbClr val="000000"/>
                  </a:outerShdw>
                </a:effectLst>
              </a:rPr>
              <a:t>Épidémiologie </a:t>
            </a:r>
            <a:r>
              <a:rPr lang="fr-FR" sz="3200" dirty="0" smtClean="0">
                <a:effectLst>
                  <a:outerShdw blurRad="38100" dist="38100" dir="2700000" algn="tl">
                    <a:srgbClr val="000000"/>
                  </a:outerShdw>
                </a:effectLst>
              </a:rPr>
              <a:t>« spatiale »</a:t>
            </a:r>
            <a:endParaRPr lang="fr-FR" sz="3200" i="1" dirty="0">
              <a:effectLst>
                <a:outerShdw blurRad="38100" dist="38100" dir="2700000" algn="tl">
                  <a:srgbClr val="000000"/>
                </a:outerShdw>
              </a:effectLst>
            </a:endParaRPr>
          </a:p>
        </p:txBody>
      </p:sp>
      <p:sp>
        <p:nvSpPr>
          <p:cNvPr id="179203" name="Text Box 3"/>
          <p:cNvSpPr txBox="1">
            <a:spLocks noChangeArrowheads="1"/>
          </p:cNvSpPr>
          <p:nvPr/>
        </p:nvSpPr>
        <p:spPr bwMode="auto">
          <a:xfrm>
            <a:off x="395536" y="1340768"/>
            <a:ext cx="8135937" cy="5186035"/>
          </a:xfrm>
          <a:prstGeom prst="rect">
            <a:avLst/>
          </a:prstGeom>
          <a:solidFill>
            <a:srgbClr val="C0C0C0">
              <a:alpha val="10001"/>
            </a:srgbClr>
          </a:solidFill>
          <a:ln w="9525" algn="ctr">
            <a:noFill/>
            <a:miter lim="800000"/>
            <a:headEnd/>
            <a:tailEnd/>
          </a:ln>
          <a:effectLst/>
        </p:spPr>
        <p:txBody>
          <a:bodyPr>
            <a:spAutoFit/>
          </a:bodyPr>
          <a:lstStyle/>
          <a:p>
            <a:pPr>
              <a:spcBef>
                <a:spcPct val="50000"/>
              </a:spcBef>
              <a:buSzPct val="70000"/>
              <a:buFont typeface="Arial" charset="0"/>
              <a:buChar char="►"/>
              <a:defRPr/>
            </a:pPr>
            <a:r>
              <a:rPr lang="fr-FR" dirty="0">
                <a:solidFill>
                  <a:srgbClr val="FFC000"/>
                </a:solidFill>
                <a:effectLst>
                  <a:outerShdw blurRad="38100" dist="38100" dir="2700000" algn="tl">
                    <a:srgbClr val="000000"/>
                  </a:outerShdw>
                </a:effectLst>
                <a:cs typeface="Tahoma" pitchFamily="34" charset="0"/>
              </a:rPr>
              <a:t> L’épidémiologie </a:t>
            </a:r>
            <a:r>
              <a:rPr lang="fr-FR" dirty="0" smtClean="0">
                <a:solidFill>
                  <a:srgbClr val="FFC000"/>
                </a:solidFill>
                <a:effectLst>
                  <a:outerShdw blurRad="38100" dist="38100" dir="2700000" algn="tl">
                    <a:srgbClr val="000000"/>
                  </a:outerShdw>
                </a:effectLst>
                <a:cs typeface="Tahoma" pitchFamily="34" charset="0"/>
              </a:rPr>
              <a:t>« spatiale</a:t>
            </a:r>
            <a:r>
              <a:rPr lang="fr-FR" sz="2000" dirty="0" smtClean="0">
                <a:solidFill>
                  <a:srgbClr val="FFC000"/>
                </a:solidFill>
                <a:effectLst>
                  <a:outerShdw blurRad="38100" dist="38100" dir="2700000" algn="tl">
                    <a:srgbClr val="000000"/>
                  </a:outerShdw>
                </a:effectLst>
                <a:cs typeface="Tahoma" pitchFamily="34" charset="0"/>
              </a:rPr>
              <a:t> » </a:t>
            </a:r>
            <a:r>
              <a:rPr lang="fr-FR" dirty="0" smtClean="0">
                <a:effectLst>
                  <a:outerShdw blurRad="38100" dist="38100" dir="2700000" algn="tl">
                    <a:srgbClr val="000000"/>
                  </a:outerShdw>
                </a:effectLst>
                <a:cs typeface="Tahoma" pitchFamily="34" charset="0"/>
              </a:rPr>
              <a:t>étudie </a:t>
            </a:r>
            <a:r>
              <a:rPr lang="fr-FR" dirty="0">
                <a:effectLst>
                  <a:outerShdw blurRad="38100" dist="38100" dir="2700000" algn="tl">
                    <a:srgbClr val="000000"/>
                  </a:outerShdw>
                </a:effectLst>
                <a:cs typeface="Tahoma" pitchFamily="34" charset="0"/>
              </a:rPr>
              <a:t>la localisation des individus ou des groupes d’individus, ou la différence de distribution spatiale entre deux groupes d’individus (en utilisant des distances, des voisinages, etc</a:t>
            </a:r>
            <a:r>
              <a:rPr lang="fr-FR" dirty="0" smtClean="0">
                <a:effectLst>
                  <a:outerShdw blurRad="38100" dist="38100" dir="2700000" algn="tl">
                    <a:srgbClr val="000000"/>
                  </a:outerShdw>
                </a:effectLst>
                <a:cs typeface="Tahoma" pitchFamily="34" charset="0"/>
              </a:rPr>
              <a:t>.), pour la recherche de facteurs de risque. Elle utilise les techniques de l’analyse spatiale.</a:t>
            </a:r>
            <a:endParaRPr lang="fr-FR" sz="2000" dirty="0">
              <a:effectLst>
                <a:outerShdw blurRad="38100" dist="38100" dir="2700000" algn="tl">
                  <a:srgbClr val="000000"/>
                </a:outerShdw>
              </a:effectLst>
              <a:cs typeface="Tahoma" pitchFamily="34" charset="0"/>
            </a:endParaRPr>
          </a:p>
          <a:p>
            <a:pPr>
              <a:spcBef>
                <a:spcPct val="50000"/>
              </a:spcBef>
              <a:buClr>
                <a:srgbClr val="FFC000"/>
              </a:buClr>
              <a:buSzPct val="70000"/>
              <a:buFont typeface="Arial" pitchFamily="34" charset="0"/>
              <a:buChar char="►"/>
              <a:defRPr/>
            </a:pPr>
            <a:r>
              <a:rPr lang="fr-FR" dirty="0" smtClean="0">
                <a:effectLst>
                  <a:outerShdw blurRad="38100" dist="38100" dir="2700000" algn="tl">
                    <a:srgbClr val="000000"/>
                  </a:outerShdw>
                </a:effectLst>
                <a:cs typeface="Tahoma" pitchFamily="34" charset="0"/>
              </a:rPr>
              <a:t> </a:t>
            </a:r>
            <a:r>
              <a:rPr lang="fr-FR" dirty="0" smtClean="0">
                <a:solidFill>
                  <a:srgbClr val="FFC000"/>
                </a:solidFill>
                <a:effectLst>
                  <a:outerShdw blurRad="38100" dist="38100" dir="2700000" algn="tl">
                    <a:srgbClr val="000000"/>
                  </a:outerShdw>
                </a:effectLst>
                <a:cs typeface="Tahoma" pitchFamily="34" charset="0"/>
              </a:rPr>
              <a:t>Une </a:t>
            </a:r>
            <a:r>
              <a:rPr lang="fr-FR" dirty="0">
                <a:solidFill>
                  <a:srgbClr val="FFC000"/>
                </a:solidFill>
                <a:effectLst>
                  <a:outerShdw blurRad="38100" dist="38100" dir="2700000" algn="tl">
                    <a:srgbClr val="000000"/>
                  </a:outerShdw>
                </a:effectLst>
                <a:cs typeface="Tahoma" pitchFamily="34" charset="0"/>
              </a:rPr>
              <a:t>distribution </a:t>
            </a:r>
            <a:r>
              <a:rPr lang="fr-FR" dirty="0" smtClean="0">
                <a:solidFill>
                  <a:srgbClr val="FFC000"/>
                </a:solidFill>
                <a:effectLst>
                  <a:outerShdw blurRad="38100" dist="38100" dir="2700000" algn="tl">
                    <a:srgbClr val="000000"/>
                  </a:outerShdw>
                </a:effectLst>
                <a:cs typeface="Tahoma" pitchFamily="34" charset="0"/>
              </a:rPr>
              <a:t>spatiale</a:t>
            </a:r>
            <a:r>
              <a:rPr lang="fr-FR" dirty="0" smtClean="0">
                <a:effectLst>
                  <a:outerShdw blurRad="38100" dist="38100" dir="2700000" algn="tl">
                    <a:srgbClr val="000000"/>
                  </a:outerShdw>
                </a:effectLst>
                <a:cs typeface="Tahoma" pitchFamily="34" charset="0"/>
              </a:rPr>
              <a:t> significativement </a:t>
            </a:r>
            <a:r>
              <a:rPr lang="fr-FR" dirty="0">
                <a:effectLst>
                  <a:outerShdw blurRad="38100" dist="38100" dir="2700000" algn="tl">
                    <a:srgbClr val="000000"/>
                  </a:outerShdw>
                </a:effectLst>
                <a:cs typeface="Tahoma" pitchFamily="34" charset="0"/>
              </a:rPr>
              <a:t>éloignée d’une distribution aléatoire indique soit la non-indépendance des individus entre </a:t>
            </a:r>
            <a:r>
              <a:rPr lang="fr-FR" dirty="0" smtClean="0">
                <a:effectLst>
                  <a:outerShdw blurRad="38100" dist="38100" dir="2700000" algn="tl">
                    <a:srgbClr val="000000"/>
                  </a:outerShdw>
                </a:effectLst>
                <a:cs typeface="Tahoma" pitchFamily="34" charset="0"/>
              </a:rPr>
              <a:t>eux (pour le facteur étudié), </a:t>
            </a:r>
            <a:r>
              <a:rPr lang="fr-FR" dirty="0">
                <a:effectLst>
                  <a:outerShdw blurRad="38100" dist="38100" dir="2700000" algn="tl">
                    <a:srgbClr val="000000"/>
                  </a:outerShdw>
                </a:effectLst>
                <a:cs typeface="Tahoma" pitchFamily="34" charset="0"/>
              </a:rPr>
              <a:t>soit une relation </a:t>
            </a:r>
            <a:r>
              <a:rPr lang="fr-FR" dirty="0" smtClean="0">
                <a:effectLst>
                  <a:outerShdw blurRad="38100" dist="38100" dir="2700000" algn="tl">
                    <a:srgbClr val="000000"/>
                  </a:outerShdw>
                </a:effectLst>
                <a:cs typeface="Tahoma" pitchFamily="34" charset="0"/>
              </a:rPr>
              <a:t>entre le facteur étudié et </a:t>
            </a:r>
            <a:r>
              <a:rPr lang="fr-FR" dirty="0">
                <a:effectLst>
                  <a:outerShdw blurRad="38100" dist="38100" dir="2700000" algn="tl">
                    <a:srgbClr val="000000"/>
                  </a:outerShdw>
                </a:effectLst>
                <a:cs typeface="Tahoma" pitchFamily="34" charset="0"/>
              </a:rPr>
              <a:t>un facteur lui-même spatialement </a:t>
            </a:r>
            <a:r>
              <a:rPr lang="fr-FR" dirty="0" smtClean="0">
                <a:effectLst>
                  <a:outerShdw blurRad="38100" dist="38100" dir="2700000" algn="tl">
                    <a:srgbClr val="000000"/>
                  </a:outerShdw>
                </a:effectLst>
                <a:cs typeface="Tahoma" pitchFamily="34" charset="0"/>
              </a:rPr>
              <a:t>non-aléatoire. La dépendance spatiale </a:t>
            </a:r>
            <a:r>
              <a:rPr lang="fr-FR" dirty="0" smtClean="0">
                <a:effectLst>
                  <a:outerShdw blurRad="38100" dist="38100" dir="2700000" algn="tl">
                    <a:srgbClr val="000000"/>
                  </a:outerShdw>
                </a:effectLst>
                <a:cs typeface="Tahoma" pitchFamily="34" charset="0"/>
              </a:rPr>
              <a:t>du facteur étudié est </a:t>
            </a:r>
            <a:r>
              <a:rPr lang="fr-FR" dirty="0" smtClean="0">
                <a:effectLst>
                  <a:outerShdw blurRad="38100" dist="38100" dir="2700000" algn="tl">
                    <a:srgbClr val="000000"/>
                  </a:outerShdw>
                </a:effectLst>
                <a:cs typeface="Tahoma" pitchFamily="34" charset="0"/>
              </a:rPr>
              <a:t>souvent séparée en deux composantes : une tendance globale (linéaire) et des variations locales (non linéaires</a:t>
            </a:r>
            <a:r>
              <a:rPr lang="fr-FR" dirty="0" smtClean="0">
                <a:effectLst>
                  <a:outerShdw blurRad="38100" dist="38100" dir="2700000" algn="tl">
                    <a:srgbClr val="000000"/>
                  </a:outerShdw>
                </a:effectLst>
                <a:cs typeface="Tahoma" pitchFamily="34" charset="0"/>
              </a:rPr>
              <a:t>), à l’image des séries temporelles en une dimension.</a:t>
            </a:r>
            <a:endParaRPr lang="fr-FR" dirty="0">
              <a:solidFill>
                <a:srgbClr val="FFC000"/>
              </a:solidFill>
              <a:effectLst>
                <a:outerShdw blurRad="38100" dist="38100" dir="2700000" algn="tl">
                  <a:srgbClr val="000000"/>
                </a:outerShdw>
              </a:effectLst>
              <a:cs typeface="Tahoma" pitchFamily="34" charset="0"/>
            </a:endParaRPr>
          </a:p>
          <a:p>
            <a:pPr>
              <a:spcBef>
                <a:spcPct val="50000"/>
              </a:spcBef>
              <a:buSzPct val="70000"/>
              <a:buFont typeface="Arial" charset="0"/>
              <a:buChar char="►"/>
              <a:defRPr/>
            </a:pPr>
            <a:r>
              <a:rPr lang="fr-FR" dirty="0">
                <a:solidFill>
                  <a:srgbClr val="FFC000"/>
                </a:solidFill>
                <a:effectLst>
                  <a:outerShdw blurRad="38100" dist="38100" dir="2700000" algn="tl">
                    <a:srgbClr val="000000"/>
                  </a:outerShdw>
                </a:effectLst>
                <a:cs typeface="Tahoma" pitchFamily="34" charset="0"/>
              </a:rPr>
              <a:t> </a:t>
            </a:r>
            <a:r>
              <a:rPr lang="fr-FR" dirty="0" smtClean="0">
                <a:solidFill>
                  <a:srgbClr val="FFC000"/>
                </a:solidFill>
                <a:effectLst>
                  <a:outerShdw blurRad="38100" dist="38100" dir="2700000" algn="tl">
                    <a:srgbClr val="000000"/>
                  </a:outerShdw>
                </a:effectLst>
                <a:cs typeface="Tahoma" pitchFamily="34" charset="0"/>
              </a:rPr>
              <a:t>Attention, la </a:t>
            </a:r>
            <a:r>
              <a:rPr lang="fr-FR" dirty="0">
                <a:solidFill>
                  <a:srgbClr val="FFC000"/>
                </a:solidFill>
                <a:effectLst>
                  <a:outerShdw blurRad="38100" dist="38100" dir="2700000" algn="tl">
                    <a:srgbClr val="000000"/>
                  </a:outerShdw>
                </a:effectLst>
                <a:cs typeface="Tahoma" pitchFamily="34" charset="0"/>
              </a:rPr>
              <a:t>localisation n’échappe pas à la variabilité</a:t>
            </a:r>
            <a:r>
              <a:rPr lang="fr-FR" dirty="0">
                <a:solidFill>
                  <a:srgbClr val="FFFF00"/>
                </a:solidFill>
                <a:effectLst>
                  <a:outerShdw blurRad="38100" dist="38100" dir="2700000" algn="tl">
                    <a:srgbClr val="000000"/>
                  </a:outerShdw>
                </a:effectLst>
                <a:cs typeface="Tahoma" pitchFamily="34" charset="0"/>
              </a:rPr>
              <a:t>,</a:t>
            </a:r>
            <a:r>
              <a:rPr lang="fr-FR" sz="2000" dirty="0">
                <a:effectLst>
                  <a:outerShdw blurRad="38100" dist="38100" dir="2700000" algn="tl">
                    <a:srgbClr val="000000"/>
                  </a:outerShdw>
                </a:effectLst>
                <a:cs typeface="Tahoma" pitchFamily="34" charset="0"/>
              </a:rPr>
              <a:t> </a:t>
            </a:r>
            <a:r>
              <a:rPr lang="fr-FR" dirty="0">
                <a:effectLst>
                  <a:outerShdw blurRad="38100" dist="38100" dir="2700000" algn="tl">
                    <a:srgbClr val="000000"/>
                  </a:outerShdw>
                </a:effectLst>
                <a:cs typeface="Tahoma" pitchFamily="34" charset="0"/>
              </a:rPr>
              <a:t>au contraire : les facteurs non localisés induisent une composante aléatoire dans la distribution spatiale des évènements, et les facteurs géographiques reliés au phénomène de santé transmettent également leur variabilité aléatoire (ex. les évènements naturels, risques et climat</a:t>
            </a:r>
            <a:r>
              <a:rPr lang="fr-FR" dirty="0" smtClean="0">
                <a:effectLst>
                  <a:outerShdw blurRad="38100" dist="38100" dir="2700000" algn="tl">
                    <a:srgbClr val="000000"/>
                  </a:outerShdw>
                </a:effectLst>
                <a:cs typeface="Tahoma" pitchFamily="34" charset="0"/>
              </a:rPr>
              <a:t>)</a:t>
            </a:r>
            <a:endParaRPr lang="fr-FR" dirty="0">
              <a:effectLst>
                <a:outerShdw blurRad="38100" dist="38100" dir="2700000" algn="tl">
                  <a:srgbClr val="000000"/>
                </a:outerShdw>
              </a:effectLst>
              <a:cs typeface="Tahoma"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3298" name="Rectangle 2"/>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a:effectLst>
                  <a:outerShdw blurRad="38100" dist="38100" dir="2700000" algn="tl">
                    <a:srgbClr val="000000"/>
                  </a:outerShdw>
                </a:effectLst>
              </a:rPr>
              <a:t>Épidémiologie </a:t>
            </a:r>
            <a:r>
              <a:rPr lang="fr-FR" sz="3200" dirty="0" smtClean="0">
                <a:effectLst>
                  <a:outerShdw blurRad="38100" dist="38100" dir="2700000" algn="tl">
                    <a:srgbClr val="000000"/>
                  </a:outerShdw>
                </a:effectLst>
              </a:rPr>
              <a:t>« spatiale »</a:t>
            </a:r>
            <a:endParaRPr lang="fr-FR" sz="3200" i="1" dirty="0">
              <a:effectLst>
                <a:outerShdw blurRad="38100" dist="38100" dir="2700000" algn="tl">
                  <a:srgbClr val="000000"/>
                </a:outerShdw>
              </a:effectLst>
            </a:endParaRPr>
          </a:p>
        </p:txBody>
      </p:sp>
      <p:sp>
        <p:nvSpPr>
          <p:cNvPr id="183299" name="Text Box 3"/>
          <p:cNvSpPr txBox="1">
            <a:spLocks noChangeArrowheads="1"/>
          </p:cNvSpPr>
          <p:nvPr/>
        </p:nvSpPr>
        <p:spPr bwMode="auto">
          <a:xfrm>
            <a:off x="395536" y="1340768"/>
            <a:ext cx="8135937" cy="5432256"/>
          </a:xfrm>
          <a:prstGeom prst="rect">
            <a:avLst/>
          </a:prstGeom>
          <a:solidFill>
            <a:srgbClr val="C0C0C0">
              <a:alpha val="10001"/>
            </a:srgbClr>
          </a:solidFill>
          <a:ln w="9525" algn="ctr">
            <a:noFill/>
            <a:miter lim="800000"/>
            <a:headEnd/>
            <a:tailEnd/>
          </a:ln>
          <a:effectLst/>
        </p:spPr>
        <p:txBody>
          <a:bodyPr>
            <a:spAutoFit/>
          </a:bodyPr>
          <a:lstStyle/>
          <a:p>
            <a:pPr>
              <a:spcBef>
                <a:spcPct val="50000"/>
              </a:spcBef>
              <a:buSzPct val="70000"/>
              <a:buFont typeface="Arial" charset="0"/>
              <a:buChar char="►"/>
              <a:defRPr/>
            </a:pPr>
            <a:r>
              <a:rPr lang="fr-FR" sz="2000" dirty="0">
                <a:solidFill>
                  <a:srgbClr val="FFC000"/>
                </a:solidFill>
                <a:effectLst>
                  <a:outerShdw blurRad="38100" dist="38100" dir="2700000" algn="tl">
                    <a:srgbClr val="000000"/>
                  </a:outerShdw>
                </a:effectLst>
                <a:latin typeface="Tahoma" pitchFamily="34" charset="0"/>
                <a:cs typeface="Tahoma" pitchFamily="34" charset="0"/>
              </a:rPr>
              <a:t> </a:t>
            </a:r>
            <a:r>
              <a:rPr lang="fr-FR" dirty="0">
                <a:solidFill>
                  <a:srgbClr val="FFC000"/>
                </a:solidFill>
                <a:effectLst>
                  <a:outerShdw blurRad="38100" dist="38100" dir="2700000" algn="tl">
                    <a:srgbClr val="000000"/>
                  </a:outerShdw>
                </a:effectLst>
                <a:cs typeface="Tahoma" pitchFamily="34" charset="0"/>
              </a:rPr>
              <a:t>Les phénomènes naturels ou anthropiques présentent souvent des distributions spatiales non aléatoires </a:t>
            </a:r>
          </a:p>
          <a:p>
            <a:pPr marL="450850">
              <a:spcBef>
                <a:spcPct val="50000"/>
              </a:spcBef>
              <a:buSzPct val="70000"/>
              <a:buFont typeface="Arial" charset="0"/>
              <a:buNone/>
              <a:defRPr/>
            </a:pPr>
            <a:r>
              <a:rPr lang="fr-FR" dirty="0" smtClean="0">
                <a:effectLst>
                  <a:outerShdw blurRad="38100" dist="38100" dir="2700000" algn="tl">
                    <a:srgbClr val="000000"/>
                  </a:outerShdw>
                </a:effectLst>
                <a:cs typeface="Tahoma" pitchFamily="34" charset="0"/>
              </a:rPr>
              <a:t>Beaucoup </a:t>
            </a:r>
            <a:r>
              <a:rPr lang="fr-FR" dirty="0">
                <a:effectLst>
                  <a:outerShdw blurRad="38100" dist="38100" dir="2700000" algn="tl">
                    <a:srgbClr val="000000"/>
                  </a:outerShdw>
                </a:effectLst>
                <a:cs typeface="Tahoma" pitchFamily="34" charset="0"/>
              </a:rPr>
              <a:t>de phénomènes naturels sont continus dans l’espace : ils présentent de l’autocorrélation </a:t>
            </a:r>
            <a:r>
              <a:rPr lang="fr-FR" dirty="0" smtClean="0">
                <a:effectLst>
                  <a:outerShdw blurRad="38100" dist="38100" dir="2700000" algn="tl">
                    <a:srgbClr val="000000"/>
                  </a:outerShdw>
                </a:effectLst>
                <a:cs typeface="Tahoma" pitchFamily="34" charset="0"/>
              </a:rPr>
              <a:t>et surtout </a:t>
            </a:r>
            <a:r>
              <a:rPr lang="fr-FR" dirty="0">
                <a:effectLst>
                  <a:outerShdw blurRad="38100" dist="38100" dir="2700000" algn="tl">
                    <a:srgbClr val="000000"/>
                  </a:outerShdw>
                </a:effectLst>
                <a:cs typeface="Tahoma" pitchFamily="34" charset="0"/>
              </a:rPr>
              <a:t>des tendances spatiales</a:t>
            </a:r>
            <a:r>
              <a:rPr lang="fr-FR" dirty="0" smtClean="0">
                <a:effectLst>
                  <a:outerShdw blurRad="38100" dist="38100" dir="2700000" algn="tl">
                    <a:srgbClr val="000000"/>
                  </a:outerShdw>
                </a:effectLst>
                <a:cs typeface="Tahoma" pitchFamily="34" charset="0"/>
              </a:rPr>
              <a:t>. Cette distribution peut influencer la distribution spatiale du phénomène étudié.</a:t>
            </a:r>
            <a:r>
              <a:rPr lang="fr-FR" dirty="0">
                <a:effectLst>
                  <a:outerShdw blurRad="38100" dist="38100" dir="2700000" algn="tl">
                    <a:srgbClr val="000000"/>
                  </a:outerShdw>
                </a:effectLst>
                <a:cs typeface="Tahoma" pitchFamily="34" charset="0"/>
              </a:rPr>
              <a:t/>
            </a:r>
            <a:br>
              <a:rPr lang="fr-FR" dirty="0">
                <a:effectLst>
                  <a:outerShdw blurRad="38100" dist="38100" dir="2700000" algn="tl">
                    <a:srgbClr val="000000"/>
                  </a:outerShdw>
                </a:effectLst>
                <a:cs typeface="Tahoma" pitchFamily="34" charset="0"/>
              </a:rPr>
            </a:br>
            <a:endParaRPr lang="fr-FR" sz="1200" dirty="0" smtClean="0">
              <a:effectLst>
                <a:outerShdw blurRad="38100" dist="38100" dir="2700000" algn="tl">
                  <a:srgbClr val="000000"/>
                </a:outerShdw>
              </a:effectLst>
              <a:cs typeface="Tahoma" pitchFamily="34" charset="0"/>
            </a:endParaRPr>
          </a:p>
          <a:p>
            <a:pPr>
              <a:spcBef>
                <a:spcPct val="50000"/>
              </a:spcBef>
              <a:buSzPct val="70000"/>
              <a:buFont typeface="Arial" charset="0"/>
              <a:buChar char="►"/>
              <a:defRPr/>
            </a:pPr>
            <a:r>
              <a:rPr lang="fr-FR" dirty="0" smtClean="0">
                <a:solidFill>
                  <a:srgbClr val="FFC000"/>
                </a:solidFill>
                <a:effectLst>
                  <a:outerShdw blurRad="38100" dist="38100" dir="2700000" algn="tl">
                    <a:srgbClr val="000000"/>
                  </a:outerShdw>
                </a:effectLst>
                <a:cs typeface="Tahoma" pitchFamily="34" charset="0"/>
              </a:rPr>
              <a:t> La distribution spatiale est le résultat de nombreux processus, spatiaux et non spatiaux</a:t>
            </a:r>
            <a:r>
              <a:rPr lang="fr-FR" dirty="0" smtClean="0">
                <a:solidFill>
                  <a:srgbClr val="FFCC66"/>
                </a:solidFill>
                <a:effectLst>
                  <a:outerShdw blurRad="38100" dist="38100" dir="2700000" algn="tl">
                    <a:srgbClr val="000000"/>
                  </a:outerShdw>
                </a:effectLst>
                <a:cs typeface="Tahoma" pitchFamily="34" charset="0"/>
              </a:rPr>
              <a:t/>
            </a:r>
            <a:br>
              <a:rPr lang="fr-FR" dirty="0" smtClean="0">
                <a:solidFill>
                  <a:srgbClr val="FFCC66"/>
                </a:solidFill>
                <a:effectLst>
                  <a:outerShdw blurRad="38100" dist="38100" dir="2700000" algn="tl">
                    <a:srgbClr val="000000"/>
                  </a:outerShdw>
                </a:effectLst>
                <a:cs typeface="Tahoma" pitchFamily="34" charset="0"/>
              </a:rPr>
            </a:br>
            <a:endParaRPr lang="fr-FR" dirty="0" smtClean="0">
              <a:solidFill>
                <a:srgbClr val="FFCC66"/>
              </a:solidFill>
              <a:effectLst>
                <a:outerShdw blurRad="38100" dist="38100" dir="2700000" algn="tl">
                  <a:srgbClr val="000000"/>
                </a:outerShdw>
              </a:effectLst>
              <a:cs typeface="Tahoma" pitchFamily="34" charset="0"/>
            </a:endParaRPr>
          </a:p>
          <a:p>
            <a:pPr lvl="1">
              <a:spcAft>
                <a:spcPct val="30000"/>
              </a:spcAft>
              <a:buClr>
                <a:srgbClr val="FFCC66"/>
              </a:buClr>
              <a:buSzPct val="80000"/>
              <a:buFont typeface="Wingdings" pitchFamily="2" charset="2"/>
              <a:buChar char="§"/>
              <a:defRPr/>
            </a:pPr>
            <a:r>
              <a:rPr lang="fr-FR" dirty="0" smtClean="0">
                <a:effectLst>
                  <a:outerShdw blurRad="38100" dist="38100" dir="2700000" algn="tl">
                    <a:srgbClr val="000000"/>
                  </a:outerShdw>
                </a:effectLst>
                <a:cs typeface="Tahoma" pitchFamily="34" charset="0"/>
              </a:rPr>
              <a:t> Facteurs </a:t>
            </a:r>
            <a:r>
              <a:rPr lang="fr-FR" dirty="0" smtClean="0">
                <a:effectLst>
                  <a:outerShdw blurRad="38100" dist="38100" dir="2700000" algn="tl">
                    <a:srgbClr val="000000"/>
                  </a:outerShdw>
                </a:effectLst>
                <a:cs typeface="Tahoma" pitchFamily="34" charset="0"/>
              </a:rPr>
              <a:t>de risque </a:t>
            </a:r>
            <a:r>
              <a:rPr lang="fr-FR" dirty="0" smtClean="0">
                <a:effectLst>
                  <a:outerShdw blurRad="38100" dist="38100" dir="2700000" algn="tl">
                    <a:srgbClr val="000000"/>
                  </a:outerShdw>
                </a:effectLst>
                <a:cs typeface="Tahoma" pitchFamily="34" charset="0"/>
              </a:rPr>
              <a:t>spatialisés, mobiles ou immobiles</a:t>
            </a:r>
            <a:endParaRPr lang="fr-FR" dirty="0" smtClean="0">
              <a:effectLst>
                <a:outerShdw blurRad="38100" dist="38100" dir="2700000" algn="tl">
                  <a:srgbClr val="000000"/>
                </a:outerShdw>
              </a:effectLst>
              <a:cs typeface="Tahoma" pitchFamily="34" charset="0"/>
            </a:endParaRPr>
          </a:p>
          <a:p>
            <a:pPr lvl="1">
              <a:spcAft>
                <a:spcPct val="30000"/>
              </a:spcAft>
              <a:buClr>
                <a:srgbClr val="FFCC66"/>
              </a:buClr>
              <a:buSzPct val="80000"/>
              <a:buFont typeface="Wingdings" pitchFamily="2" charset="2"/>
              <a:buChar char="§"/>
              <a:defRPr/>
            </a:pPr>
            <a:r>
              <a:rPr lang="fr-FR" dirty="0" smtClean="0">
                <a:effectLst>
                  <a:outerShdw blurRad="38100" dist="38100" dir="2700000" algn="tl">
                    <a:srgbClr val="000000"/>
                  </a:outerShdw>
                </a:effectLst>
                <a:cs typeface="Tahoma" pitchFamily="34" charset="0"/>
              </a:rPr>
              <a:t> Relations </a:t>
            </a:r>
            <a:r>
              <a:rPr lang="fr-FR" dirty="0">
                <a:effectLst>
                  <a:outerShdw blurRad="38100" dist="38100" dir="2700000" algn="tl">
                    <a:srgbClr val="000000"/>
                  </a:outerShdw>
                </a:effectLst>
                <a:cs typeface="Tahoma" pitchFamily="34" charset="0"/>
              </a:rPr>
              <a:t>spatiales </a:t>
            </a:r>
            <a:r>
              <a:rPr lang="fr-FR" dirty="0" smtClean="0">
                <a:effectLst>
                  <a:outerShdw blurRad="38100" dist="38100" dir="2700000" algn="tl">
                    <a:srgbClr val="000000"/>
                  </a:outerShdw>
                </a:effectLst>
                <a:cs typeface="Tahoma" pitchFamily="34" charset="0"/>
              </a:rPr>
              <a:t>locales entre </a:t>
            </a:r>
            <a:r>
              <a:rPr lang="fr-FR" dirty="0">
                <a:effectLst>
                  <a:outerShdw blurRad="38100" dist="38100" dir="2700000" algn="tl">
                    <a:srgbClr val="000000"/>
                  </a:outerShdw>
                </a:effectLst>
                <a:cs typeface="Tahoma" pitchFamily="34" charset="0"/>
              </a:rPr>
              <a:t>évènements (attraction-répulsion, diffusion à partir d’une source ou d’un réseau, </a:t>
            </a:r>
            <a:r>
              <a:rPr lang="fr-FR" dirty="0" smtClean="0">
                <a:effectLst>
                  <a:outerShdw blurRad="38100" dist="38100" dir="2700000" algn="tl">
                    <a:srgbClr val="000000"/>
                  </a:outerShdw>
                </a:effectLst>
                <a:cs typeface="Tahoma" pitchFamily="34" charset="0"/>
              </a:rPr>
              <a:t>processus </a:t>
            </a:r>
            <a:r>
              <a:rPr lang="fr-FR" dirty="0" smtClean="0">
                <a:effectLst>
                  <a:outerShdw blurRad="38100" dist="38100" dir="2700000" algn="tl">
                    <a:srgbClr val="000000"/>
                  </a:outerShdw>
                </a:effectLst>
                <a:cs typeface="Tahoma" pitchFamily="34" charset="0"/>
              </a:rPr>
              <a:t>infectieux)</a:t>
            </a:r>
          </a:p>
          <a:p>
            <a:pPr lvl="1">
              <a:spcAft>
                <a:spcPct val="30000"/>
              </a:spcAft>
              <a:buClr>
                <a:srgbClr val="FFCC66"/>
              </a:buClr>
              <a:buSzPct val="80000"/>
              <a:buFont typeface="Wingdings" pitchFamily="2" charset="2"/>
              <a:buChar char="§"/>
              <a:defRPr/>
            </a:pPr>
            <a:r>
              <a:rPr lang="fr-FR" dirty="0" smtClean="0">
                <a:effectLst>
                  <a:outerShdw blurRad="38100" dist="38100" dir="2700000" algn="tl">
                    <a:srgbClr val="000000"/>
                  </a:outerShdw>
                </a:effectLst>
                <a:cs typeface="Tahoma" pitchFamily="34" charset="0"/>
              </a:rPr>
              <a:t> Autres </a:t>
            </a:r>
            <a:r>
              <a:rPr lang="fr-FR" dirty="0">
                <a:effectLst>
                  <a:outerShdw blurRad="38100" dist="38100" dir="2700000" algn="tl">
                    <a:srgbClr val="000000"/>
                  </a:outerShdw>
                </a:effectLst>
                <a:cs typeface="Tahoma" pitchFamily="34" charset="0"/>
              </a:rPr>
              <a:t>facteurs non géographiques (composante </a:t>
            </a:r>
            <a:r>
              <a:rPr lang="fr-FR" dirty="0" smtClean="0">
                <a:effectLst>
                  <a:outerShdw blurRad="38100" dist="38100" dir="2700000" algn="tl">
                    <a:srgbClr val="000000"/>
                  </a:outerShdw>
                </a:effectLst>
                <a:cs typeface="Tahoma" pitchFamily="34" charset="0"/>
              </a:rPr>
              <a:t>spatiale aléatoire</a:t>
            </a:r>
            <a:r>
              <a:rPr lang="fr-FR" dirty="0" smtClean="0">
                <a:effectLst>
                  <a:outerShdw blurRad="38100" dist="38100" dir="2700000" algn="tl">
                    <a:srgbClr val="000000"/>
                  </a:outerShdw>
                </a:effectLst>
                <a:cs typeface="Tahoma" pitchFamily="34" charset="0"/>
              </a:rPr>
              <a:t>)</a:t>
            </a:r>
            <a:endParaRPr lang="fr-FR" dirty="0">
              <a:effectLst>
                <a:outerShdw blurRad="38100" dist="38100" dir="2700000" algn="tl">
                  <a:srgbClr val="000000"/>
                </a:outerShdw>
              </a:effectLst>
              <a:cs typeface="Tahoma" pitchFamily="34" charset="0"/>
            </a:endParaRPr>
          </a:p>
          <a:p>
            <a:pPr lvl="1">
              <a:spcAft>
                <a:spcPct val="30000"/>
              </a:spcAft>
              <a:buClr>
                <a:srgbClr val="FFCC66"/>
              </a:buClr>
              <a:buSzPct val="80000"/>
              <a:buFont typeface="Wingdings" pitchFamily="2" charset="2"/>
              <a:buChar char="§"/>
              <a:defRPr/>
            </a:pPr>
            <a:r>
              <a:rPr lang="fr-FR" dirty="0" smtClean="0">
                <a:effectLst>
                  <a:outerShdw blurRad="38100" dist="38100" dir="2700000" algn="tl">
                    <a:srgbClr val="000000"/>
                  </a:outerShdw>
                </a:effectLst>
                <a:cs typeface="Tahoma" pitchFamily="34" charset="0"/>
              </a:rPr>
              <a:t> Distribution </a:t>
            </a:r>
            <a:r>
              <a:rPr lang="fr-FR" dirty="0">
                <a:effectLst>
                  <a:outerShdw blurRad="38100" dist="38100" dir="2700000" algn="tl">
                    <a:srgbClr val="000000"/>
                  </a:outerShdw>
                </a:effectLst>
                <a:cs typeface="Tahoma" pitchFamily="34" charset="0"/>
              </a:rPr>
              <a:t>aléatoire intrinsèque des </a:t>
            </a:r>
            <a:r>
              <a:rPr lang="fr-FR" dirty="0" smtClean="0">
                <a:effectLst>
                  <a:outerShdw blurRad="38100" dist="38100" dir="2700000" algn="tl">
                    <a:srgbClr val="000000"/>
                  </a:outerShdw>
                </a:effectLst>
                <a:cs typeface="Tahoma" pitchFamily="34" charset="0"/>
              </a:rPr>
              <a:t>évènements</a:t>
            </a:r>
          </a:p>
          <a:p>
            <a:pPr lvl="1">
              <a:spcAft>
                <a:spcPct val="30000"/>
              </a:spcAft>
              <a:buClr>
                <a:srgbClr val="FFCC66"/>
              </a:buClr>
              <a:buSzPct val="80000"/>
              <a:defRPr/>
            </a:pPr>
            <a:endParaRPr lang="fr-FR" dirty="0" smtClean="0">
              <a:effectLst>
                <a:outerShdw blurRad="38100" dist="38100" dir="2700000" algn="tl">
                  <a:srgbClr val="000000"/>
                </a:outerShdw>
              </a:effectLst>
              <a:cs typeface="Tahoma" pitchFamily="34" charset="0"/>
            </a:endParaRPr>
          </a:p>
          <a:p>
            <a:pPr marL="0" lvl="1">
              <a:spcAft>
                <a:spcPct val="30000"/>
              </a:spcAft>
              <a:buClr>
                <a:srgbClr val="FFCC66"/>
              </a:buClr>
              <a:buSzPct val="80000"/>
              <a:buFont typeface="Arial" pitchFamily="34" charset="0"/>
              <a:buChar char="►"/>
              <a:defRPr/>
            </a:pPr>
            <a:r>
              <a:rPr lang="fr-FR" dirty="0" smtClean="0">
                <a:effectLst>
                  <a:outerShdw blurRad="38100" dist="38100" dir="2700000" algn="tl">
                    <a:srgbClr val="000000"/>
                  </a:outerShdw>
                </a:effectLst>
                <a:cs typeface="Tahoma" pitchFamily="34" charset="0"/>
              </a:rPr>
              <a:t> </a:t>
            </a:r>
            <a:r>
              <a:rPr lang="fr-FR" dirty="0" smtClean="0">
                <a:solidFill>
                  <a:srgbClr val="FFC000"/>
                </a:solidFill>
                <a:effectLst>
                  <a:outerShdw blurRad="38100" dist="38100" dir="2700000" algn="tl">
                    <a:srgbClr val="000000"/>
                  </a:outerShdw>
                </a:effectLst>
                <a:cs typeface="Tahoma" pitchFamily="34" charset="0"/>
              </a:rPr>
              <a:t>Souvent, un facteur a beaucoup plus d’influence que les autres, ce qui permet de l’appréhender dans les situations observées</a:t>
            </a:r>
            <a:endParaRPr lang="fr-FR" dirty="0">
              <a:solidFill>
                <a:srgbClr val="FFC000"/>
              </a:solidFill>
              <a:effectLst>
                <a:outerShdw blurRad="38100" dist="38100" dir="2700000" algn="tl">
                  <a:srgbClr val="000000"/>
                </a:outerShdw>
              </a:effectLst>
              <a:cs typeface="Tahoma"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1250" name="Rectangle 2"/>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a:effectLst>
                  <a:outerShdw blurRad="38100" dist="38100" dir="2700000" algn="tl">
                    <a:srgbClr val="000000"/>
                  </a:outerShdw>
                </a:effectLst>
              </a:rPr>
              <a:t>Épidémiologie </a:t>
            </a:r>
            <a:r>
              <a:rPr lang="fr-FR" sz="3200" dirty="0" smtClean="0">
                <a:effectLst>
                  <a:outerShdw blurRad="38100" dist="38100" dir="2700000" algn="tl">
                    <a:srgbClr val="000000"/>
                  </a:outerShdw>
                </a:effectLst>
              </a:rPr>
              <a:t>« spatiale »</a:t>
            </a:r>
            <a:endParaRPr lang="fr-FR" sz="3200" i="1" dirty="0">
              <a:effectLst>
                <a:outerShdw blurRad="38100" dist="38100" dir="2700000" algn="tl">
                  <a:srgbClr val="000000"/>
                </a:outerShdw>
              </a:effectLst>
            </a:endParaRPr>
          </a:p>
        </p:txBody>
      </p:sp>
      <p:sp>
        <p:nvSpPr>
          <p:cNvPr id="181251" name="Text Box 3"/>
          <p:cNvSpPr txBox="1">
            <a:spLocks noChangeArrowheads="1"/>
          </p:cNvSpPr>
          <p:nvPr/>
        </p:nvSpPr>
        <p:spPr bwMode="auto">
          <a:xfrm>
            <a:off x="395536" y="1556792"/>
            <a:ext cx="8135937" cy="4179606"/>
          </a:xfrm>
          <a:prstGeom prst="rect">
            <a:avLst/>
          </a:prstGeom>
          <a:solidFill>
            <a:srgbClr val="C0C0C0">
              <a:alpha val="10001"/>
            </a:srgbClr>
          </a:solidFill>
          <a:ln w="9525" algn="ctr">
            <a:noFill/>
            <a:miter lim="800000"/>
            <a:headEnd/>
            <a:tailEnd/>
          </a:ln>
          <a:effectLst/>
        </p:spPr>
        <p:txBody>
          <a:bodyPr wrap="square">
            <a:spAutoFit/>
          </a:bodyPr>
          <a:lstStyle/>
          <a:p>
            <a:pPr>
              <a:lnSpc>
                <a:spcPct val="90000"/>
              </a:lnSpc>
              <a:spcBef>
                <a:spcPct val="50000"/>
              </a:spcBef>
              <a:spcAft>
                <a:spcPct val="30000"/>
              </a:spcAft>
              <a:buSzPct val="70000"/>
              <a:buFont typeface="Arial" charset="0"/>
              <a:buChar char="►"/>
              <a:defRPr/>
            </a:pPr>
            <a:r>
              <a:rPr lang="fr-FR" dirty="0">
                <a:solidFill>
                  <a:srgbClr val="FFCC66"/>
                </a:solidFill>
                <a:effectLst>
                  <a:outerShdw blurRad="38100" dist="38100" dir="2700000" algn="tl">
                    <a:srgbClr val="000000"/>
                  </a:outerShdw>
                </a:effectLst>
                <a:cs typeface="Tahoma" pitchFamily="34" charset="0"/>
              </a:rPr>
              <a:t> </a:t>
            </a:r>
            <a:r>
              <a:rPr lang="fr-FR" dirty="0">
                <a:solidFill>
                  <a:srgbClr val="FFC000"/>
                </a:solidFill>
                <a:effectLst>
                  <a:outerShdw blurRad="38100" dist="38100" dir="2700000" algn="tl">
                    <a:srgbClr val="000000"/>
                  </a:outerShdw>
                </a:effectLst>
                <a:cs typeface="Tahoma" pitchFamily="34" charset="0"/>
              </a:rPr>
              <a:t>L</a:t>
            </a:r>
            <a:r>
              <a:rPr lang="fr-FR" dirty="0">
                <a:solidFill>
                  <a:srgbClr val="FFC000"/>
                </a:solidFill>
                <a:effectLst>
                  <a:outerShdw blurRad="38100" dist="38100" dir="2700000" algn="tl">
                    <a:srgbClr val="000000"/>
                  </a:outerShdw>
                </a:effectLst>
                <a:cs typeface="+mn-cs"/>
              </a:rPr>
              <a:t>’étiologie est toujours multifactorielle. </a:t>
            </a:r>
            <a:endParaRPr lang="fr-FR" dirty="0" smtClean="0">
              <a:solidFill>
                <a:srgbClr val="FFC000"/>
              </a:solidFill>
              <a:effectLst>
                <a:outerShdw blurRad="38100" dist="38100" dir="2700000" algn="tl">
                  <a:srgbClr val="000000"/>
                </a:outerShdw>
              </a:effectLst>
              <a:cs typeface="+mn-cs"/>
            </a:endParaRPr>
          </a:p>
          <a:p>
            <a:pPr marL="450850">
              <a:lnSpc>
                <a:spcPct val="90000"/>
              </a:lnSpc>
              <a:spcBef>
                <a:spcPts val="600"/>
              </a:spcBef>
              <a:spcAft>
                <a:spcPts val="0"/>
              </a:spcAft>
              <a:buSzPct val="70000"/>
              <a:defRPr/>
            </a:pPr>
            <a:r>
              <a:rPr lang="fr-FR" dirty="0" smtClean="0">
                <a:effectLst>
                  <a:outerShdw blurRad="38100" dist="38100" dir="2700000" algn="tl">
                    <a:srgbClr val="000000"/>
                  </a:outerShdw>
                </a:effectLst>
                <a:cs typeface="+mn-cs"/>
              </a:rPr>
              <a:t>Dans </a:t>
            </a:r>
            <a:r>
              <a:rPr lang="fr-FR" dirty="0">
                <a:effectLst>
                  <a:outerShdw blurRad="38100" dist="38100" dir="2700000" algn="tl">
                    <a:srgbClr val="000000"/>
                  </a:outerShdw>
                </a:effectLst>
                <a:cs typeface="+mn-cs"/>
              </a:rPr>
              <a:t>les mêmes conditions environnementales, deux épidémies ne se répètent jamais à </a:t>
            </a:r>
            <a:r>
              <a:rPr lang="fr-FR" dirty="0" smtClean="0">
                <a:effectLst>
                  <a:outerShdw blurRad="38100" dist="38100" dir="2700000" algn="tl">
                    <a:srgbClr val="000000"/>
                  </a:outerShdw>
                </a:effectLst>
                <a:cs typeface="+mn-cs"/>
              </a:rPr>
              <a:t>l’identique. </a:t>
            </a:r>
            <a:r>
              <a:rPr lang="fr-FR" dirty="0">
                <a:effectLst>
                  <a:outerShdw blurRad="38100" dist="38100" dir="2700000" algn="tl">
                    <a:srgbClr val="000000"/>
                  </a:outerShdw>
                </a:effectLst>
                <a:cs typeface="+mn-cs"/>
              </a:rPr>
              <a:t>La situation réelle observée n’est qu’une parmi beaucoup de probables : la variabilité est grande. Il est nécessaire de poser des hypothèses pour générer des situations probables, et </a:t>
            </a:r>
            <a:r>
              <a:rPr lang="fr-FR" dirty="0" smtClean="0">
                <a:effectLst>
                  <a:outerShdw blurRad="38100" dist="38100" dir="2700000" algn="tl">
                    <a:srgbClr val="000000"/>
                  </a:outerShdw>
                </a:effectLst>
                <a:cs typeface="+mn-cs"/>
              </a:rPr>
              <a:t>ainsi </a:t>
            </a:r>
            <a:r>
              <a:rPr lang="fr-FR" dirty="0" smtClean="0">
                <a:effectLst>
                  <a:outerShdw blurRad="38100" dist="38100" dir="2700000" algn="tl">
                    <a:srgbClr val="000000"/>
                  </a:outerShdw>
                </a:effectLst>
                <a:cs typeface="+mn-cs"/>
              </a:rPr>
              <a:t>évaluer </a:t>
            </a:r>
            <a:r>
              <a:rPr lang="fr-FR" dirty="0">
                <a:effectLst>
                  <a:outerShdw blurRad="38100" dist="38100" dir="2700000" algn="tl">
                    <a:srgbClr val="000000"/>
                  </a:outerShdw>
                </a:effectLst>
                <a:cs typeface="+mn-cs"/>
              </a:rPr>
              <a:t>la situation réelle observée parmi les situations probables.</a:t>
            </a:r>
          </a:p>
          <a:p>
            <a:pPr>
              <a:lnSpc>
                <a:spcPct val="90000"/>
              </a:lnSpc>
              <a:spcBef>
                <a:spcPct val="50000"/>
              </a:spcBef>
              <a:spcAft>
                <a:spcPct val="30000"/>
              </a:spcAft>
              <a:buSzPct val="70000"/>
              <a:buFont typeface="Arial" charset="0"/>
              <a:buChar char="►"/>
              <a:defRPr/>
            </a:pPr>
            <a:r>
              <a:rPr lang="fr-FR" dirty="0">
                <a:solidFill>
                  <a:srgbClr val="FFC000"/>
                </a:solidFill>
                <a:effectLst>
                  <a:outerShdw blurRad="38100" dist="38100" dir="2700000" algn="tl">
                    <a:srgbClr val="000000"/>
                  </a:outerShdw>
                </a:effectLst>
                <a:cs typeface="Tahoma" pitchFamily="34" charset="0"/>
              </a:rPr>
              <a:t> La </a:t>
            </a:r>
            <a:r>
              <a:rPr lang="fr-FR" dirty="0">
                <a:solidFill>
                  <a:srgbClr val="FFC000"/>
                </a:solidFill>
                <a:effectLst>
                  <a:outerShdw blurRad="38100" dist="38100" dir="2700000" algn="tl">
                    <a:srgbClr val="000000"/>
                  </a:outerShdw>
                </a:effectLst>
                <a:cs typeface="+mn-cs"/>
              </a:rPr>
              <a:t>localisation peut aider : les situations réelles </a:t>
            </a:r>
            <a:r>
              <a:rPr lang="fr-FR" dirty="0" smtClean="0">
                <a:solidFill>
                  <a:srgbClr val="FFC000"/>
                </a:solidFill>
                <a:effectLst>
                  <a:outerShdw blurRad="38100" dist="38100" dir="2700000" algn="tl">
                    <a:srgbClr val="000000"/>
                  </a:outerShdw>
                </a:effectLst>
                <a:cs typeface="+mn-cs"/>
              </a:rPr>
              <a:t>observées présentent </a:t>
            </a:r>
            <a:r>
              <a:rPr lang="fr-FR" dirty="0">
                <a:solidFill>
                  <a:srgbClr val="FFC000"/>
                </a:solidFill>
                <a:effectLst>
                  <a:outerShdw blurRad="38100" dist="38100" dir="2700000" algn="tl">
                    <a:srgbClr val="000000"/>
                  </a:outerShdw>
                </a:effectLst>
                <a:cs typeface="+mn-cs"/>
              </a:rPr>
              <a:t>souvent une probabilité très </a:t>
            </a:r>
            <a:r>
              <a:rPr lang="fr-FR" dirty="0" smtClean="0">
                <a:solidFill>
                  <a:srgbClr val="FFC000"/>
                </a:solidFill>
                <a:effectLst>
                  <a:outerShdw blurRad="38100" dist="38100" dir="2700000" algn="tl">
                    <a:srgbClr val="000000"/>
                  </a:outerShdw>
                </a:effectLst>
                <a:cs typeface="+mn-cs"/>
              </a:rPr>
              <a:t>faible</a:t>
            </a:r>
          </a:p>
          <a:p>
            <a:pPr marL="450850">
              <a:lnSpc>
                <a:spcPct val="90000"/>
              </a:lnSpc>
              <a:spcBef>
                <a:spcPts val="600"/>
              </a:spcBef>
              <a:spcAft>
                <a:spcPts val="0"/>
              </a:spcAft>
              <a:buSzPct val="70000"/>
              <a:defRPr/>
            </a:pPr>
            <a:r>
              <a:rPr lang="fr-FR" dirty="0" smtClean="0">
                <a:effectLst>
                  <a:outerShdw blurRad="38100" dist="38100" dir="2700000" algn="tl">
                    <a:srgbClr val="000000"/>
                  </a:outerShdw>
                </a:effectLst>
                <a:cs typeface="+mn-cs"/>
              </a:rPr>
              <a:t>Dans </a:t>
            </a:r>
            <a:r>
              <a:rPr lang="fr-FR" dirty="0">
                <a:effectLst>
                  <a:outerShdw blurRad="38100" dist="38100" dir="2700000" algn="tl">
                    <a:srgbClr val="000000"/>
                  </a:outerShdw>
                </a:effectLst>
                <a:cs typeface="+mn-cs"/>
              </a:rPr>
              <a:t>certaines situations, la probabilité d’occurrence aléatoire d’un agrégat ou d’un forme particulière est très faible. Ceci permet de conserver comme aléatoires certaines situations, et de considérer avec prudence les conclusions lorsque le risque </a:t>
            </a:r>
            <a:r>
              <a:rPr lang="fr-FR" dirty="0">
                <a:effectLst>
                  <a:outerShdw blurRad="38100" dist="38100" dir="2700000" algn="tl">
                    <a:srgbClr val="000000"/>
                  </a:outerShdw>
                </a:effectLst>
                <a:cs typeface="+mn-cs"/>
                <a:sym typeface="Symbol" pitchFamily="18" charset="2"/>
              </a:rPr>
              <a:t> est &gt; 0.001 (et non 0.05).</a:t>
            </a:r>
          </a:p>
          <a:p>
            <a:pPr>
              <a:lnSpc>
                <a:spcPct val="90000"/>
              </a:lnSpc>
              <a:spcBef>
                <a:spcPct val="50000"/>
              </a:spcBef>
              <a:spcAft>
                <a:spcPct val="30000"/>
              </a:spcAft>
              <a:buSzPct val="70000"/>
              <a:buFont typeface="Arial" charset="0"/>
              <a:buChar char="►"/>
              <a:defRPr/>
            </a:pPr>
            <a:r>
              <a:rPr lang="fr-FR" dirty="0">
                <a:solidFill>
                  <a:srgbClr val="FFC000"/>
                </a:solidFill>
                <a:effectLst>
                  <a:outerShdw blurRad="38100" dist="38100" dir="2700000" algn="tl">
                    <a:srgbClr val="000000"/>
                  </a:outerShdw>
                </a:effectLst>
                <a:cs typeface="Tahoma" pitchFamily="34" charset="0"/>
              </a:rPr>
              <a:t> La </a:t>
            </a:r>
            <a:r>
              <a:rPr lang="fr-FR" dirty="0">
                <a:solidFill>
                  <a:srgbClr val="FFC000"/>
                </a:solidFill>
                <a:effectLst>
                  <a:outerShdw blurRad="38100" dist="38100" dir="2700000" algn="tl">
                    <a:srgbClr val="000000"/>
                  </a:outerShdw>
                </a:effectLst>
                <a:cs typeface="+mn-cs"/>
              </a:rPr>
              <a:t>cartographie est utile, mais insuffisante pour évaluer la probabilité d’une situation réelle </a:t>
            </a:r>
            <a:r>
              <a:rPr lang="fr-FR" dirty="0" smtClean="0">
                <a:solidFill>
                  <a:srgbClr val="FFC000"/>
                </a:solidFill>
                <a:effectLst>
                  <a:outerShdw blurRad="38100" dist="38100" dir="2700000" algn="tl">
                    <a:srgbClr val="000000"/>
                  </a:outerShdw>
                </a:effectLst>
                <a:cs typeface="+mn-cs"/>
              </a:rPr>
              <a:t>observée</a:t>
            </a:r>
            <a:endParaRPr lang="fr-FR" dirty="0">
              <a:solidFill>
                <a:srgbClr val="FFC000"/>
              </a:solidFill>
              <a:effectLst>
                <a:outerShdw blurRad="38100" dist="38100" dir="2700000" algn="tl">
                  <a:srgbClr val="000000"/>
                </a:outerShdw>
              </a:effectLst>
              <a:cs typeface="+mn-cs"/>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138244" name="Rectangle 4"/>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a:effectLst>
                  <a:outerShdw blurRad="38100" dist="38100" dir="2700000" algn="tl">
                    <a:srgbClr val="000000"/>
                  </a:outerShdw>
                </a:effectLst>
              </a:rPr>
              <a:t>Épidémiologie </a:t>
            </a:r>
            <a:r>
              <a:rPr lang="fr-FR" sz="3200" dirty="0" smtClean="0">
                <a:effectLst>
                  <a:outerShdw blurRad="38100" dist="38100" dir="2700000" algn="tl">
                    <a:srgbClr val="000000"/>
                  </a:outerShdw>
                </a:effectLst>
              </a:rPr>
              <a:t>« spatiale »</a:t>
            </a:r>
            <a:endParaRPr lang="fr-FR" sz="3200" i="1" dirty="0">
              <a:effectLst>
                <a:outerShdw blurRad="38100" dist="38100" dir="2700000" algn="tl">
                  <a:srgbClr val="000000"/>
                </a:outerShdw>
              </a:effectLst>
            </a:endParaRPr>
          </a:p>
        </p:txBody>
      </p:sp>
      <p:sp>
        <p:nvSpPr>
          <p:cNvPr id="138245" name="Text Box 5"/>
          <p:cNvSpPr txBox="1">
            <a:spLocks noChangeArrowheads="1"/>
          </p:cNvSpPr>
          <p:nvPr/>
        </p:nvSpPr>
        <p:spPr bwMode="auto">
          <a:xfrm>
            <a:off x="468313" y="1439863"/>
            <a:ext cx="8064500" cy="4829014"/>
          </a:xfrm>
          <a:prstGeom prst="rect">
            <a:avLst/>
          </a:prstGeom>
          <a:solidFill>
            <a:srgbClr val="C0C0C0">
              <a:alpha val="10001"/>
            </a:srgbClr>
          </a:solidFill>
          <a:ln w="9525" algn="ctr">
            <a:noFill/>
            <a:miter lim="800000"/>
            <a:headEnd/>
            <a:tailEnd/>
          </a:ln>
          <a:effectLst/>
        </p:spPr>
        <p:txBody>
          <a:bodyPr>
            <a:spAutoFit/>
          </a:bodyPr>
          <a:lstStyle/>
          <a:p>
            <a:pPr>
              <a:spcBef>
                <a:spcPct val="50000"/>
              </a:spcBef>
              <a:buClr>
                <a:srgbClr val="FFCC66"/>
              </a:buClr>
              <a:buSzPct val="70000"/>
              <a:buFont typeface="Arial" charset="0"/>
              <a:buChar char="►"/>
              <a:defRPr/>
            </a:pPr>
            <a:r>
              <a:rPr lang="fr-FR" dirty="0">
                <a:solidFill>
                  <a:srgbClr val="FFC000"/>
                </a:solidFill>
                <a:effectLst>
                  <a:outerShdw blurRad="38100" dist="38100" dir="2700000" algn="tl">
                    <a:srgbClr val="000000"/>
                  </a:outerShdw>
                </a:effectLst>
                <a:cs typeface="+mn-cs"/>
              </a:rPr>
              <a:t> Processus spatio-temporels dans l’émergence et la diffusion</a:t>
            </a:r>
          </a:p>
          <a:p>
            <a:pPr lvl="1">
              <a:lnSpc>
                <a:spcPct val="90000"/>
              </a:lnSpc>
              <a:spcBef>
                <a:spcPct val="50000"/>
              </a:spcBef>
              <a:spcAft>
                <a:spcPct val="50000"/>
              </a:spcAft>
              <a:buClr>
                <a:srgbClr val="FFCC66"/>
              </a:buClr>
              <a:buFont typeface="Wingdings" pitchFamily="2" charset="2"/>
              <a:buChar char="§"/>
              <a:defRPr/>
            </a:pPr>
            <a:r>
              <a:rPr lang="fr-FR" dirty="0">
                <a:effectLst>
                  <a:outerShdw blurRad="38100" dist="38100" dir="2700000" algn="tl">
                    <a:srgbClr val="000000"/>
                  </a:outerShdw>
                </a:effectLst>
                <a:cs typeface="+mn-cs"/>
              </a:rPr>
              <a:t> Processus d’émergence: évènements </a:t>
            </a:r>
            <a:r>
              <a:rPr lang="fr-FR" dirty="0" smtClean="0">
                <a:effectLst>
                  <a:outerShdw blurRad="38100" dist="38100" dir="2700000" algn="tl">
                    <a:srgbClr val="000000"/>
                  </a:outerShdw>
                </a:effectLst>
                <a:cs typeface="+mn-cs"/>
              </a:rPr>
              <a:t>rares, </a:t>
            </a:r>
            <a:r>
              <a:rPr lang="fr-FR" dirty="0">
                <a:effectLst>
                  <a:outerShdw blurRad="38100" dist="38100" dir="2700000" algn="tl">
                    <a:srgbClr val="000000"/>
                  </a:outerShdw>
                </a:effectLst>
                <a:cs typeface="+mn-cs"/>
              </a:rPr>
              <a:t>souvent spatialement </a:t>
            </a:r>
            <a:r>
              <a:rPr lang="fr-FR" dirty="0" smtClean="0">
                <a:effectLst>
                  <a:outerShdw blurRad="38100" dist="38100" dir="2700000" algn="tl">
                    <a:srgbClr val="000000"/>
                  </a:outerShdw>
                </a:effectLst>
                <a:cs typeface="+mn-cs"/>
              </a:rPr>
              <a:t>aléatoires</a:t>
            </a:r>
            <a:r>
              <a:rPr lang="fr-FR" dirty="0" smtClean="0">
                <a:effectLst>
                  <a:outerShdw blurRad="38100" dist="38100" dir="2700000" algn="tl">
                    <a:srgbClr val="000000"/>
                  </a:outerShdw>
                </a:effectLst>
                <a:cs typeface="+mn-cs"/>
              </a:rPr>
              <a:t>.</a:t>
            </a:r>
            <a:r>
              <a:rPr lang="fr-FR" dirty="0" smtClean="0">
                <a:effectLst>
                  <a:outerShdw blurRad="38100" dist="38100" dir="2700000" algn="tl">
                    <a:srgbClr val="000000"/>
                  </a:outerShdw>
                </a:effectLst>
                <a:cs typeface="+mn-cs"/>
              </a:rPr>
              <a:t> </a:t>
            </a:r>
            <a:r>
              <a:rPr lang="fr-FR" dirty="0">
                <a:effectLst>
                  <a:outerShdw blurRad="38100" dist="38100" dir="2700000" algn="tl">
                    <a:srgbClr val="000000"/>
                  </a:outerShdw>
                </a:effectLst>
                <a:cs typeface="+mn-cs"/>
              </a:rPr>
              <a:t>Des conditions environnementales peuvent être nécessaires </a:t>
            </a:r>
            <a:r>
              <a:rPr lang="fr-FR" dirty="0" smtClean="0">
                <a:effectLst>
                  <a:outerShdw blurRad="38100" dist="38100" dir="2700000" algn="tl">
                    <a:srgbClr val="000000"/>
                  </a:outerShdw>
                </a:effectLst>
                <a:cs typeface="+mn-cs"/>
              </a:rPr>
              <a:t>ou avoir une relation avec la probabilité d’occurrence (habitat </a:t>
            </a:r>
            <a:r>
              <a:rPr lang="fr-FR" dirty="0">
                <a:effectLst>
                  <a:outerShdw blurRad="38100" dist="38100" dir="2700000" algn="tl">
                    <a:srgbClr val="000000"/>
                  </a:outerShdw>
                </a:effectLst>
                <a:cs typeface="+mn-cs"/>
              </a:rPr>
              <a:t>écologique, présence d’un vecteur, etc.).</a:t>
            </a:r>
          </a:p>
          <a:p>
            <a:pPr lvl="1">
              <a:lnSpc>
                <a:spcPct val="90000"/>
              </a:lnSpc>
              <a:spcBef>
                <a:spcPct val="50000"/>
              </a:spcBef>
              <a:spcAft>
                <a:spcPct val="50000"/>
              </a:spcAft>
              <a:buClr>
                <a:srgbClr val="FFCC66"/>
              </a:buClr>
              <a:buFont typeface="Wingdings" pitchFamily="2" charset="2"/>
              <a:buChar char="§"/>
              <a:defRPr/>
            </a:pPr>
            <a:r>
              <a:rPr lang="fr-FR" dirty="0">
                <a:effectLst>
                  <a:outerShdw blurRad="38100" dist="38100" dir="2700000" algn="tl">
                    <a:srgbClr val="000000"/>
                  </a:outerShdw>
                </a:effectLst>
                <a:cs typeface="+mn-cs"/>
              </a:rPr>
              <a:t> Processus de diffusion : </a:t>
            </a:r>
            <a:r>
              <a:rPr lang="fr-FR" dirty="0" smtClean="0">
                <a:effectLst>
                  <a:outerShdw blurRad="38100" dist="38100" dir="2700000" algn="tl">
                    <a:srgbClr val="000000"/>
                  </a:outerShdw>
                </a:effectLst>
                <a:cs typeface="+mn-cs"/>
              </a:rPr>
              <a:t>dépend des caractéristiques </a:t>
            </a:r>
            <a:r>
              <a:rPr lang="fr-FR" dirty="0">
                <a:effectLst>
                  <a:outerShdw blurRad="38100" dist="38100" dir="2700000" algn="tl">
                    <a:srgbClr val="000000"/>
                  </a:outerShdw>
                </a:effectLst>
                <a:cs typeface="+mn-cs"/>
              </a:rPr>
              <a:t>du pathogène </a:t>
            </a:r>
            <a:r>
              <a:rPr lang="fr-FR" dirty="0" smtClean="0">
                <a:effectLst>
                  <a:outerShdw blurRad="38100" dist="38100" dir="2700000" algn="tl">
                    <a:srgbClr val="000000"/>
                  </a:outerShdw>
                </a:effectLst>
                <a:cs typeface="+mn-cs"/>
              </a:rPr>
              <a:t>(pouvoir infectieux, virulence, </a:t>
            </a:r>
            <a:r>
              <a:rPr lang="fr-FR" dirty="0">
                <a:effectLst>
                  <a:outerShdw blurRad="38100" dist="38100" dir="2700000" algn="tl">
                    <a:srgbClr val="000000"/>
                  </a:outerShdw>
                </a:effectLst>
                <a:cs typeface="+mn-cs"/>
              </a:rPr>
              <a:t>persistance), </a:t>
            </a:r>
            <a:r>
              <a:rPr lang="fr-FR" dirty="0" smtClean="0">
                <a:effectLst>
                  <a:outerShdw blurRad="38100" dist="38100" dir="2700000" algn="tl">
                    <a:srgbClr val="000000"/>
                  </a:outerShdw>
                </a:effectLst>
                <a:cs typeface="+mn-cs"/>
              </a:rPr>
              <a:t>du vecteur (compétence, relation avec l’environnement), </a:t>
            </a:r>
            <a:r>
              <a:rPr lang="fr-FR" dirty="0" smtClean="0">
                <a:effectLst>
                  <a:outerShdw blurRad="38100" dist="38100" dir="2700000" algn="tl">
                    <a:srgbClr val="000000"/>
                  </a:outerShdw>
                </a:effectLst>
                <a:cs typeface="+mn-cs"/>
              </a:rPr>
              <a:t>de la vulnérabilité de la population (</a:t>
            </a:r>
            <a:r>
              <a:rPr lang="fr-FR" dirty="0" smtClean="0">
                <a:effectLst>
                  <a:outerShdw blurRad="38100" dist="38100" dir="2700000" algn="tl">
                    <a:srgbClr val="000000"/>
                  </a:outerShdw>
                </a:effectLst>
                <a:cs typeface="+mn-cs"/>
              </a:rPr>
              <a:t>susceptibilité, exposition, contacts), etc</a:t>
            </a:r>
            <a:r>
              <a:rPr lang="fr-FR" dirty="0">
                <a:effectLst>
                  <a:outerShdw blurRad="38100" dist="38100" dir="2700000" algn="tl">
                    <a:srgbClr val="000000"/>
                  </a:outerShdw>
                </a:effectLst>
                <a:cs typeface="+mn-cs"/>
              </a:rPr>
              <a:t>.</a:t>
            </a:r>
          </a:p>
          <a:p>
            <a:pPr lvl="1">
              <a:lnSpc>
                <a:spcPct val="90000"/>
              </a:lnSpc>
              <a:spcBef>
                <a:spcPct val="50000"/>
              </a:spcBef>
              <a:spcAft>
                <a:spcPct val="50000"/>
              </a:spcAft>
              <a:buClr>
                <a:srgbClr val="FFCC66"/>
              </a:buClr>
              <a:buFont typeface="Wingdings" pitchFamily="2" charset="2"/>
              <a:buChar char="§"/>
              <a:defRPr/>
            </a:pPr>
            <a:r>
              <a:rPr lang="fr-FR" dirty="0">
                <a:effectLst>
                  <a:outerShdw blurRad="38100" dist="38100" dir="2700000" algn="tl">
                    <a:srgbClr val="000000"/>
                  </a:outerShdw>
                </a:effectLst>
                <a:cs typeface="+mn-cs"/>
              </a:rPr>
              <a:t> Processus </a:t>
            </a:r>
            <a:r>
              <a:rPr lang="fr-FR" dirty="0" smtClean="0">
                <a:effectLst>
                  <a:outerShdw blurRad="38100" dist="38100" dir="2700000" algn="tl">
                    <a:srgbClr val="000000"/>
                  </a:outerShdw>
                </a:effectLst>
                <a:cs typeface="+mn-cs"/>
              </a:rPr>
              <a:t>d’extinction, peu évalués</a:t>
            </a:r>
            <a:endParaRPr lang="fr-FR" dirty="0">
              <a:effectLst>
                <a:outerShdw blurRad="38100" dist="38100" dir="2700000" algn="tl">
                  <a:srgbClr val="000000"/>
                </a:outerShdw>
              </a:effectLst>
              <a:cs typeface="+mn-cs"/>
            </a:endParaRPr>
          </a:p>
          <a:p>
            <a:pPr>
              <a:spcBef>
                <a:spcPct val="50000"/>
              </a:spcBef>
              <a:buClr>
                <a:srgbClr val="FFCC66"/>
              </a:buClr>
              <a:buSzPct val="70000"/>
              <a:buFont typeface="Arial" charset="0"/>
              <a:buChar char="►"/>
              <a:defRPr/>
            </a:pPr>
            <a:r>
              <a:rPr lang="fr-FR" dirty="0">
                <a:solidFill>
                  <a:srgbClr val="FFC000"/>
                </a:solidFill>
                <a:effectLst>
                  <a:outerShdw blurRad="38100" dist="38100" dir="2700000" algn="tl">
                    <a:srgbClr val="000000"/>
                  </a:outerShdw>
                </a:effectLst>
                <a:cs typeface="+mn-cs"/>
              </a:rPr>
              <a:t> Pour évaluer les facteur environnementaux de l’émergence, il est nécessaire </a:t>
            </a:r>
            <a:r>
              <a:rPr lang="fr-FR" dirty="0" smtClean="0">
                <a:solidFill>
                  <a:srgbClr val="FFC000"/>
                </a:solidFill>
                <a:effectLst>
                  <a:outerShdw blurRad="38100" dist="38100" dir="2700000" algn="tl">
                    <a:srgbClr val="000000"/>
                  </a:outerShdw>
                </a:effectLst>
                <a:cs typeface="+mn-cs"/>
              </a:rPr>
              <a:t>de ne conserver que les évènements « émergences »</a:t>
            </a:r>
          </a:p>
          <a:p>
            <a:pPr lvl="1">
              <a:spcBef>
                <a:spcPct val="50000"/>
              </a:spcBef>
              <a:buClr>
                <a:srgbClr val="FFCC66"/>
              </a:buClr>
              <a:buSzPct val="70000"/>
              <a:buFont typeface="Wingdings" pitchFamily="2" charset="2"/>
              <a:buChar char="§"/>
              <a:defRPr/>
            </a:pPr>
            <a:r>
              <a:rPr lang="fr-FR" dirty="0" smtClean="0">
                <a:effectLst>
                  <a:outerShdw blurRad="38100" dist="38100" dir="2700000" algn="tl">
                    <a:srgbClr val="000000"/>
                  </a:outerShdw>
                </a:effectLst>
                <a:cs typeface="+mn-cs"/>
              </a:rPr>
              <a:t> Il faut séparer les « cas » des différents processus (émergence, diffusion)</a:t>
            </a:r>
            <a:endParaRPr lang="fr-FR" dirty="0">
              <a:effectLst>
                <a:outerShdw blurRad="38100" dist="38100" dir="2700000" algn="tl">
                  <a:srgbClr val="000000"/>
                </a:outerShdw>
              </a:effectLst>
              <a:cs typeface="+mn-cs"/>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7394" name="Rectangle 2"/>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rPr>
              <a:t>L’a</a:t>
            </a:r>
            <a:r>
              <a:rPr lang="fr-FR" sz="3200" dirty="0" smtClean="0">
                <a:effectLst>
                  <a:outerShdw blurRad="38100" dist="38100" dir="2700000" algn="tl">
                    <a:srgbClr val="000000"/>
                  </a:outerShdw>
                </a:effectLst>
              </a:rPr>
              <a:t>nalyse spatiale pour l’épidémiologie</a:t>
            </a:r>
            <a:endParaRPr lang="fr-FR" sz="3200" i="1" dirty="0">
              <a:effectLst>
                <a:outerShdw blurRad="38100" dist="38100" dir="2700000" algn="tl">
                  <a:srgbClr val="000000"/>
                </a:outerShdw>
              </a:effectLst>
            </a:endParaRPr>
          </a:p>
        </p:txBody>
      </p:sp>
      <p:sp>
        <p:nvSpPr>
          <p:cNvPr id="187395" name="Text Box 3"/>
          <p:cNvSpPr txBox="1">
            <a:spLocks noChangeArrowheads="1"/>
          </p:cNvSpPr>
          <p:nvPr/>
        </p:nvSpPr>
        <p:spPr bwMode="auto">
          <a:xfrm>
            <a:off x="468313" y="1439863"/>
            <a:ext cx="8064500" cy="3576364"/>
          </a:xfrm>
          <a:prstGeom prst="rect">
            <a:avLst/>
          </a:prstGeom>
          <a:solidFill>
            <a:srgbClr val="C0C0C0">
              <a:alpha val="10001"/>
            </a:srgbClr>
          </a:solidFill>
          <a:ln w="9525" algn="ctr">
            <a:noFill/>
            <a:miter lim="800000"/>
            <a:headEnd/>
            <a:tailEnd/>
          </a:ln>
          <a:effectLst/>
        </p:spPr>
        <p:txBody>
          <a:bodyPr>
            <a:spAutoFit/>
          </a:bodyPr>
          <a:lstStyle/>
          <a:p>
            <a:pPr>
              <a:spcBef>
                <a:spcPct val="50000"/>
              </a:spcBef>
              <a:buClr>
                <a:srgbClr val="FFCC66"/>
              </a:buClr>
              <a:buSzPct val="70000"/>
              <a:buFont typeface="Arial" charset="0"/>
              <a:buChar char="►"/>
              <a:defRPr/>
            </a:pPr>
            <a:r>
              <a:rPr lang="fr-FR" dirty="0">
                <a:solidFill>
                  <a:srgbClr val="FFCC66"/>
                </a:solidFill>
                <a:effectLst>
                  <a:outerShdw blurRad="38100" dist="38100" dir="2700000" algn="tl">
                    <a:srgbClr val="000000"/>
                  </a:outerShdw>
                </a:effectLst>
                <a:cs typeface="Tahoma" pitchFamily="34" charset="0"/>
              </a:rPr>
              <a:t> </a:t>
            </a:r>
            <a:r>
              <a:rPr lang="fr-FR" dirty="0">
                <a:solidFill>
                  <a:srgbClr val="FFC000"/>
                </a:solidFill>
                <a:effectLst>
                  <a:outerShdw blurRad="38100" dist="38100" dir="2700000" algn="tl">
                    <a:srgbClr val="000000"/>
                  </a:outerShdw>
                </a:effectLst>
                <a:cs typeface="Tahoma" pitchFamily="34" charset="0"/>
              </a:rPr>
              <a:t>Cartographie de la </a:t>
            </a:r>
            <a:r>
              <a:rPr lang="fr-FR" dirty="0" smtClean="0">
                <a:solidFill>
                  <a:srgbClr val="FFC000"/>
                </a:solidFill>
                <a:effectLst>
                  <a:outerShdw blurRad="38100" dist="38100" dir="2700000" algn="tl">
                    <a:srgbClr val="000000"/>
                  </a:outerShdw>
                </a:effectLst>
                <a:cs typeface="Tahoma" pitchFamily="34" charset="0"/>
              </a:rPr>
              <a:t>maladie (cas, ratios)</a:t>
            </a:r>
            <a:endParaRPr lang="fr-FR" dirty="0">
              <a:solidFill>
                <a:srgbClr val="FFC000"/>
              </a:solidFill>
              <a:effectLst>
                <a:outerShdw blurRad="38100" dist="38100" dir="2700000" algn="tl">
                  <a:srgbClr val="000000"/>
                </a:outerShdw>
              </a:effectLst>
              <a:cs typeface="Tahoma" pitchFamily="34" charset="0"/>
            </a:endParaRPr>
          </a:p>
          <a:p>
            <a:pPr lvl="1">
              <a:lnSpc>
                <a:spcPct val="90000"/>
              </a:lnSpc>
              <a:spcBef>
                <a:spcPct val="50000"/>
              </a:spcBef>
              <a:spcAft>
                <a:spcPct val="50000"/>
              </a:spcAft>
              <a:buClr>
                <a:srgbClr val="FFCC66"/>
              </a:buClr>
              <a:buFont typeface="Wingdings" pitchFamily="2" charset="2"/>
              <a:buChar char="§"/>
              <a:defRPr/>
            </a:pPr>
            <a:r>
              <a:rPr lang="fr-FR" dirty="0">
                <a:effectLst>
                  <a:outerShdw blurRad="38100" dist="38100" dir="2700000" algn="tl">
                    <a:srgbClr val="000000"/>
                  </a:outerShdw>
                </a:effectLst>
                <a:cs typeface="Tahoma" pitchFamily="34" charset="0"/>
              </a:rPr>
              <a:t> Visualisation de </a:t>
            </a:r>
            <a:r>
              <a:rPr lang="fr-FR" dirty="0" smtClean="0">
                <a:effectLst>
                  <a:outerShdw blurRad="38100" dist="38100" dir="2700000" algn="tl">
                    <a:srgbClr val="000000"/>
                  </a:outerShdw>
                </a:effectLst>
                <a:cs typeface="Tahoma" pitchFamily="34" charset="0"/>
              </a:rPr>
              <a:t>prévalence, </a:t>
            </a:r>
            <a:r>
              <a:rPr lang="fr-FR" dirty="0">
                <a:effectLst>
                  <a:outerShdw blurRad="38100" dist="38100" dir="2700000" algn="tl">
                    <a:srgbClr val="000000"/>
                  </a:outerShdw>
                </a:effectLst>
                <a:cs typeface="Tahoma" pitchFamily="34" charset="0"/>
              </a:rPr>
              <a:t>incidence, risques, risques relatifs. Souvent basés sur un processus d’agrégation par transfert d’échelle dans des objets géographiques prédéfinis. Pour réduire les différences de variabilité aléatoire entre objets, il est possible d’avoir recours à un ajustement </a:t>
            </a:r>
            <a:r>
              <a:rPr lang="fr-FR" dirty="0" err="1">
                <a:effectLst>
                  <a:outerShdw blurRad="38100" dist="38100" dir="2700000" algn="tl">
                    <a:srgbClr val="000000"/>
                  </a:outerShdw>
                </a:effectLst>
                <a:cs typeface="Tahoma" pitchFamily="34" charset="0"/>
              </a:rPr>
              <a:t>bayésien</a:t>
            </a:r>
            <a:r>
              <a:rPr lang="fr-FR" dirty="0">
                <a:effectLst>
                  <a:outerShdw blurRad="38100" dist="38100" dir="2700000" algn="tl">
                    <a:srgbClr val="000000"/>
                  </a:outerShdw>
                </a:effectLst>
                <a:cs typeface="Tahoma" pitchFamily="34" charset="0"/>
              </a:rPr>
              <a:t> (EBE</a:t>
            </a:r>
            <a:r>
              <a:rPr lang="fr-FR" dirty="0" smtClean="0">
                <a:effectLst>
                  <a:outerShdw blurRad="38100" dist="38100" dir="2700000" algn="tl">
                    <a:srgbClr val="000000"/>
                  </a:outerShdw>
                </a:effectLst>
                <a:cs typeface="Tahoma" pitchFamily="34" charset="0"/>
              </a:rPr>
              <a:t>). </a:t>
            </a:r>
          </a:p>
          <a:p>
            <a:pPr lvl="1">
              <a:lnSpc>
                <a:spcPct val="90000"/>
              </a:lnSpc>
              <a:spcBef>
                <a:spcPct val="50000"/>
              </a:spcBef>
              <a:spcAft>
                <a:spcPct val="50000"/>
              </a:spcAft>
              <a:buClr>
                <a:srgbClr val="FFCC66"/>
              </a:buClr>
              <a:buFont typeface="Wingdings" pitchFamily="2" charset="2"/>
              <a:buChar char="§"/>
              <a:defRPr/>
            </a:pPr>
            <a:r>
              <a:rPr lang="fr-FR" dirty="0" smtClean="0">
                <a:effectLst>
                  <a:outerShdw blurRad="38100" dist="38100" dir="2700000" algn="tl">
                    <a:srgbClr val="000000"/>
                  </a:outerShdw>
                </a:effectLst>
                <a:cs typeface="Tahoma" pitchFamily="34" charset="0"/>
              </a:rPr>
              <a:t> </a:t>
            </a:r>
            <a:r>
              <a:rPr lang="fr-FR" dirty="0" smtClean="0">
                <a:effectLst>
                  <a:outerShdw blurRad="38100" dist="38100" dir="2700000" algn="tl">
                    <a:srgbClr val="000000"/>
                  </a:outerShdw>
                </a:effectLst>
                <a:cs typeface="Tahoma" pitchFamily="34" charset="0"/>
              </a:rPr>
              <a:t>Pour accentuer la représentation des tendances, il est utile d’avoir recours à une interpolation (</a:t>
            </a:r>
            <a:r>
              <a:rPr lang="fr-FR" dirty="0" err="1" smtClean="0">
                <a:effectLst>
                  <a:outerShdw blurRad="38100" dist="38100" dir="2700000" algn="tl">
                    <a:srgbClr val="000000"/>
                  </a:outerShdw>
                </a:effectLst>
                <a:cs typeface="Tahoma" pitchFamily="34" charset="0"/>
              </a:rPr>
              <a:t>Kernel</a:t>
            </a:r>
            <a:r>
              <a:rPr lang="fr-FR" dirty="0" smtClean="0">
                <a:effectLst>
                  <a:outerShdw blurRad="38100" dist="38100" dir="2700000" algn="tl">
                    <a:srgbClr val="000000"/>
                  </a:outerShdw>
                </a:effectLst>
                <a:cs typeface="Tahoma" pitchFamily="34" charset="0"/>
              </a:rPr>
              <a:t>, potentiel</a:t>
            </a:r>
            <a:r>
              <a:rPr lang="fr-FR" dirty="0" smtClean="0">
                <a:effectLst>
                  <a:outerShdw blurRad="38100" dist="38100" dir="2700000" algn="tl">
                    <a:srgbClr val="000000"/>
                  </a:outerShdw>
                </a:effectLst>
                <a:cs typeface="Tahoma" pitchFamily="34" charset="0"/>
              </a:rPr>
              <a:t>)</a:t>
            </a:r>
            <a:endParaRPr lang="fr-FR" dirty="0" smtClean="0">
              <a:effectLst>
                <a:outerShdw blurRad="38100" dist="38100" dir="2700000" algn="tl">
                  <a:srgbClr val="000000"/>
                </a:outerShdw>
              </a:effectLst>
              <a:cs typeface="Tahoma" pitchFamily="34" charset="0"/>
            </a:endParaRPr>
          </a:p>
          <a:p>
            <a:pPr>
              <a:spcBef>
                <a:spcPct val="50000"/>
              </a:spcBef>
              <a:buClr>
                <a:srgbClr val="FFCC66"/>
              </a:buClr>
              <a:buSzPct val="70000"/>
              <a:buFont typeface="Arial" charset="0"/>
              <a:buChar char="►"/>
              <a:defRPr/>
            </a:pPr>
            <a:r>
              <a:rPr lang="fr-FR" dirty="0" smtClean="0">
                <a:solidFill>
                  <a:srgbClr val="FFC000"/>
                </a:solidFill>
                <a:effectLst>
                  <a:outerShdw blurRad="38100" dist="38100" dir="2700000" algn="tl">
                    <a:srgbClr val="000000"/>
                  </a:outerShdw>
                </a:effectLst>
                <a:cs typeface="Tahoma" pitchFamily="34" charset="0"/>
              </a:rPr>
              <a:t> Mesures de </a:t>
            </a:r>
            <a:r>
              <a:rPr lang="fr-FR" dirty="0" smtClean="0">
                <a:solidFill>
                  <a:srgbClr val="FFC000"/>
                </a:solidFill>
                <a:effectLst>
                  <a:outerShdw blurRad="38100" dist="38100" dir="2700000" algn="tl">
                    <a:srgbClr val="000000"/>
                  </a:outerShdw>
                </a:effectLst>
                <a:cs typeface="Tahoma" pitchFamily="34" charset="0"/>
              </a:rPr>
              <a:t>centralité </a:t>
            </a:r>
            <a:r>
              <a:rPr lang="fr-FR" dirty="0" smtClean="0">
                <a:solidFill>
                  <a:srgbClr val="FFC000"/>
                </a:solidFill>
                <a:effectLst>
                  <a:outerShdw blurRad="38100" dist="38100" dir="2700000" algn="tl">
                    <a:srgbClr val="000000"/>
                  </a:outerShdw>
                </a:effectLst>
                <a:cs typeface="Tahoma" pitchFamily="34" charset="0"/>
              </a:rPr>
              <a:t>et de dispersion spatiale</a:t>
            </a:r>
            <a:endParaRPr lang="fr-FR" dirty="0" smtClean="0">
              <a:solidFill>
                <a:srgbClr val="FFC000"/>
              </a:solidFill>
              <a:effectLst>
                <a:outerShdw blurRad="38100" dist="38100" dir="2700000" algn="tl">
                  <a:srgbClr val="000000"/>
                </a:outerShdw>
              </a:effectLst>
              <a:cs typeface="Tahoma" pitchFamily="34" charset="0"/>
            </a:endParaRPr>
          </a:p>
          <a:p>
            <a:pPr lvl="1">
              <a:spcBef>
                <a:spcPct val="50000"/>
              </a:spcBef>
              <a:spcAft>
                <a:spcPct val="30000"/>
              </a:spcAft>
              <a:buClr>
                <a:srgbClr val="FFCC66"/>
              </a:buClr>
              <a:buSzPct val="80000"/>
              <a:buFont typeface="Wingdings" pitchFamily="2" charset="2"/>
              <a:buChar char="§"/>
              <a:defRPr/>
            </a:pPr>
            <a:r>
              <a:rPr lang="fr-FR" dirty="0" smtClean="0">
                <a:effectLst>
                  <a:outerShdw blurRad="38100" dist="38100" dir="2700000" algn="tl">
                    <a:srgbClr val="000000"/>
                  </a:outerShdw>
                </a:effectLst>
                <a:cs typeface="Tahoma" pitchFamily="34" charset="0"/>
              </a:rPr>
              <a:t> Centre </a:t>
            </a:r>
            <a:r>
              <a:rPr lang="fr-FR" dirty="0" smtClean="0">
                <a:effectLst>
                  <a:outerShdw blurRad="38100" dist="38100" dir="2700000" algn="tl">
                    <a:srgbClr val="000000"/>
                  </a:outerShdw>
                </a:effectLst>
                <a:cs typeface="Tahoma" pitchFamily="34" charset="0"/>
              </a:rPr>
              <a:t>moyen, centre médian, s</a:t>
            </a:r>
            <a:r>
              <a:rPr lang="fr-FR" dirty="0" smtClean="0">
                <a:effectLst>
                  <a:outerShdw blurRad="38100" dist="38100" dir="2700000" algn="tl">
                    <a:srgbClr val="000000"/>
                  </a:outerShdw>
                </a:effectLst>
              </a:rPr>
              <a:t>tandard distance, ellipse </a:t>
            </a:r>
            <a:r>
              <a:rPr lang="fr-FR" dirty="0" smtClean="0">
                <a:effectLst>
                  <a:outerShdw blurRad="38100" dist="38100" dir="2700000" algn="tl">
                    <a:srgbClr val="000000"/>
                  </a:outerShdw>
                </a:effectLst>
              </a:rPr>
              <a:t>de </a:t>
            </a:r>
            <a:r>
              <a:rPr lang="fr-FR" dirty="0" smtClean="0">
                <a:effectLst>
                  <a:outerShdw blurRad="38100" dist="38100" dir="2700000" algn="tl">
                    <a:srgbClr val="000000"/>
                  </a:outerShdw>
                </a:effectLst>
              </a:rPr>
              <a:t>déviation</a:t>
            </a:r>
            <a:endParaRPr lang="fr-FR" dirty="0" smtClean="0">
              <a:effectLst>
                <a:outerShdw blurRad="38100" dist="38100" dir="2700000" algn="tl">
                  <a:srgbClr val="000000"/>
                </a:outerShdw>
              </a:effectLst>
            </a:endParaRPr>
          </a:p>
        </p:txBody>
      </p:sp>
      <p:pic>
        <p:nvPicPr>
          <p:cNvPr id="4" name="Image 14" descr="Gabon103.jpg"/>
          <p:cNvPicPr>
            <a:picLocks noChangeAspect="1"/>
          </p:cNvPicPr>
          <p:nvPr/>
        </p:nvPicPr>
        <p:blipFill>
          <a:blip r:embed="rId3" cstate="print"/>
          <a:srcRect/>
          <a:stretch>
            <a:fillRect/>
          </a:stretch>
        </p:blipFill>
        <p:spPr bwMode="auto">
          <a:xfrm>
            <a:off x="5292080" y="5238164"/>
            <a:ext cx="1296144" cy="1324231"/>
          </a:xfrm>
          <a:prstGeom prst="rect">
            <a:avLst/>
          </a:prstGeom>
          <a:noFill/>
          <a:ln w="9525">
            <a:noFill/>
            <a:miter lim="800000"/>
            <a:headEnd/>
            <a:tailEnd/>
          </a:ln>
        </p:spPr>
      </p:pic>
      <p:pic>
        <p:nvPicPr>
          <p:cNvPr id="5" name="Picture 2" descr="C:\Savane\Users\marc\d_babel\Gabon10.jpg"/>
          <p:cNvPicPr>
            <a:picLocks noChangeAspect="1" noChangeArrowheads="1"/>
          </p:cNvPicPr>
          <p:nvPr/>
        </p:nvPicPr>
        <p:blipFill>
          <a:blip r:embed="rId4" cstate="print"/>
          <a:srcRect/>
          <a:stretch>
            <a:fillRect/>
          </a:stretch>
        </p:blipFill>
        <p:spPr bwMode="auto">
          <a:xfrm>
            <a:off x="6588224" y="5238633"/>
            <a:ext cx="1296144" cy="1323762"/>
          </a:xfrm>
          <a:prstGeom prst="rect">
            <a:avLst/>
          </a:prstGeom>
          <a:noFill/>
          <a:ln w="9525">
            <a:noFill/>
            <a:miter lim="800000"/>
            <a:headEnd/>
            <a:tailEnd/>
          </a:ln>
        </p:spPr>
      </p:pic>
      <p:pic>
        <p:nvPicPr>
          <p:cNvPr id="6" name="Image 7" descr="Gabon102.jpg"/>
          <p:cNvPicPr preferRelativeResize="0">
            <a:picLocks noChangeAspect="1"/>
          </p:cNvPicPr>
          <p:nvPr/>
        </p:nvPicPr>
        <p:blipFill>
          <a:blip r:embed="rId5" cstate="print"/>
          <a:srcRect/>
          <a:stretch>
            <a:fillRect/>
          </a:stretch>
        </p:blipFill>
        <p:spPr bwMode="auto">
          <a:xfrm>
            <a:off x="3995936" y="5229200"/>
            <a:ext cx="1305763" cy="1333195"/>
          </a:xfrm>
          <a:prstGeom prst="rect">
            <a:avLst/>
          </a:prstGeom>
          <a:noFill/>
          <a:ln w="9525">
            <a:noFill/>
            <a:miter lim="800000"/>
            <a:headEnd/>
            <a:tailEnd/>
          </a:ln>
        </p:spPr>
      </p:pic>
      <p:pic>
        <p:nvPicPr>
          <p:cNvPr id="7" name="Image 9" descr="Gabon11.jpg"/>
          <p:cNvPicPr>
            <a:picLocks noChangeAspect="1"/>
          </p:cNvPicPr>
          <p:nvPr/>
        </p:nvPicPr>
        <p:blipFill>
          <a:blip r:embed="rId6" cstate="print"/>
          <a:srcRect/>
          <a:stretch>
            <a:fillRect/>
          </a:stretch>
        </p:blipFill>
        <p:spPr bwMode="auto">
          <a:xfrm>
            <a:off x="2699792" y="5229200"/>
            <a:ext cx="1305763" cy="1333195"/>
          </a:xfrm>
          <a:prstGeom prst="rect">
            <a:avLst/>
          </a:prstGeom>
          <a:noFill/>
          <a:ln w="9525">
            <a:noFill/>
            <a:miter lim="800000"/>
            <a:headEnd/>
            <a:tailEnd/>
          </a:ln>
        </p:spPr>
      </p:pic>
      <p:pic>
        <p:nvPicPr>
          <p:cNvPr id="8" name="Image 10" descr="Gabon106.jpg"/>
          <p:cNvPicPr>
            <a:picLocks noChangeAspect="1"/>
          </p:cNvPicPr>
          <p:nvPr/>
        </p:nvPicPr>
        <p:blipFill>
          <a:blip r:embed="rId7" cstate="print"/>
          <a:srcRect/>
          <a:stretch>
            <a:fillRect/>
          </a:stretch>
        </p:blipFill>
        <p:spPr bwMode="auto">
          <a:xfrm>
            <a:off x="1403648" y="5229200"/>
            <a:ext cx="1305763" cy="133319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2034" name="Rectangle 2"/>
          <p:cNvSpPr>
            <a:spLocks noRot="1" noChangeArrowheads="1"/>
          </p:cNvSpPr>
          <p:nvPr/>
        </p:nvSpPr>
        <p:spPr bwMode="auto">
          <a:xfrm>
            <a:off x="-36513" y="981075"/>
            <a:ext cx="9144001" cy="838200"/>
          </a:xfrm>
          <a:prstGeom prst="rect">
            <a:avLst/>
          </a:prstGeom>
          <a:noFill/>
          <a:ln w="9525">
            <a:noFill/>
            <a:miter lim="800000"/>
            <a:headEnd/>
            <a:tailEnd/>
          </a:ln>
          <a:effectLst/>
        </p:spPr>
        <p:txBody>
          <a:bodyPr anchor="ctr"/>
          <a:lstStyle/>
          <a:p>
            <a:pPr algn="ctr">
              <a:defRPr/>
            </a:pPr>
            <a:r>
              <a:rPr lang="fr-FR" sz="3200" dirty="0">
                <a:solidFill>
                  <a:srgbClr val="FFC000"/>
                </a:solidFill>
                <a:effectLst>
                  <a:outerShdw blurRad="38100" dist="38100" dir="2700000" algn="tl">
                    <a:srgbClr val="000000"/>
                  </a:outerShdw>
                </a:effectLst>
              </a:rPr>
              <a:t>Sommaire</a:t>
            </a:r>
          </a:p>
        </p:txBody>
      </p:sp>
      <p:sp>
        <p:nvSpPr>
          <p:cNvPr id="172035" name="Text Box 3"/>
          <p:cNvSpPr txBox="1">
            <a:spLocks noChangeArrowheads="1"/>
          </p:cNvSpPr>
          <p:nvPr/>
        </p:nvSpPr>
        <p:spPr bwMode="auto">
          <a:xfrm>
            <a:off x="1403648" y="2420888"/>
            <a:ext cx="6262687" cy="2456057"/>
          </a:xfrm>
          <a:prstGeom prst="rect">
            <a:avLst/>
          </a:prstGeom>
          <a:solidFill>
            <a:srgbClr val="C0C0C0">
              <a:alpha val="10001"/>
            </a:srgbClr>
          </a:solidFill>
          <a:ln w="9525">
            <a:noFill/>
            <a:miter lim="800000"/>
            <a:headEnd/>
            <a:tailEnd/>
          </a:ln>
          <a:effectLst/>
        </p:spPr>
        <p:txBody>
          <a:bodyPr>
            <a:spAutoFit/>
          </a:bodyPr>
          <a:lstStyle/>
          <a:p>
            <a:pPr>
              <a:lnSpc>
                <a:spcPct val="130000"/>
              </a:lnSpc>
              <a:spcBef>
                <a:spcPct val="50000"/>
              </a:spcBef>
              <a:buClr>
                <a:srgbClr val="FFCC66"/>
              </a:buClr>
              <a:buSzPct val="70000"/>
              <a:buFont typeface="Arial" pitchFamily="34" charset="0"/>
              <a:buChar char="►"/>
              <a:defRPr/>
            </a:pPr>
            <a:r>
              <a:rPr lang="fr-FR" sz="2400" dirty="0" smtClean="0">
                <a:effectLst>
                  <a:outerShdw blurRad="38100" dist="38100" dir="2700000" algn="tl">
                    <a:srgbClr val="000000"/>
                  </a:outerShdw>
                </a:effectLst>
              </a:rPr>
              <a:t> E</a:t>
            </a:r>
            <a:r>
              <a:rPr lang="fr-FR" sz="2400" dirty="0" smtClean="0">
                <a:effectLst>
                  <a:outerShdw blurRad="38100" dist="38100" dir="2700000" algn="tl">
                    <a:srgbClr val="000000"/>
                  </a:outerShdw>
                </a:effectLst>
              </a:rPr>
              <a:t>pidémiologie classique</a:t>
            </a:r>
          </a:p>
          <a:p>
            <a:pPr>
              <a:lnSpc>
                <a:spcPct val="130000"/>
              </a:lnSpc>
              <a:spcBef>
                <a:spcPct val="50000"/>
              </a:spcBef>
              <a:buClr>
                <a:srgbClr val="FFCC66"/>
              </a:buClr>
              <a:buSzPct val="70000"/>
              <a:buFont typeface="Arial" charset="0"/>
              <a:buChar char="►"/>
              <a:defRPr/>
            </a:pPr>
            <a:r>
              <a:rPr lang="fr-FR" sz="2400" dirty="0" smtClean="0">
                <a:effectLst>
                  <a:outerShdw blurRad="38100" dist="38100" dir="2700000" algn="tl">
                    <a:srgbClr val="000000"/>
                  </a:outerShdw>
                </a:effectLst>
                <a:cs typeface="+mn-cs"/>
              </a:rPr>
              <a:t> </a:t>
            </a:r>
            <a:r>
              <a:rPr lang="fr-FR" sz="2400" dirty="0" smtClean="0">
                <a:effectLst>
                  <a:outerShdw blurRad="38100" dist="38100" dir="2700000" algn="tl">
                    <a:srgbClr val="000000"/>
                  </a:outerShdw>
                </a:effectLst>
                <a:cs typeface="+mn-cs"/>
              </a:rPr>
              <a:t>E</a:t>
            </a:r>
            <a:r>
              <a:rPr lang="fr-FR" sz="2400" dirty="0" smtClean="0">
                <a:effectLst>
                  <a:outerShdw blurRad="38100" dist="38100" dir="2700000" algn="tl">
                    <a:srgbClr val="000000"/>
                  </a:outerShdw>
                </a:effectLst>
                <a:cs typeface="+mn-cs"/>
              </a:rPr>
              <a:t>pidémiologie et analyse spatiale</a:t>
            </a:r>
            <a:endParaRPr lang="fr-FR" sz="2400" dirty="0">
              <a:effectLst>
                <a:outerShdw blurRad="38100" dist="38100" dir="2700000" algn="tl">
                  <a:srgbClr val="000000"/>
                </a:outerShdw>
              </a:effectLst>
              <a:cs typeface="+mn-cs"/>
            </a:endParaRPr>
          </a:p>
          <a:p>
            <a:pPr>
              <a:lnSpc>
                <a:spcPct val="130000"/>
              </a:lnSpc>
              <a:spcBef>
                <a:spcPct val="50000"/>
              </a:spcBef>
              <a:buClr>
                <a:srgbClr val="FFCC66"/>
              </a:buClr>
              <a:buSzPct val="70000"/>
              <a:buFont typeface="Arial" charset="0"/>
              <a:buChar char="►"/>
              <a:defRPr/>
            </a:pPr>
            <a:r>
              <a:rPr lang="fr-FR" sz="2400" dirty="0">
                <a:effectLst>
                  <a:outerShdw blurRad="38100" dist="38100" dir="2700000" algn="tl">
                    <a:srgbClr val="000000"/>
                  </a:outerShdw>
                </a:effectLst>
                <a:cs typeface="+mn-cs"/>
              </a:rPr>
              <a:t> Epidémiologie </a:t>
            </a:r>
            <a:r>
              <a:rPr lang="fr-FR" sz="2400" dirty="0" smtClean="0">
                <a:effectLst>
                  <a:outerShdw blurRad="38100" dist="38100" dir="2700000" algn="tl">
                    <a:srgbClr val="000000"/>
                  </a:outerShdw>
                </a:effectLst>
                <a:cs typeface="+mn-cs"/>
              </a:rPr>
              <a:t>et </a:t>
            </a:r>
            <a:r>
              <a:rPr lang="fr-FR" sz="2400" dirty="0">
                <a:effectLst>
                  <a:outerShdw blurRad="38100" dist="38100" dir="2700000" algn="tl">
                    <a:srgbClr val="000000"/>
                  </a:outerShdw>
                </a:effectLst>
                <a:cs typeface="+mn-cs"/>
              </a:rPr>
              <a:t>SIG</a:t>
            </a:r>
          </a:p>
          <a:p>
            <a:pPr>
              <a:lnSpc>
                <a:spcPct val="130000"/>
              </a:lnSpc>
              <a:spcBef>
                <a:spcPct val="50000"/>
              </a:spcBef>
              <a:buClr>
                <a:srgbClr val="FFCC66"/>
              </a:buClr>
              <a:buSzPct val="70000"/>
              <a:buFont typeface="Arial" charset="0"/>
              <a:buNone/>
              <a:defRPr/>
            </a:pPr>
            <a:endParaRPr lang="fr-FR" sz="2000" dirty="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ChangeArrowheads="1"/>
          </p:cNvSpPr>
          <p:nvPr/>
        </p:nvSpPr>
        <p:spPr bwMode="auto">
          <a:xfrm>
            <a:off x="468313" y="1773238"/>
            <a:ext cx="8458200" cy="4895850"/>
          </a:xfrm>
          <a:prstGeom prst="rect">
            <a:avLst/>
          </a:prstGeom>
          <a:noFill/>
          <a:ln w="9525">
            <a:noFill/>
            <a:miter lim="800000"/>
            <a:headEnd/>
            <a:tailEnd/>
          </a:ln>
        </p:spPr>
        <p:txBody>
          <a:bodyPr/>
          <a:lstStyle/>
          <a:p>
            <a:pPr eaLnBrk="0" hangingPunct="0">
              <a:spcBef>
                <a:spcPct val="20000"/>
              </a:spcBef>
            </a:pPr>
            <a:endParaRPr lang="fr-FR" sz="2200">
              <a:solidFill>
                <a:schemeClr val="bg1"/>
              </a:solidFill>
              <a:latin typeface="Arial" charset="0"/>
            </a:endParaRPr>
          </a:p>
        </p:txBody>
      </p:sp>
      <p:sp>
        <p:nvSpPr>
          <p:cNvPr id="241667" name="Text Box 3"/>
          <p:cNvSpPr txBox="1">
            <a:spLocks noChangeArrowheads="1"/>
          </p:cNvSpPr>
          <p:nvPr/>
        </p:nvSpPr>
        <p:spPr bwMode="auto">
          <a:xfrm>
            <a:off x="539750" y="1387475"/>
            <a:ext cx="7488238" cy="457200"/>
          </a:xfrm>
          <a:prstGeom prst="rect">
            <a:avLst/>
          </a:prstGeom>
          <a:noFill/>
          <a:ln w="9525" algn="ctr">
            <a:noFill/>
            <a:miter lim="800000"/>
            <a:headEnd/>
            <a:tailEnd/>
          </a:ln>
          <a:effectLst/>
        </p:spPr>
        <p:txBody>
          <a:bodyPr/>
          <a:lstStyle/>
          <a:p>
            <a:pPr eaLnBrk="0" hangingPunct="0">
              <a:spcBef>
                <a:spcPct val="20000"/>
              </a:spcBef>
            </a:pPr>
            <a:r>
              <a:rPr lang="fr-FR" sz="2000" dirty="0">
                <a:solidFill>
                  <a:srgbClr val="FFC000"/>
                </a:solidFill>
                <a:effectLst>
                  <a:outerShdw blurRad="38100" dist="38100" dir="2700000" algn="tl">
                    <a:srgbClr val="000000"/>
                  </a:outerShdw>
                </a:effectLst>
                <a:latin typeface="Arial" charset="0"/>
                <a:cs typeface="Tahoma" pitchFamily="34" charset="0"/>
              </a:rPr>
              <a:t>Exemple </a:t>
            </a:r>
            <a:r>
              <a:rPr lang="fr-FR" sz="2000" dirty="0" smtClean="0">
                <a:solidFill>
                  <a:srgbClr val="FFC000"/>
                </a:solidFill>
                <a:effectLst>
                  <a:outerShdw blurRad="38100" dist="38100" dir="2700000" algn="tl">
                    <a:srgbClr val="000000"/>
                  </a:outerShdw>
                </a:effectLst>
                <a:latin typeface="Arial" charset="0"/>
                <a:cs typeface="Tahoma" pitchFamily="34" charset="0"/>
              </a:rPr>
              <a:t>d’interpolation : </a:t>
            </a:r>
            <a:r>
              <a:rPr lang="fr-FR" sz="2000" dirty="0">
                <a:solidFill>
                  <a:srgbClr val="FFC000"/>
                </a:solidFill>
                <a:effectLst>
                  <a:outerShdw blurRad="38100" dist="38100" dir="2700000" algn="tl">
                    <a:srgbClr val="000000"/>
                  </a:outerShdw>
                </a:effectLst>
                <a:latin typeface="Arial" charset="0"/>
                <a:cs typeface="Tahoma" pitchFamily="34" charset="0"/>
              </a:rPr>
              <a:t>répartition des moustiques dans l’espace </a:t>
            </a:r>
          </a:p>
        </p:txBody>
      </p:sp>
      <p:pic>
        <p:nvPicPr>
          <p:cNvPr id="241668" name="Picture 4" descr="moustiques Philippe2"/>
          <p:cNvPicPr>
            <a:picLocks noChangeAspect="1" noChangeArrowheads="1"/>
          </p:cNvPicPr>
          <p:nvPr/>
        </p:nvPicPr>
        <p:blipFill>
          <a:blip r:embed="rId2" cstate="print"/>
          <a:srcRect/>
          <a:stretch>
            <a:fillRect/>
          </a:stretch>
        </p:blipFill>
        <p:spPr bwMode="auto">
          <a:xfrm>
            <a:off x="1620838" y="2084388"/>
            <a:ext cx="5903912" cy="4584700"/>
          </a:xfrm>
          <a:prstGeom prst="rect">
            <a:avLst/>
          </a:prstGeom>
          <a:noFill/>
        </p:spPr>
      </p:pic>
      <p:sp>
        <p:nvSpPr>
          <p:cNvPr id="241670" name="Rectangle 6"/>
          <p:cNvSpPr>
            <a:spLocks noRot="1" noChangeArrowheads="1"/>
          </p:cNvSpPr>
          <p:nvPr/>
        </p:nvSpPr>
        <p:spPr bwMode="auto">
          <a:xfrm>
            <a:off x="0" y="404664"/>
            <a:ext cx="9144000" cy="792163"/>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rPr>
              <a:t>L’analyse spatiale pour l’épidémiologie</a:t>
            </a:r>
            <a:endParaRPr lang="fr-FR" sz="3200" i="1" dirty="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1490" name="Rectangle 2"/>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rPr>
              <a:t>L’analyse spatiale pour </a:t>
            </a:r>
            <a:r>
              <a:rPr lang="fr-FR" sz="3200" dirty="0" smtClean="0">
                <a:effectLst>
                  <a:outerShdw blurRad="38100" dist="38100" dir="2700000" algn="tl">
                    <a:srgbClr val="000000"/>
                  </a:outerShdw>
                </a:effectLst>
              </a:rPr>
              <a:t>l’épidémiologie</a:t>
            </a:r>
            <a:r>
              <a:rPr lang="fr-FR" sz="3200" dirty="0" smtClean="0">
                <a:effectLst>
                  <a:outerShdw blurRad="38100" dist="38100" dir="2700000" algn="tl">
                    <a:srgbClr val="000000"/>
                  </a:outerShdw>
                </a:effectLst>
              </a:rPr>
              <a:t> </a:t>
            </a:r>
            <a:endParaRPr lang="fr-FR" sz="3200" i="1" dirty="0">
              <a:effectLst>
                <a:outerShdw blurRad="38100" dist="38100" dir="2700000" algn="tl">
                  <a:srgbClr val="000000"/>
                </a:outerShdw>
              </a:effectLst>
            </a:endParaRPr>
          </a:p>
        </p:txBody>
      </p:sp>
      <p:sp>
        <p:nvSpPr>
          <p:cNvPr id="191491" name="Text Box 3"/>
          <p:cNvSpPr txBox="1">
            <a:spLocks noChangeArrowheads="1"/>
          </p:cNvSpPr>
          <p:nvPr/>
        </p:nvSpPr>
        <p:spPr bwMode="auto">
          <a:xfrm>
            <a:off x="468313" y="1439863"/>
            <a:ext cx="8208143" cy="4918269"/>
          </a:xfrm>
          <a:prstGeom prst="rect">
            <a:avLst/>
          </a:prstGeom>
          <a:solidFill>
            <a:srgbClr val="C0C0C0">
              <a:alpha val="10001"/>
            </a:srgbClr>
          </a:solidFill>
          <a:ln w="9525" algn="ctr">
            <a:noFill/>
            <a:miter lim="800000"/>
            <a:headEnd/>
            <a:tailEnd/>
          </a:ln>
          <a:effectLst/>
        </p:spPr>
        <p:txBody>
          <a:bodyPr wrap="square">
            <a:spAutoFit/>
          </a:bodyPr>
          <a:lstStyle/>
          <a:p>
            <a:pPr>
              <a:lnSpc>
                <a:spcPct val="80000"/>
              </a:lnSpc>
              <a:spcBef>
                <a:spcPct val="50000"/>
              </a:spcBef>
              <a:buClr>
                <a:srgbClr val="FFCC66"/>
              </a:buClr>
              <a:buSzPct val="70000"/>
              <a:buFont typeface="Arial" charset="0"/>
              <a:buChar char="►"/>
              <a:defRPr/>
            </a:pPr>
            <a:r>
              <a:rPr lang="fr-FR" sz="2000" dirty="0">
                <a:solidFill>
                  <a:srgbClr val="FFCC66"/>
                </a:solidFill>
                <a:effectLst>
                  <a:outerShdw blurRad="38100" dist="38100" dir="2700000" algn="tl">
                    <a:srgbClr val="000000"/>
                  </a:outerShdw>
                </a:effectLst>
                <a:cs typeface="Tahoma" pitchFamily="34" charset="0"/>
              </a:rPr>
              <a:t> </a:t>
            </a:r>
            <a:r>
              <a:rPr lang="fr-FR" sz="2000" dirty="0">
                <a:solidFill>
                  <a:srgbClr val="FFC000"/>
                </a:solidFill>
                <a:effectLst>
                  <a:outerShdw blurRad="38100" dist="38100" dir="2700000" algn="tl">
                    <a:srgbClr val="000000"/>
                  </a:outerShdw>
                </a:effectLst>
                <a:cs typeface="Tahoma" pitchFamily="34" charset="0"/>
              </a:rPr>
              <a:t>Étude par </a:t>
            </a:r>
            <a:r>
              <a:rPr lang="fr-FR" sz="2000" dirty="0" smtClean="0">
                <a:solidFill>
                  <a:srgbClr val="FFC000"/>
                </a:solidFill>
                <a:effectLst>
                  <a:outerShdw blurRad="38100" dist="38100" dir="2700000" algn="tl">
                    <a:srgbClr val="000000"/>
                  </a:outerShdw>
                </a:effectLst>
                <a:cs typeface="Tahoma" pitchFamily="34" charset="0"/>
              </a:rPr>
              <a:t>individu : </a:t>
            </a:r>
            <a:r>
              <a:rPr lang="fr-FR" sz="2000" dirty="0" smtClean="0">
                <a:solidFill>
                  <a:srgbClr val="FFC000"/>
                </a:solidFill>
                <a:effectLst>
                  <a:outerShdw blurRad="38100" dist="38100" dir="2700000" algn="tl">
                    <a:srgbClr val="000000"/>
                  </a:outerShdw>
                </a:effectLst>
                <a:cs typeface="Tahoma" pitchFamily="34" charset="0"/>
              </a:rPr>
              <a:t>évènements  (</a:t>
            </a:r>
            <a:r>
              <a:rPr lang="fr-FR" sz="2000" dirty="0" err="1" smtClean="0">
                <a:solidFill>
                  <a:srgbClr val="FFC000"/>
                </a:solidFill>
                <a:effectLst>
                  <a:outerShdw blurRad="38100" dist="38100" dir="2700000" algn="tl">
                    <a:srgbClr val="000000"/>
                  </a:outerShdw>
                </a:effectLst>
                <a:cs typeface="Tahoma" pitchFamily="34" charset="0"/>
              </a:rPr>
              <a:t>Marked</a:t>
            </a:r>
            <a:r>
              <a:rPr lang="fr-FR" sz="2000" dirty="0" smtClean="0">
                <a:solidFill>
                  <a:srgbClr val="FFC000"/>
                </a:solidFill>
                <a:effectLst>
                  <a:outerShdw blurRad="38100" dist="38100" dir="2700000" algn="tl">
                    <a:srgbClr val="000000"/>
                  </a:outerShdw>
                </a:effectLst>
                <a:cs typeface="Tahoma" pitchFamily="34" charset="0"/>
              </a:rPr>
              <a:t> Point Pattern </a:t>
            </a:r>
            <a:r>
              <a:rPr lang="fr-FR" sz="2000" dirty="0" err="1" smtClean="0">
                <a:solidFill>
                  <a:srgbClr val="FFC000"/>
                </a:solidFill>
                <a:effectLst>
                  <a:outerShdw blurRad="38100" dist="38100" dir="2700000" algn="tl">
                    <a:srgbClr val="000000"/>
                  </a:outerShdw>
                </a:effectLst>
                <a:cs typeface="Tahoma" pitchFamily="34" charset="0"/>
              </a:rPr>
              <a:t>Analysis</a:t>
            </a:r>
            <a:r>
              <a:rPr lang="fr-FR" sz="2000" dirty="0" smtClean="0">
                <a:solidFill>
                  <a:srgbClr val="FFC000"/>
                </a:solidFill>
                <a:effectLst>
                  <a:outerShdw blurRad="38100" dist="38100" dir="2700000" algn="tl">
                    <a:srgbClr val="000000"/>
                  </a:outerShdw>
                </a:effectLst>
                <a:cs typeface="Tahoma" pitchFamily="34" charset="0"/>
              </a:rPr>
              <a:t>)</a:t>
            </a:r>
            <a:endParaRPr lang="fr-FR" sz="2000" dirty="0" smtClean="0">
              <a:solidFill>
                <a:srgbClr val="FFC000"/>
              </a:solidFill>
              <a:effectLst>
                <a:outerShdw blurRad="38100" dist="38100" dir="2700000" algn="tl">
                  <a:srgbClr val="000000"/>
                </a:outerShdw>
              </a:effectLst>
              <a:cs typeface="Tahoma" pitchFamily="34" charset="0"/>
            </a:endParaRPr>
          </a:p>
          <a:p>
            <a:pPr marL="0" lvl="1">
              <a:lnSpc>
                <a:spcPct val="80000"/>
              </a:lnSpc>
              <a:spcBef>
                <a:spcPct val="50000"/>
              </a:spcBef>
              <a:buClr>
                <a:srgbClr val="FFCC66"/>
              </a:buClr>
              <a:buSzPct val="70000"/>
              <a:defRPr/>
            </a:pPr>
            <a:r>
              <a:rPr lang="fr-FR" dirty="0" smtClean="0">
                <a:effectLst>
                  <a:outerShdw blurRad="38100" dist="38100" dir="2700000" algn="tl">
                    <a:srgbClr val="000000"/>
                  </a:outerShdw>
                </a:effectLst>
                <a:cs typeface="Tahoma" pitchFamily="34" charset="0"/>
              </a:rPr>
              <a:t> Analyse les propriétés spatiales </a:t>
            </a:r>
            <a:r>
              <a:rPr lang="fr-FR" dirty="0" smtClean="0">
                <a:effectLst>
                  <a:outerShdw blurRad="38100" dist="38100" dir="2700000" algn="tl">
                    <a:srgbClr val="000000"/>
                  </a:outerShdw>
                </a:effectLst>
                <a:cs typeface="Tahoma" pitchFamily="34" charset="0"/>
              </a:rPr>
              <a:t>d’une valeur ou </a:t>
            </a:r>
            <a:r>
              <a:rPr lang="fr-FR" dirty="0" smtClean="0">
                <a:effectLst>
                  <a:outerShdw blurRad="38100" dist="38100" dir="2700000" algn="tl">
                    <a:srgbClr val="000000"/>
                  </a:outerShdw>
                </a:effectLst>
                <a:cs typeface="Tahoma" pitchFamily="34" charset="0"/>
              </a:rPr>
              <a:t>d’un sous-ensemble de cas dans un </a:t>
            </a:r>
            <a:r>
              <a:rPr lang="fr-FR" dirty="0" smtClean="0">
                <a:effectLst>
                  <a:outerShdw blurRad="38100" dist="38100" dir="2700000" algn="tl">
                    <a:srgbClr val="000000"/>
                  </a:outerShdw>
                </a:effectLst>
                <a:cs typeface="Tahoma" pitchFamily="34" charset="0"/>
              </a:rPr>
              <a:t>ensemble (des cas ou des résidus d’une régression) :</a:t>
            </a:r>
            <a:r>
              <a:rPr lang="fr-FR" sz="2000" dirty="0">
                <a:solidFill>
                  <a:srgbClr val="FFCC66"/>
                </a:solidFill>
                <a:effectLst>
                  <a:outerShdw blurRad="38100" dist="38100" dir="2700000" algn="tl">
                    <a:srgbClr val="000000"/>
                  </a:outerShdw>
                </a:effectLst>
                <a:cs typeface="Tahoma" pitchFamily="34" charset="0"/>
              </a:rPr>
              <a:t/>
            </a:r>
            <a:br>
              <a:rPr lang="fr-FR" sz="2000" dirty="0">
                <a:solidFill>
                  <a:srgbClr val="FFCC66"/>
                </a:solidFill>
                <a:effectLst>
                  <a:outerShdw blurRad="38100" dist="38100" dir="2700000" algn="tl">
                    <a:srgbClr val="000000"/>
                  </a:outerShdw>
                </a:effectLst>
                <a:cs typeface="Tahoma" pitchFamily="34" charset="0"/>
              </a:rPr>
            </a:br>
            <a:endParaRPr lang="fr-FR" sz="2000" dirty="0">
              <a:solidFill>
                <a:srgbClr val="FFCC66"/>
              </a:solidFill>
              <a:effectLst>
                <a:outerShdw blurRad="38100" dist="38100" dir="2700000" algn="tl">
                  <a:srgbClr val="000000"/>
                </a:outerShdw>
              </a:effectLst>
              <a:cs typeface="Tahoma" pitchFamily="34" charset="0"/>
            </a:endParaRPr>
          </a:p>
          <a:p>
            <a:pPr lvl="1">
              <a:lnSpc>
                <a:spcPct val="80000"/>
              </a:lnSpc>
              <a:spcBef>
                <a:spcPct val="50000"/>
              </a:spcBef>
              <a:buClr>
                <a:srgbClr val="FFCC66"/>
              </a:buClr>
              <a:buFont typeface="Wingdings" pitchFamily="2" charset="2"/>
              <a:buChar char="§"/>
              <a:defRPr/>
            </a:pPr>
            <a:r>
              <a:rPr lang="fr-FR" dirty="0">
                <a:solidFill>
                  <a:srgbClr val="FFCC66"/>
                </a:solidFill>
                <a:effectLst>
                  <a:outerShdw blurRad="38100" dist="38100" dir="2700000" algn="tl">
                    <a:srgbClr val="000000"/>
                  </a:outerShdw>
                </a:effectLst>
                <a:cs typeface="Tahoma" pitchFamily="34" charset="0"/>
              </a:rPr>
              <a:t> </a:t>
            </a:r>
            <a:r>
              <a:rPr lang="fr-FR" dirty="0">
                <a:solidFill>
                  <a:srgbClr val="FFC000"/>
                </a:solidFill>
                <a:effectLst>
                  <a:outerShdw blurRad="38100" dist="38100" dir="2700000" algn="tl">
                    <a:srgbClr val="000000"/>
                  </a:outerShdw>
                </a:effectLst>
                <a:cs typeface="Tahoma" pitchFamily="34" charset="0"/>
              </a:rPr>
              <a:t>Position </a:t>
            </a:r>
            <a:r>
              <a:rPr lang="fr-FR" dirty="0" smtClean="0">
                <a:solidFill>
                  <a:srgbClr val="FFC000"/>
                </a:solidFill>
                <a:effectLst>
                  <a:outerShdw blurRad="38100" dist="38100" dir="2700000" algn="tl">
                    <a:srgbClr val="000000"/>
                  </a:outerShdw>
                </a:effectLst>
                <a:cs typeface="Tahoma" pitchFamily="34" charset="0"/>
              </a:rPr>
              <a:t>globale absolue </a:t>
            </a:r>
            <a:r>
              <a:rPr lang="fr-FR" dirty="0">
                <a:solidFill>
                  <a:srgbClr val="FFC000"/>
                </a:solidFill>
                <a:effectLst>
                  <a:outerShdw blurRad="38100" dist="38100" dir="2700000" algn="tl">
                    <a:srgbClr val="000000"/>
                  </a:outerShdw>
                </a:effectLst>
                <a:cs typeface="Tahoma" pitchFamily="34" charset="0"/>
              </a:rPr>
              <a:t>des </a:t>
            </a:r>
            <a:r>
              <a:rPr lang="fr-FR" dirty="0" smtClean="0">
                <a:solidFill>
                  <a:srgbClr val="FFC000"/>
                </a:solidFill>
                <a:effectLst>
                  <a:outerShdw blurRad="38100" dist="38100" dir="2700000" algn="tl">
                    <a:srgbClr val="000000"/>
                  </a:outerShdw>
                </a:effectLst>
                <a:cs typeface="Tahoma" pitchFamily="34" charset="0"/>
              </a:rPr>
              <a:t>évènements</a:t>
            </a:r>
            <a:endParaRPr lang="fr-FR" dirty="0">
              <a:solidFill>
                <a:srgbClr val="FFC000"/>
              </a:solidFill>
              <a:effectLst>
                <a:outerShdw blurRad="38100" dist="38100" dir="2700000" algn="tl">
                  <a:srgbClr val="000000"/>
                </a:outerShdw>
              </a:effectLst>
              <a:cs typeface="Tahoma" pitchFamily="34" charset="0"/>
            </a:endParaRPr>
          </a:p>
          <a:p>
            <a:pPr lvl="1">
              <a:lnSpc>
                <a:spcPct val="80000"/>
              </a:lnSpc>
              <a:spcBef>
                <a:spcPct val="50000"/>
              </a:spcBef>
              <a:buClr>
                <a:srgbClr val="FFCC66"/>
              </a:buClr>
              <a:buSzPct val="70000"/>
              <a:buFont typeface="Wingdings" pitchFamily="2" charset="2"/>
              <a:buNone/>
              <a:defRPr/>
            </a:pPr>
            <a:r>
              <a:rPr lang="fr-FR" dirty="0">
                <a:effectLst>
                  <a:outerShdw blurRad="38100" dist="38100" dir="2700000" algn="tl">
                    <a:srgbClr val="000000"/>
                  </a:outerShdw>
                </a:effectLst>
                <a:cs typeface="Tahoma" pitchFamily="34" charset="0"/>
              </a:rPr>
              <a:t>Les événements sont-ils distribués de façon aléatoire, tenant compte de la position absolue des objets </a:t>
            </a:r>
            <a:r>
              <a:rPr lang="fr-FR" dirty="0" smtClean="0">
                <a:effectLst>
                  <a:outerShdw blurRad="38100" dist="38100" dir="2700000" algn="tl">
                    <a:srgbClr val="000000"/>
                  </a:outerShdw>
                </a:effectLst>
                <a:cs typeface="Tahoma" pitchFamily="34" charset="0"/>
              </a:rPr>
              <a:t>initiaux ?</a:t>
            </a:r>
            <a:endParaRPr lang="fr-FR" dirty="0">
              <a:effectLst>
                <a:outerShdw blurRad="38100" dist="38100" dir="2700000" algn="tl">
                  <a:srgbClr val="000000"/>
                </a:outerShdw>
              </a:effectLst>
              <a:cs typeface="Tahoma" pitchFamily="34" charset="0"/>
            </a:endParaRPr>
          </a:p>
          <a:p>
            <a:pPr lvl="1">
              <a:lnSpc>
                <a:spcPct val="80000"/>
              </a:lnSpc>
              <a:spcBef>
                <a:spcPct val="50000"/>
              </a:spcBef>
              <a:buClr>
                <a:srgbClr val="FFCC66"/>
              </a:buClr>
              <a:buSzPct val="70000"/>
              <a:buFont typeface="Wingdings" pitchFamily="2" charset="2"/>
              <a:buNone/>
              <a:defRPr/>
            </a:pPr>
            <a:endParaRPr lang="fr-FR" sz="800" dirty="0">
              <a:effectLst>
                <a:outerShdw blurRad="38100" dist="38100" dir="2700000" algn="tl">
                  <a:srgbClr val="000000"/>
                </a:outerShdw>
              </a:effectLst>
              <a:cs typeface="Tahoma" pitchFamily="34" charset="0"/>
            </a:endParaRPr>
          </a:p>
          <a:p>
            <a:pPr lvl="1">
              <a:lnSpc>
                <a:spcPct val="80000"/>
              </a:lnSpc>
              <a:spcBef>
                <a:spcPct val="50000"/>
              </a:spcBef>
              <a:buClr>
                <a:srgbClr val="FFCC66"/>
              </a:buClr>
              <a:buFont typeface="Wingdings" pitchFamily="2" charset="2"/>
              <a:buChar char="§"/>
              <a:defRPr/>
            </a:pPr>
            <a:r>
              <a:rPr lang="fr-FR" dirty="0">
                <a:solidFill>
                  <a:srgbClr val="FFFF00"/>
                </a:solidFill>
                <a:effectLst>
                  <a:outerShdw blurRad="38100" dist="38100" dir="2700000" algn="tl">
                    <a:srgbClr val="000000"/>
                  </a:outerShdw>
                </a:effectLst>
                <a:cs typeface="Tahoma" pitchFamily="34" charset="0"/>
              </a:rPr>
              <a:t> </a:t>
            </a:r>
            <a:r>
              <a:rPr lang="fr-FR" dirty="0">
                <a:solidFill>
                  <a:srgbClr val="FFC000"/>
                </a:solidFill>
                <a:effectLst>
                  <a:outerShdw blurRad="38100" dist="38100" dir="2700000" algn="tl">
                    <a:srgbClr val="000000"/>
                  </a:outerShdw>
                </a:effectLst>
                <a:cs typeface="Tahoma" pitchFamily="34" charset="0"/>
              </a:rPr>
              <a:t>Position </a:t>
            </a:r>
            <a:r>
              <a:rPr lang="fr-FR" dirty="0" smtClean="0">
                <a:solidFill>
                  <a:srgbClr val="FFC000"/>
                </a:solidFill>
                <a:effectLst>
                  <a:outerShdw blurRad="38100" dist="38100" dir="2700000" algn="tl">
                    <a:srgbClr val="000000"/>
                  </a:outerShdw>
                </a:effectLst>
                <a:cs typeface="Tahoma" pitchFamily="34" charset="0"/>
              </a:rPr>
              <a:t>globale relative </a:t>
            </a:r>
            <a:r>
              <a:rPr lang="fr-FR" dirty="0">
                <a:solidFill>
                  <a:srgbClr val="FFC000"/>
                </a:solidFill>
                <a:effectLst>
                  <a:outerShdw blurRad="38100" dist="38100" dir="2700000" algn="tl">
                    <a:srgbClr val="000000"/>
                  </a:outerShdw>
                </a:effectLst>
                <a:cs typeface="Tahoma" pitchFamily="34" charset="0"/>
              </a:rPr>
              <a:t>des évènements </a:t>
            </a:r>
          </a:p>
          <a:p>
            <a:pPr lvl="1">
              <a:lnSpc>
                <a:spcPct val="80000"/>
              </a:lnSpc>
              <a:spcBef>
                <a:spcPct val="50000"/>
              </a:spcBef>
              <a:buClr>
                <a:srgbClr val="FFCC66"/>
              </a:buClr>
              <a:buSzPct val="70000"/>
              <a:buFont typeface="Wingdings" pitchFamily="2" charset="2"/>
              <a:buNone/>
              <a:defRPr/>
            </a:pPr>
            <a:r>
              <a:rPr lang="fr-FR" dirty="0" smtClean="0">
                <a:effectLst>
                  <a:outerShdw blurRad="38100" dist="38100" dir="2700000" algn="tl">
                    <a:srgbClr val="000000"/>
                  </a:outerShdw>
                </a:effectLst>
                <a:cs typeface="Tahoma" pitchFamily="34" charset="0"/>
              </a:rPr>
              <a:t>Quelle est la caractéristique globale des cas (agrégée,</a:t>
            </a:r>
            <a:br>
              <a:rPr lang="fr-FR" dirty="0" smtClean="0">
                <a:effectLst>
                  <a:outerShdw blurRad="38100" dist="38100" dir="2700000" algn="tl">
                    <a:srgbClr val="000000"/>
                  </a:outerShdw>
                </a:effectLst>
                <a:cs typeface="Tahoma" pitchFamily="34" charset="0"/>
              </a:rPr>
            </a:br>
            <a:r>
              <a:rPr lang="fr-FR" dirty="0" smtClean="0">
                <a:effectLst>
                  <a:outerShdw blurRad="38100" dist="38100" dir="2700000" algn="tl">
                    <a:srgbClr val="000000"/>
                  </a:outerShdw>
                </a:effectLst>
                <a:cs typeface="Tahoma" pitchFamily="34" charset="0"/>
              </a:rPr>
              <a:t>dispersée, uniforme) ?</a:t>
            </a:r>
          </a:p>
          <a:p>
            <a:pPr lvl="1">
              <a:lnSpc>
                <a:spcPct val="80000"/>
              </a:lnSpc>
              <a:spcBef>
                <a:spcPct val="50000"/>
              </a:spcBef>
              <a:buClr>
                <a:srgbClr val="FFCC66"/>
              </a:buClr>
              <a:buSzPct val="70000"/>
              <a:buFont typeface="Wingdings" pitchFamily="2" charset="2"/>
              <a:buNone/>
              <a:defRPr/>
            </a:pPr>
            <a:r>
              <a:rPr lang="fr-FR" dirty="0" smtClean="0">
                <a:effectLst>
                  <a:outerShdw blurRad="38100" dist="38100" dir="2700000" algn="tl">
                    <a:srgbClr val="000000"/>
                  </a:outerShdw>
                </a:effectLst>
                <a:cs typeface="Tahoma" pitchFamily="34" charset="0"/>
              </a:rPr>
              <a:t>Observe-t-on une tendance globale ? Une direction ? </a:t>
            </a:r>
            <a:br>
              <a:rPr lang="fr-FR" dirty="0" smtClean="0">
                <a:effectLst>
                  <a:outerShdw blurRad="38100" dist="38100" dir="2700000" algn="tl">
                    <a:srgbClr val="000000"/>
                  </a:outerShdw>
                </a:effectLst>
                <a:cs typeface="Tahoma" pitchFamily="34" charset="0"/>
              </a:rPr>
            </a:br>
            <a:r>
              <a:rPr lang="fr-FR" dirty="0" smtClean="0">
                <a:effectLst>
                  <a:outerShdw blurRad="38100" dist="38100" dir="2700000" algn="tl">
                    <a:srgbClr val="000000"/>
                  </a:outerShdw>
                </a:effectLst>
                <a:cs typeface="Tahoma" pitchFamily="34" charset="0"/>
              </a:rPr>
              <a:t>Une forme ? </a:t>
            </a:r>
            <a:endParaRPr lang="fr-FR" dirty="0">
              <a:effectLst>
                <a:outerShdw blurRad="38100" dist="38100" dir="2700000" algn="tl">
                  <a:srgbClr val="000000"/>
                </a:outerShdw>
              </a:effectLst>
              <a:cs typeface="Tahoma" pitchFamily="34" charset="0"/>
            </a:endParaRPr>
          </a:p>
          <a:p>
            <a:pPr lvl="1">
              <a:lnSpc>
                <a:spcPct val="80000"/>
              </a:lnSpc>
              <a:spcBef>
                <a:spcPct val="50000"/>
              </a:spcBef>
              <a:buClr>
                <a:srgbClr val="FFCC66"/>
              </a:buClr>
              <a:buSzPct val="70000"/>
              <a:buFont typeface="Wingdings" pitchFamily="2" charset="2"/>
              <a:buNone/>
              <a:defRPr/>
            </a:pPr>
            <a:endParaRPr lang="fr-FR" sz="800" dirty="0">
              <a:effectLst>
                <a:outerShdw blurRad="38100" dist="38100" dir="2700000" algn="tl">
                  <a:srgbClr val="000000"/>
                </a:outerShdw>
              </a:effectLst>
              <a:cs typeface="Tahoma" pitchFamily="34" charset="0"/>
            </a:endParaRPr>
          </a:p>
          <a:p>
            <a:pPr lvl="1">
              <a:lnSpc>
                <a:spcPct val="80000"/>
              </a:lnSpc>
              <a:spcBef>
                <a:spcPct val="50000"/>
              </a:spcBef>
              <a:buClr>
                <a:srgbClr val="FFCC66"/>
              </a:buClr>
              <a:buFont typeface="Wingdings" pitchFamily="2" charset="2"/>
              <a:buChar char="§"/>
              <a:defRPr/>
            </a:pPr>
            <a:r>
              <a:rPr lang="fr-FR" dirty="0">
                <a:solidFill>
                  <a:srgbClr val="FFCC66"/>
                </a:solidFill>
                <a:effectLst>
                  <a:outerShdw blurRad="38100" dist="38100" dir="2700000" algn="tl">
                    <a:srgbClr val="000000"/>
                  </a:outerShdw>
                </a:effectLst>
                <a:cs typeface="Tahoma" pitchFamily="34" charset="0"/>
              </a:rPr>
              <a:t> </a:t>
            </a:r>
            <a:r>
              <a:rPr lang="fr-FR" dirty="0">
                <a:solidFill>
                  <a:srgbClr val="FFC000"/>
                </a:solidFill>
                <a:effectLst>
                  <a:outerShdw blurRad="38100" dist="38100" dir="2700000" algn="tl">
                    <a:srgbClr val="000000"/>
                  </a:outerShdw>
                </a:effectLst>
                <a:cs typeface="Tahoma" pitchFamily="34" charset="0"/>
              </a:rPr>
              <a:t>Continuité spatiale </a:t>
            </a:r>
            <a:r>
              <a:rPr lang="fr-FR" dirty="0" smtClean="0">
                <a:solidFill>
                  <a:srgbClr val="FFC000"/>
                </a:solidFill>
                <a:effectLst>
                  <a:outerShdw blurRad="38100" dist="38100" dir="2700000" algn="tl">
                    <a:srgbClr val="000000"/>
                  </a:outerShdw>
                </a:effectLst>
                <a:cs typeface="Tahoma" pitchFamily="34" charset="0"/>
              </a:rPr>
              <a:t>globale d’une </a:t>
            </a:r>
            <a:r>
              <a:rPr lang="fr-FR" dirty="0">
                <a:solidFill>
                  <a:srgbClr val="FFC000"/>
                </a:solidFill>
                <a:effectLst>
                  <a:outerShdw blurRad="38100" dist="38100" dir="2700000" algn="tl">
                    <a:srgbClr val="000000"/>
                  </a:outerShdw>
                </a:effectLst>
                <a:cs typeface="Tahoma" pitchFamily="34" charset="0"/>
              </a:rPr>
              <a:t>variable numérique</a:t>
            </a:r>
          </a:p>
          <a:p>
            <a:pPr lvl="1">
              <a:lnSpc>
                <a:spcPct val="80000"/>
              </a:lnSpc>
              <a:spcBef>
                <a:spcPct val="50000"/>
              </a:spcBef>
              <a:buClr>
                <a:srgbClr val="FFCC66"/>
              </a:buClr>
              <a:buSzPct val="70000"/>
              <a:buFont typeface="Wingdings" pitchFamily="2" charset="2"/>
              <a:buNone/>
              <a:defRPr/>
            </a:pPr>
            <a:r>
              <a:rPr lang="fr-FR" dirty="0" smtClean="0">
                <a:effectLst>
                  <a:outerShdw blurRad="38100" dist="38100" dir="2700000" algn="tl">
                    <a:srgbClr val="000000"/>
                  </a:outerShdw>
                </a:effectLst>
                <a:cs typeface="Tahoma" pitchFamily="34" charset="0"/>
              </a:rPr>
              <a:t>La valeur numérique présente-t-elle des caractéristiques de</a:t>
            </a:r>
            <a:br>
              <a:rPr lang="fr-FR" dirty="0" smtClean="0">
                <a:effectLst>
                  <a:outerShdw blurRad="38100" dist="38100" dir="2700000" algn="tl">
                    <a:srgbClr val="000000"/>
                  </a:outerShdw>
                </a:effectLst>
                <a:cs typeface="Tahoma" pitchFamily="34" charset="0"/>
              </a:rPr>
            </a:br>
            <a:r>
              <a:rPr lang="fr-FR" dirty="0" smtClean="0">
                <a:effectLst>
                  <a:outerShdw blurRad="38100" dist="38100" dir="2700000" algn="tl">
                    <a:srgbClr val="000000"/>
                  </a:outerShdw>
                </a:effectLst>
                <a:cs typeface="Tahoma" pitchFamily="34" charset="0"/>
              </a:rPr>
              <a:t>continuité ? </a:t>
            </a:r>
            <a:endParaRPr lang="fr-FR" dirty="0">
              <a:effectLst>
                <a:outerShdw blurRad="38100" dist="38100" dir="2700000" algn="tl">
                  <a:srgbClr val="000000"/>
                </a:outerShdw>
              </a:effectLst>
              <a:cs typeface="Tahoma" pitchFamily="34" charset="0"/>
            </a:endParaRPr>
          </a:p>
        </p:txBody>
      </p:sp>
      <p:pic>
        <p:nvPicPr>
          <p:cNvPr id="19460" name="Picture 4" descr="Position"/>
          <p:cNvPicPr>
            <a:picLocks noChangeAspect="1" noChangeArrowheads="1"/>
          </p:cNvPicPr>
          <p:nvPr/>
        </p:nvPicPr>
        <p:blipFill>
          <a:blip r:embed="rId3" cstate="print"/>
          <a:srcRect/>
          <a:stretch>
            <a:fillRect/>
          </a:stretch>
        </p:blipFill>
        <p:spPr bwMode="auto">
          <a:xfrm>
            <a:off x="7200775" y="3822973"/>
            <a:ext cx="1763713" cy="28463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1490" name="Rectangle 2"/>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rPr>
              <a:t>L’analyse spatiale pour l’épidémiologie</a:t>
            </a:r>
            <a:endParaRPr lang="fr-FR" sz="3200" i="1" dirty="0">
              <a:effectLst>
                <a:outerShdw blurRad="38100" dist="38100" dir="2700000" algn="tl">
                  <a:srgbClr val="000000"/>
                </a:outerShdw>
              </a:effectLst>
            </a:endParaRPr>
          </a:p>
        </p:txBody>
      </p:sp>
      <p:sp>
        <p:nvSpPr>
          <p:cNvPr id="191491" name="Text Box 3"/>
          <p:cNvSpPr txBox="1">
            <a:spLocks noChangeArrowheads="1"/>
          </p:cNvSpPr>
          <p:nvPr/>
        </p:nvSpPr>
        <p:spPr bwMode="auto">
          <a:xfrm>
            <a:off x="468313" y="1439863"/>
            <a:ext cx="8207375" cy="4829014"/>
          </a:xfrm>
          <a:prstGeom prst="rect">
            <a:avLst/>
          </a:prstGeom>
          <a:solidFill>
            <a:srgbClr val="C0C0C0">
              <a:alpha val="10001"/>
            </a:srgbClr>
          </a:solidFill>
          <a:ln w="9525" algn="ctr">
            <a:noFill/>
            <a:miter lim="800000"/>
            <a:headEnd/>
            <a:tailEnd/>
          </a:ln>
          <a:effectLst/>
        </p:spPr>
        <p:txBody>
          <a:bodyPr>
            <a:spAutoFit/>
          </a:bodyPr>
          <a:lstStyle/>
          <a:p>
            <a:pPr>
              <a:lnSpc>
                <a:spcPct val="80000"/>
              </a:lnSpc>
              <a:spcBef>
                <a:spcPct val="50000"/>
              </a:spcBef>
              <a:buClr>
                <a:srgbClr val="FFCC66"/>
              </a:buClr>
              <a:buSzPct val="70000"/>
              <a:buFont typeface="Arial" charset="0"/>
              <a:buChar char="►"/>
              <a:defRPr/>
            </a:pPr>
            <a:r>
              <a:rPr lang="fr-FR" sz="2000" dirty="0">
                <a:solidFill>
                  <a:srgbClr val="FFCC66"/>
                </a:solidFill>
                <a:effectLst>
                  <a:outerShdw blurRad="38100" dist="38100" dir="2700000" algn="tl">
                    <a:srgbClr val="000000"/>
                  </a:outerShdw>
                </a:effectLst>
                <a:cs typeface="Tahoma" pitchFamily="34" charset="0"/>
              </a:rPr>
              <a:t> </a:t>
            </a:r>
            <a:r>
              <a:rPr lang="fr-FR" sz="2000" dirty="0">
                <a:solidFill>
                  <a:srgbClr val="FFC000"/>
                </a:solidFill>
                <a:effectLst>
                  <a:outerShdw blurRad="38100" dist="38100" dir="2700000" algn="tl">
                    <a:srgbClr val="000000"/>
                  </a:outerShdw>
                </a:effectLst>
                <a:cs typeface="Tahoma" pitchFamily="34" charset="0"/>
              </a:rPr>
              <a:t>Étude par </a:t>
            </a:r>
            <a:r>
              <a:rPr lang="fr-FR" sz="2000" dirty="0" smtClean="0">
                <a:solidFill>
                  <a:srgbClr val="FFC000"/>
                </a:solidFill>
                <a:effectLst>
                  <a:outerShdw blurRad="38100" dist="38100" dir="2700000" algn="tl">
                    <a:srgbClr val="000000"/>
                  </a:outerShdw>
                </a:effectLst>
                <a:cs typeface="Tahoma" pitchFamily="34" charset="0"/>
              </a:rPr>
              <a:t>individu : </a:t>
            </a:r>
            <a:r>
              <a:rPr lang="fr-FR" sz="2000" dirty="0" smtClean="0">
                <a:solidFill>
                  <a:srgbClr val="FFC000"/>
                </a:solidFill>
                <a:effectLst>
                  <a:outerShdw blurRad="38100" dist="38100" dir="2700000" algn="tl">
                    <a:srgbClr val="000000"/>
                  </a:outerShdw>
                </a:effectLst>
                <a:cs typeface="Tahoma" pitchFamily="34" charset="0"/>
              </a:rPr>
              <a:t>évènements  (</a:t>
            </a:r>
            <a:r>
              <a:rPr lang="fr-FR" sz="2000" dirty="0" err="1" smtClean="0">
                <a:solidFill>
                  <a:srgbClr val="FFC000"/>
                </a:solidFill>
                <a:effectLst>
                  <a:outerShdw blurRad="38100" dist="38100" dir="2700000" algn="tl">
                    <a:srgbClr val="000000"/>
                  </a:outerShdw>
                </a:effectLst>
                <a:cs typeface="Tahoma" pitchFamily="34" charset="0"/>
              </a:rPr>
              <a:t>Marked</a:t>
            </a:r>
            <a:r>
              <a:rPr lang="fr-FR" sz="2000" dirty="0" smtClean="0">
                <a:solidFill>
                  <a:srgbClr val="FFC000"/>
                </a:solidFill>
                <a:effectLst>
                  <a:outerShdw blurRad="38100" dist="38100" dir="2700000" algn="tl">
                    <a:srgbClr val="000000"/>
                  </a:outerShdw>
                </a:effectLst>
                <a:cs typeface="Tahoma" pitchFamily="34" charset="0"/>
              </a:rPr>
              <a:t> Point Pattern </a:t>
            </a:r>
            <a:r>
              <a:rPr lang="fr-FR" sz="2000" dirty="0" err="1" smtClean="0">
                <a:solidFill>
                  <a:srgbClr val="FFC000"/>
                </a:solidFill>
                <a:effectLst>
                  <a:outerShdw blurRad="38100" dist="38100" dir="2700000" algn="tl">
                    <a:srgbClr val="000000"/>
                  </a:outerShdw>
                </a:effectLst>
                <a:cs typeface="Tahoma" pitchFamily="34" charset="0"/>
              </a:rPr>
              <a:t>Analysis</a:t>
            </a:r>
            <a:r>
              <a:rPr lang="fr-FR" sz="2000" dirty="0" smtClean="0">
                <a:solidFill>
                  <a:srgbClr val="FFC000"/>
                </a:solidFill>
                <a:effectLst>
                  <a:outerShdw blurRad="38100" dist="38100" dir="2700000" algn="tl">
                    <a:srgbClr val="000000"/>
                  </a:outerShdw>
                </a:effectLst>
                <a:cs typeface="Tahoma" pitchFamily="34" charset="0"/>
              </a:rPr>
              <a:t>)</a:t>
            </a:r>
            <a:endParaRPr lang="fr-FR" sz="2000" dirty="0" smtClean="0">
              <a:solidFill>
                <a:srgbClr val="FFC000"/>
              </a:solidFill>
              <a:effectLst>
                <a:outerShdw blurRad="38100" dist="38100" dir="2700000" algn="tl">
                  <a:srgbClr val="000000"/>
                </a:outerShdw>
              </a:effectLst>
              <a:cs typeface="Tahoma" pitchFamily="34" charset="0"/>
            </a:endParaRPr>
          </a:p>
          <a:p>
            <a:pPr marL="0" lvl="1">
              <a:lnSpc>
                <a:spcPct val="80000"/>
              </a:lnSpc>
              <a:spcBef>
                <a:spcPct val="50000"/>
              </a:spcBef>
              <a:buClr>
                <a:srgbClr val="FFCC66"/>
              </a:buClr>
              <a:buSzPct val="70000"/>
              <a:defRPr/>
            </a:pPr>
            <a:r>
              <a:rPr lang="fr-FR" dirty="0" smtClean="0">
                <a:effectLst>
                  <a:outerShdw blurRad="38100" dist="38100" dir="2700000" algn="tl">
                    <a:srgbClr val="000000"/>
                  </a:outerShdw>
                </a:effectLst>
                <a:cs typeface="Tahoma" pitchFamily="34" charset="0"/>
              </a:rPr>
              <a:t> Analyse les propriétés spatiales </a:t>
            </a:r>
            <a:r>
              <a:rPr lang="fr-FR" dirty="0" smtClean="0">
                <a:effectLst>
                  <a:outerShdw blurRad="38100" dist="38100" dir="2700000" algn="tl">
                    <a:srgbClr val="000000"/>
                  </a:outerShdw>
                </a:effectLst>
                <a:cs typeface="Tahoma" pitchFamily="34" charset="0"/>
              </a:rPr>
              <a:t>d’une valeur ou </a:t>
            </a:r>
            <a:r>
              <a:rPr lang="fr-FR" dirty="0" smtClean="0">
                <a:effectLst>
                  <a:outerShdw blurRad="38100" dist="38100" dir="2700000" algn="tl">
                    <a:srgbClr val="000000"/>
                  </a:outerShdw>
                </a:effectLst>
                <a:cs typeface="Tahoma" pitchFamily="34" charset="0"/>
              </a:rPr>
              <a:t>d’un sous-ensemble de cas dans un </a:t>
            </a:r>
            <a:r>
              <a:rPr lang="fr-FR" dirty="0" smtClean="0">
                <a:effectLst>
                  <a:outerShdw blurRad="38100" dist="38100" dir="2700000" algn="tl">
                    <a:srgbClr val="000000"/>
                  </a:outerShdw>
                </a:effectLst>
                <a:cs typeface="Tahoma" pitchFamily="34" charset="0"/>
              </a:rPr>
              <a:t>ensemble :</a:t>
            </a:r>
            <a:endParaRPr lang="fr-FR" dirty="0">
              <a:effectLst>
                <a:outerShdw blurRad="38100" dist="38100" dir="2700000" algn="tl">
                  <a:srgbClr val="000000"/>
                </a:outerShdw>
              </a:effectLst>
              <a:cs typeface="Tahoma" pitchFamily="34" charset="0"/>
            </a:endParaRPr>
          </a:p>
          <a:p>
            <a:pPr lvl="1">
              <a:lnSpc>
                <a:spcPct val="80000"/>
              </a:lnSpc>
              <a:spcBef>
                <a:spcPct val="50000"/>
              </a:spcBef>
              <a:buClr>
                <a:srgbClr val="FFCC66"/>
              </a:buClr>
              <a:buSzPct val="70000"/>
              <a:buFont typeface="Wingdings" pitchFamily="2" charset="2"/>
              <a:buNone/>
              <a:defRPr/>
            </a:pPr>
            <a:endParaRPr lang="fr-FR" sz="800" dirty="0">
              <a:effectLst>
                <a:outerShdw blurRad="38100" dist="38100" dir="2700000" algn="tl">
                  <a:srgbClr val="000000"/>
                </a:outerShdw>
              </a:effectLst>
              <a:cs typeface="Tahoma" pitchFamily="34" charset="0"/>
            </a:endParaRPr>
          </a:p>
          <a:p>
            <a:pPr lvl="1">
              <a:lnSpc>
                <a:spcPct val="80000"/>
              </a:lnSpc>
              <a:spcBef>
                <a:spcPct val="50000"/>
              </a:spcBef>
              <a:buClr>
                <a:srgbClr val="FFCC66"/>
              </a:buClr>
              <a:buFont typeface="Wingdings" pitchFamily="2" charset="2"/>
              <a:buChar char="§"/>
              <a:defRPr/>
            </a:pPr>
            <a:r>
              <a:rPr lang="fr-FR" dirty="0">
                <a:solidFill>
                  <a:srgbClr val="FFCC66"/>
                </a:solidFill>
                <a:effectLst>
                  <a:outerShdw blurRad="38100" dist="38100" dir="2700000" algn="tl">
                    <a:srgbClr val="000000"/>
                  </a:outerShdw>
                </a:effectLst>
                <a:cs typeface="Tahoma" pitchFamily="34" charset="0"/>
              </a:rPr>
              <a:t> </a:t>
            </a:r>
            <a:r>
              <a:rPr lang="fr-FR" dirty="0">
                <a:solidFill>
                  <a:srgbClr val="FFC000"/>
                </a:solidFill>
                <a:effectLst>
                  <a:outerShdw blurRad="38100" dist="38100" dir="2700000" algn="tl">
                    <a:srgbClr val="000000"/>
                  </a:outerShdw>
                </a:effectLst>
                <a:cs typeface="Tahoma" pitchFamily="34" charset="0"/>
              </a:rPr>
              <a:t>Continuité spatiale </a:t>
            </a:r>
            <a:r>
              <a:rPr lang="fr-FR" dirty="0" smtClean="0">
                <a:solidFill>
                  <a:srgbClr val="FFC000"/>
                </a:solidFill>
                <a:effectLst>
                  <a:outerShdw blurRad="38100" dist="38100" dir="2700000" algn="tl">
                    <a:srgbClr val="000000"/>
                  </a:outerShdw>
                </a:effectLst>
                <a:cs typeface="Tahoma" pitchFamily="34" charset="0"/>
              </a:rPr>
              <a:t>locale d’une </a:t>
            </a:r>
            <a:r>
              <a:rPr lang="fr-FR" dirty="0">
                <a:solidFill>
                  <a:srgbClr val="FFC000"/>
                </a:solidFill>
                <a:effectLst>
                  <a:outerShdw blurRad="38100" dist="38100" dir="2700000" algn="tl">
                    <a:srgbClr val="000000"/>
                  </a:outerShdw>
                </a:effectLst>
                <a:cs typeface="Tahoma" pitchFamily="34" charset="0"/>
              </a:rPr>
              <a:t>variable numérique</a:t>
            </a:r>
          </a:p>
          <a:p>
            <a:pPr lvl="1">
              <a:lnSpc>
                <a:spcPct val="80000"/>
              </a:lnSpc>
              <a:spcBef>
                <a:spcPct val="50000"/>
              </a:spcBef>
              <a:buClr>
                <a:srgbClr val="FFCC66"/>
              </a:buClr>
              <a:buSzPct val="70000"/>
              <a:buFont typeface="Wingdings" pitchFamily="2" charset="2"/>
              <a:buNone/>
              <a:defRPr/>
            </a:pPr>
            <a:r>
              <a:rPr lang="fr-FR" dirty="0" smtClean="0">
                <a:effectLst>
                  <a:outerShdw blurRad="38100" dist="38100" dir="2700000" algn="tl">
                    <a:srgbClr val="000000"/>
                  </a:outerShdw>
                </a:effectLst>
                <a:cs typeface="Tahoma" pitchFamily="34" charset="0"/>
              </a:rPr>
              <a:t>Recherche des agrégats locaux, des associations locales entre les points et leurs voisins (points chauds, points froids, cluster, attraction…)</a:t>
            </a:r>
            <a:endParaRPr lang="fr-FR" dirty="0">
              <a:effectLst>
                <a:outerShdw blurRad="38100" dist="38100" dir="2700000" algn="tl">
                  <a:srgbClr val="000000"/>
                </a:outerShdw>
              </a:effectLst>
              <a:cs typeface="Tahoma" pitchFamily="34" charset="0"/>
            </a:endParaRPr>
          </a:p>
          <a:p>
            <a:pPr lvl="1">
              <a:lnSpc>
                <a:spcPct val="80000"/>
              </a:lnSpc>
              <a:spcBef>
                <a:spcPct val="50000"/>
              </a:spcBef>
              <a:buClr>
                <a:srgbClr val="FFCC66"/>
              </a:buClr>
              <a:buSzPct val="70000"/>
              <a:buFont typeface="Wingdings" pitchFamily="2" charset="2"/>
              <a:buNone/>
              <a:defRPr/>
            </a:pPr>
            <a:endParaRPr lang="fr-FR" sz="800" dirty="0">
              <a:effectLst>
                <a:outerShdw blurRad="38100" dist="38100" dir="2700000" algn="tl">
                  <a:srgbClr val="000000"/>
                </a:outerShdw>
              </a:effectLst>
              <a:cs typeface="Tahoma" pitchFamily="34" charset="0"/>
            </a:endParaRPr>
          </a:p>
          <a:p>
            <a:pPr lvl="1">
              <a:lnSpc>
                <a:spcPct val="80000"/>
              </a:lnSpc>
              <a:spcBef>
                <a:spcPct val="50000"/>
              </a:spcBef>
              <a:buClr>
                <a:srgbClr val="FFCC66"/>
              </a:buClr>
              <a:buFont typeface="Wingdings" pitchFamily="2" charset="2"/>
              <a:buChar char="§"/>
              <a:defRPr/>
            </a:pPr>
            <a:r>
              <a:rPr lang="fr-FR" dirty="0">
                <a:solidFill>
                  <a:srgbClr val="FFC000"/>
                </a:solidFill>
                <a:effectLst>
                  <a:outerShdw blurRad="38100" dist="38100" dir="2700000" algn="tl">
                    <a:srgbClr val="000000"/>
                  </a:outerShdw>
                </a:effectLst>
                <a:cs typeface="Tahoma" pitchFamily="34" charset="0"/>
              </a:rPr>
              <a:t> Analyse spatio-temporelle </a:t>
            </a:r>
            <a:r>
              <a:rPr lang="fr-FR" dirty="0" smtClean="0">
                <a:solidFill>
                  <a:srgbClr val="FFC000"/>
                </a:solidFill>
                <a:effectLst>
                  <a:outerShdw blurRad="38100" dist="38100" dir="2700000" algn="tl">
                    <a:srgbClr val="000000"/>
                  </a:outerShdw>
                </a:effectLst>
                <a:cs typeface="Tahoma" pitchFamily="34" charset="0"/>
              </a:rPr>
              <a:t>(index, parcours, vitesse, forme)</a:t>
            </a:r>
          </a:p>
          <a:p>
            <a:pPr lvl="1">
              <a:lnSpc>
                <a:spcPct val="80000"/>
              </a:lnSpc>
              <a:spcBef>
                <a:spcPct val="50000"/>
              </a:spcBef>
              <a:buClr>
                <a:srgbClr val="FFCC66"/>
              </a:buClr>
              <a:defRPr/>
            </a:pPr>
            <a:r>
              <a:rPr lang="fr-FR" dirty="0" smtClean="0">
                <a:effectLst>
                  <a:outerShdw blurRad="38100" dist="38100" dir="2700000" algn="tl">
                    <a:srgbClr val="000000"/>
                  </a:outerShdw>
                </a:effectLst>
                <a:cs typeface="Tahoma" pitchFamily="34" charset="0"/>
              </a:rPr>
              <a:t>Etude des relations entre temps et espace</a:t>
            </a:r>
            <a:r>
              <a:rPr lang="fr-FR" dirty="0">
                <a:effectLst>
                  <a:outerShdw blurRad="38100" dist="38100" dir="2700000" algn="tl">
                    <a:srgbClr val="000000"/>
                  </a:outerShdw>
                </a:effectLst>
                <a:cs typeface="Tahoma" pitchFamily="34" charset="0"/>
              </a:rPr>
              <a:t/>
            </a:r>
            <a:br>
              <a:rPr lang="fr-FR" dirty="0">
                <a:effectLst>
                  <a:outerShdw blurRad="38100" dist="38100" dir="2700000" algn="tl">
                    <a:srgbClr val="000000"/>
                  </a:outerShdw>
                </a:effectLst>
                <a:cs typeface="Tahoma" pitchFamily="34" charset="0"/>
              </a:rPr>
            </a:br>
            <a:r>
              <a:rPr lang="fr-FR" dirty="0" smtClean="0">
                <a:effectLst>
                  <a:outerShdw blurRad="38100" dist="38100" dir="2700000" algn="tl">
                    <a:srgbClr val="000000"/>
                  </a:outerShdw>
                </a:effectLst>
                <a:cs typeface="Tahoma" pitchFamily="34" charset="0"/>
              </a:rPr>
              <a:t>Processus </a:t>
            </a:r>
            <a:r>
              <a:rPr lang="fr-FR" dirty="0">
                <a:effectLst>
                  <a:outerShdw blurRad="38100" dist="38100" dir="2700000" algn="tl">
                    <a:srgbClr val="000000"/>
                  </a:outerShdw>
                </a:effectLst>
                <a:cs typeface="Tahoma" pitchFamily="34" charset="0"/>
              </a:rPr>
              <a:t>d’émergence et de diffusion, index </a:t>
            </a:r>
            <a:r>
              <a:rPr lang="fr-FR" dirty="0" smtClean="0">
                <a:effectLst>
                  <a:outerShdw blurRad="38100" dist="38100" dir="2700000" algn="tl">
                    <a:srgbClr val="000000"/>
                  </a:outerShdw>
                </a:effectLst>
                <a:cs typeface="Tahoma" pitchFamily="34" charset="0"/>
              </a:rPr>
              <a:t>cases</a:t>
            </a:r>
            <a:br>
              <a:rPr lang="fr-FR" dirty="0" smtClean="0">
                <a:effectLst>
                  <a:outerShdw blurRad="38100" dist="38100" dir="2700000" algn="tl">
                    <a:srgbClr val="000000"/>
                  </a:outerShdw>
                </a:effectLst>
                <a:cs typeface="Tahoma" pitchFamily="34" charset="0"/>
              </a:rPr>
            </a:br>
            <a:r>
              <a:rPr lang="fr-FR" dirty="0" smtClean="0">
                <a:effectLst>
                  <a:outerShdw blurRad="38100" dist="38100" dir="2700000" algn="tl">
                    <a:srgbClr val="000000"/>
                  </a:outerShdw>
                </a:effectLst>
                <a:cs typeface="Tahoma" pitchFamily="34" charset="0"/>
              </a:rPr>
              <a:t>Forme de diffusion (radiale, axiale, vagues, périodes…)</a:t>
            </a:r>
            <a:endParaRPr lang="fr-FR" dirty="0">
              <a:effectLst>
                <a:outerShdw blurRad="38100" dist="38100" dir="2700000" algn="tl">
                  <a:srgbClr val="000000"/>
                </a:outerShdw>
              </a:effectLst>
              <a:cs typeface="Tahoma" pitchFamily="34" charset="0"/>
            </a:endParaRPr>
          </a:p>
          <a:p>
            <a:pPr lvl="1">
              <a:lnSpc>
                <a:spcPct val="80000"/>
              </a:lnSpc>
              <a:spcBef>
                <a:spcPct val="50000"/>
              </a:spcBef>
              <a:buClr>
                <a:srgbClr val="FFCC66"/>
              </a:buClr>
              <a:buSzPct val="70000"/>
              <a:buFont typeface="Wingdings" pitchFamily="2" charset="2"/>
              <a:buNone/>
              <a:defRPr/>
            </a:pPr>
            <a:endParaRPr lang="fr-FR" sz="800" dirty="0">
              <a:effectLst>
                <a:outerShdw blurRad="38100" dist="38100" dir="2700000" algn="tl">
                  <a:srgbClr val="000000"/>
                </a:outerShdw>
              </a:effectLst>
              <a:cs typeface="Tahoma" pitchFamily="34" charset="0"/>
            </a:endParaRPr>
          </a:p>
          <a:p>
            <a:pPr lvl="1">
              <a:lnSpc>
                <a:spcPct val="80000"/>
              </a:lnSpc>
              <a:spcBef>
                <a:spcPct val="50000"/>
              </a:spcBef>
              <a:buClr>
                <a:srgbClr val="FFCC66"/>
              </a:buClr>
              <a:buFont typeface="Wingdings" pitchFamily="2" charset="2"/>
              <a:buChar char="§"/>
              <a:defRPr/>
            </a:pPr>
            <a:r>
              <a:rPr lang="fr-FR" dirty="0">
                <a:solidFill>
                  <a:srgbClr val="FFFF00"/>
                </a:solidFill>
                <a:effectLst>
                  <a:outerShdw blurRad="38100" dist="38100" dir="2700000" algn="tl">
                    <a:srgbClr val="000000"/>
                  </a:outerShdw>
                </a:effectLst>
                <a:cs typeface="Tahoma" pitchFamily="34" charset="0"/>
              </a:rPr>
              <a:t> </a:t>
            </a:r>
            <a:r>
              <a:rPr lang="fr-FR" dirty="0">
                <a:solidFill>
                  <a:srgbClr val="FFC000"/>
                </a:solidFill>
                <a:effectLst>
                  <a:outerShdw blurRad="38100" dist="38100" dir="2700000" algn="tl">
                    <a:srgbClr val="000000"/>
                  </a:outerShdw>
                </a:effectLst>
                <a:cs typeface="Tahoma" pitchFamily="34" charset="0"/>
              </a:rPr>
              <a:t>Modélisation de la diffusion</a:t>
            </a:r>
          </a:p>
          <a:p>
            <a:pPr lvl="1">
              <a:lnSpc>
                <a:spcPct val="80000"/>
              </a:lnSpc>
              <a:spcBef>
                <a:spcPct val="50000"/>
              </a:spcBef>
              <a:buClr>
                <a:srgbClr val="FFCC66"/>
              </a:buClr>
              <a:buSzPct val="70000"/>
              <a:buFont typeface="Wingdings" pitchFamily="2" charset="2"/>
              <a:buNone/>
              <a:defRPr/>
            </a:pPr>
            <a:r>
              <a:rPr lang="fr-FR" dirty="0">
                <a:effectLst>
                  <a:outerShdw blurRad="38100" dist="38100" dir="2700000" algn="tl">
                    <a:srgbClr val="000000"/>
                  </a:outerShdw>
                </a:effectLst>
                <a:cs typeface="Tahoma" pitchFamily="34" charset="0"/>
              </a:rPr>
              <a:t>Équations différentielles, IBM, deux approches </a:t>
            </a:r>
            <a:r>
              <a:rPr lang="fr-FR" dirty="0" smtClean="0">
                <a:effectLst>
                  <a:outerShdw blurRad="38100" dist="38100" dir="2700000" algn="tl">
                    <a:srgbClr val="000000"/>
                  </a:outerShdw>
                </a:effectLst>
                <a:cs typeface="Tahoma" pitchFamily="34" charset="0"/>
              </a:rPr>
              <a:t>différentes</a:t>
            </a:r>
            <a:br>
              <a:rPr lang="fr-FR" dirty="0" smtClean="0">
                <a:effectLst>
                  <a:outerShdw blurRad="38100" dist="38100" dir="2700000" algn="tl">
                    <a:srgbClr val="000000"/>
                  </a:outerShdw>
                </a:effectLst>
                <a:cs typeface="Tahoma" pitchFamily="34" charset="0"/>
              </a:rPr>
            </a:br>
            <a:r>
              <a:rPr lang="fr-FR" dirty="0" smtClean="0">
                <a:effectLst>
                  <a:outerShdw blurRad="38100" dist="38100" dir="2700000" algn="tl">
                    <a:srgbClr val="000000"/>
                  </a:outerShdw>
                </a:effectLst>
                <a:cs typeface="Tahoma" pitchFamily="34" charset="0"/>
              </a:rPr>
              <a:t>Modélisation des interactions spatiales avec des règles de </a:t>
            </a:r>
            <a:br>
              <a:rPr lang="fr-FR" dirty="0" smtClean="0">
                <a:effectLst>
                  <a:outerShdw blurRad="38100" dist="38100" dir="2700000" algn="tl">
                    <a:srgbClr val="000000"/>
                  </a:outerShdw>
                </a:effectLst>
                <a:cs typeface="Tahoma" pitchFamily="34" charset="0"/>
              </a:rPr>
            </a:br>
            <a:r>
              <a:rPr lang="fr-FR" dirty="0" smtClean="0">
                <a:effectLst>
                  <a:outerShdw blurRad="38100" dist="38100" dir="2700000" algn="tl">
                    <a:srgbClr val="000000"/>
                  </a:outerShdw>
                </a:effectLst>
                <a:cs typeface="Tahoma" pitchFamily="34" charset="0"/>
              </a:rPr>
              <a:t>comportement</a:t>
            </a:r>
            <a:endParaRPr lang="fr-FR" dirty="0">
              <a:effectLst>
                <a:outerShdw blurRad="38100" dist="38100" dir="2700000" algn="tl">
                  <a:srgbClr val="000000"/>
                </a:outerShdw>
              </a:effectLst>
              <a:cs typeface="Tahoma" pitchFamily="34" charset="0"/>
            </a:endParaRPr>
          </a:p>
          <a:p>
            <a:pPr lvl="1">
              <a:lnSpc>
                <a:spcPct val="80000"/>
              </a:lnSpc>
              <a:spcBef>
                <a:spcPct val="50000"/>
              </a:spcBef>
              <a:buClr>
                <a:srgbClr val="FFCC66"/>
              </a:buClr>
              <a:buSzPct val="70000"/>
              <a:buFont typeface="Wingdings" pitchFamily="2" charset="2"/>
              <a:buNone/>
              <a:defRPr/>
            </a:pPr>
            <a:endParaRPr lang="fr-FR" sz="800" dirty="0">
              <a:solidFill>
                <a:srgbClr val="FFCC66"/>
              </a:solidFill>
              <a:effectLst>
                <a:outerShdw blurRad="38100" dist="38100" dir="2700000" algn="tl">
                  <a:srgbClr val="000000"/>
                </a:outerShdw>
              </a:effectLst>
              <a:cs typeface="Tahoma" pitchFamily="34" charset="0"/>
            </a:endParaRPr>
          </a:p>
        </p:txBody>
      </p:sp>
      <p:pic>
        <p:nvPicPr>
          <p:cNvPr id="5" name="Picture 3" descr="C:\Savane\Users\marc\d_babel\Gabon34.jpg"/>
          <p:cNvPicPr>
            <a:picLocks noChangeAspect="1" noChangeArrowheads="1"/>
          </p:cNvPicPr>
          <p:nvPr/>
        </p:nvPicPr>
        <p:blipFill>
          <a:blip r:embed="rId3" cstate="print"/>
          <a:srcRect/>
          <a:stretch>
            <a:fillRect/>
          </a:stretch>
        </p:blipFill>
        <p:spPr bwMode="auto">
          <a:xfrm>
            <a:off x="6948264" y="4005064"/>
            <a:ext cx="2041973" cy="2088232"/>
          </a:xfrm>
          <a:prstGeom prst="rect">
            <a:avLst/>
          </a:prstGeom>
          <a:noFill/>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3538" name="Rectangle 2"/>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rPr>
              <a:t>L’analyse spatiale pour l’épidémiologie</a:t>
            </a:r>
            <a:endParaRPr lang="fr-FR" sz="3200" i="1" dirty="0">
              <a:effectLst>
                <a:outerShdw blurRad="38100" dist="38100" dir="2700000" algn="tl">
                  <a:srgbClr val="000000"/>
                </a:outerShdw>
              </a:effectLst>
            </a:endParaRPr>
          </a:p>
        </p:txBody>
      </p:sp>
      <p:sp>
        <p:nvSpPr>
          <p:cNvPr id="193539" name="Text Box 3"/>
          <p:cNvSpPr txBox="1">
            <a:spLocks noChangeArrowheads="1"/>
          </p:cNvSpPr>
          <p:nvPr/>
        </p:nvSpPr>
        <p:spPr bwMode="auto">
          <a:xfrm>
            <a:off x="468313" y="1439863"/>
            <a:ext cx="8064500" cy="1575816"/>
          </a:xfrm>
          <a:prstGeom prst="rect">
            <a:avLst/>
          </a:prstGeom>
          <a:solidFill>
            <a:srgbClr val="C0C0C0">
              <a:alpha val="10001"/>
            </a:srgbClr>
          </a:solidFill>
          <a:ln w="9525" algn="ctr">
            <a:noFill/>
            <a:miter lim="800000"/>
            <a:headEnd/>
            <a:tailEnd/>
          </a:ln>
          <a:effectLst/>
        </p:spPr>
        <p:txBody>
          <a:bodyPr>
            <a:spAutoFit/>
          </a:bodyPr>
          <a:lstStyle/>
          <a:p>
            <a:pPr>
              <a:spcBef>
                <a:spcPct val="50000"/>
              </a:spcBef>
              <a:buClr>
                <a:srgbClr val="FFCC66"/>
              </a:buClr>
              <a:buSzPct val="70000"/>
              <a:buFont typeface="Arial" charset="0"/>
              <a:buChar char="►"/>
              <a:defRPr/>
            </a:pPr>
            <a:r>
              <a:rPr lang="fr-FR" sz="2000" dirty="0">
                <a:solidFill>
                  <a:srgbClr val="FFC000"/>
                </a:solidFill>
                <a:effectLst>
                  <a:outerShdw blurRad="38100" dist="38100" dir="2700000" algn="tl">
                    <a:srgbClr val="000000"/>
                  </a:outerShdw>
                </a:effectLst>
                <a:cs typeface="Tahoma" pitchFamily="34" charset="0"/>
              </a:rPr>
              <a:t> Analyse spatiale : </a:t>
            </a:r>
            <a:r>
              <a:rPr lang="fr-FR" sz="2000" dirty="0" smtClean="0">
                <a:solidFill>
                  <a:srgbClr val="FFC000"/>
                </a:solidFill>
                <a:effectLst>
                  <a:outerShdw blurRad="38100" dist="38100" dir="2700000" algn="tl">
                    <a:srgbClr val="000000"/>
                  </a:outerShdw>
                </a:effectLst>
                <a:cs typeface="Tahoma" pitchFamily="34" charset="0"/>
              </a:rPr>
              <a:t>évènements</a:t>
            </a:r>
            <a:r>
              <a:rPr lang="fr-FR" dirty="0" smtClean="0">
                <a:solidFill>
                  <a:srgbClr val="FFC000"/>
                </a:solidFill>
                <a:effectLst>
                  <a:outerShdw blurRad="38100" dist="38100" dir="2700000" algn="tl">
                    <a:srgbClr val="000000"/>
                  </a:outerShdw>
                </a:effectLst>
                <a:cs typeface="Tahoma" pitchFamily="34" charset="0"/>
              </a:rPr>
              <a:t> </a:t>
            </a:r>
            <a:endParaRPr lang="fr-FR" dirty="0">
              <a:solidFill>
                <a:srgbClr val="FFCC66"/>
              </a:solidFill>
              <a:effectLst>
                <a:outerShdw blurRad="38100" dist="38100" dir="2700000" algn="tl">
                  <a:srgbClr val="000000"/>
                </a:outerShdw>
              </a:effectLst>
              <a:cs typeface="Tahoma" pitchFamily="34" charset="0"/>
            </a:endParaRPr>
          </a:p>
          <a:p>
            <a:pPr lvl="1">
              <a:spcBef>
                <a:spcPct val="50000"/>
              </a:spcBef>
              <a:spcAft>
                <a:spcPct val="30000"/>
              </a:spcAft>
              <a:buClr>
                <a:srgbClr val="FFCC66"/>
              </a:buClr>
              <a:buSzPct val="80000"/>
              <a:buFont typeface="Wingdings" pitchFamily="2" charset="2"/>
              <a:buChar char="§"/>
              <a:defRPr/>
            </a:pPr>
            <a:r>
              <a:rPr lang="fr-FR" dirty="0">
                <a:effectLst>
                  <a:outerShdw blurRad="38100" dist="38100" dir="2700000" algn="tl">
                    <a:srgbClr val="000000"/>
                  </a:outerShdw>
                </a:effectLst>
                <a:cs typeface="Tahoma" pitchFamily="34" charset="0"/>
              </a:rPr>
              <a:t> La distribution spatiale des évènements de santé doit toujours être évalués en prenant en compte la distribution spatiale originale des objets</a:t>
            </a:r>
          </a:p>
          <a:p>
            <a:pPr lvl="1">
              <a:lnSpc>
                <a:spcPct val="80000"/>
              </a:lnSpc>
              <a:spcBef>
                <a:spcPct val="50000"/>
              </a:spcBef>
              <a:spcAft>
                <a:spcPct val="30000"/>
              </a:spcAft>
              <a:buClr>
                <a:srgbClr val="FFCC66"/>
              </a:buClr>
              <a:buFont typeface="Wingdings" pitchFamily="2" charset="2"/>
              <a:buChar char="§"/>
              <a:defRPr/>
            </a:pPr>
            <a:r>
              <a:rPr lang="fr-FR" dirty="0">
                <a:effectLst>
                  <a:outerShdw blurRad="38100" dist="38100" dir="2700000" algn="tl">
                    <a:srgbClr val="000000"/>
                  </a:outerShdw>
                </a:effectLst>
                <a:cs typeface="Tahoma" pitchFamily="34" charset="0"/>
              </a:rPr>
              <a:t> Les effets </a:t>
            </a:r>
            <a:r>
              <a:rPr lang="fr-FR" dirty="0" smtClean="0">
                <a:effectLst>
                  <a:outerShdw blurRad="38100" dist="38100" dir="2700000" algn="tl">
                    <a:srgbClr val="000000"/>
                  </a:outerShdw>
                </a:effectLst>
                <a:cs typeface="Tahoma" pitchFamily="34" charset="0"/>
              </a:rPr>
              <a:t>de bords </a:t>
            </a:r>
            <a:r>
              <a:rPr lang="fr-FR" dirty="0">
                <a:effectLst>
                  <a:outerShdw blurRad="38100" dist="38100" dir="2700000" algn="tl">
                    <a:srgbClr val="000000"/>
                  </a:outerShdw>
                </a:effectLst>
                <a:cs typeface="Tahoma" pitchFamily="34" charset="0"/>
              </a:rPr>
              <a:t>ne peuvent être résolus </a:t>
            </a:r>
            <a:r>
              <a:rPr lang="fr-FR" dirty="0" smtClean="0">
                <a:effectLst>
                  <a:outerShdw blurRad="38100" dist="38100" dir="2700000" algn="tl">
                    <a:srgbClr val="000000"/>
                  </a:outerShdw>
                </a:effectLst>
                <a:cs typeface="Tahoma" pitchFamily="34" charset="0"/>
              </a:rPr>
              <a:t>que par simulation </a:t>
            </a:r>
            <a:r>
              <a:rPr lang="fr-FR" dirty="0">
                <a:effectLst>
                  <a:outerShdw blurRad="38100" dist="38100" dir="2700000" algn="tl">
                    <a:srgbClr val="000000"/>
                  </a:outerShdw>
                </a:effectLst>
                <a:cs typeface="Tahoma" pitchFamily="34" charset="0"/>
              </a:rPr>
              <a:t>MC</a:t>
            </a:r>
            <a:r>
              <a:rPr lang="fr-FR" sz="2000" dirty="0">
                <a:effectLst>
                  <a:outerShdw blurRad="38100" dist="38100" dir="2700000" algn="tl">
                    <a:srgbClr val="000000"/>
                  </a:outerShdw>
                </a:effectLst>
                <a:cs typeface="Tahoma" pitchFamily="34" charset="0"/>
              </a:rPr>
              <a:t> </a:t>
            </a:r>
          </a:p>
        </p:txBody>
      </p:sp>
      <p:grpSp>
        <p:nvGrpSpPr>
          <p:cNvPr id="20484" name="Group 5"/>
          <p:cNvGrpSpPr>
            <a:grpSpLocks/>
          </p:cNvGrpSpPr>
          <p:nvPr/>
        </p:nvGrpSpPr>
        <p:grpSpPr bwMode="auto">
          <a:xfrm>
            <a:off x="2770188" y="4149725"/>
            <a:ext cx="3457575" cy="2447925"/>
            <a:chOff x="2857" y="1747"/>
            <a:chExt cx="6995" cy="5658"/>
          </a:xfrm>
        </p:grpSpPr>
        <p:pic>
          <p:nvPicPr>
            <p:cNvPr id="20485" name="Picture 6"/>
            <p:cNvPicPr>
              <a:picLocks noChangeAspect="1" noChangeArrowheads="1"/>
            </p:cNvPicPr>
            <p:nvPr/>
          </p:nvPicPr>
          <p:blipFill>
            <a:blip r:embed="rId3" cstate="print"/>
            <a:srcRect l="2701" t="12439" r="25507" b="10147"/>
            <a:stretch>
              <a:fillRect/>
            </a:stretch>
          </p:blipFill>
          <p:spPr bwMode="auto">
            <a:xfrm>
              <a:off x="2857" y="1747"/>
              <a:ext cx="6995" cy="5658"/>
            </a:xfrm>
            <a:prstGeom prst="rect">
              <a:avLst/>
            </a:prstGeom>
            <a:noFill/>
            <a:ln w="9525" algn="ctr">
              <a:noFill/>
              <a:miter lim="800000"/>
              <a:headEnd/>
              <a:tailEnd/>
            </a:ln>
          </p:spPr>
        </p:pic>
        <p:sp>
          <p:nvSpPr>
            <p:cNvPr id="193543" name="Rectangle 7"/>
            <p:cNvSpPr>
              <a:spLocks noChangeArrowheads="1"/>
            </p:cNvSpPr>
            <p:nvPr/>
          </p:nvSpPr>
          <p:spPr bwMode="auto">
            <a:xfrm>
              <a:off x="8326" y="2250"/>
              <a:ext cx="822" cy="466"/>
            </a:xfrm>
            <a:prstGeom prst="rect">
              <a:avLst/>
            </a:prstGeom>
            <a:solidFill>
              <a:srgbClr val="FFFFFF"/>
            </a:solidFill>
            <a:ln w="9525">
              <a:noFill/>
              <a:miter lim="800000"/>
              <a:headEnd/>
              <a:tailEnd/>
            </a:ln>
          </p:spPr>
          <p:txBody>
            <a:bodyPr/>
            <a:lstStyle/>
            <a:p>
              <a:pPr>
                <a:defRPr/>
              </a:pPr>
              <a:endParaRPr lang="fr-FR">
                <a:cs typeface="+mn-cs"/>
              </a:endParaRPr>
            </a:p>
          </p:txBody>
        </p:sp>
      </p:gr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9682" name="Rectangle 2"/>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rPr>
              <a:t>L’analyse spatiale pour l’épidémiologie</a:t>
            </a:r>
            <a:endParaRPr lang="fr-FR" sz="3200" i="1" dirty="0">
              <a:effectLst>
                <a:outerShdw blurRad="38100" dist="38100" dir="2700000" algn="tl">
                  <a:srgbClr val="000000"/>
                </a:outerShdw>
              </a:effectLst>
            </a:endParaRPr>
          </a:p>
        </p:txBody>
      </p:sp>
      <p:sp>
        <p:nvSpPr>
          <p:cNvPr id="199683" name="Text Box 3"/>
          <p:cNvSpPr txBox="1">
            <a:spLocks noChangeArrowheads="1"/>
          </p:cNvSpPr>
          <p:nvPr/>
        </p:nvSpPr>
        <p:spPr bwMode="auto">
          <a:xfrm>
            <a:off x="468313" y="1439863"/>
            <a:ext cx="8064500" cy="3477875"/>
          </a:xfrm>
          <a:prstGeom prst="rect">
            <a:avLst/>
          </a:prstGeom>
          <a:solidFill>
            <a:srgbClr val="C0C0C0">
              <a:alpha val="10001"/>
            </a:srgbClr>
          </a:solidFill>
          <a:ln w="9525" algn="ctr">
            <a:noFill/>
            <a:miter lim="800000"/>
            <a:headEnd/>
            <a:tailEnd/>
          </a:ln>
          <a:effectLst/>
        </p:spPr>
        <p:txBody>
          <a:bodyPr>
            <a:spAutoFit/>
          </a:bodyPr>
          <a:lstStyle/>
          <a:p>
            <a:pPr>
              <a:spcBef>
                <a:spcPct val="50000"/>
              </a:spcBef>
              <a:buClr>
                <a:srgbClr val="FFCC66"/>
              </a:buClr>
              <a:buSzPct val="70000"/>
              <a:buFont typeface="Arial" charset="0"/>
              <a:buChar char="►"/>
              <a:defRPr/>
            </a:pPr>
            <a:r>
              <a:rPr lang="fr-FR" sz="2000" dirty="0">
                <a:solidFill>
                  <a:srgbClr val="FFC000"/>
                </a:solidFill>
                <a:effectLst>
                  <a:outerShdw blurRad="38100" dist="38100" dir="2700000" algn="tl">
                    <a:srgbClr val="000000"/>
                  </a:outerShdw>
                </a:effectLst>
                <a:cs typeface="Tahoma" pitchFamily="34" charset="0"/>
              </a:rPr>
              <a:t> </a:t>
            </a:r>
            <a:r>
              <a:rPr lang="fr-FR" sz="2000" dirty="0" smtClean="0">
                <a:solidFill>
                  <a:srgbClr val="FFC000"/>
                </a:solidFill>
                <a:effectLst>
                  <a:outerShdw blurRad="38100" dist="38100" dir="2700000" algn="tl">
                    <a:srgbClr val="000000"/>
                  </a:outerShdw>
                </a:effectLst>
                <a:cs typeface="Tahoma" pitchFamily="34" charset="0"/>
              </a:rPr>
              <a:t>Etude par agrégation </a:t>
            </a:r>
            <a:r>
              <a:rPr lang="fr-FR" sz="2000" dirty="0">
                <a:solidFill>
                  <a:srgbClr val="FFC000"/>
                </a:solidFill>
                <a:effectLst>
                  <a:outerShdw blurRad="38100" dist="38100" dir="2700000" algn="tl">
                    <a:srgbClr val="000000"/>
                  </a:outerShdw>
                </a:effectLst>
                <a:cs typeface="Tahoma" pitchFamily="34" charset="0"/>
              </a:rPr>
              <a:t>des individus en sous-groupes spatiaux, et étude des relations spatiales entre les </a:t>
            </a:r>
            <a:r>
              <a:rPr lang="fr-FR" sz="2000" dirty="0" smtClean="0">
                <a:solidFill>
                  <a:srgbClr val="FFC000"/>
                </a:solidFill>
                <a:effectLst>
                  <a:outerShdw blurRad="38100" dist="38100" dir="2700000" algn="tl">
                    <a:srgbClr val="000000"/>
                  </a:outerShdw>
                </a:effectLst>
                <a:cs typeface="Tahoma" pitchFamily="34" charset="0"/>
              </a:rPr>
              <a:t>sous-groupes</a:t>
            </a:r>
            <a:endParaRPr lang="fr-FR" dirty="0">
              <a:solidFill>
                <a:srgbClr val="FFCC66"/>
              </a:solidFill>
              <a:effectLst>
                <a:outerShdw blurRad="38100" dist="38100" dir="2700000" algn="tl">
                  <a:srgbClr val="000000"/>
                </a:outerShdw>
              </a:effectLst>
              <a:cs typeface="Tahoma" pitchFamily="34" charset="0"/>
            </a:endParaRPr>
          </a:p>
          <a:p>
            <a:pPr lvl="1">
              <a:spcBef>
                <a:spcPct val="50000"/>
              </a:spcBef>
              <a:buClr>
                <a:srgbClr val="FFCC66"/>
              </a:buClr>
              <a:buFont typeface="Wingdings" pitchFamily="2" charset="2"/>
              <a:buChar char="§"/>
              <a:defRPr/>
            </a:pPr>
            <a:r>
              <a:rPr lang="fr-FR" dirty="0">
                <a:effectLst>
                  <a:outerShdw blurRad="38100" dist="38100" dir="2700000" algn="tl">
                    <a:srgbClr val="000000"/>
                  </a:outerShdw>
                </a:effectLst>
                <a:cs typeface="Tahoma" pitchFamily="34" charset="0"/>
              </a:rPr>
              <a:t> Soit la localisation des individus n’est pas connue </a:t>
            </a:r>
          </a:p>
          <a:p>
            <a:pPr lvl="1">
              <a:spcBef>
                <a:spcPct val="50000"/>
              </a:spcBef>
              <a:buClr>
                <a:srgbClr val="FFCC66"/>
              </a:buClr>
              <a:buFont typeface="Wingdings" pitchFamily="2" charset="2"/>
              <a:buChar char="§"/>
              <a:defRPr/>
            </a:pPr>
            <a:r>
              <a:rPr lang="fr-FR" dirty="0">
                <a:effectLst>
                  <a:outerShdw blurRad="38100" dist="38100" dir="2700000" algn="tl">
                    <a:srgbClr val="000000"/>
                  </a:outerShdw>
                </a:effectLst>
                <a:cs typeface="Tahoma" pitchFamily="34" charset="0"/>
              </a:rPr>
              <a:t> Si on veut utiliser des rapports (incidences, risques, …) qui ne peuvent être calculés que sur des populations</a:t>
            </a:r>
          </a:p>
          <a:p>
            <a:pPr lvl="1">
              <a:spcBef>
                <a:spcPct val="50000"/>
              </a:spcBef>
              <a:buClr>
                <a:srgbClr val="FFCC66"/>
              </a:buClr>
              <a:buFont typeface="Wingdings" pitchFamily="2" charset="2"/>
              <a:buChar char="§"/>
              <a:defRPr/>
            </a:pPr>
            <a:r>
              <a:rPr lang="fr-FR" dirty="0">
                <a:effectLst>
                  <a:outerShdw blurRad="38100" dist="38100" dir="2700000" algn="tl">
                    <a:srgbClr val="000000"/>
                  </a:outerShdw>
                </a:effectLst>
                <a:cs typeface="Tahoma" pitchFamily="34" charset="0"/>
              </a:rPr>
              <a:t> Soit les données sont déjà agrégées sur une base spatiale administrative</a:t>
            </a:r>
            <a:br>
              <a:rPr lang="fr-FR" dirty="0">
                <a:effectLst>
                  <a:outerShdw blurRad="38100" dist="38100" dir="2700000" algn="tl">
                    <a:srgbClr val="000000"/>
                  </a:outerShdw>
                </a:effectLst>
                <a:cs typeface="Tahoma" pitchFamily="34" charset="0"/>
              </a:rPr>
            </a:br>
            <a:endParaRPr lang="fr-FR" dirty="0">
              <a:effectLst>
                <a:outerShdw blurRad="38100" dist="38100" dir="2700000" algn="tl">
                  <a:srgbClr val="000000"/>
                </a:outerShdw>
              </a:effectLst>
              <a:cs typeface="Tahoma" pitchFamily="34" charset="0"/>
            </a:endParaRPr>
          </a:p>
          <a:p>
            <a:pPr>
              <a:spcBef>
                <a:spcPct val="50000"/>
              </a:spcBef>
              <a:buClr>
                <a:srgbClr val="FFCC66"/>
              </a:buClr>
              <a:buSzPct val="70000"/>
              <a:buFont typeface="Wingdings" pitchFamily="2" charset="2"/>
              <a:buNone/>
              <a:defRPr/>
            </a:pPr>
            <a:r>
              <a:rPr lang="fr-FR" dirty="0">
                <a:effectLst>
                  <a:outerShdw blurRad="38100" dist="38100" dir="2700000" algn="tl">
                    <a:srgbClr val="000000"/>
                  </a:outerShdw>
                </a:effectLst>
                <a:cs typeface="Tahoma" pitchFamily="34" charset="0"/>
              </a:rPr>
              <a:t>L’effet « zone » peut être important et doit être inclus dans l’étude statistique, dans le modèle d’effet comme dans le modèle de </a:t>
            </a:r>
            <a:r>
              <a:rPr lang="fr-FR" dirty="0" smtClean="0">
                <a:effectLst>
                  <a:outerShdw blurRad="38100" dist="38100" dir="2700000" algn="tl">
                    <a:srgbClr val="000000"/>
                  </a:outerShdw>
                </a:effectLst>
                <a:cs typeface="Tahoma" pitchFamily="34" charset="0"/>
              </a:rPr>
              <a:t>mesure</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1730" name="Rectangle 2"/>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rPr>
              <a:t>L’analyse spatiale pour l’épidémiologie</a:t>
            </a:r>
            <a:endParaRPr lang="fr-FR" sz="3200" i="1" dirty="0">
              <a:effectLst>
                <a:outerShdw blurRad="38100" dist="38100" dir="2700000" algn="tl">
                  <a:srgbClr val="000000"/>
                </a:outerShdw>
              </a:effectLst>
            </a:endParaRPr>
          </a:p>
        </p:txBody>
      </p:sp>
      <p:sp>
        <p:nvSpPr>
          <p:cNvPr id="201731" name="Text Box 3"/>
          <p:cNvSpPr txBox="1">
            <a:spLocks noChangeArrowheads="1"/>
          </p:cNvSpPr>
          <p:nvPr/>
        </p:nvSpPr>
        <p:spPr bwMode="auto">
          <a:xfrm>
            <a:off x="468313" y="1439863"/>
            <a:ext cx="8064500" cy="5167568"/>
          </a:xfrm>
          <a:prstGeom prst="rect">
            <a:avLst/>
          </a:prstGeom>
          <a:solidFill>
            <a:srgbClr val="C0C0C0">
              <a:alpha val="10001"/>
            </a:srgbClr>
          </a:solidFill>
          <a:ln w="9525" algn="ctr">
            <a:noFill/>
            <a:miter lim="800000"/>
            <a:headEnd/>
            <a:tailEnd/>
          </a:ln>
          <a:effectLst/>
        </p:spPr>
        <p:txBody>
          <a:bodyPr>
            <a:spAutoFit/>
          </a:bodyPr>
          <a:lstStyle/>
          <a:p>
            <a:pPr>
              <a:spcBef>
                <a:spcPct val="50000"/>
              </a:spcBef>
              <a:buClr>
                <a:srgbClr val="FFCC66"/>
              </a:buClr>
              <a:buSzPct val="70000"/>
              <a:buFont typeface="Arial" charset="0"/>
              <a:buChar char="►"/>
              <a:defRPr/>
            </a:pPr>
            <a:r>
              <a:rPr lang="fr-FR" dirty="0">
                <a:solidFill>
                  <a:srgbClr val="FFCC66"/>
                </a:solidFill>
                <a:effectLst>
                  <a:outerShdw blurRad="38100" dist="38100" dir="2700000" algn="tl">
                    <a:srgbClr val="000000"/>
                  </a:outerShdw>
                </a:effectLst>
                <a:cs typeface="Tahoma" pitchFamily="34" charset="0"/>
              </a:rPr>
              <a:t> </a:t>
            </a:r>
            <a:r>
              <a:rPr lang="fr-FR" sz="2000" dirty="0">
                <a:solidFill>
                  <a:srgbClr val="FFC000"/>
                </a:solidFill>
                <a:effectLst>
                  <a:outerShdw blurRad="38100" dist="38100" dir="2700000" algn="tl">
                    <a:srgbClr val="000000"/>
                  </a:outerShdw>
                </a:effectLst>
                <a:cs typeface="Tahoma" pitchFamily="34" charset="0"/>
              </a:rPr>
              <a:t>Agrégation des individus en sous-groupes spatiaux, et étude des relations spatiales entre les </a:t>
            </a:r>
            <a:r>
              <a:rPr lang="fr-FR" sz="2000" dirty="0" smtClean="0">
                <a:solidFill>
                  <a:srgbClr val="FFC000"/>
                </a:solidFill>
                <a:effectLst>
                  <a:outerShdw blurRad="38100" dist="38100" dir="2700000" algn="tl">
                    <a:srgbClr val="000000"/>
                  </a:outerShdw>
                </a:effectLst>
                <a:cs typeface="Tahoma" pitchFamily="34" charset="0"/>
              </a:rPr>
              <a:t>sous-groupes</a:t>
            </a:r>
            <a:endParaRPr lang="fr-FR" sz="2000" dirty="0">
              <a:solidFill>
                <a:srgbClr val="FFCC66"/>
              </a:solidFill>
              <a:effectLst>
                <a:outerShdw blurRad="38100" dist="38100" dir="2700000" algn="tl">
                  <a:srgbClr val="000000"/>
                </a:outerShdw>
              </a:effectLst>
              <a:cs typeface="Tahoma" pitchFamily="34" charset="0"/>
            </a:endParaRPr>
          </a:p>
          <a:p>
            <a:pPr lvl="1">
              <a:spcBef>
                <a:spcPct val="50000"/>
              </a:spcBef>
              <a:spcAft>
                <a:spcPct val="40000"/>
              </a:spcAft>
              <a:buClr>
                <a:srgbClr val="FFCC66"/>
              </a:buClr>
              <a:buFont typeface="Wingdings" pitchFamily="2" charset="2"/>
              <a:buChar char="§"/>
              <a:defRPr/>
            </a:pPr>
            <a:r>
              <a:rPr lang="fr-FR" dirty="0">
                <a:effectLst>
                  <a:outerShdw blurRad="38100" dist="38100" dir="2700000" algn="tl">
                    <a:srgbClr val="000000"/>
                  </a:outerShdw>
                </a:effectLst>
                <a:cs typeface="Tahoma" pitchFamily="34" charset="0"/>
              </a:rPr>
              <a:t> En </a:t>
            </a:r>
            <a:r>
              <a:rPr lang="fr-FR" dirty="0">
                <a:effectLst>
                  <a:outerShdw blurRad="38100" dist="38100" dir="2700000" algn="tl">
                    <a:srgbClr val="000000"/>
                  </a:outerShdw>
                </a:effectLst>
                <a:cs typeface="+mn-cs"/>
              </a:rPr>
              <a:t>agrégeant les individus par sous-groupes spatiaux, on multiplie d’abord les individus étudiés, car on désagrège l’ensemble total en sous-ensembles</a:t>
            </a:r>
          </a:p>
          <a:p>
            <a:pPr lvl="1">
              <a:spcBef>
                <a:spcPct val="50000"/>
              </a:spcBef>
              <a:spcAft>
                <a:spcPct val="40000"/>
              </a:spcAft>
              <a:buClr>
                <a:srgbClr val="FFCC66"/>
              </a:buClr>
              <a:buFont typeface="Wingdings" pitchFamily="2" charset="2"/>
              <a:buChar char="§"/>
              <a:defRPr/>
            </a:pPr>
            <a:r>
              <a:rPr lang="fr-FR" dirty="0">
                <a:effectLst>
                  <a:outerShdw blurRad="38100" dist="38100" dir="2700000" algn="tl">
                    <a:srgbClr val="000000"/>
                  </a:outerShdw>
                </a:effectLst>
                <a:cs typeface="+mn-cs"/>
              </a:rPr>
              <a:t> </a:t>
            </a:r>
            <a:r>
              <a:rPr lang="fr-FR" dirty="0">
                <a:effectLst>
                  <a:outerShdw blurRad="38100" dist="38100" dir="2700000" algn="tl">
                    <a:srgbClr val="000000"/>
                  </a:outerShdw>
                </a:effectLst>
                <a:cs typeface="Tahoma" pitchFamily="34" charset="0"/>
              </a:rPr>
              <a:t>La </a:t>
            </a:r>
            <a:r>
              <a:rPr lang="fr-FR" dirty="0">
                <a:effectLst>
                  <a:outerShdw blurRad="38100" dist="38100" dir="2700000" algn="tl">
                    <a:srgbClr val="000000"/>
                  </a:outerShdw>
                </a:effectLst>
                <a:cs typeface="+mn-cs"/>
              </a:rPr>
              <a:t>variabilité </a:t>
            </a:r>
            <a:r>
              <a:rPr lang="fr-FR" dirty="0" smtClean="0">
                <a:effectLst>
                  <a:outerShdw blurRad="38100" dist="38100" dir="2700000" algn="tl">
                    <a:srgbClr val="000000"/>
                  </a:outerShdw>
                </a:effectLst>
                <a:cs typeface="+mn-cs"/>
              </a:rPr>
              <a:t>dans chaque groupe est supérieure à celle de l’ensemble, </a:t>
            </a:r>
            <a:r>
              <a:rPr lang="fr-FR" dirty="0">
                <a:effectLst>
                  <a:outerShdw blurRad="38100" dist="38100" dir="2700000" algn="tl">
                    <a:srgbClr val="000000"/>
                  </a:outerShdw>
                </a:effectLst>
                <a:cs typeface="+mn-cs"/>
              </a:rPr>
              <a:t>et </a:t>
            </a:r>
            <a:r>
              <a:rPr lang="fr-FR" dirty="0" smtClean="0">
                <a:effectLst>
                  <a:outerShdw blurRad="38100" dist="38100" dir="2700000" algn="tl">
                    <a:srgbClr val="000000"/>
                  </a:outerShdw>
                </a:effectLst>
                <a:cs typeface="+mn-cs"/>
              </a:rPr>
              <a:t>peut être différente </a:t>
            </a:r>
            <a:r>
              <a:rPr lang="fr-FR" dirty="0">
                <a:effectLst>
                  <a:outerShdw blurRad="38100" dist="38100" dir="2700000" algn="tl">
                    <a:srgbClr val="000000"/>
                  </a:outerShdw>
                </a:effectLst>
                <a:cs typeface="+mn-cs"/>
              </a:rPr>
              <a:t>suivant les groupes</a:t>
            </a:r>
            <a:r>
              <a:rPr lang="fr-FR" dirty="0">
                <a:effectLst>
                  <a:outerShdw blurRad="38100" dist="38100" dir="2700000" algn="tl">
                    <a:srgbClr val="000000"/>
                  </a:outerShdw>
                </a:effectLst>
                <a:cs typeface="Tahoma" pitchFamily="34" charset="0"/>
              </a:rPr>
              <a:t> </a:t>
            </a:r>
          </a:p>
          <a:p>
            <a:pPr lvl="1">
              <a:spcBef>
                <a:spcPct val="50000"/>
              </a:spcBef>
              <a:spcAft>
                <a:spcPct val="40000"/>
              </a:spcAft>
              <a:buClr>
                <a:srgbClr val="FFCC66"/>
              </a:buClr>
              <a:buFont typeface="Wingdings" pitchFamily="2" charset="2"/>
              <a:buChar char="§"/>
              <a:defRPr/>
            </a:pPr>
            <a:r>
              <a:rPr lang="fr-FR" dirty="0">
                <a:effectLst>
                  <a:outerShdw blurRad="38100" dist="38100" dir="2700000" algn="tl">
                    <a:srgbClr val="000000"/>
                  </a:outerShdw>
                </a:effectLst>
                <a:cs typeface="Tahoma" pitchFamily="34" charset="0"/>
              </a:rPr>
              <a:t> La </a:t>
            </a:r>
            <a:r>
              <a:rPr lang="fr-FR" dirty="0">
                <a:effectLst>
                  <a:outerShdw blurRad="38100" dist="38100" dir="2700000" algn="tl">
                    <a:srgbClr val="000000"/>
                  </a:outerShdw>
                </a:effectLst>
                <a:cs typeface="+mn-cs"/>
              </a:rPr>
              <a:t>cartographie permet de représenter les différences entre les groupes, mais il faut vérifier la significativité de ces </a:t>
            </a:r>
            <a:r>
              <a:rPr lang="fr-FR" dirty="0" smtClean="0">
                <a:effectLst>
                  <a:outerShdw blurRad="38100" dist="38100" dir="2700000" algn="tl">
                    <a:srgbClr val="000000"/>
                  </a:outerShdw>
                </a:effectLst>
                <a:cs typeface="+mn-cs"/>
              </a:rPr>
              <a:t>différences</a:t>
            </a:r>
            <a:endParaRPr lang="fr-FR" dirty="0">
              <a:effectLst>
                <a:outerShdw blurRad="38100" dist="38100" dir="2700000" algn="tl">
                  <a:srgbClr val="000000"/>
                </a:outerShdw>
              </a:effectLst>
              <a:cs typeface="+mn-cs"/>
            </a:endParaRPr>
          </a:p>
          <a:p>
            <a:pPr lvl="1">
              <a:spcBef>
                <a:spcPct val="50000"/>
              </a:spcBef>
              <a:spcAft>
                <a:spcPct val="40000"/>
              </a:spcAft>
              <a:buClr>
                <a:srgbClr val="FFCC66"/>
              </a:buClr>
              <a:buFont typeface="Wingdings" pitchFamily="2" charset="2"/>
              <a:buChar char="§"/>
              <a:defRPr/>
            </a:pPr>
            <a:r>
              <a:rPr lang="fr-FR" dirty="0">
                <a:effectLst>
                  <a:outerShdw blurRad="38100" dist="38100" dir="2700000" algn="tl">
                    <a:srgbClr val="000000"/>
                  </a:outerShdw>
                </a:effectLst>
                <a:cs typeface="+mn-cs"/>
              </a:rPr>
              <a:t> Les processus d’agrégation en sous-ensembles fait remplacer des individus par des groupes, caractérisés souvent par des valeurs </a:t>
            </a:r>
            <a:r>
              <a:rPr lang="fr-FR" dirty="0" smtClean="0">
                <a:effectLst>
                  <a:outerShdw blurRad="38100" dist="38100" dir="2700000" algn="tl">
                    <a:srgbClr val="000000"/>
                  </a:outerShdw>
                </a:effectLst>
                <a:cs typeface="+mn-cs"/>
              </a:rPr>
              <a:t>moyennes</a:t>
            </a:r>
          </a:p>
          <a:p>
            <a:pPr lvl="1">
              <a:spcBef>
                <a:spcPct val="50000"/>
              </a:spcBef>
              <a:spcAft>
                <a:spcPct val="40000"/>
              </a:spcAft>
              <a:buClr>
                <a:srgbClr val="FFCC66"/>
              </a:buClr>
              <a:buFont typeface="Wingdings" pitchFamily="2" charset="2"/>
              <a:buChar char="§"/>
              <a:defRPr/>
            </a:pPr>
            <a:r>
              <a:rPr lang="fr-FR" dirty="0" smtClean="0">
                <a:effectLst>
                  <a:outerShdw blurRad="38100" dist="38100" dir="2700000" algn="tl">
                    <a:srgbClr val="000000"/>
                  </a:outerShdw>
                </a:effectLst>
              </a:rPr>
              <a:t> </a:t>
            </a:r>
            <a:r>
              <a:rPr lang="fr-FR" dirty="0" smtClean="0">
                <a:effectLst>
                  <a:outerShdw blurRad="38100" dist="38100" dir="2700000" algn="tl">
                    <a:srgbClr val="000000"/>
                  </a:outerShdw>
                </a:effectLst>
                <a:cs typeface="Tahoma" pitchFamily="34" charset="0"/>
              </a:rPr>
              <a:t>L’échelle </a:t>
            </a:r>
            <a:r>
              <a:rPr lang="fr-FR" dirty="0" smtClean="0">
                <a:effectLst>
                  <a:outerShdw blurRad="38100" dist="38100" dir="2700000" algn="tl">
                    <a:srgbClr val="000000"/>
                  </a:outerShdw>
                </a:effectLst>
              </a:rPr>
              <a:t>d’agrégation est importante </a:t>
            </a:r>
            <a:r>
              <a:rPr lang="fr-FR" dirty="0" smtClean="0">
                <a:effectLst>
                  <a:outerShdw blurRad="38100" dist="38100" dir="2700000" algn="tl">
                    <a:srgbClr val="000000"/>
                  </a:outerShdw>
                </a:effectLst>
              </a:rPr>
              <a:t>(variance inter, variance intra). Elle peut faire apparaître ou faire disparaitre des structures spatiales.</a:t>
            </a:r>
            <a:endParaRPr lang="fr-FR" dirty="0">
              <a:effectLst>
                <a:outerShdw blurRad="38100" dist="38100" dir="2700000" algn="tl">
                  <a:srgbClr val="000000"/>
                </a:outerShdw>
              </a:effectLst>
              <a:cs typeface="Tahoma"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1730" name="Rectangle 2"/>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rPr>
              <a:t>Les enquêtes par sondages en épidémiologie</a:t>
            </a:r>
            <a:endParaRPr lang="fr-FR" sz="3200" i="1" dirty="0">
              <a:effectLst>
                <a:outerShdw blurRad="38100" dist="38100" dir="2700000" algn="tl">
                  <a:srgbClr val="000000"/>
                </a:outerShdw>
              </a:effectLst>
            </a:endParaRPr>
          </a:p>
        </p:txBody>
      </p:sp>
      <p:sp>
        <p:nvSpPr>
          <p:cNvPr id="201731" name="Text Box 3"/>
          <p:cNvSpPr txBox="1">
            <a:spLocks noChangeArrowheads="1"/>
          </p:cNvSpPr>
          <p:nvPr/>
        </p:nvSpPr>
        <p:spPr bwMode="auto">
          <a:xfrm>
            <a:off x="468313" y="1439863"/>
            <a:ext cx="8064500" cy="5112169"/>
          </a:xfrm>
          <a:prstGeom prst="rect">
            <a:avLst/>
          </a:prstGeom>
          <a:solidFill>
            <a:srgbClr val="C0C0C0">
              <a:alpha val="10001"/>
            </a:srgbClr>
          </a:solidFill>
          <a:ln w="9525" algn="ctr">
            <a:noFill/>
            <a:miter lim="800000"/>
            <a:headEnd/>
            <a:tailEnd/>
          </a:ln>
          <a:effectLst/>
        </p:spPr>
        <p:txBody>
          <a:bodyPr>
            <a:spAutoFit/>
          </a:bodyPr>
          <a:lstStyle/>
          <a:p>
            <a:pPr>
              <a:spcBef>
                <a:spcPct val="50000"/>
              </a:spcBef>
              <a:buClr>
                <a:srgbClr val="FFCC66"/>
              </a:buClr>
              <a:buSzPct val="70000"/>
              <a:buFont typeface="Arial" charset="0"/>
              <a:buChar char="►"/>
              <a:defRPr/>
            </a:pPr>
            <a:r>
              <a:rPr lang="fr-FR" sz="2000" dirty="0">
                <a:solidFill>
                  <a:srgbClr val="FFCC66"/>
                </a:solidFill>
                <a:effectLst>
                  <a:outerShdw blurRad="38100" dist="38100" dir="2700000" algn="tl">
                    <a:srgbClr val="000000"/>
                  </a:outerShdw>
                </a:effectLst>
                <a:cs typeface="Tahoma" pitchFamily="34" charset="0"/>
              </a:rPr>
              <a:t> </a:t>
            </a:r>
            <a:r>
              <a:rPr lang="fr-FR" sz="2000" dirty="0" smtClean="0">
                <a:solidFill>
                  <a:srgbClr val="FFC000"/>
                </a:solidFill>
                <a:effectLst>
                  <a:outerShdw blurRad="38100" dist="38100" dir="2700000" algn="tl">
                    <a:srgbClr val="000000"/>
                  </a:outerShdw>
                </a:effectLst>
                <a:cs typeface="Tahoma" pitchFamily="34" charset="0"/>
              </a:rPr>
              <a:t>De nombreuses données proviennent d’enquêtes</a:t>
            </a:r>
            <a:endParaRPr lang="fr-FR" sz="2000" dirty="0">
              <a:solidFill>
                <a:srgbClr val="FFCC66"/>
              </a:solidFill>
              <a:effectLst>
                <a:outerShdw blurRad="38100" dist="38100" dir="2700000" algn="tl">
                  <a:srgbClr val="000000"/>
                </a:outerShdw>
              </a:effectLst>
              <a:cs typeface="Tahoma" pitchFamily="34" charset="0"/>
            </a:endParaRPr>
          </a:p>
          <a:p>
            <a:pPr lvl="1">
              <a:spcBef>
                <a:spcPct val="50000"/>
              </a:spcBef>
              <a:spcAft>
                <a:spcPct val="40000"/>
              </a:spcAft>
              <a:buClr>
                <a:srgbClr val="FFCC66"/>
              </a:buClr>
              <a:buFont typeface="Wingdings" pitchFamily="2" charset="2"/>
              <a:buChar char="§"/>
              <a:defRPr/>
            </a:pPr>
            <a:r>
              <a:rPr lang="fr-FR" dirty="0">
                <a:effectLst>
                  <a:outerShdw blurRad="38100" dist="38100" dir="2700000" algn="tl">
                    <a:srgbClr val="000000"/>
                  </a:outerShdw>
                </a:effectLst>
                <a:cs typeface="Tahoma" pitchFamily="34" charset="0"/>
              </a:rPr>
              <a:t> </a:t>
            </a:r>
            <a:r>
              <a:rPr lang="fr-FR" dirty="0" smtClean="0">
                <a:effectLst>
                  <a:outerShdw blurRad="38100" dist="38100" dir="2700000" algn="tl">
                    <a:srgbClr val="000000"/>
                  </a:outerShdw>
                </a:effectLst>
                <a:cs typeface="Tahoma" pitchFamily="34" charset="0"/>
              </a:rPr>
              <a:t>Les enquêtes permettent de les coûts et le temps</a:t>
            </a:r>
          </a:p>
          <a:p>
            <a:pPr lvl="1">
              <a:spcBef>
                <a:spcPct val="50000"/>
              </a:spcBef>
              <a:spcAft>
                <a:spcPct val="40000"/>
              </a:spcAft>
              <a:buClr>
                <a:srgbClr val="FFCC66"/>
              </a:buClr>
              <a:buFont typeface="Wingdings" pitchFamily="2" charset="2"/>
              <a:buChar char="§"/>
              <a:defRPr/>
            </a:pPr>
            <a:r>
              <a:rPr lang="fr-FR" dirty="0" smtClean="0">
                <a:effectLst>
                  <a:outerShdw blurRad="38100" dist="38100" dir="2700000" algn="tl">
                    <a:srgbClr val="000000"/>
                  </a:outerShdw>
                </a:effectLst>
                <a:cs typeface="Tahoma" pitchFamily="34" charset="0"/>
              </a:rPr>
              <a:t> </a:t>
            </a:r>
            <a:r>
              <a:rPr lang="fr-FR" dirty="0" smtClean="0">
                <a:effectLst>
                  <a:outerShdw blurRad="38100" dist="38100" dir="2700000" algn="tl">
                    <a:srgbClr val="000000"/>
                  </a:outerShdw>
                </a:effectLst>
                <a:cs typeface="Tahoma" pitchFamily="34" charset="0"/>
              </a:rPr>
              <a:t>Elles sont la principale méthode d’obtention de données</a:t>
            </a:r>
          </a:p>
          <a:p>
            <a:pPr lvl="1">
              <a:spcBef>
                <a:spcPct val="50000"/>
              </a:spcBef>
              <a:spcAft>
                <a:spcPct val="40000"/>
              </a:spcAft>
              <a:buClr>
                <a:srgbClr val="FFCC66"/>
              </a:buClr>
              <a:buFont typeface="Wingdings" pitchFamily="2" charset="2"/>
              <a:buChar char="§"/>
              <a:defRPr/>
            </a:pPr>
            <a:r>
              <a:rPr lang="fr-FR" dirty="0" smtClean="0">
                <a:effectLst>
                  <a:outerShdw blurRad="38100" dist="38100" dir="2700000" algn="tl">
                    <a:srgbClr val="000000"/>
                  </a:outerShdw>
                </a:effectLst>
                <a:cs typeface="Tahoma" pitchFamily="34" charset="0"/>
              </a:rPr>
              <a:t> </a:t>
            </a:r>
            <a:r>
              <a:rPr lang="fr-FR" dirty="0" smtClean="0">
                <a:effectLst>
                  <a:outerShdw blurRad="38100" dist="38100" dir="2700000" algn="tl">
                    <a:srgbClr val="000000"/>
                  </a:outerShdw>
                </a:effectLst>
                <a:cs typeface="Tahoma" pitchFamily="34" charset="0"/>
              </a:rPr>
              <a:t>Elles augmentent la variabilité des données</a:t>
            </a:r>
          </a:p>
          <a:p>
            <a:pPr lvl="1">
              <a:spcBef>
                <a:spcPct val="50000"/>
              </a:spcBef>
              <a:spcAft>
                <a:spcPct val="40000"/>
              </a:spcAft>
              <a:buClr>
                <a:srgbClr val="FFCC66"/>
              </a:buClr>
              <a:buFont typeface="Wingdings" pitchFamily="2" charset="2"/>
              <a:buChar char="§"/>
              <a:defRPr/>
            </a:pPr>
            <a:r>
              <a:rPr lang="fr-FR" dirty="0" smtClean="0">
                <a:effectLst>
                  <a:outerShdw blurRad="38100" dist="38100" dir="2700000" algn="tl">
                    <a:srgbClr val="000000"/>
                  </a:outerShdw>
                </a:effectLst>
                <a:cs typeface="Tahoma" pitchFamily="34" charset="0"/>
              </a:rPr>
              <a:t> </a:t>
            </a:r>
            <a:r>
              <a:rPr lang="fr-FR" dirty="0" smtClean="0">
                <a:effectLst>
                  <a:outerShdw blurRad="38100" dist="38100" dir="2700000" algn="tl">
                    <a:srgbClr val="000000"/>
                  </a:outerShdw>
                </a:effectLst>
                <a:cs typeface="Tahoma" pitchFamily="34" charset="0"/>
              </a:rPr>
              <a:t>Le design d’une enquête est imposé par ses objectifs</a:t>
            </a:r>
            <a:endParaRPr lang="fr-FR" dirty="0" smtClean="0">
              <a:effectLst>
                <a:outerShdw blurRad="38100" dist="38100" dir="2700000" algn="tl">
                  <a:srgbClr val="000000"/>
                </a:outerShdw>
              </a:effectLst>
              <a:cs typeface="Tahoma" pitchFamily="34" charset="0"/>
            </a:endParaRPr>
          </a:p>
          <a:p>
            <a:pPr marL="0" lvl="1">
              <a:spcBef>
                <a:spcPct val="50000"/>
              </a:spcBef>
              <a:spcAft>
                <a:spcPct val="40000"/>
              </a:spcAft>
              <a:buClr>
                <a:srgbClr val="FFCC66"/>
              </a:buClr>
              <a:buFont typeface="Arial" pitchFamily="34" charset="0"/>
              <a:buChar char="►"/>
              <a:defRPr/>
            </a:pPr>
            <a:r>
              <a:rPr lang="fr-FR" sz="2000" dirty="0" smtClean="0">
                <a:solidFill>
                  <a:srgbClr val="FFCC66"/>
                </a:solidFill>
                <a:effectLst>
                  <a:outerShdw blurRad="38100" dist="38100" dir="2700000" algn="tl">
                    <a:srgbClr val="000000"/>
                  </a:outerShdw>
                </a:effectLst>
                <a:cs typeface="Tahoma" pitchFamily="34" charset="0"/>
              </a:rPr>
              <a:t> </a:t>
            </a:r>
            <a:r>
              <a:rPr lang="fr-FR" sz="2000" dirty="0" smtClean="0">
                <a:solidFill>
                  <a:srgbClr val="FFC000"/>
                </a:solidFill>
                <a:effectLst>
                  <a:outerShdw blurRad="38100" dist="38100" dir="2700000" algn="tl">
                    <a:srgbClr val="000000"/>
                  </a:outerShdw>
                </a:effectLst>
                <a:cs typeface="Tahoma" pitchFamily="34" charset="0"/>
              </a:rPr>
              <a:t>Les sondages spatiaux</a:t>
            </a:r>
            <a:endParaRPr lang="fr-FR" sz="2000" dirty="0">
              <a:effectLst>
                <a:outerShdw blurRad="38100" dist="38100" dir="2700000" algn="tl">
                  <a:srgbClr val="000000"/>
                </a:outerShdw>
              </a:effectLst>
              <a:cs typeface="+mn-cs"/>
            </a:endParaRPr>
          </a:p>
          <a:p>
            <a:pPr lvl="1">
              <a:spcBef>
                <a:spcPct val="50000"/>
              </a:spcBef>
              <a:spcAft>
                <a:spcPct val="40000"/>
              </a:spcAft>
              <a:buClr>
                <a:srgbClr val="FFCC66"/>
              </a:buClr>
              <a:buFont typeface="Wingdings" pitchFamily="2" charset="2"/>
              <a:buChar char="§"/>
              <a:defRPr/>
            </a:pPr>
            <a:r>
              <a:rPr lang="fr-FR" dirty="0">
                <a:effectLst>
                  <a:outerShdw blurRad="38100" dist="38100" dir="2700000" algn="tl">
                    <a:srgbClr val="000000"/>
                  </a:outerShdw>
                </a:effectLst>
                <a:cs typeface="+mn-cs"/>
              </a:rPr>
              <a:t> </a:t>
            </a:r>
            <a:r>
              <a:rPr lang="fr-FR" dirty="0" smtClean="0">
                <a:effectLst>
                  <a:outerShdw blurRad="38100" dist="38100" dir="2700000" algn="tl">
                    <a:srgbClr val="000000"/>
                  </a:outerShdw>
                </a:effectLst>
                <a:cs typeface="Tahoma" pitchFamily="34" charset="0"/>
              </a:rPr>
              <a:t>Un double objectif : évaluation globale, évaluation locale</a:t>
            </a:r>
          </a:p>
          <a:p>
            <a:pPr lvl="1">
              <a:spcBef>
                <a:spcPct val="50000"/>
              </a:spcBef>
              <a:spcAft>
                <a:spcPct val="40000"/>
              </a:spcAft>
              <a:buClr>
                <a:srgbClr val="FFCC66"/>
              </a:buClr>
              <a:buFont typeface="Wingdings" pitchFamily="2" charset="2"/>
              <a:buChar char="§"/>
              <a:defRPr/>
            </a:pPr>
            <a:r>
              <a:rPr lang="fr-FR" dirty="0" smtClean="0">
                <a:effectLst>
                  <a:outerShdw blurRad="38100" dist="38100" dir="2700000" algn="tl">
                    <a:srgbClr val="000000"/>
                  </a:outerShdw>
                </a:effectLst>
                <a:cs typeface="Tahoma" pitchFamily="34" charset="0"/>
              </a:rPr>
              <a:t> </a:t>
            </a:r>
            <a:r>
              <a:rPr lang="fr-FR" dirty="0" smtClean="0">
                <a:effectLst>
                  <a:outerShdw blurRad="38100" dist="38100" dir="2700000" algn="tl">
                    <a:srgbClr val="000000"/>
                  </a:outerShdw>
                </a:effectLst>
                <a:cs typeface="Tahoma" pitchFamily="34" charset="0"/>
              </a:rPr>
              <a:t>Permet de pallier à l’absence de base de sondage</a:t>
            </a:r>
            <a:endParaRPr lang="fr-FR" dirty="0" smtClean="0">
              <a:effectLst>
                <a:outerShdw blurRad="38100" dist="38100" dir="2700000" algn="tl">
                  <a:srgbClr val="000000"/>
                </a:outerShdw>
              </a:effectLst>
              <a:cs typeface="Tahoma" pitchFamily="34" charset="0"/>
            </a:endParaRPr>
          </a:p>
          <a:p>
            <a:pPr lvl="1">
              <a:spcBef>
                <a:spcPct val="50000"/>
              </a:spcBef>
              <a:spcAft>
                <a:spcPct val="40000"/>
              </a:spcAft>
              <a:buClr>
                <a:srgbClr val="FFCC66"/>
              </a:buClr>
              <a:buFont typeface="Wingdings" pitchFamily="2" charset="2"/>
              <a:buChar char="§"/>
              <a:defRPr/>
            </a:pPr>
            <a:r>
              <a:rPr lang="fr-FR" dirty="0" smtClean="0">
                <a:effectLst>
                  <a:outerShdw blurRad="38100" dist="38100" dir="2700000" algn="tl">
                    <a:srgbClr val="000000"/>
                  </a:outerShdw>
                </a:effectLst>
                <a:cs typeface="Tahoma" pitchFamily="34" charset="0"/>
              </a:rPr>
              <a:t> </a:t>
            </a:r>
            <a:r>
              <a:rPr lang="fr-FR" dirty="0" smtClean="0">
                <a:effectLst>
                  <a:outerShdw blurRad="38100" dist="38100" dir="2700000" algn="tl">
                    <a:srgbClr val="000000"/>
                  </a:outerShdw>
                </a:effectLst>
                <a:cs typeface="Tahoma" pitchFamily="34" charset="0"/>
              </a:rPr>
              <a:t>le design dépend des objectifs et d’hypothèses sur les processus (autocorrélation, agrégation)</a:t>
            </a:r>
            <a:r>
              <a:rPr lang="fr-FR" dirty="0" smtClean="0">
                <a:effectLst>
                  <a:outerShdw blurRad="38100" dist="38100" dir="2700000" algn="tl">
                    <a:srgbClr val="000000"/>
                  </a:outerShdw>
                </a:effectLst>
                <a:cs typeface="Tahoma" pitchFamily="34" charset="0"/>
              </a:rPr>
              <a:t> . La distribution spatiale de l’enquête ne doit pas biaiser l’échantillon, par rapport à l’objectif attendu.</a:t>
            </a:r>
            <a:endParaRPr lang="fr-FR" dirty="0">
              <a:effectLst>
                <a:outerShdw blurRad="38100" dist="38100" dir="2700000" algn="tl">
                  <a:srgbClr val="000000"/>
                </a:outerShdw>
              </a:effectLst>
              <a:cs typeface="Tahoma"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9922" name="Rectangle 2"/>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rPr>
              <a:t>Épidémiologie </a:t>
            </a:r>
            <a:r>
              <a:rPr lang="fr-FR" sz="3200" dirty="0">
                <a:effectLst>
                  <a:outerShdw blurRad="38100" dist="38100" dir="2700000" algn="tl">
                    <a:srgbClr val="000000"/>
                  </a:outerShdw>
                </a:effectLst>
              </a:rPr>
              <a:t>et SIG</a:t>
            </a:r>
            <a:endParaRPr lang="fr-FR" sz="3200" i="1" dirty="0">
              <a:effectLst>
                <a:outerShdw blurRad="38100" dist="38100" dir="2700000" algn="tl">
                  <a:srgbClr val="000000"/>
                </a:outerShdw>
              </a:effectLst>
            </a:endParaRPr>
          </a:p>
        </p:txBody>
      </p:sp>
      <p:sp>
        <p:nvSpPr>
          <p:cNvPr id="209923" name="Text Box 3"/>
          <p:cNvSpPr txBox="1">
            <a:spLocks noChangeArrowheads="1"/>
          </p:cNvSpPr>
          <p:nvPr/>
        </p:nvSpPr>
        <p:spPr bwMode="auto">
          <a:xfrm>
            <a:off x="468313" y="1340768"/>
            <a:ext cx="8064500" cy="3754874"/>
          </a:xfrm>
          <a:prstGeom prst="rect">
            <a:avLst/>
          </a:prstGeom>
          <a:solidFill>
            <a:srgbClr val="C0C0C0">
              <a:alpha val="10001"/>
            </a:srgbClr>
          </a:solidFill>
          <a:ln w="9525" algn="ctr">
            <a:noFill/>
            <a:miter lim="800000"/>
            <a:headEnd/>
            <a:tailEnd/>
          </a:ln>
          <a:effectLst/>
        </p:spPr>
        <p:txBody>
          <a:bodyPr>
            <a:spAutoFit/>
          </a:bodyPr>
          <a:lstStyle/>
          <a:p>
            <a:pPr>
              <a:spcBef>
                <a:spcPct val="50000"/>
              </a:spcBef>
              <a:buClr>
                <a:srgbClr val="FFCC66"/>
              </a:buClr>
              <a:buSzPct val="70000"/>
              <a:buFont typeface="Arial" charset="0"/>
              <a:buChar char="►"/>
              <a:defRPr/>
            </a:pPr>
            <a:r>
              <a:rPr lang="fr-FR" sz="2000" dirty="0">
                <a:solidFill>
                  <a:srgbClr val="FFC000"/>
                </a:solidFill>
                <a:effectLst>
                  <a:outerShdw blurRad="38100" dist="38100" dir="2700000" algn="tl">
                    <a:srgbClr val="000000"/>
                  </a:outerShdw>
                </a:effectLst>
                <a:cs typeface="Tahoma" pitchFamily="34" charset="0"/>
              </a:rPr>
              <a:t> Utilité du SIG pour gérer données, échelles, procédures d’agrégations et géostatistique</a:t>
            </a:r>
          </a:p>
          <a:p>
            <a:pPr lvl="1">
              <a:spcBef>
                <a:spcPct val="50000"/>
              </a:spcBef>
              <a:spcAft>
                <a:spcPct val="40000"/>
              </a:spcAft>
              <a:buClr>
                <a:srgbClr val="FFCC66"/>
              </a:buClr>
              <a:buFont typeface="Wingdings" pitchFamily="2" charset="2"/>
              <a:buChar char="§"/>
              <a:defRPr/>
            </a:pPr>
            <a:r>
              <a:rPr lang="fr-FR" dirty="0">
                <a:solidFill>
                  <a:srgbClr val="FFFF00"/>
                </a:solidFill>
                <a:effectLst>
                  <a:outerShdw blurRad="38100" dist="38100" dir="2700000" algn="tl">
                    <a:srgbClr val="000000"/>
                  </a:outerShdw>
                </a:effectLst>
                <a:cs typeface="Tahoma" pitchFamily="34" charset="0"/>
              </a:rPr>
              <a:t> </a:t>
            </a:r>
            <a:r>
              <a:rPr lang="fr-FR" dirty="0">
                <a:effectLst>
                  <a:outerShdw blurRad="38100" dist="38100" dir="2700000" algn="tl">
                    <a:srgbClr val="000000"/>
                  </a:outerShdw>
                </a:effectLst>
                <a:cs typeface="Tahoma" pitchFamily="34" charset="0"/>
              </a:rPr>
              <a:t>Gestion de données spatiales (</a:t>
            </a:r>
            <a:r>
              <a:rPr lang="fr-FR" dirty="0" smtClean="0">
                <a:effectLst>
                  <a:outerShdw blurRad="38100" dist="38100" dir="2700000" algn="tl">
                    <a:srgbClr val="000000"/>
                  </a:outerShdw>
                </a:effectLst>
                <a:cs typeface="Tahoma" pitchFamily="34" charset="0"/>
              </a:rPr>
              <a:t>épidémiologiques </a:t>
            </a:r>
            <a:r>
              <a:rPr lang="fr-FR" dirty="0">
                <a:effectLst>
                  <a:outerShdw blurRad="38100" dist="38100" dir="2700000" algn="tl">
                    <a:srgbClr val="000000"/>
                  </a:outerShdw>
                </a:effectLst>
                <a:cs typeface="Tahoma" pitchFamily="34" charset="0"/>
              </a:rPr>
              <a:t>et </a:t>
            </a:r>
            <a:r>
              <a:rPr lang="fr-FR" dirty="0" smtClean="0">
                <a:effectLst>
                  <a:outerShdw blurRad="38100" dist="38100" dir="2700000" algn="tl">
                    <a:srgbClr val="000000"/>
                  </a:outerShdw>
                </a:effectLst>
                <a:cs typeface="Tahoma" pitchFamily="34" charset="0"/>
              </a:rPr>
              <a:t>environnementales)</a:t>
            </a:r>
            <a:endParaRPr lang="fr-FR" dirty="0">
              <a:effectLst>
                <a:outerShdw blurRad="38100" dist="38100" dir="2700000" algn="tl">
                  <a:srgbClr val="000000"/>
                </a:outerShdw>
              </a:effectLst>
              <a:cs typeface="Tahoma" pitchFamily="34" charset="0"/>
            </a:endParaRPr>
          </a:p>
          <a:p>
            <a:pPr lvl="1">
              <a:spcBef>
                <a:spcPct val="50000"/>
              </a:spcBef>
              <a:spcAft>
                <a:spcPct val="40000"/>
              </a:spcAft>
              <a:buClr>
                <a:srgbClr val="FFCC66"/>
              </a:buClr>
              <a:buFont typeface="Wingdings" pitchFamily="2" charset="2"/>
              <a:buChar char="§"/>
              <a:defRPr/>
            </a:pPr>
            <a:r>
              <a:rPr lang="fr-FR" dirty="0" smtClean="0">
                <a:effectLst>
                  <a:outerShdw blurRad="38100" dist="38100" dir="2700000" algn="tl">
                    <a:srgbClr val="000000"/>
                  </a:outerShdw>
                </a:effectLst>
                <a:cs typeface="Tahoma" pitchFamily="34" charset="0"/>
              </a:rPr>
              <a:t> Gestion et traitement de l’imagerie satellitaire</a:t>
            </a:r>
          </a:p>
          <a:p>
            <a:pPr lvl="1">
              <a:spcBef>
                <a:spcPct val="50000"/>
              </a:spcBef>
              <a:spcAft>
                <a:spcPct val="40000"/>
              </a:spcAft>
              <a:buClr>
                <a:srgbClr val="FFCC66"/>
              </a:buClr>
              <a:buFont typeface="Wingdings" pitchFamily="2" charset="2"/>
              <a:buChar char="§"/>
              <a:defRPr/>
            </a:pPr>
            <a:r>
              <a:rPr lang="fr-FR" dirty="0" smtClean="0">
                <a:effectLst>
                  <a:outerShdw blurRad="38100" dist="38100" dir="2700000" algn="tl">
                    <a:srgbClr val="000000"/>
                  </a:outerShdw>
                </a:effectLst>
                <a:cs typeface="Tahoma" pitchFamily="34" charset="0"/>
              </a:rPr>
              <a:t> </a:t>
            </a:r>
            <a:r>
              <a:rPr lang="fr-FR" dirty="0">
                <a:effectLst>
                  <a:outerShdw blurRad="38100" dist="38100" dir="2700000" algn="tl">
                    <a:srgbClr val="000000"/>
                  </a:outerShdw>
                </a:effectLst>
                <a:cs typeface="Tahoma" pitchFamily="34" charset="0"/>
              </a:rPr>
              <a:t>Cartographie des </a:t>
            </a:r>
            <a:r>
              <a:rPr lang="fr-FR" dirty="0" smtClean="0">
                <a:effectLst>
                  <a:outerShdw blurRad="38100" dist="38100" dir="2700000" algn="tl">
                    <a:srgbClr val="000000"/>
                  </a:outerShdw>
                </a:effectLst>
                <a:cs typeface="Tahoma" pitchFamily="34" charset="0"/>
              </a:rPr>
              <a:t>maladies, techniques d’ajustement statistique (EBE)</a:t>
            </a:r>
            <a:endParaRPr lang="fr-FR" dirty="0">
              <a:effectLst>
                <a:outerShdw blurRad="38100" dist="38100" dir="2700000" algn="tl">
                  <a:srgbClr val="000000"/>
                </a:outerShdw>
              </a:effectLst>
              <a:cs typeface="Tahoma" pitchFamily="34" charset="0"/>
            </a:endParaRPr>
          </a:p>
          <a:p>
            <a:pPr lvl="1">
              <a:spcBef>
                <a:spcPct val="50000"/>
              </a:spcBef>
              <a:spcAft>
                <a:spcPct val="40000"/>
              </a:spcAft>
              <a:buClr>
                <a:srgbClr val="FFCC66"/>
              </a:buClr>
              <a:buFont typeface="Wingdings" pitchFamily="2" charset="2"/>
              <a:buChar char="§"/>
              <a:defRPr/>
            </a:pPr>
            <a:r>
              <a:rPr lang="fr-FR" dirty="0" smtClean="0">
                <a:effectLst>
                  <a:outerShdw blurRad="38100" dist="38100" dir="2700000" algn="tl">
                    <a:srgbClr val="000000"/>
                  </a:outerShdw>
                </a:effectLst>
                <a:cs typeface="Tahoma" pitchFamily="34" charset="0"/>
              </a:rPr>
              <a:t> Interpolation </a:t>
            </a:r>
            <a:r>
              <a:rPr lang="fr-FR" dirty="0" smtClean="0">
                <a:effectLst>
                  <a:outerShdw blurRad="38100" dist="38100" dir="2700000" algn="tl">
                    <a:srgbClr val="000000"/>
                  </a:outerShdw>
                </a:effectLst>
                <a:cs typeface="Tahoma" pitchFamily="34" charset="0"/>
              </a:rPr>
              <a:t>spatiale (</a:t>
            </a:r>
            <a:r>
              <a:rPr lang="fr-FR" dirty="0" err="1" smtClean="0">
                <a:effectLst>
                  <a:outerShdw blurRad="38100" dist="38100" dir="2700000" algn="tl">
                    <a:srgbClr val="000000"/>
                  </a:outerShdw>
                </a:effectLst>
                <a:cs typeface="Tahoma" pitchFamily="34" charset="0"/>
              </a:rPr>
              <a:t>Kernel</a:t>
            </a:r>
            <a:r>
              <a:rPr lang="fr-FR" dirty="0" smtClean="0">
                <a:effectLst>
                  <a:outerShdw blurRad="38100" dist="38100" dir="2700000" algn="tl">
                    <a:srgbClr val="000000"/>
                  </a:outerShdw>
                </a:effectLst>
                <a:cs typeface="Tahoma" pitchFamily="34" charset="0"/>
              </a:rPr>
              <a:t>, IDW, </a:t>
            </a:r>
            <a:r>
              <a:rPr lang="fr-FR" dirty="0" err="1" smtClean="0">
                <a:effectLst>
                  <a:outerShdw blurRad="38100" dist="38100" dir="2700000" algn="tl">
                    <a:srgbClr val="000000"/>
                  </a:outerShdw>
                </a:effectLst>
                <a:cs typeface="Tahoma" pitchFamily="34" charset="0"/>
              </a:rPr>
              <a:t>Krigeage</a:t>
            </a:r>
            <a:r>
              <a:rPr lang="fr-FR" dirty="0" smtClean="0">
                <a:effectLst>
                  <a:outerShdw blurRad="38100" dist="38100" dir="2700000" algn="tl">
                    <a:srgbClr val="000000"/>
                  </a:outerShdw>
                </a:effectLst>
                <a:cs typeface="Tahoma" pitchFamily="34" charset="0"/>
              </a:rPr>
              <a:t>)</a:t>
            </a:r>
          </a:p>
          <a:p>
            <a:pPr lvl="1">
              <a:spcBef>
                <a:spcPct val="50000"/>
              </a:spcBef>
              <a:spcAft>
                <a:spcPct val="40000"/>
              </a:spcAft>
              <a:buClr>
                <a:srgbClr val="FFCC66"/>
              </a:buClr>
              <a:buFont typeface="Wingdings" pitchFamily="2" charset="2"/>
              <a:buChar char="§"/>
              <a:defRPr/>
            </a:pPr>
            <a:r>
              <a:rPr lang="fr-FR" dirty="0" smtClean="0">
                <a:effectLst>
                  <a:outerShdw blurRad="38100" dist="38100" dir="2700000" algn="tl">
                    <a:srgbClr val="000000"/>
                  </a:outerShdw>
                </a:effectLst>
                <a:cs typeface="Tahoma" pitchFamily="34" charset="0"/>
              </a:rPr>
              <a:t> Transfert d’échelle (géo-agrégation, géo-appartenance)</a:t>
            </a:r>
          </a:p>
          <a:p>
            <a:pPr lvl="1">
              <a:spcBef>
                <a:spcPct val="50000"/>
              </a:spcBef>
              <a:spcAft>
                <a:spcPct val="40000"/>
              </a:spcAft>
              <a:buClr>
                <a:srgbClr val="FFCC66"/>
              </a:buClr>
              <a:buFont typeface="Wingdings" pitchFamily="2" charset="2"/>
              <a:buChar char="§"/>
              <a:defRPr/>
            </a:pPr>
            <a:r>
              <a:rPr lang="fr-FR" dirty="0" smtClean="0">
                <a:effectLst>
                  <a:outerShdw blurRad="38100" dist="38100" dir="2700000" algn="tl">
                    <a:srgbClr val="000000"/>
                  </a:outerShdw>
                </a:effectLst>
                <a:cs typeface="Tahoma" pitchFamily="34" charset="0"/>
              </a:rPr>
              <a:t> </a:t>
            </a:r>
            <a:r>
              <a:rPr lang="fr-FR" dirty="0" smtClean="0">
                <a:effectLst>
                  <a:outerShdw blurRad="38100" dist="38100" dir="2700000" algn="tl">
                    <a:srgbClr val="000000"/>
                  </a:outerShdw>
                </a:effectLst>
                <a:cs typeface="Tahoma" pitchFamily="34" charset="0"/>
              </a:rPr>
              <a:t>Regroupement et classifications</a:t>
            </a:r>
            <a:endParaRPr lang="fr-FR" dirty="0" smtClean="0">
              <a:effectLst>
                <a:outerShdw blurRad="38100" dist="38100" dir="2700000" algn="tl">
                  <a:srgbClr val="000000"/>
                </a:outerShdw>
              </a:effectLst>
              <a:cs typeface="Tahoma"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9922" name="Rectangle 2"/>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rPr>
              <a:t>Épidémiologie </a:t>
            </a:r>
            <a:r>
              <a:rPr lang="fr-FR" sz="3200" dirty="0">
                <a:effectLst>
                  <a:outerShdw blurRad="38100" dist="38100" dir="2700000" algn="tl">
                    <a:srgbClr val="000000"/>
                  </a:outerShdw>
                </a:effectLst>
              </a:rPr>
              <a:t>et SIG</a:t>
            </a:r>
            <a:endParaRPr lang="fr-FR" sz="3200" i="1" dirty="0">
              <a:effectLst>
                <a:outerShdw blurRad="38100" dist="38100" dir="2700000" algn="tl">
                  <a:srgbClr val="000000"/>
                </a:outerShdw>
              </a:effectLst>
            </a:endParaRPr>
          </a:p>
        </p:txBody>
      </p:sp>
      <p:sp>
        <p:nvSpPr>
          <p:cNvPr id="209923" name="Text Box 3"/>
          <p:cNvSpPr txBox="1">
            <a:spLocks noChangeArrowheads="1"/>
          </p:cNvSpPr>
          <p:nvPr/>
        </p:nvSpPr>
        <p:spPr bwMode="auto">
          <a:xfrm>
            <a:off x="468313" y="1340768"/>
            <a:ext cx="8064500" cy="3256276"/>
          </a:xfrm>
          <a:prstGeom prst="rect">
            <a:avLst/>
          </a:prstGeom>
          <a:solidFill>
            <a:srgbClr val="C0C0C0">
              <a:alpha val="10001"/>
            </a:srgbClr>
          </a:solidFill>
          <a:ln w="9525" algn="ctr">
            <a:noFill/>
            <a:miter lim="800000"/>
            <a:headEnd/>
            <a:tailEnd/>
          </a:ln>
          <a:effectLst/>
        </p:spPr>
        <p:txBody>
          <a:bodyPr>
            <a:spAutoFit/>
          </a:bodyPr>
          <a:lstStyle/>
          <a:p>
            <a:pPr>
              <a:spcBef>
                <a:spcPct val="50000"/>
              </a:spcBef>
              <a:buClr>
                <a:srgbClr val="FFCC66"/>
              </a:buClr>
              <a:buSzPct val="70000"/>
              <a:buFont typeface="Arial" charset="0"/>
              <a:buChar char="►"/>
              <a:defRPr/>
            </a:pPr>
            <a:r>
              <a:rPr lang="fr-FR" sz="2000" dirty="0">
                <a:solidFill>
                  <a:srgbClr val="FFC000"/>
                </a:solidFill>
                <a:effectLst>
                  <a:outerShdw blurRad="38100" dist="38100" dir="2700000" algn="tl">
                    <a:srgbClr val="000000"/>
                  </a:outerShdw>
                </a:effectLst>
                <a:cs typeface="Tahoma" pitchFamily="34" charset="0"/>
              </a:rPr>
              <a:t> Utilité du SIG pour gérer données, échelles, procédures d’agrégations et géostatistique</a:t>
            </a:r>
          </a:p>
          <a:p>
            <a:pPr lvl="1">
              <a:spcBef>
                <a:spcPct val="50000"/>
              </a:spcBef>
              <a:spcAft>
                <a:spcPct val="40000"/>
              </a:spcAft>
              <a:buClr>
                <a:srgbClr val="FFCC66"/>
              </a:buClr>
              <a:buFont typeface="Wingdings" pitchFamily="2" charset="2"/>
              <a:buChar char="§"/>
              <a:defRPr/>
            </a:pPr>
            <a:r>
              <a:rPr lang="fr-FR" dirty="0" smtClean="0">
                <a:effectLst>
                  <a:outerShdw blurRad="38100" dist="38100" dir="2700000" algn="tl">
                    <a:srgbClr val="000000"/>
                  </a:outerShdw>
                </a:effectLst>
                <a:cs typeface="Tahoma" pitchFamily="34" charset="0"/>
              </a:rPr>
              <a:t> Calcul des relations métriques (distances, recherche opérationnelle) et topologiques (adjacences, voisinages)</a:t>
            </a:r>
          </a:p>
          <a:p>
            <a:pPr lvl="1">
              <a:spcBef>
                <a:spcPct val="50000"/>
              </a:spcBef>
              <a:spcAft>
                <a:spcPct val="40000"/>
              </a:spcAft>
              <a:buClr>
                <a:srgbClr val="FFCC66"/>
              </a:buClr>
              <a:buFont typeface="Wingdings" pitchFamily="2" charset="2"/>
              <a:buChar char="§"/>
              <a:defRPr/>
            </a:pPr>
            <a:r>
              <a:rPr lang="fr-FR" dirty="0" smtClean="0">
                <a:effectLst>
                  <a:outerShdw blurRad="38100" dist="38100" dir="2700000" algn="tl">
                    <a:srgbClr val="000000"/>
                  </a:outerShdw>
                </a:effectLst>
                <a:cs typeface="Tahoma" pitchFamily="34" charset="0"/>
              </a:rPr>
              <a:t> Calculs statistiques et géostatistiques avec les objets voisins et avec des relations de distance</a:t>
            </a:r>
          </a:p>
          <a:p>
            <a:pPr lvl="1">
              <a:spcBef>
                <a:spcPct val="50000"/>
              </a:spcBef>
              <a:spcAft>
                <a:spcPct val="40000"/>
              </a:spcAft>
              <a:buClr>
                <a:srgbClr val="FFCC66"/>
              </a:buClr>
              <a:buFont typeface="Wingdings" pitchFamily="2" charset="2"/>
              <a:buChar char="§"/>
              <a:defRPr/>
            </a:pPr>
            <a:r>
              <a:rPr lang="fr-FR" dirty="0" smtClean="0">
                <a:effectLst>
                  <a:outerShdw blurRad="38100" dist="38100" dir="2700000" algn="tl">
                    <a:srgbClr val="000000"/>
                  </a:outerShdw>
                </a:effectLst>
                <a:cs typeface="Tahoma" pitchFamily="34" charset="0"/>
              </a:rPr>
              <a:t> Analyses spatio-temporelles</a:t>
            </a:r>
          </a:p>
          <a:p>
            <a:pPr lvl="1">
              <a:spcBef>
                <a:spcPct val="50000"/>
              </a:spcBef>
              <a:spcAft>
                <a:spcPct val="40000"/>
              </a:spcAft>
              <a:buClr>
                <a:srgbClr val="FFCC66"/>
              </a:buClr>
              <a:buFont typeface="Wingdings" pitchFamily="2" charset="2"/>
              <a:buChar char="§"/>
              <a:defRPr/>
            </a:pPr>
            <a:r>
              <a:rPr lang="fr-FR" dirty="0" smtClean="0">
                <a:effectLst>
                  <a:outerShdw blurRad="38100" dist="38100" dir="2700000" algn="tl">
                    <a:srgbClr val="000000"/>
                  </a:outerShdw>
                </a:effectLst>
                <a:cs typeface="Tahoma" pitchFamily="34" charset="0"/>
              </a:rPr>
              <a:t> Sondages spatiaux : choix d’un échantillon</a:t>
            </a:r>
            <a:endParaRPr lang="fr-FR" dirty="0">
              <a:effectLst>
                <a:outerShdw blurRad="38100" dist="38100" dir="2700000" algn="tl">
                  <a:srgbClr val="000000"/>
                </a:outerShdw>
              </a:effectLst>
              <a:cs typeface="Tahoma"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rPr>
              <a:t>E</a:t>
            </a:r>
            <a:r>
              <a:rPr lang="fr-FR" sz="3200" dirty="0" smtClean="0">
                <a:effectLst>
                  <a:outerShdw blurRad="38100" dist="38100" dir="2700000" algn="tl">
                    <a:srgbClr val="000000"/>
                  </a:outerShdw>
                </a:effectLst>
              </a:rPr>
              <a:t>pidémiologie et géographie</a:t>
            </a:r>
            <a:endParaRPr lang="fr-FR" sz="3200" i="1" dirty="0">
              <a:effectLst>
                <a:outerShdw blurRad="38100" dist="38100" dir="2700000" algn="tl">
                  <a:srgbClr val="000000"/>
                </a:outerShdw>
              </a:effectLst>
            </a:endParaRPr>
          </a:p>
        </p:txBody>
      </p:sp>
      <p:sp>
        <p:nvSpPr>
          <p:cNvPr id="226307" name="Text Box 3"/>
          <p:cNvSpPr txBox="1">
            <a:spLocks noChangeArrowheads="1"/>
          </p:cNvSpPr>
          <p:nvPr/>
        </p:nvSpPr>
        <p:spPr bwMode="auto">
          <a:xfrm>
            <a:off x="539750" y="1557338"/>
            <a:ext cx="7920038" cy="3624069"/>
          </a:xfrm>
          <a:prstGeom prst="rect">
            <a:avLst/>
          </a:prstGeom>
          <a:solidFill>
            <a:srgbClr val="C0C0C0">
              <a:alpha val="10001"/>
            </a:srgbClr>
          </a:solidFill>
          <a:ln w="9525" algn="ctr">
            <a:noFill/>
            <a:miter lim="800000"/>
            <a:headEnd/>
            <a:tailEnd/>
          </a:ln>
          <a:effectLst/>
        </p:spPr>
        <p:txBody>
          <a:bodyPr>
            <a:spAutoFit/>
          </a:bodyPr>
          <a:lstStyle/>
          <a:p>
            <a:pPr>
              <a:spcBef>
                <a:spcPct val="50000"/>
              </a:spcBef>
              <a:buClr>
                <a:srgbClr val="FFCC66"/>
              </a:buClr>
              <a:buSzPct val="70000"/>
              <a:buFont typeface="Arial" charset="0"/>
              <a:buChar char="►"/>
              <a:defRPr/>
            </a:pPr>
            <a:r>
              <a:rPr lang="fr-FR" sz="2000" dirty="0">
                <a:solidFill>
                  <a:srgbClr val="FFC000"/>
                </a:solidFill>
                <a:effectLst>
                  <a:outerShdw blurRad="38100" dist="38100" dir="2700000" algn="tl">
                    <a:srgbClr val="000000"/>
                  </a:outerShdw>
                </a:effectLst>
                <a:cs typeface="+mn-cs"/>
              </a:rPr>
              <a:t> </a:t>
            </a:r>
            <a:r>
              <a:rPr lang="fr-FR" sz="2000" dirty="0" smtClean="0">
                <a:solidFill>
                  <a:srgbClr val="FFC000"/>
                </a:solidFill>
                <a:effectLst>
                  <a:outerShdw blurRad="38100" dist="38100" dir="2700000" algn="tl">
                    <a:srgbClr val="000000"/>
                  </a:outerShdw>
                </a:effectLst>
                <a:cs typeface="+mn-cs"/>
              </a:rPr>
              <a:t>E</a:t>
            </a:r>
            <a:r>
              <a:rPr lang="fr-FR" sz="2000" dirty="0" smtClean="0">
                <a:solidFill>
                  <a:srgbClr val="FFC000"/>
                </a:solidFill>
                <a:effectLst>
                  <a:outerShdw blurRad="38100" dist="38100" dir="2700000" algn="tl">
                    <a:srgbClr val="000000"/>
                  </a:outerShdw>
                </a:effectLst>
                <a:cs typeface="+mn-cs"/>
              </a:rPr>
              <a:t>pidémiologie et géographie sont complémentaires, le SIG sert les deux disciplines</a:t>
            </a:r>
            <a:endParaRPr lang="fr-FR" sz="2000" dirty="0">
              <a:solidFill>
                <a:srgbClr val="FFC000"/>
              </a:solidFill>
              <a:effectLst>
                <a:outerShdw blurRad="38100" dist="38100" dir="2700000" algn="tl">
                  <a:srgbClr val="000000"/>
                </a:outerShdw>
              </a:effectLst>
              <a:cs typeface="+mn-cs"/>
            </a:endParaRPr>
          </a:p>
          <a:p>
            <a:pPr lvl="1">
              <a:spcBef>
                <a:spcPct val="40000"/>
              </a:spcBef>
              <a:spcAft>
                <a:spcPct val="15000"/>
              </a:spcAft>
              <a:buClr>
                <a:srgbClr val="FFCC66"/>
              </a:buClr>
              <a:buSzPct val="80000"/>
              <a:buFont typeface="Wingdings" pitchFamily="2" charset="2"/>
              <a:buChar char="§"/>
              <a:defRPr/>
            </a:pPr>
            <a:r>
              <a:rPr lang="fr-FR" dirty="0">
                <a:effectLst>
                  <a:outerShdw blurRad="38100" dist="38100" dir="2700000" algn="tl">
                    <a:srgbClr val="000000"/>
                  </a:outerShdw>
                </a:effectLst>
                <a:cs typeface="+mn-cs"/>
              </a:rPr>
              <a:t> un modèle n’explique pas les processus qui le sous-tendent</a:t>
            </a:r>
          </a:p>
          <a:p>
            <a:pPr lvl="1">
              <a:spcBef>
                <a:spcPct val="40000"/>
              </a:spcBef>
              <a:spcAft>
                <a:spcPct val="15000"/>
              </a:spcAft>
              <a:buClr>
                <a:srgbClr val="FFCC66"/>
              </a:buClr>
              <a:buSzPct val="80000"/>
              <a:buFont typeface="Wingdings" pitchFamily="2" charset="2"/>
              <a:buChar char="§"/>
              <a:defRPr/>
            </a:pPr>
            <a:r>
              <a:rPr lang="fr-FR" dirty="0">
                <a:effectLst>
                  <a:outerShdw blurRad="38100" dist="38100" dir="2700000" algn="tl">
                    <a:srgbClr val="000000"/>
                  </a:outerShdw>
                </a:effectLst>
                <a:cs typeface="+mn-cs"/>
              </a:rPr>
              <a:t> les interrelations entre facteurs de risque sont nombreuses</a:t>
            </a:r>
          </a:p>
          <a:p>
            <a:pPr lvl="1">
              <a:spcBef>
                <a:spcPct val="40000"/>
              </a:spcBef>
              <a:spcAft>
                <a:spcPct val="15000"/>
              </a:spcAft>
              <a:buClr>
                <a:srgbClr val="FFCC66"/>
              </a:buClr>
              <a:buSzPct val="80000"/>
              <a:buFont typeface="Wingdings" pitchFamily="2" charset="2"/>
              <a:buChar char="§"/>
              <a:defRPr/>
            </a:pPr>
            <a:r>
              <a:rPr lang="fr-FR" dirty="0">
                <a:effectLst>
                  <a:outerShdw blurRad="38100" dist="38100" dir="2700000" algn="tl">
                    <a:srgbClr val="000000"/>
                  </a:outerShdw>
                </a:effectLst>
                <a:cs typeface="+mn-cs"/>
              </a:rPr>
              <a:t> une réflexion synthétique est nécessaire</a:t>
            </a:r>
          </a:p>
          <a:p>
            <a:pPr lvl="1">
              <a:spcBef>
                <a:spcPct val="40000"/>
              </a:spcBef>
              <a:spcAft>
                <a:spcPct val="15000"/>
              </a:spcAft>
              <a:buClr>
                <a:srgbClr val="FFCC66"/>
              </a:buClr>
              <a:buSzPct val="80000"/>
              <a:buFont typeface="Wingdings" pitchFamily="2" charset="2"/>
              <a:buChar char="§"/>
              <a:defRPr/>
            </a:pPr>
            <a:r>
              <a:rPr lang="fr-FR" dirty="0">
                <a:effectLst>
                  <a:outerShdw blurRad="38100" dist="38100" dir="2700000" algn="tl">
                    <a:srgbClr val="000000"/>
                  </a:outerShdw>
                </a:effectLst>
                <a:cs typeface="+mn-cs"/>
              </a:rPr>
              <a:t> certaines informations sont difficiles à modéliser dans une description schématique</a:t>
            </a:r>
          </a:p>
          <a:p>
            <a:pPr lvl="1">
              <a:spcBef>
                <a:spcPct val="40000"/>
              </a:spcBef>
              <a:spcAft>
                <a:spcPct val="15000"/>
              </a:spcAft>
              <a:buClr>
                <a:srgbClr val="FFCC66"/>
              </a:buClr>
              <a:buSzPct val="80000"/>
              <a:buFont typeface="Wingdings" pitchFamily="2" charset="2"/>
              <a:buChar char="§"/>
              <a:defRPr/>
            </a:pPr>
            <a:r>
              <a:rPr lang="fr-FR" dirty="0">
                <a:effectLst>
                  <a:outerShdw blurRad="38100" dist="38100" dir="2700000" algn="tl">
                    <a:srgbClr val="000000"/>
                  </a:outerShdw>
                </a:effectLst>
                <a:cs typeface="+mn-cs"/>
              </a:rPr>
              <a:t> L’épidémiologie peut expliquer le « comment », la géographie le « pourquoi »</a:t>
            </a:r>
          </a:p>
          <a:p>
            <a:pPr lvl="1">
              <a:spcBef>
                <a:spcPct val="40000"/>
              </a:spcBef>
              <a:spcAft>
                <a:spcPct val="15000"/>
              </a:spcAft>
              <a:buClr>
                <a:srgbClr val="FFCC66"/>
              </a:buClr>
              <a:buSzPct val="80000"/>
              <a:buFont typeface="Wingdings" pitchFamily="2" charset="2"/>
              <a:buChar char="§"/>
              <a:defRPr/>
            </a:pPr>
            <a:endParaRPr lang="fr-FR" sz="1000" dirty="0">
              <a:effectLst>
                <a:outerShdw blurRad="38100" dist="38100" dir="2700000" algn="tl">
                  <a:srgbClr val="000000"/>
                </a:outerShdw>
              </a:effectLst>
              <a:cs typeface="+mn-cs"/>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6" name="Text Box 12"/>
          <p:cNvSpPr txBox="1">
            <a:spLocks noChangeArrowheads="1"/>
          </p:cNvSpPr>
          <p:nvPr/>
        </p:nvSpPr>
        <p:spPr bwMode="auto">
          <a:xfrm>
            <a:off x="395536" y="1340768"/>
            <a:ext cx="8424936" cy="5005986"/>
          </a:xfrm>
          <a:prstGeom prst="rect">
            <a:avLst/>
          </a:prstGeom>
          <a:solidFill>
            <a:srgbClr val="C0C0C0">
              <a:alpha val="10001"/>
            </a:srgbClr>
          </a:solidFill>
          <a:ln w="9525" algn="ctr">
            <a:noFill/>
            <a:miter lim="800000"/>
            <a:headEnd/>
            <a:tailEnd/>
          </a:ln>
          <a:effectLst/>
        </p:spPr>
        <p:txBody>
          <a:bodyPr wrap="square">
            <a:spAutoFit/>
          </a:bodyPr>
          <a:lstStyle/>
          <a:p>
            <a:pPr lvl="1">
              <a:spcBef>
                <a:spcPct val="40000"/>
              </a:spcBef>
              <a:spcAft>
                <a:spcPct val="15000"/>
              </a:spcAft>
              <a:buClr>
                <a:srgbClr val="FFC000"/>
              </a:buClr>
              <a:buSzPct val="80000"/>
              <a:defRPr/>
            </a:pPr>
            <a:r>
              <a:rPr lang="fr-FR" sz="2000" dirty="0" smtClean="0">
                <a:effectLst>
                  <a:outerShdw blurRad="38100" dist="38100" dir="2700000" algn="tl">
                    <a:srgbClr val="000000"/>
                  </a:outerShdw>
                </a:effectLst>
                <a:latin typeface="Arial" pitchFamily="34" charset="0"/>
                <a:cs typeface="Arial" pitchFamily="34" charset="0"/>
              </a:rPr>
              <a:t>De nombreux acteurs, avec des relations et des mécanismes complexes, à plusieurs échelles</a:t>
            </a:r>
            <a:endParaRPr lang="fr-FR" dirty="0">
              <a:effectLst>
                <a:outerShdw blurRad="38100" dist="38100" dir="2700000" algn="tl">
                  <a:srgbClr val="000000"/>
                </a:outerShdw>
              </a:effectLst>
              <a:latin typeface="Arial" pitchFamily="34" charset="0"/>
              <a:cs typeface="Arial" pitchFamily="34" charset="0"/>
            </a:endParaRPr>
          </a:p>
          <a:p>
            <a:pPr lvl="1">
              <a:spcBef>
                <a:spcPct val="40000"/>
              </a:spcBef>
              <a:spcAft>
                <a:spcPct val="15000"/>
              </a:spcAft>
              <a:buClr>
                <a:srgbClr val="FFC000"/>
              </a:buClr>
              <a:buSzPct val="80000"/>
              <a:defRPr/>
            </a:pPr>
            <a:endParaRPr lang="fr-FR" dirty="0" smtClean="0">
              <a:effectLst>
                <a:outerShdw blurRad="38100" dist="38100" dir="2700000" algn="tl">
                  <a:srgbClr val="000000"/>
                </a:outerShdw>
              </a:effectLst>
              <a:latin typeface="Arial" pitchFamily="34" charset="0"/>
              <a:cs typeface="Arial" pitchFamily="34" charset="0"/>
            </a:endParaRPr>
          </a:p>
          <a:p>
            <a:pPr lvl="1">
              <a:spcBef>
                <a:spcPct val="40000"/>
              </a:spcBef>
              <a:spcAft>
                <a:spcPct val="15000"/>
              </a:spcAft>
              <a:buClr>
                <a:srgbClr val="FFC000"/>
              </a:buClr>
              <a:buSzPct val="80000"/>
              <a:defRPr/>
            </a:pPr>
            <a:endParaRPr lang="fr-FR" dirty="0">
              <a:effectLst>
                <a:outerShdw blurRad="38100" dist="38100" dir="2700000" algn="tl">
                  <a:srgbClr val="000000"/>
                </a:outerShdw>
              </a:effectLst>
              <a:latin typeface="Arial" pitchFamily="34" charset="0"/>
              <a:cs typeface="Arial" pitchFamily="34" charset="0"/>
            </a:endParaRPr>
          </a:p>
          <a:p>
            <a:pPr lvl="1">
              <a:spcBef>
                <a:spcPct val="40000"/>
              </a:spcBef>
              <a:spcAft>
                <a:spcPct val="15000"/>
              </a:spcAft>
              <a:buClr>
                <a:srgbClr val="FFC000"/>
              </a:buClr>
              <a:buSzPct val="80000"/>
              <a:defRPr/>
            </a:pPr>
            <a:endParaRPr lang="fr-FR" dirty="0" smtClean="0">
              <a:effectLst>
                <a:outerShdw blurRad="38100" dist="38100" dir="2700000" algn="tl">
                  <a:srgbClr val="000000"/>
                </a:outerShdw>
              </a:effectLst>
              <a:latin typeface="Arial" pitchFamily="34" charset="0"/>
              <a:cs typeface="Arial" pitchFamily="34" charset="0"/>
            </a:endParaRPr>
          </a:p>
          <a:p>
            <a:pPr lvl="1">
              <a:spcBef>
                <a:spcPct val="40000"/>
              </a:spcBef>
              <a:spcAft>
                <a:spcPct val="15000"/>
              </a:spcAft>
              <a:buClr>
                <a:srgbClr val="FFC000"/>
              </a:buClr>
              <a:buSzPct val="80000"/>
              <a:defRPr/>
            </a:pPr>
            <a:endParaRPr lang="fr-FR" dirty="0">
              <a:effectLst>
                <a:outerShdw blurRad="38100" dist="38100" dir="2700000" algn="tl">
                  <a:srgbClr val="000000"/>
                </a:outerShdw>
              </a:effectLst>
              <a:latin typeface="Arial" pitchFamily="34" charset="0"/>
              <a:cs typeface="Arial" pitchFamily="34" charset="0"/>
            </a:endParaRPr>
          </a:p>
          <a:p>
            <a:pPr lvl="1">
              <a:spcBef>
                <a:spcPct val="40000"/>
              </a:spcBef>
              <a:spcAft>
                <a:spcPct val="15000"/>
              </a:spcAft>
              <a:buClr>
                <a:srgbClr val="FFC000"/>
              </a:buClr>
              <a:buSzPct val="80000"/>
              <a:defRPr/>
            </a:pPr>
            <a:endParaRPr lang="fr-FR" dirty="0" smtClean="0">
              <a:effectLst>
                <a:outerShdw blurRad="38100" dist="38100" dir="2700000" algn="tl">
                  <a:srgbClr val="000000"/>
                </a:outerShdw>
              </a:effectLst>
              <a:latin typeface="Arial" pitchFamily="34" charset="0"/>
              <a:cs typeface="Arial" pitchFamily="34" charset="0"/>
            </a:endParaRPr>
          </a:p>
          <a:p>
            <a:pPr lvl="1">
              <a:spcBef>
                <a:spcPct val="40000"/>
              </a:spcBef>
              <a:spcAft>
                <a:spcPct val="15000"/>
              </a:spcAft>
              <a:buClr>
                <a:srgbClr val="FFC000"/>
              </a:buClr>
              <a:buSzPct val="80000"/>
              <a:defRPr/>
            </a:pPr>
            <a:endParaRPr lang="fr-FR" dirty="0">
              <a:effectLst>
                <a:outerShdw blurRad="38100" dist="38100" dir="2700000" algn="tl">
                  <a:srgbClr val="000000"/>
                </a:outerShdw>
              </a:effectLst>
              <a:latin typeface="Arial" pitchFamily="34" charset="0"/>
              <a:cs typeface="Arial" pitchFamily="34" charset="0"/>
            </a:endParaRPr>
          </a:p>
          <a:p>
            <a:pPr lvl="1">
              <a:spcBef>
                <a:spcPct val="40000"/>
              </a:spcBef>
              <a:spcAft>
                <a:spcPct val="15000"/>
              </a:spcAft>
              <a:buClr>
                <a:srgbClr val="FFC000"/>
              </a:buClr>
              <a:buSzPct val="80000"/>
              <a:defRPr/>
            </a:pPr>
            <a:endParaRPr lang="fr-FR" dirty="0" smtClean="0">
              <a:effectLst>
                <a:outerShdw blurRad="38100" dist="38100" dir="2700000" algn="tl">
                  <a:srgbClr val="000000"/>
                </a:outerShdw>
              </a:effectLst>
              <a:latin typeface="Arial" pitchFamily="34" charset="0"/>
              <a:cs typeface="Arial" pitchFamily="34" charset="0"/>
            </a:endParaRPr>
          </a:p>
          <a:p>
            <a:pPr lvl="1">
              <a:spcBef>
                <a:spcPct val="40000"/>
              </a:spcBef>
              <a:spcAft>
                <a:spcPct val="15000"/>
              </a:spcAft>
              <a:buClr>
                <a:srgbClr val="FFC000"/>
              </a:buClr>
              <a:buSzPct val="80000"/>
              <a:defRPr/>
            </a:pPr>
            <a:endParaRPr lang="fr-FR" dirty="0">
              <a:effectLst>
                <a:outerShdw blurRad="38100" dist="38100" dir="2700000" algn="tl">
                  <a:srgbClr val="000000"/>
                </a:outerShdw>
              </a:effectLst>
              <a:latin typeface="Arial" pitchFamily="34" charset="0"/>
              <a:cs typeface="Arial" pitchFamily="34" charset="0"/>
            </a:endParaRPr>
          </a:p>
          <a:p>
            <a:pPr lvl="1">
              <a:spcBef>
                <a:spcPct val="40000"/>
              </a:spcBef>
              <a:spcAft>
                <a:spcPct val="15000"/>
              </a:spcAft>
              <a:buClr>
                <a:srgbClr val="FFC000"/>
              </a:buClr>
              <a:buSzPct val="80000"/>
              <a:defRPr/>
            </a:pPr>
            <a:endParaRPr lang="fr-FR" dirty="0" smtClean="0">
              <a:effectLst>
                <a:outerShdw blurRad="38100" dist="38100" dir="2700000" algn="tl">
                  <a:srgbClr val="000000"/>
                </a:outerShdw>
              </a:effectLst>
              <a:latin typeface="Arial" pitchFamily="34" charset="0"/>
              <a:cs typeface="Arial" pitchFamily="34" charset="0"/>
            </a:endParaRPr>
          </a:p>
          <a:p>
            <a:pPr lvl="1">
              <a:spcBef>
                <a:spcPct val="40000"/>
              </a:spcBef>
              <a:spcAft>
                <a:spcPct val="15000"/>
              </a:spcAft>
              <a:buClr>
                <a:srgbClr val="FFC000"/>
              </a:buClr>
              <a:buSzPct val="80000"/>
              <a:defRPr/>
            </a:pPr>
            <a:endParaRPr lang="fr-FR" dirty="0">
              <a:effectLst>
                <a:outerShdw blurRad="38100" dist="38100" dir="2700000" algn="tl">
                  <a:srgbClr val="000000"/>
                </a:outerShdw>
              </a:effectLst>
              <a:latin typeface="Arial" pitchFamily="34" charset="0"/>
              <a:cs typeface="Arial" pitchFamily="34" charset="0"/>
            </a:endParaRPr>
          </a:p>
        </p:txBody>
      </p:sp>
      <p:pic>
        <p:nvPicPr>
          <p:cNvPr id="4100" name="Picture 4" descr="H1N1"/>
          <p:cNvPicPr>
            <a:picLocks noChangeAspect="1" noChangeArrowheads="1"/>
          </p:cNvPicPr>
          <p:nvPr/>
        </p:nvPicPr>
        <p:blipFill>
          <a:blip r:embed="rId3" cstate="print"/>
          <a:srcRect/>
          <a:stretch>
            <a:fillRect/>
          </a:stretch>
        </p:blipFill>
        <p:spPr bwMode="auto">
          <a:xfrm>
            <a:off x="6804248" y="2420888"/>
            <a:ext cx="1008062" cy="676275"/>
          </a:xfrm>
          <a:prstGeom prst="rect">
            <a:avLst/>
          </a:prstGeom>
          <a:noFill/>
          <a:ln w="9525">
            <a:noFill/>
            <a:miter lim="800000"/>
            <a:headEnd/>
            <a:tailEnd/>
          </a:ln>
        </p:spPr>
      </p:pic>
      <p:pic>
        <p:nvPicPr>
          <p:cNvPr id="4101" name="Picture 7" descr="P1010071"/>
          <p:cNvPicPr>
            <a:picLocks noChangeAspect="1" noChangeArrowheads="1"/>
          </p:cNvPicPr>
          <p:nvPr/>
        </p:nvPicPr>
        <p:blipFill>
          <a:blip r:embed="rId4" cstate="print"/>
          <a:srcRect b="20546"/>
          <a:stretch>
            <a:fillRect/>
          </a:stretch>
        </p:blipFill>
        <p:spPr bwMode="auto">
          <a:xfrm>
            <a:off x="1259632" y="5661248"/>
            <a:ext cx="1008062" cy="554037"/>
          </a:xfrm>
          <a:prstGeom prst="rect">
            <a:avLst/>
          </a:prstGeom>
          <a:noFill/>
          <a:ln w="9525">
            <a:noFill/>
            <a:miter lim="800000"/>
            <a:headEnd/>
            <a:tailEnd/>
          </a:ln>
        </p:spPr>
      </p:pic>
      <p:pic>
        <p:nvPicPr>
          <p:cNvPr id="4102" name="Picture 6" descr="aedes"/>
          <p:cNvPicPr>
            <a:picLocks noChangeAspect="1" noChangeArrowheads="1"/>
          </p:cNvPicPr>
          <p:nvPr/>
        </p:nvPicPr>
        <p:blipFill>
          <a:blip r:embed="rId5" cstate="print"/>
          <a:srcRect/>
          <a:stretch>
            <a:fillRect/>
          </a:stretch>
        </p:blipFill>
        <p:spPr bwMode="auto">
          <a:xfrm>
            <a:off x="7236296" y="5229200"/>
            <a:ext cx="892175" cy="654050"/>
          </a:xfrm>
          <a:prstGeom prst="rect">
            <a:avLst/>
          </a:prstGeom>
          <a:noFill/>
          <a:ln w="9525">
            <a:noFill/>
            <a:miter lim="800000"/>
            <a:headEnd/>
            <a:tailEnd/>
          </a:ln>
        </p:spPr>
      </p:pic>
      <p:pic>
        <p:nvPicPr>
          <p:cNvPr id="4103" name="Picture 5" descr="civette"/>
          <p:cNvPicPr>
            <a:picLocks noChangeAspect="1" noChangeArrowheads="1"/>
          </p:cNvPicPr>
          <p:nvPr/>
        </p:nvPicPr>
        <p:blipFill>
          <a:blip r:embed="rId6" cstate="print"/>
          <a:srcRect/>
          <a:stretch>
            <a:fillRect/>
          </a:stretch>
        </p:blipFill>
        <p:spPr bwMode="auto">
          <a:xfrm>
            <a:off x="827088" y="4292600"/>
            <a:ext cx="917575" cy="649288"/>
          </a:xfrm>
          <a:prstGeom prst="rect">
            <a:avLst/>
          </a:prstGeom>
          <a:noFill/>
          <a:ln w="9525">
            <a:noFill/>
            <a:miter lim="800000"/>
            <a:headEnd/>
            <a:tailEnd/>
          </a:ln>
        </p:spPr>
      </p:pic>
      <p:sp>
        <p:nvSpPr>
          <p:cNvPr id="8" name="Ellipse 7"/>
          <p:cNvSpPr/>
          <p:nvPr/>
        </p:nvSpPr>
        <p:spPr bwMode="auto">
          <a:xfrm>
            <a:off x="2916238" y="2159000"/>
            <a:ext cx="3671887" cy="1125538"/>
          </a:xfrm>
          <a:prstGeom prst="ellipse">
            <a:avLst/>
          </a:prstGeom>
          <a:solidFill>
            <a:srgbClr val="FFCC99">
              <a:alpha val="50000"/>
            </a:srgbClr>
          </a:solidFill>
          <a:ln w="9525" cap="flat" cmpd="sng" algn="ctr">
            <a:noFill/>
            <a:prstDash val="solid"/>
            <a:round/>
            <a:headEnd type="none" w="med" len="med"/>
            <a:tailEnd type="none" w="med" len="med"/>
          </a:ln>
          <a:effectLst/>
        </p:spPr>
        <p:txBody>
          <a:bodyPr>
            <a:spAutoFit/>
          </a:bodyPr>
          <a:lstStyle/>
          <a:p>
            <a:pPr algn="ctr">
              <a:defRPr/>
            </a:pPr>
            <a:r>
              <a:rPr lang="en-US" dirty="0" err="1" smtClean="0">
                <a:effectLst>
                  <a:outerShdw blurRad="38100" dist="38100" dir="2700000" algn="tl">
                    <a:srgbClr val="000000">
                      <a:alpha val="43137"/>
                    </a:srgbClr>
                  </a:outerShdw>
                </a:effectLst>
                <a:cs typeface="Arial" pitchFamily="34" charset="0"/>
              </a:rPr>
              <a:t>Pathogènes</a:t>
            </a:r>
            <a:r>
              <a:rPr lang="en-US" dirty="0">
                <a:effectLst>
                  <a:outerShdw blurRad="38100" dist="38100" dir="2700000" algn="tl">
                    <a:srgbClr val="000000">
                      <a:alpha val="43137"/>
                    </a:srgbClr>
                  </a:outerShdw>
                </a:effectLst>
                <a:cs typeface="Arial" pitchFamily="34" charset="0"/>
              </a:rPr>
              <a:t/>
            </a:r>
            <a:br>
              <a:rPr lang="en-US" dirty="0">
                <a:effectLst>
                  <a:outerShdw blurRad="38100" dist="38100" dir="2700000" algn="tl">
                    <a:srgbClr val="000000">
                      <a:alpha val="43137"/>
                    </a:srgbClr>
                  </a:outerShdw>
                </a:effectLst>
                <a:cs typeface="Arial" pitchFamily="34" charset="0"/>
              </a:rPr>
            </a:br>
            <a:r>
              <a:rPr lang="en-US" sz="1400" dirty="0">
                <a:effectLst>
                  <a:outerShdw blurRad="38100" dist="38100" dir="2700000" algn="tl">
                    <a:srgbClr val="000000">
                      <a:alpha val="43137"/>
                    </a:srgbClr>
                  </a:outerShdw>
                </a:effectLst>
                <a:cs typeface="Arial" pitchFamily="34" charset="0"/>
              </a:rPr>
              <a:t>(virus, </a:t>
            </a:r>
            <a:r>
              <a:rPr lang="en-US" sz="1400" dirty="0" err="1" smtClean="0">
                <a:effectLst>
                  <a:outerShdw blurRad="38100" dist="38100" dir="2700000" algn="tl">
                    <a:srgbClr val="000000">
                      <a:alpha val="43137"/>
                    </a:srgbClr>
                  </a:outerShdw>
                </a:effectLst>
                <a:cs typeface="Arial" pitchFamily="34" charset="0"/>
              </a:rPr>
              <a:t>bacterie</a:t>
            </a:r>
            <a:r>
              <a:rPr lang="en-US" sz="1400" dirty="0" smtClean="0">
                <a:effectLst>
                  <a:outerShdw blurRad="38100" dist="38100" dir="2700000" algn="tl">
                    <a:srgbClr val="000000">
                      <a:alpha val="43137"/>
                    </a:srgbClr>
                  </a:outerShdw>
                </a:effectLst>
                <a:cs typeface="Arial" pitchFamily="34" charset="0"/>
              </a:rPr>
              <a:t>, </a:t>
            </a:r>
            <a:r>
              <a:rPr lang="en-US" sz="1400" dirty="0">
                <a:effectLst>
                  <a:outerShdw blurRad="38100" dist="38100" dir="2700000" algn="tl">
                    <a:srgbClr val="000000">
                      <a:alpha val="43137"/>
                    </a:srgbClr>
                  </a:outerShdw>
                </a:effectLst>
                <a:cs typeface="Arial" pitchFamily="34" charset="0"/>
              </a:rPr>
              <a:t>parasite</a:t>
            </a:r>
            <a:r>
              <a:rPr lang="en-US" sz="1400" dirty="0" smtClean="0">
                <a:effectLst>
                  <a:outerShdw blurRad="38100" dist="38100" dir="2700000" algn="tl">
                    <a:srgbClr val="000000">
                      <a:alpha val="43137"/>
                    </a:srgbClr>
                  </a:outerShdw>
                </a:effectLst>
                <a:cs typeface="Arial" pitchFamily="34" charset="0"/>
              </a:rPr>
              <a:t>, fungus, </a:t>
            </a:r>
            <a:r>
              <a:rPr lang="en-US" sz="1400" dirty="0" err="1">
                <a:effectLst>
                  <a:outerShdw blurRad="38100" dist="38100" dir="2700000" algn="tl">
                    <a:srgbClr val="000000">
                      <a:alpha val="43137"/>
                    </a:srgbClr>
                  </a:outerShdw>
                </a:effectLst>
                <a:cs typeface="Arial" pitchFamily="34" charset="0"/>
              </a:rPr>
              <a:t>prion</a:t>
            </a:r>
            <a:r>
              <a:rPr lang="en-US" sz="1400" dirty="0">
                <a:effectLst>
                  <a:outerShdw blurRad="38100" dist="38100" dir="2700000" algn="tl">
                    <a:srgbClr val="000000">
                      <a:alpha val="43137"/>
                    </a:srgbClr>
                  </a:outerShdw>
                </a:effectLst>
                <a:cs typeface="Arial" pitchFamily="34" charset="0"/>
              </a:rPr>
              <a:t>) </a:t>
            </a:r>
            <a:endParaRPr lang="en-US" sz="1400" dirty="0">
              <a:effectLst>
                <a:outerShdw blurRad="38100" dist="38100" dir="2700000" algn="tl">
                  <a:srgbClr val="000000">
                    <a:alpha val="43137"/>
                  </a:srgbClr>
                </a:outerShdw>
              </a:effectLst>
            </a:endParaRPr>
          </a:p>
        </p:txBody>
      </p:sp>
      <p:sp>
        <p:nvSpPr>
          <p:cNvPr id="9" name="Ellipse 8"/>
          <p:cNvSpPr/>
          <p:nvPr/>
        </p:nvSpPr>
        <p:spPr bwMode="auto">
          <a:xfrm>
            <a:off x="2484438" y="4838923"/>
            <a:ext cx="2303462" cy="1125260"/>
          </a:xfrm>
          <a:prstGeom prst="ellipse">
            <a:avLst/>
          </a:prstGeom>
          <a:solidFill>
            <a:srgbClr val="FFCC99">
              <a:alpha val="50000"/>
            </a:srgbClr>
          </a:solidFill>
          <a:ln w="9525" cap="flat" cmpd="sng" algn="ctr">
            <a:noFill/>
            <a:prstDash val="solid"/>
            <a:round/>
            <a:headEnd type="none" w="med" len="med"/>
            <a:tailEnd type="none" w="med" len="med"/>
          </a:ln>
          <a:effectLst/>
        </p:spPr>
        <p:txBody>
          <a:bodyPr>
            <a:spAutoFit/>
          </a:bodyPr>
          <a:lstStyle/>
          <a:p>
            <a:pPr algn="ctr">
              <a:defRPr/>
            </a:pPr>
            <a:r>
              <a:rPr lang="en-US" dirty="0" err="1" smtClean="0">
                <a:effectLst>
                  <a:outerShdw blurRad="38100" dist="38100" dir="2700000" algn="tl">
                    <a:srgbClr val="000000">
                      <a:alpha val="43137"/>
                    </a:srgbClr>
                  </a:outerShdw>
                </a:effectLst>
              </a:rPr>
              <a:t>Hôte</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n-US" sz="1400" dirty="0">
                <a:effectLst>
                  <a:outerShdw blurRad="38100" dist="38100" dir="2700000" algn="tl">
                    <a:srgbClr val="000000">
                      <a:alpha val="43137"/>
                    </a:srgbClr>
                  </a:outerShdw>
                </a:effectLst>
              </a:rPr>
              <a:t>(</a:t>
            </a:r>
            <a:r>
              <a:rPr lang="en-US" sz="1400" dirty="0" err="1" smtClean="0">
                <a:effectLst>
                  <a:outerShdw blurRad="38100" dist="38100" dir="2700000" algn="tl">
                    <a:srgbClr val="000000">
                      <a:alpha val="43137"/>
                    </a:srgbClr>
                  </a:outerShdw>
                </a:effectLst>
              </a:rPr>
              <a:t>humain</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ou</a:t>
            </a:r>
            <a:r>
              <a:rPr lang="en-US" sz="1400" dirty="0" smtClean="0">
                <a:effectLst>
                  <a:outerShdw blurRad="38100" dist="38100" dir="2700000" algn="tl">
                    <a:srgbClr val="000000">
                      <a:alpha val="43137"/>
                    </a:srgbClr>
                  </a:outerShdw>
                </a:effectLst>
              </a:rPr>
              <a:t> </a:t>
            </a:r>
            <a:r>
              <a:rPr lang="en-US" sz="1400" dirty="0">
                <a:effectLst>
                  <a:outerShdw blurRad="38100" dist="38100" dir="2700000" algn="tl">
                    <a:srgbClr val="000000">
                      <a:alpha val="43137"/>
                    </a:srgbClr>
                  </a:outerShdw>
                </a:effectLst>
              </a:rPr>
              <a:t>animal)</a:t>
            </a:r>
          </a:p>
        </p:txBody>
      </p:sp>
      <p:sp>
        <p:nvSpPr>
          <p:cNvPr id="12" name="Ellipse 11"/>
          <p:cNvSpPr/>
          <p:nvPr/>
        </p:nvSpPr>
        <p:spPr bwMode="auto">
          <a:xfrm>
            <a:off x="5076825" y="3883025"/>
            <a:ext cx="3311525" cy="1123950"/>
          </a:xfrm>
          <a:prstGeom prst="ellipse">
            <a:avLst/>
          </a:prstGeom>
          <a:solidFill>
            <a:srgbClr val="FFCC99">
              <a:alpha val="50000"/>
            </a:srgbClr>
          </a:solidFill>
          <a:ln w="9525" cap="flat" cmpd="sng" algn="ctr">
            <a:noFill/>
            <a:prstDash val="solid"/>
            <a:round/>
            <a:headEnd type="none" w="med" len="med"/>
            <a:tailEnd type="none" w="med" len="med"/>
          </a:ln>
          <a:effectLst/>
        </p:spPr>
        <p:txBody>
          <a:bodyPr>
            <a:spAutoFit/>
          </a:bodyPr>
          <a:lstStyle/>
          <a:p>
            <a:pPr algn="ctr">
              <a:defRPr/>
            </a:pPr>
            <a:r>
              <a:rPr lang="en-US" dirty="0" err="1" smtClean="0">
                <a:effectLst>
                  <a:outerShdw blurRad="38100" dist="38100" dir="2700000" algn="tl">
                    <a:srgbClr val="000000">
                      <a:alpha val="43137"/>
                    </a:srgbClr>
                  </a:outerShdw>
                </a:effectLst>
              </a:rPr>
              <a:t>Vecteurs</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n-US" sz="1400" dirty="0">
                <a:effectLst>
                  <a:outerShdw blurRad="38100" dist="38100" dir="2700000" algn="tl">
                    <a:srgbClr val="000000">
                      <a:alpha val="43137"/>
                    </a:srgbClr>
                  </a:outerShdw>
                </a:effectLst>
              </a:rPr>
              <a:t>(mosquito, rodent, bats, snails…)</a:t>
            </a:r>
          </a:p>
        </p:txBody>
      </p:sp>
      <p:sp>
        <p:nvSpPr>
          <p:cNvPr id="13" name="Ellipse 12"/>
          <p:cNvSpPr/>
          <p:nvPr/>
        </p:nvSpPr>
        <p:spPr bwMode="auto">
          <a:xfrm>
            <a:off x="611188" y="3306763"/>
            <a:ext cx="2089150" cy="822325"/>
          </a:xfrm>
          <a:prstGeom prst="ellipse">
            <a:avLst/>
          </a:prstGeom>
          <a:solidFill>
            <a:srgbClr val="FFCC99">
              <a:alpha val="50000"/>
            </a:srgbClr>
          </a:solidFill>
          <a:ln w="9525" cap="flat" cmpd="sng" algn="ctr">
            <a:noFill/>
            <a:prstDash val="solid"/>
            <a:round/>
            <a:headEnd type="none" w="med" len="med"/>
            <a:tailEnd type="none" w="med" len="med"/>
          </a:ln>
          <a:effectLst/>
        </p:spPr>
        <p:txBody>
          <a:bodyPr>
            <a:spAutoFit/>
          </a:bodyPr>
          <a:lstStyle/>
          <a:p>
            <a:pPr algn="ctr">
              <a:defRPr/>
            </a:pPr>
            <a:r>
              <a:rPr lang="en-US" dirty="0">
                <a:effectLst>
                  <a:outerShdw blurRad="38100" dist="38100" dir="2700000" algn="tl">
                    <a:srgbClr val="000000">
                      <a:alpha val="43137"/>
                    </a:srgbClr>
                  </a:outerShdw>
                </a:effectLst>
              </a:rPr>
              <a:t>Reservoirs</a:t>
            </a:r>
          </a:p>
          <a:p>
            <a:pPr algn="ctr">
              <a:defRPr/>
            </a:pPr>
            <a:r>
              <a:rPr lang="en-US" sz="1400" dirty="0">
                <a:effectLst>
                  <a:outerShdw blurRad="38100" dist="38100" dir="2700000" algn="tl">
                    <a:srgbClr val="000000">
                      <a:alpha val="43137"/>
                    </a:srgbClr>
                  </a:outerShdw>
                </a:effectLst>
              </a:rPr>
              <a:t>(civet, bats…)</a:t>
            </a:r>
          </a:p>
        </p:txBody>
      </p:sp>
      <p:cxnSp>
        <p:nvCxnSpPr>
          <p:cNvPr id="4108" name="Connecteur droit avec flèche 17"/>
          <p:cNvCxnSpPr>
            <a:cxnSpLocks noChangeShapeType="1"/>
          </p:cNvCxnSpPr>
          <p:nvPr/>
        </p:nvCxnSpPr>
        <p:spPr bwMode="auto">
          <a:xfrm rot="10800000" flipV="1">
            <a:off x="2627313" y="3090863"/>
            <a:ext cx="576262" cy="358775"/>
          </a:xfrm>
          <a:prstGeom prst="straightConnector1">
            <a:avLst/>
          </a:prstGeom>
          <a:noFill/>
          <a:ln w="50800" algn="ctr">
            <a:solidFill>
              <a:schemeClr val="tx1"/>
            </a:solidFill>
            <a:round/>
            <a:headEnd type="arrow" w="med" len="med"/>
            <a:tailEnd type="arrow" w="med" len="med"/>
          </a:ln>
        </p:spPr>
      </p:cxnSp>
      <p:cxnSp>
        <p:nvCxnSpPr>
          <p:cNvPr id="4109" name="Connecteur droit avec flèche 20"/>
          <p:cNvCxnSpPr>
            <a:cxnSpLocks noChangeShapeType="1"/>
          </p:cNvCxnSpPr>
          <p:nvPr/>
        </p:nvCxnSpPr>
        <p:spPr bwMode="auto">
          <a:xfrm rot="16200000" flipH="1">
            <a:off x="5532438" y="3403600"/>
            <a:ext cx="598487" cy="360363"/>
          </a:xfrm>
          <a:prstGeom prst="straightConnector1">
            <a:avLst/>
          </a:prstGeom>
          <a:noFill/>
          <a:ln w="50800" algn="ctr">
            <a:solidFill>
              <a:schemeClr val="tx1"/>
            </a:solidFill>
            <a:round/>
            <a:headEnd type="arrow" w="med" len="med"/>
            <a:tailEnd type="arrow" w="med" len="med"/>
          </a:ln>
        </p:spPr>
      </p:cxnSp>
      <p:cxnSp>
        <p:nvCxnSpPr>
          <p:cNvPr id="4110" name="Connecteur droit avec flèche 23"/>
          <p:cNvCxnSpPr>
            <a:cxnSpLocks noChangeShapeType="1"/>
          </p:cNvCxnSpPr>
          <p:nvPr/>
        </p:nvCxnSpPr>
        <p:spPr bwMode="auto">
          <a:xfrm rot="5400000">
            <a:off x="3421063" y="3860800"/>
            <a:ext cx="1366837" cy="360363"/>
          </a:xfrm>
          <a:prstGeom prst="straightConnector1">
            <a:avLst/>
          </a:prstGeom>
          <a:noFill/>
          <a:ln w="50800" algn="ctr">
            <a:solidFill>
              <a:schemeClr val="tx1"/>
            </a:solidFill>
            <a:round/>
            <a:headEnd type="arrow" w="med" len="med"/>
            <a:tailEnd type="arrow" w="med" len="med"/>
          </a:ln>
        </p:spPr>
      </p:cxnSp>
      <p:cxnSp>
        <p:nvCxnSpPr>
          <p:cNvPr id="4111" name="Connecteur droit avec flèche 27"/>
          <p:cNvCxnSpPr>
            <a:cxnSpLocks noChangeShapeType="1"/>
          </p:cNvCxnSpPr>
          <p:nvPr/>
        </p:nvCxnSpPr>
        <p:spPr bwMode="auto">
          <a:xfrm flipV="1">
            <a:off x="4716463" y="4797425"/>
            <a:ext cx="576262" cy="215900"/>
          </a:xfrm>
          <a:prstGeom prst="straightConnector1">
            <a:avLst/>
          </a:prstGeom>
          <a:noFill/>
          <a:ln w="50800" algn="ctr">
            <a:solidFill>
              <a:schemeClr val="tx1"/>
            </a:solidFill>
            <a:round/>
            <a:headEnd type="arrow" w="med" len="med"/>
            <a:tailEnd type="arrow" w="med" len="med"/>
          </a:ln>
        </p:spPr>
      </p:cxnSp>
      <p:sp>
        <p:nvSpPr>
          <p:cNvPr id="16" name="Text Box 14"/>
          <p:cNvSpPr txBox="1">
            <a:spLocks noChangeArrowheads="1"/>
          </p:cNvSpPr>
          <p:nvPr/>
        </p:nvSpPr>
        <p:spPr bwMode="auto">
          <a:xfrm>
            <a:off x="176213" y="404813"/>
            <a:ext cx="8967787" cy="457200"/>
          </a:xfrm>
          <a:prstGeom prst="rect">
            <a:avLst/>
          </a:prstGeom>
          <a:solidFill>
            <a:srgbClr val="FFFFFF"/>
          </a:solidFill>
          <a:ln w="9525">
            <a:noFill/>
            <a:miter lim="800000"/>
            <a:headEnd/>
            <a:tailEnd/>
          </a:ln>
          <a:effectLst/>
        </p:spPr>
        <p:txBody>
          <a:bodyPr>
            <a:spAutoFit/>
          </a:bodyPr>
          <a:lstStyle/>
          <a:p>
            <a:pPr>
              <a:spcBef>
                <a:spcPct val="50000"/>
              </a:spcBef>
              <a:defRPr/>
            </a:pPr>
            <a:r>
              <a:rPr lang="fr-FR" sz="2400" b="1" i="1" dirty="0" smtClean="0">
                <a:solidFill>
                  <a:srgbClr val="000000"/>
                </a:solidFill>
                <a:effectLst>
                  <a:outerShdw blurRad="38100" dist="38100" dir="2700000" algn="tl">
                    <a:srgbClr val="C0C0C0"/>
                  </a:outerShdw>
                </a:effectLst>
                <a:latin typeface="Arial" charset="0"/>
              </a:rPr>
              <a:t>Les maladies sont des systèmes complexes</a:t>
            </a:r>
            <a:endParaRPr lang="fr-FR" sz="2400" b="1" i="1" dirty="0">
              <a:solidFill>
                <a:srgbClr val="000000"/>
              </a:solidFill>
              <a:effectLst>
                <a:outerShdw blurRad="38100" dist="38100" dir="2700000" algn="tl">
                  <a:srgbClr val="C0C0C0"/>
                </a:outerShdw>
              </a:effectLst>
              <a:latin typeface="Arial"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ext Box 2"/>
          <p:cNvSpPr txBox="1">
            <a:spLocks noChangeArrowheads="1"/>
          </p:cNvSpPr>
          <p:nvPr/>
        </p:nvSpPr>
        <p:spPr bwMode="auto">
          <a:xfrm>
            <a:off x="2771775" y="4508500"/>
            <a:ext cx="6372225" cy="763588"/>
          </a:xfrm>
          <a:prstGeom prst="rect">
            <a:avLst/>
          </a:prstGeom>
          <a:solidFill>
            <a:srgbClr val="C0C0C0">
              <a:alpha val="10001"/>
            </a:srgbClr>
          </a:solidFill>
          <a:ln w="9525">
            <a:noFill/>
            <a:miter lim="800000"/>
            <a:headEnd/>
            <a:tailEnd/>
          </a:ln>
          <a:effectLst/>
        </p:spPr>
        <p:txBody>
          <a:bodyPr>
            <a:spAutoFit/>
          </a:bodyPr>
          <a:lstStyle/>
          <a:p>
            <a:pPr eaLnBrk="0" hangingPunct="0">
              <a:spcBef>
                <a:spcPct val="50000"/>
              </a:spcBef>
              <a:defRPr/>
            </a:pPr>
            <a:r>
              <a:rPr lang="fr-FR" sz="3600" i="1" dirty="0">
                <a:effectLst>
                  <a:outerShdw blurRad="38100" dist="38100" dir="2700000" algn="tl">
                    <a:srgbClr val="000000"/>
                  </a:outerShdw>
                </a:effectLst>
              </a:rPr>
              <a:t>  </a:t>
            </a:r>
            <a:r>
              <a:rPr lang="fr-FR" sz="3600" dirty="0">
                <a:effectLst>
                  <a:outerShdw blurRad="38100" dist="38100" dir="2700000" algn="tl">
                    <a:srgbClr val="000000"/>
                  </a:outerShdw>
                </a:effectLst>
              </a:rPr>
              <a:t>Fin</a:t>
            </a:r>
          </a:p>
          <a:p>
            <a:pPr eaLnBrk="0" hangingPunct="0">
              <a:defRPr/>
            </a:pPr>
            <a:r>
              <a:rPr lang="fr-FR" sz="800" dirty="0">
                <a:effectLst/>
              </a:rPr>
              <a:t>          M. Souris, </a:t>
            </a:r>
            <a:r>
              <a:rPr lang="fr-FR" sz="800" dirty="0" smtClean="0">
                <a:effectLst/>
              </a:rPr>
              <a:t>2011</a:t>
            </a:r>
            <a:endParaRPr lang="fr-FR" sz="800" b="1" dirty="0">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11970" name="Rectangle 2"/>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rPr>
              <a:t>L’épidémiologie</a:t>
            </a:r>
            <a:endParaRPr lang="fr-FR" sz="3200" i="1" dirty="0">
              <a:effectLst>
                <a:outerShdw blurRad="38100" dist="38100" dir="2700000" algn="tl">
                  <a:srgbClr val="000000"/>
                </a:outerShdw>
              </a:effectLst>
            </a:endParaRPr>
          </a:p>
        </p:txBody>
      </p:sp>
      <p:sp>
        <p:nvSpPr>
          <p:cNvPr id="211971" name="Text Box 3"/>
          <p:cNvSpPr txBox="1">
            <a:spLocks noChangeArrowheads="1"/>
          </p:cNvSpPr>
          <p:nvPr/>
        </p:nvSpPr>
        <p:spPr bwMode="auto">
          <a:xfrm>
            <a:off x="539750" y="1412776"/>
            <a:ext cx="7920038" cy="4870564"/>
          </a:xfrm>
          <a:prstGeom prst="rect">
            <a:avLst/>
          </a:prstGeom>
          <a:solidFill>
            <a:srgbClr val="C0C0C0">
              <a:alpha val="10001"/>
            </a:srgbClr>
          </a:solidFill>
          <a:ln w="9525" algn="ctr">
            <a:noFill/>
            <a:miter lim="800000"/>
            <a:headEnd/>
            <a:tailEnd/>
          </a:ln>
          <a:effectLst/>
        </p:spPr>
        <p:txBody>
          <a:bodyPr>
            <a:spAutoFit/>
          </a:bodyPr>
          <a:lstStyle/>
          <a:p>
            <a:pPr>
              <a:spcBef>
                <a:spcPct val="50000"/>
              </a:spcBef>
              <a:buClr>
                <a:srgbClr val="FFCC66"/>
              </a:buClr>
              <a:buSzPct val="70000"/>
              <a:buFont typeface="Arial" charset="0"/>
              <a:buChar char="►"/>
              <a:defRPr/>
            </a:pPr>
            <a:r>
              <a:rPr lang="fr-FR" sz="2000" dirty="0">
                <a:solidFill>
                  <a:srgbClr val="FFC000"/>
                </a:solidFill>
                <a:effectLst>
                  <a:outerShdw blurRad="38100" dist="38100" dir="2700000" algn="tl">
                    <a:srgbClr val="000000"/>
                  </a:outerShdw>
                </a:effectLst>
                <a:cs typeface="+mn-cs"/>
              </a:rPr>
              <a:t> Les évènements en santé: de multiples facteurs </a:t>
            </a:r>
            <a:r>
              <a:rPr lang="fr-FR" sz="2000" dirty="0" smtClean="0">
                <a:solidFill>
                  <a:srgbClr val="FFC000"/>
                </a:solidFill>
                <a:effectLst>
                  <a:outerShdw blurRad="38100" dist="38100" dir="2700000" algn="tl">
                    <a:srgbClr val="000000"/>
                  </a:outerShdw>
                </a:effectLst>
                <a:cs typeface="+mn-cs"/>
              </a:rPr>
              <a:t>potentiels</a:t>
            </a:r>
          </a:p>
          <a:p>
            <a:pPr>
              <a:spcBef>
                <a:spcPct val="50000"/>
              </a:spcBef>
              <a:buClr>
                <a:srgbClr val="FFCC66"/>
              </a:buClr>
              <a:buSzPct val="70000"/>
              <a:defRPr/>
            </a:pPr>
            <a:endParaRPr lang="fr-FR" sz="1100" dirty="0">
              <a:solidFill>
                <a:srgbClr val="FFC000"/>
              </a:solidFill>
              <a:effectLst>
                <a:outerShdw blurRad="38100" dist="38100" dir="2700000" algn="tl">
                  <a:srgbClr val="000000"/>
                </a:outerShdw>
              </a:effectLst>
              <a:cs typeface="+mn-cs"/>
            </a:endParaRPr>
          </a:p>
          <a:p>
            <a:pPr lvl="1">
              <a:spcBef>
                <a:spcPts val="0"/>
              </a:spcBef>
              <a:spcAft>
                <a:spcPts val="0"/>
              </a:spcAft>
              <a:buClr>
                <a:srgbClr val="FFCC66"/>
              </a:buClr>
              <a:buSzPct val="80000"/>
              <a:defRPr/>
            </a:pPr>
            <a:r>
              <a:rPr lang="fr-FR" dirty="0">
                <a:effectLst>
                  <a:outerShdw blurRad="38100" dist="38100" dir="2700000" algn="tl">
                    <a:srgbClr val="000000"/>
                  </a:outerShdw>
                </a:effectLst>
                <a:cs typeface="+mn-cs"/>
              </a:rPr>
              <a:t> </a:t>
            </a:r>
            <a:r>
              <a:rPr lang="fr-FR" dirty="0" smtClean="0">
                <a:effectLst>
                  <a:outerShdw blurRad="38100" dist="38100" dir="2700000" algn="tl">
                    <a:srgbClr val="000000"/>
                  </a:outerShdw>
                </a:effectLst>
                <a:cs typeface="+mn-cs"/>
              </a:rPr>
              <a:t>L’aléa :</a:t>
            </a:r>
          </a:p>
          <a:p>
            <a:pPr lvl="1">
              <a:spcBef>
                <a:spcPts val="0"/>
              </a:spcBef>
              <a:spcAft>
                <a:spcPts val="0"/>
              </a:spcAft>
              <a:buClr>
                <a:srgbClr val="FFCC66"/>
              </a:buClr>
              <a:buSzPct val="80000"/>
              <a:defRPr/>
            </a:pPr>
            <a:endParaRPr lang="fr-FR" sz="1200" dirty="0" smtClean="0">
              <a:effectLst>
                <a:outerShdw blurRad="38100" dist="38100" dir="2700000" algn="tl">
                  <a:srgbClr val="000000"/>
                </a:outerShdw>
              </a:effectLst>
              <a:cs typeface="+mn-cs"/>
            </a:endParaRPr>
          </a:p>
          <a:p>
            <a:pPr lvl="1">
              <a:spcBef>
                <a:spcPts val="0"/>
              </a:spcBef>
              <a:spcAft>
                <a:spcPts val="0"/>
              </a:spcAft>
              <a:buClr>
                <a:srgbClr val="FFCC66"/>
              </a:buClr>
              <a:buSzPct val="80000"/>
              <a:buFont typeface="Wingdings" pitchFamily="2" charset="2"/>
              <a:buChar char="§"/>
              <a:defRPr/>
            </a:pPr>
            <a:r>
              <a:rPr lang="fr-FR" dirty="0" smtClean="0">
                <a:effectLst>
                  <a:outerShdw blurRad="38100" dist="38100" dir="2700000" algn="tl">
                    <a:srgbClr val="000000"/>
                  </a:outerShdw>
                </a:effectLst>
                <a:cs typeface="+mn-cs"/>
              </a:rPr>
              <a:t> </a:t>
            </a:r>
            <a:r>
              <a:rPr lang="fr-FR" dirty="0" smtClean="0">
                <a:effectLst>
                  <a:outerShdw blurRad="38100" dist="38100" dir="2700000" algn="tl">
                    <a:srgbClr val="000000"/>
                  </a:outerShdw>
                </a:effectLst>
                <a:cs typeface="+mn-cs"/>
              </a:rPr>
              <a:t>Présence et comportement d’un </a:t>
            </a:r>
            <a:r>
              <a:rPr lang="fr-FR" dirty="0">
                <a:effectLst>
                  <a:outerShdw blurRad="38100" dist="38100" dir="2700000" algn="tl">
                    <a:srgbClr val="000000"/>
                  </a:outerShdw>
                </a:effectLst>
                <a:cs typeface="+mn-cs"/>
              </a:rPr>
              <a:t>pathogène</a:t>
            </a:r>
          </a:p>
          <a:p>
            <a:pPr lvl="1">
              <a:spcBef>
                <a:spcPts val="0"/>
              </a:spcBef>
              <a:spcAft>
                <a:spcPts val="0"/>
              </a:spcAft>
              <a:buClr>
                <a:srgbClr val="FFCC66"/>
              </a:buClr>
              <a:buSzPct val="80000"/>
              <a:buFont typeface="Wingdings" pitchFamily="2" charset="2"/>
              <a:buChar char="§"/>
              <a:defRPr/>
            </a:pPr>
            <a:r>
              <a:rPr lang="fr-FR" dirty="0">
                <a:effectLst>
                  <a:outerShdw blurRad="38100" dist="38100" dir="2700000" algn="tl">
                    <a:srgbClr val="000000"/>
                  </a:outerShdw>
                </a:effectLst>
                <a:cs typeface="+mn-cs"/>
              </a:rPr>
              <a:t> Présence </a:t>
            </a:r>
            <a:r>
              <a:rPr lang="fr-FR" dirty="0" smtClean="0">
                <a:effectLst>
                  <a:outerShdw blurRad="38100" dist="38100" dir="2700000" algn="tl">
                    <a:srgbClr val="000000"/>
                  </a:outerShdw>
                </a:effectLst>
                <a:cs typeface="+mn-cs"/>
              </a:rPr>
              <a:t>et comportement d’un </a:t>
            </a:r>
            <a:r>
              <a:rPr lang="fr-FR" dirty="0">
                <a:effectLst>
                  <a:outerShdw blurRad="38100" dist="38100" dir="2700000" algn="tl">
                    <a:srgbClr val="000000"/>
                  </a:outerShdw>
                </a:effectLst>
                <a:cs typeface="+mn-cs"/>
              </a:rPr>
              <a:t>vecteur ou d’un </a:t>
            </a:r>
            <a:r>
              <a:rPr lang="fr-FR" dirty="0" smtClean="0">
                <a:effectLst>
                  <a:outerShdw blurRad="38100" dist="38100" dir="2700000" algn="tl">
                    <a:srgbClr val="000000"/>
                  </a:outerShdw>
                </a:effectLst>
                <a:cs typeface="+mn-cs"/>
              </a:rPr>
              <a:t>réservoir</a:t>
            </a:r>
          </a:p>
          <a:p>
            <a:pPr lvl="1">
              <a:spcBef>
                <a:spcPts val="0"/>
              </a:spcBef>
              <a:spcAft>
                <a:spcPts val="0"/>
              </a:spcAft>
              <a:buClr>
                <a:srgbClr val="FFCC66"/>
              </a:buClr>
              <a:buSzPct val="80000"/>
              <a:defRPr/>
            </a:pPr>
            <a:endParaRPr lang="fr-FR" dirty="0" smtClean="0">
              <a:effectLst>
                <a:outerShdw blurRad="38100" dist="38100" dir="2700000" algn="tl">
                  <a:srgbClr val="000000"/>
                </a:outerShdw>
              </a:effectLst>
              <a:cs typeface="+mn-cs"/>
            </a:endParaRPr>
          </a:p>
          <a:p>
            <a:pPr lvl="1">
              <a:spcBef>
                <a:spcPts val="0"/>
              </a:spcBef>
              <a:spcAft>
                <a:spcPts val="0"/>
              </a:spcAft>
              <a:buClr>
                <a:srgbClr val="FFCC66"/>
              </a:buClr>
              <a:buSzPct val="80000"/>
              <a:defRPr/>
            </a:pPr>
            <a:r>
              <a:rPr lang="fr-FR" dirty="0" smtClean="0">
                <a:effectLst>
                  <a:outerShdw blurRad="38100" dist="38100" dir="2700000" algn="tl">
                    <a:srgbClr val="000000"/>
                  </a:outerShdw>
                </a:effectLst>
                <a:cs typeface="+mn-cs"/>
              </a:rPr>
              <a:t>L’exposition à l’aléa :</a:t>
            </a:r>
          </a:p>
          <a:p>
            <a:pPr lvl="1">
              <a:spcBef>
                <a:spcPts val="0"/>
              </a:spcBef>
              <a:spcAft>
                <a:spcPts val="0"/>
              </a:spcAft>
              <a:buClr>
                <a:srgbClr val="FFCC66"/>
              </a:buClr>
              <a:buSzPct val="80000"/>
              <a:defRPr/>
            </a:pPr>
            <a:endParaRPr lang="fr-FR" sz="1200" dirty="0" smtClean="0">
              <a:effectLst>
                <a:outerShdw blurRad="38100" dist="38100" dir="2700000" algn="tl">
                  <a:srgbClr val="000000"/>
                </a:outerShdw>
              </a:effectLst>
              <a:cs typeface="+mn-cs"/>
            </a:endParaRPr>
          </a:p>
          <a:p>
            <a:pPr lvl="1">
              <a:spcBef>
                <a:spcPts val="0"/>
              </a:spcBef>
              <a:spcAft>
                <a:spcPts val="0"/>
              </a:spcAft>
              <a:buClr>
                <a:srgbClr val="FFCC66"/>
              </a:buClr>
              <a:buSzPct val="80000"/>
              <a:buFont typeface="Wingdings" pitchFamily="2" charset="2"/>
              <a:buChar char="§"/>
              <a:defRPr/>
            </a:pPr>
            <a:r>
              <a:rPr lang="fr-FR" dirty="0" smtClean="0">
                <a:effectLst>
                  <a:outerShdw blurRad="38100" dist="38100" dir="2700000" algn="tl">
                    <a:srgbClr val="000000"/>
                  </a:outerShdw>
                </a:effectLst>
                <a:cs typeface="+mn-cs"/>
              </a:rPr>
              <a:t> contacts, densité, environnement, etc.</a:t>
            </a:r>
            <a:endParaRPr lang="fr-FR" dirty="0" smtClean="0">
              <a:effectLst>
                <a:outerShdw blurRad="38100" dist="38100" dir="2700000" algn="tl">
                  <a:srgbClr val="000000"/>
                </a:outerShdw>
              </a:effectLst>
              <a:cs typeface="+mn-cs"/>
            </a:endParaRPr>
          </a:p>
          <a:p>
            <a:pPr lvl="1">
              <a:spcBef>
                <a:spcPts val="0"/>
              </a:spcBef>
              <a:spcAft>
                <a:spcPts val="0"/>
              </a:spcAft>
              <a:buClr>
                <a:srgbClr val="FFCC66"/>
              </a:buClr>
              <a:buSzPct val="80000"/>
              <a:buFont typeface="Wingdings" pitchFamily="2" charset="2"/>
              <a:buChar char="§"/>
              <a:defRPr/>
            </a:pPr>
            <a:r>
              <a:rPr lang="fr-FR" dirty="0" smtClean="0">
                <a:effectLst>
                  <a:outerShdw blurRad="38100" dist="38100" dir="2700000" algn="tl">
                    <a:srgbClr val="000000"/>
                  </a:outerShdw>
                </a:effectLst>
                <a:cs typeface="+mn-cs"/>
              </a:rPr>
              <a:t> Facteurs évènementiels </a:t>
            </a:r>
            <a:r>
              <a:rPr lang="fr-FR" dirty="0" smtClean="0">
                <a:effectLst>
                  <a:outerShdw blurRad="38100" dist="38100" dir="2700000" algn="tl">
                    <a:srgbClr val="000000"/>
                  </a:outerShdw>
                </a:effectLst>
                <a:cs typeface="+mn-cs"/>
              </a:rPr>
              <a:t>aléatoires</a:t>
            </a:r>
            <a:endParaRPr lang="fr-FR" dirty="0" smtClean="0">
              <a:effectLst>
                <a:outerShdw blurRad="38100" dist="38100" dir="2700000" algn="tl">
                  <a:srgbClr val="000000"/>
                </a:outerShdw>
              </a:effectLst>
              <a:cs typeface="+mn-cs"/>
            </a:endParaRPr>
          </a:p>
          <a:p>
            <a:pPr lvl="1">
              <a:spcBef>
                <a:spcPts val="0"/>
              </a:spcBef>
              <a:spcAft>
                <a:spcPts val="0"/>
              </a:spcAft>
              <a:buClr>
                <a:srgbClr val="FFCC66"/>
              </a:buClr>
              <a:buSzPct val="80000"/>
              <a:defRPr/>
            </a:pPr>
            <a:endParaRPr lang="fr-FR" dirty="0" smtClean="0">
              <a:effectLst>
                <a:outerShdw blurRad="38100" dist="38100" dir="2700000" algn="tl">
                  <a:srgbClr val="000000"/>
                </a:outerShdw>
              </a:effectLst>
              <a:cs typeface="+mn-cs"/>
            </a:endParaRPr>
          </a:p>
          <a:p>
            <a:pPr lvl="1">
              <a:spcBef>
                <a:spcPts val="0"/>
              </a:spcBef>
              <a:spcAft>
                <a:spcPts val="0"/>
              </a:spcAft>
              <a:buClr>
                <a:srgbClr val="FFCC66"/>
              </a:buClr>
              <a:buSzPct val="80000"/>
              <a:defRPr/>
            </a:pPr>
            <a:r>
              <a:rPr lang="fr-FR" dirty="0" smtClean="0">
                <a:effectLst>
                  <a:outerShdw blurRad="38100" dist="38100" dir="2700000" algn="tl">
                    <a:srgbClr val="000000"/>
                  </a:outerShdw>
                </a:effectLst>
                <a:cs typeface="+mn-cs"/>
              </a:rPr>
              <a:t>La susceptibilité et la vulnérabilité de l’hôte :</a:t>
            </a:r>
          </a:p>
          <a:p>
            <a:pPr lvl="1">
              <a:spcBef>
                <a:spcPts val="0"/>
              </a:spcBef>
              <a:spcAft>
                <a:spcPts val="0"/>
              </a:spcAft>
              <a:buClr>
                <a:srgbClr val="FFCC66"/>
              </a:buClr>
              <a:buSzPct val="80000"/>
              <a:defRPr/>
            </a:pPr>
            <a:endParaRPr lang="fr-FR" sz="1200" dirty="0" smtClean="0">
              <a:effectLst>
                <a:outerShdw blurRad="38100" dist="38100" dir="2700000" algn="tl">
                  <a:srgbClr val="000000"/>
                </a:outerShdw>
              </a:effectLst>
              <a:cs typeface="+mn-cs"/>
            </a:endParaRPr>
          </a:p>
          <a:p>
            <a:pPr lvl="1">
              <a:spcBef>
                <a:spcPts val="0"/>
              </a:spcBef>
              <a:spcAft>
                <a:spcPts val="0"/>
              </a:spcAft>
              <a:buClr>
                <a:srgbClr val="FFCC66"/>
              </a:buClr>
              <a:buSzPct val="80000"/>
              <a:buFont typeface="Wingdings" pitchFamily="2" charset="2"/>
              <a:buChar char="§"/>
              <a:defRPr/>
            </a:pPr>
            <a:r>
              <a:rPr lang="fr-FR" dirty="0" smtClean="0">
                <a:effectLst>
                  <a:outerShdw blurRad="38100" dist="38100" dir="2700000" algn="tl">
                    <a:srgbClr val="000000"/>
                  </a:outerShdw>
                </a:effectLst>
                <a:cs typeface="+mn-cs"/>
              </a:rPr>
              <a:t> Facteurs </a:t>
            </a:r>
            <a:r>
              <a:rPr lang="fr-FR" dirty="0" smtClean="0">
                <a:effectLst>
                  <a:outerShdw blurRad="38100" dist="38100" dir="2700000" algn="tl">
                    <a:srgbClr val="000000"/>
                  </a:outerShdw>
                </a:effectLst>
                <a:cs typeface="+mn-cs"/>
              </a:rPr>
              <a:t>génétiques et </a:t>
            </a:r>
            <a:r>
              <a:rPr lang="fr-FR" dirty="0" smtClean="0">
                <a:effectLst>
                  <a:outerShdw blurRad="38100" dist="38100" dir="2700000" algn="tl">
                    <a:srgbClr val="000000"/>
                  </a:outerShdw>
                </a:effectLst>
                <a:cs typeface="+mn-cs"/>
              </a:rPr>
              <a:t>individuels</a:t>
            </a:r>
          </a:p>
          <a:p>
            <a:pPr lvl="1">
              <a:spcBef>
                <a:spcPts val="0"/>
              </a:spcBef>
              <a:spcAft>
                <a:spcPts val="0"/>
              </a:spcAft>
              <a:buClr>
                <a:srgbClr val="FFCC66"/>
              </a:buClr>
              <a:buSzPct val="80000"/>
              <a:buFont typeface="Wingdings" pitchFamily="2" charset="2"/>
              <a:buChar char="§"/>
              <a:defRPr/>
            </a:pPr>
            <a:r>
              <a:rPr lang="fr-FR" dirty="0" smtClean="0">
                <a:effectLst>
                  <a:outerShdw blurRad="38100" dist="38100" dir="2700000" algn="tl">
                    <a:srgbClr val="000000"/>
                  </a:outerShdw>
                </a:effectLst>
                <a:cs typeface="+mn-cs"/>
              </a:rPr>
              <a:t> </a:t>
            </a:r>
            <a:r>
              <a:rPr lang="fr-FR" dirty="0" smtClean="0">
                <a:effectLst>
                  <a:outerShdw blurRad="38100" dist="38100" dir="2700000" algn="tl">
                    <a:srgbClr val="000000"/>
                  </a:outerShdw>
                </a:effectLst>
                <a:cs typeface="+mn-cs"/>
              </a:rPr>
              <a:t>Statut immunitaire (individuel et de groupe)</a:t>
            </a:r>
            <a:endParaRPr lang="fr-FR" dirty="0">
              <a:effectLst>
                <a:outerShdw blurRad="38100" dist="38100" dir="2700000" algn="tl">
                  <a:srgbClr val="000000"/>
                </a:outerShdw>
              </a:effectLst>
              <a:cs typeface="+mn-cs"/>
            </a:endParaRPr>
          </a:p>
          <a:p>
            <a:pPr lvl="1">
              <a:spcBef>
                <a:spcPts val="0"/>
              </a:spcBef>
              <a:spcAft>
                <a:spcPts val="0"/>
              </a:spcAft>
              <a:buClr>
                <a:srgbClr val="FFCC66"/>
              </a:buClr>
              <a:buSzPct val="80000"/>
              <a:buFont typeface="Wingdings" pitchFamily="2" charset="2"/>
              <a:buChar char="§"/>
              <a:defRPr/>
            </a:pPr>
            <a:r>
              <a:rPr lang="fr-FR" dirty="0">
                <a:effectLst>
                  <a:outerShdw blurRad="38100" dist="38100" dir="2700000" algn="tl">
                    <a:srgbClr val="000000"/>
                  </a:outerShdw>
                </a:effectLst>
                <a:cs typeface="+mn-cs"/>
              </a:rPr>
              <a:t> Conditions de vie, comportements, </a:t>
            </a:r>
            <a:r>
              <a:rPr lang="fr-FR" dirty="0" smtClean="0">
                <a:effectLst>
                  <a:outerShdw blurRad="38100" dist="38100" dir="2700000" algn="tl">
                    <a:srgbClr val="000000"/>
                  </a:outerShdw>
                </a:effectLst>
                <a:cs typeface="+mn-cs"/>
              </a:rPr>
              <a:t>environnement socio-économique, environnement </a:t>
            </a:r>
            <a:r>
              <a:rPr lang="fr-FR" dirty="0" err="1" smtClean="0">
                <a:effectLst>
                  <a:outerShdw blurRad="38100" dist="38100" dir="2700000" algn="tl">
                    <a:srgbClr val="000000"/>
                  </a:outerShdw>
                </a:effectLst>
                <a:cs typeface="+mn-cs"/>
              </a:rPr>
              <a:t>socio-culturel</a:t>
            </a:r>
            <a:r>
              <a:rPr lang="fr-FR" dirty="0" smtClean="0">
                <a:effectLst>
                  <a:outerShdw blurRad="38100" dist="38100" dir="2700000" algn="tl">
                    <a:srgbClr val="000000"/>
                  </a:outerShdw>
                </a:effectLst>
                <a:cs typeface="+mn-cs"/>
              </a:rPr>
              <a:t>, etc.</a:t>
            </a:r>
            <a:endParaRPr lang="fr-FR" dirty="0">
              <a:effectLst>
                <a:outerShdw blurRad="38100" dist="38100" dir="2700000" algn="tl">
                  <a:srgbClr val="000000"/>
                </a:outerShdw>
              </a:effectLst>
              <a:cs typeface="+mn-cs"/>
            </a:endParaRPr>
          </a:p>
          <a:p>
            <a:pPr lvl="1">
              <a:lnSpc>
                <a:spcPct val="50000"/>
              </a:lnSpc>
              <a:spcBef>
                <a:spcPts val="0"/>
              </a:spcBef>
              <a:spcAft>
                <a:spcPts val="0"/>
              </a:spcAft>
              <a:buClr>
                <a:srgbClr val="FFCC66"/>
              </a:buClr>
              <a:buSzPct val="70000"/>
              <a:buFont typeface="Wingdings" pitchFamily="2" charset="2"/>
              <a:buNone/>
              <a:defRPr/>
            </a:pPr>
            <a:endParaRPr lang="fr-FR" sz="800" dirty="0">
              <a:effectLst>
                <a:outerShdw blurRad="38100" dist="38100" dir="2700000" algn="tl">
                  <a:srgbClr val="000000"/>
                </a:outerShdw>
              </a:effectLst>
              <a:cs typeface="+mn-cs"/>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11970" name="Rectangle 2"/>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rPr>
              <a:t>L’épidémiologie</a:t>
            </a:r>
            <a:endParaRPr lang="fr-FR" sz="3200" i="1" dirty="0">
              <a:effectLst>
                <a:outerShdw blurRad="38100" dist="38100" dir="2700000" algn="tl">
                  <a:srgbClr val="000000"/>
                </a:outerShdw>
              </a:effectLst>
            </a:endParaRPr>
          </a:p>
        </p:txBody>
      </p:sp>
      <p:sp>
        <p:nvSpPr>
          <p:cNvPr id="211971" name="Text Box 3"/>
          <p:cNvSpPr txBox="1">
            <a:spLocks noChangeArrowheads="1"/>
          </p:cNvSpPr>
          <p:nvPr/>
        </p:nvSpPr>
        <p:spPr bwMode="auto">
          <a:xfrm>
            <a:off x="539750" y="1412776"/>
            <a:ext cx="7920038" cy="4224233"/>
          </a:xfrm>
          <a:prstGeom prst="rect">
            <a:avLst/>
          </a:prstGeom>
          <a:solidFill>
            <a:srgbClr val="C0C0C0">
              <a:alpha val="10001"/>
            </a:srgbClr>
          </a:solidFill>
          <a:ln w="9525" algn="ctr">
            <a:noFill/>
            <a:miter lim="800000"/>
            <a:headEnd/>
            <a:tailEnd/>
          </a:ln>
          <a:effectLst/>
        </p:spPr>
        <p:txBody>
          <a:bodyPr>
            <a:spAutoFit/>
          </a:bodyPr>
          <a:lstStyle/>
          <a:p>
            <a:pPr>
              <a:spcBef>
                <a:spcPct val="50000"/>
              </a:spcBef>
              <a:buClr>
                <a:srgbClr val="FFCC66"/>
              </a:buClr>
              <a:buSzPct val="70000"/>
              <a:buFont typeface="Arial" charset="0"/>
              <a:buChar char="►"/>
              <a:defRPr/>
            </a:pPr>
            <a:r>
              <a:rPr lang="fr-FR" sz="2000" dirty="0">
                <a:solidFill>
                  <a:srgbClr val="FFC000"/>
                </a:solidFill>
                <a:effectLst>
                  <a:outerShdw blurRad="38100" dist="38100" dir="2700000" algn="tl">
                    <a:srgbClr val="000000"/>
                  </a:outerShdw>
                </a:effectLst>
                <a:cs typeface="+mn-cs"/>
              </a:rPr>
              <a:t> </a:t>
            </a:r>
            <a:r>
              <a:rPr lang="fr-FR" sz="2000" dirty="0" smtClean="0">
                <a:solidFill>
                  <a:srgbClr val="FFC000"/>
                </a:solidFill>
                <a:effectLst>
                  <a:outerShdw blurRad="38100" dist="38100" dir="2700000" algn="tl">
                    <a:srgbClr val="000000"/>
                  </a:outerShdw>
                </a:effectLst>
                <a:cs typeface="+mn-cs"/>
              </a:rPr>
              <a:t>E</a:t>
            </a:r>
            <a:r>
              <a:rPr lang="fr-FR" sz="2000" dirty="0" smtClean="0">
                <a:solidFill>
                  <a:srgbClr val="FFC000"/>
                </a:solidFill>
                <a:effectLst>
                  <a:outerShdw blurRad="38100" dist="38100" dir="2700000" algn="tl">
                    <a:srgbClr val="000000"/>
                  </a:outerShdw>
                </a:effectLst>
                <a:cs typeface="+mn-cs"/>
              </a:rPr>
              <a:t>pidémiologie, géographie de la santé, santé publique</a:t>
            </a:r>
            <a:endParaRPr lang="fr-FR" sz="2000" dirty="0" smtClean="0">
              <a:solidFill>
                <a:srgbClr val="FFC000"/>
              </a:solidFill>
              <a:effectLst>
                <a:outerShdw blurRad="38100" dist="38100" dir="2700000" algn="tl">
                  <a:srgbClr val="000000"/>
                </a:outerShdw>
              </a:effectLst>
              <a:cs typeface="+mn-cs"/>
            </a:endParaRPr>
          </a:p>
          <a:p>
            <a:pPr>
              <a:spcBef>
                <a:spcPct val="50000"/>
              </a:spcBef>
              <a:buClr>
                <a:srgbClr val="FFCC66"/>
              </a:buClr>
              <a:buSzPct val="70000"/>
              <a:defRPr/>
            </a:pPr>
            <a:endParaRPr lang="fr-FR" sz="1100" dirty="0">
              <a:solidFill>
                <a:srgbClr val="FFC000"/>
              </a:solidFill>
              <a:effectLst>
                <a:outerShdw blurRad="38100" dist="38100" dir="2700000" algn="tl">
                  <a:srgbClr val="000000"/>
                </a:outerShdw>
              </a:effectLst>
              <a:cs typeface="+mn-cs"/>
            </a:endParaRPr>
          </a:p>
          <a:p>
            <a:pPr lvl="1">
              <a:spcBef>
                <a:spcPts val="0"/>
              </a:spcBef>
              <a:spcAft>
                <a:spcPts val="0"/>
              </a:spcAft>
              <a:buClr>
                <a:srgbClr val="FFCC66"/>
              </a:buClr>
              <a:buSzPct val="80000"/>
              <a:defRPr/>
            </a:pPr>
            <a:endParaRPr lang="fr-FR" sz="1200" dirty="0" smtClean="0">
              <a:effectLst>
                <a:outerShdw blurRad="38100" dist="38100" dir="2700000" algn="tl">
                  <a:srgbClr val="000000"/>
                </a:outerShdw>
              </a:effectLst>
              <a:cs typeface="+mn-cs"/>
            </a:endParaRPr>
          </a:p>
          <a:p>
            <a:pPr lvl="1">
              <a:spcBef>
                <a:spcPts val="0"/>
              </a:spcBef>
              <a:spcAft>
                <a:spcPts val="0"/>
              </a:spcAft>
              <a:buClr>
                <a:srgbClr val="FFCC66"/>
              </a:buClr>
              <a:buSzPct val="80000"/>
              <a:buFont typeface="Wingdings" pitchFamily="2" charset="2"/>
              <a:buChar char="§"/>
              <a:defRPr/>
            </a:pPr>
            <a:r>
              <a:rPr lang="fr-FR" dirty="0" smtClean="0">
                <a:effectLst>
                  <a:outerShdw blurRad="38100" dist="38100" dir="2700000" algn="tl">
                    <a:srgbClr val="000000"/>
                  </a:outerShdw>
                </a:effectLst>
                <a:cs typeface="+mn-cs"/>
              </a:rPr>
              <a:t> </a:t>
            </a:r>
            <a:r>
              <a:rPr lang="fr-FR" dirty="0" smtClean="0">
                <a:effectLst>
                  <a:outerShdw blurRad="38100" dist="38100" dir="2700000" algn="tl">
                    <a:srgbClr val="000000"/>
                  </a:outerShdw>
                </a:effectLst>
                <a:cs typeface="+mn-cs"/>
              </a:rPr>
              <a:t>Epidémiologie : </a:t>
            </a:r>
            <a:r>
              <a:rPr lang="fr-FR" dirty="0" smtClean="0">
                <a:effectLst>
                  <a:outerShdw blurRad="38100" dist="38100" dir="2700000" algn="tl">
                    <a:srgbClr val="000000"/>
                  </a:outerShdw>
                </a:effectLst>
                <a:cs typeface="+mn-cs"/>
              </a:rPr>
              <a:t>m</a:t>
            </a:r>
            <a:r>
              <a:rPr lang="fr-FR" dirty="0" smtClean="0">
                <a:effectLst>
                  <a:outerShdw blurRad="38100" dist="38100" dir="2700000" algn="tl">
                    <a:srgbClr val="000000"/>
                  </a:outerShdw>
                </a:effectLst>
                <a:cs typeface="+mn-cs"/>
              </a:rPr>
              <a:t>ettre en évidence les facteurs de risques, les processus d’émergence et de diffusion, par la statistique et la modélisation mathématique</a:t>
            </a:r>
          </a:p>
          <a:p>
            <a:pPr lvl="1">
              <a:spcBef>
                <a:spcPts val="0"/>
              </a:spcBef>
              <a:spcAft>
                <a:spcPts val="0"/>
              </a:spcAft>
              <a:buClr>
                <a:srgbClr val="FFCC66"/>
              </a:buClr>
              <a:buSzPct val="80000"/>
              <a:buFont typeface="Wingdings" pitchFamily="2" charset="2"/>
              <a:buChar char="§"/>
              <a:defRPr/>
            </a:pPr>
            <a:endParaRPr lang="fr-FR" dirty="0">
              <a:effectLst>
                <a:outerShdw blurRad="38100" dist="38100" dir="2700000" algn="tl">
                  <a:srgbClr val="000000"/>
                </a:outerShdw>
              </a:effectLst>
              <a:cs typeface="+mn-cs"/>
            </a:endParaRPr>
          </a:p>
          <a:p>
            <a:pPr lvl="1">
              <a:spcBef>
                <a:spcPts val="0"/>
              </a:spcBef>
              <a:spcAft>
                <a:spcPts val="0"/>
              </a:spcAft>
              <a:buClr>
                <a:srgbClr val="FFCC66"/>
              </a:buClr>
              <a:buSzPct val="80000"/>
              <a:buFont typeface="Wingdings" pitchFamily="2" charset="2"/>
              <a:buChar char="§"/>
              <a:defRPr/>
            </a:pPr>
            <a:r>
              <a:rPr lang="fr-FR" dirty="0">
                <a:effectLst>
                  <a:outerShdw blurRad="38100" dist="38100" dir="2700000" algn="tl">
                    <a:srgbClr val="000000"/>
                  </a:outerShdw>
                </a:effectLst>
                <a:cs typeface="+mn-cs"/>
              </a:rPr>
              <a:t> </a:t>
            </a:r>
            <a:r>
              <a:rPr lang="fr-FR" dirty="0" smtClean="0">
                <a:effectLst>
                  <a:outerShdw blurRad="38100" dist="38100" dir="2700000" algn="tl">
                    <a:srgbClr val="000000"/>
                  </a:outerShdw>
                </a:effectLst>
                <a:cs typeface="+mn-cs"/>
              </a:rPr>
              <a:t>Géographie : comprendre les processus et en déterminer les mécanismes, au niveau des individus, des populations, des espaces, par la philosophie</a:t>
            </a:r>
          </a:p>
          <a:p>
            <a:pPr lvl="1">
              <a:spcBef>
                <a:spcPts val="0"/>
              </a:spcBef>
              <a:spcAft>
                <a:spcPts val="0"/>
              </a:spcAft>
              <a:buClr>
                <a:srgbClr val="FFCC66"/>
              </a:buClr>
              <a:buSzPct val="80000"/>
              <a:buFont typeface="Wingdings" pitchFamily="2" charset="2"/>
              <a:buChar char="§"/>
              <a:defRPr/>
            </a:pPr>
            <a:endParaRPr lang="fr-FR" dirty="0" smtClean="0">
              <a:effectLst>
                <a:outerShdw blurRad="38100" dist="38100" dir="2700000" algn="tl">
                  <a:srgbClr val="000000"/>
                </a:outerShdw>
              </a:effectLst>
              <a:cs typeface="+mn-cs"/>
            </a:endParaRPr>
          </a:p>
          <a:p>
            <a:pPr lvl="1">
              <a:spcBef>
                <a:spcPts val="0"/>
              </a:spcBef>
              <a:spcAft>
                <a:spcPts val="0"/>
              </a:spcAft>
              <a:buClr>
                <a:srgbClr val="FFCC66"/>
              </a:buClr>
              <a:buSzPct val="80000"/>
              <a:buFont typeface="Wingdings" pitchFamily="2" charset="2"/>
              <a:buChar char="§"/>
              <a:defRPr/>
            </a:pPr>
            <a:r>
              <a:rPr lang="fr-FR" dirty="0" smtClean="0">
                <a:effectLst>
                  <a:outerShdw blurRad="38100" dist="38100" dir="2700000" algn="tl">
                    <a:srgbClr val="000000"/>
                  </a:outerShdw>
                </a:effectLst>
                <a:cs typeface="+mn-cs"/>
              </a:rPr>
              <a:t> </a:t>
            </a:r>
            <a:r>
              <a:rPr lang="fr-FR" dirty="0" smtClean="0">
                <a:effectLst>
                  <a:outerShdw blurRad="38100" dist="38100" dir="2700000" algn="tl">
                    <a:srgbClr val="000000"/>
                  </a:outerShdw>
                </a:effectLst>
                <a:cs typeface="+mn-cs"/>
              </a:rPr>
              <a:t>Santé publique : réduire les risques afin d’optimiser la santé des individus (optimisation du système de soins, réduction de la vulnérabilité, réduction de l’exposition, réduction de l’aléa)</a:t>
            </a:r>
            <a:endParaRPr lang="fr-FR" dirty="0" smtClean="0">
              <a:effectLst>
                <a:outerShdw blurRad="38100" dist="38100" dir="2700000" algn="tl">
                  <a:srgbClr val="000000"/>
                </a:outerShdw>
              </a:effectLst>
              <a:cs typeface="+mn-cs"/>
            </a:endParaRPr>
          </a:p>
          <a:p>
            <a:pPr lvl="1">
              <a:spcBef>
                <a:spcPts val="0"/>
              </a:spcBef>
              <a:spcAft>
                <a:spcPts val="0"/>
              </a:spcAft>
              <a:buClr>
                <a:srgbClr val="FFCC66"/>
              </a:buClr>
              <a:buSzPct val="80000"/>
              <a:defRPr/>
            </a:pPr>
            <a:endParaRPr lang="fr-FR" dirty="0" smtClean="0">
              <a:effectLst>
                <a:outerShdw blurRad="38100" dist="38100" dir="2700000" algn="tl">
                  <a:srgbClr val="000000"/>
                </a:outerShdw>
              </a:effectLst>
              <a:cs typeface="+mn-cs"/>
            </a:endParaRPr>
          </a:p>
          <a:p>
            <a:pPr lvl="1">
              <a:lnSpc>
                <a:spcPct val="50000"/>
              </a:lnSpc>
              <a:spcBef>
                <a:spcPts val="0"/>
              </a:spcBef>
              <a:spcAft>
                <a:spcPts val="0"/>
              </a:spcAft>
              <a:buClr>
                <a:srgbClr val="FFCC66"/>
              </a:buClr>
              <a:buSzPct val="70000"/>
              <a:buFont typeface="Wingdings" pitchFamily="2" charset="2"/>
              <a:buNone/>
              <a:defRPr/>
            </a:pPr>
            <a:endParaRPr lang="fr-FR" sz="800" dirty="0">
              <a:effectLst>
                <a:outerShdw blurRad="38100" dist="38100" dir="2700000" algn="tl">
                  <a:srgbClr val="000000"/>
                </a:outerShdw>
              </a:effectLst>
              <a:cs typeface="+mn-cs"/>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113675" name="Rectangle 11"/>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rPr>
              <a:t>L’épidémiologie</a:t>
            </a:r>
            <a:endParaRPr lang="fr-FR" sz="3200" i="1">
              <a:effectLst>
                <a:outerShdw blurRad="38100" dist="38100" dir="2700000" algn="tl">
                  <a:srgbClr val="000000"/>
                </a:outerShdw>
              </a:effectLst>
            </a:endParaRPr>
          </a:p>
        </p:txBody>
      </p:sp>
      <p:sp>
        <p:nvSpPr>
          <p:cNvPr id="113676" name="Text Box 12"/>
          <p:cNvSpPr txBox="1">
            <a:spLocks noChangeArrowheads="1"/>
          </p:cNvSpPr>
          <p:nvPr/>
        </p:nvSpPr>
        <p:spPr bwMode="auto">
          <a:xfrm>
            <a:off x="539750" y="1484784"/>
            <a:ext cx="7920038" cy="4679950"/>
          </a:xfrm>
          <a:prstGeom prst="rect">
            <a:avLst/>
          </a:prstGeom>
          <a:solidFill>
            <a:srgbClr val="C0C0C0">
              <a:alpha val="10001"/>
            </a:srgbClr>
          </a:solidFill>
          <a:ln w="9525" algn="ctr">
            <a:noFill/>
            <a:miter lim="800000"/>
            <a:headEnd/>
            <a:tailEnd/>
          </a:ln>
          <a:effectLst/>
        </p:spPr>
        <p:txBody>
          <a:bodyPr>
            <a:spAutoFit/>
          </a:bodyPr>
          <a:lstStyle/>
          <a:p>
            <a:pPr>
              <a:spcBef>
                <a:spcPct val="50000"/>
              </a:spcBef>
              <a:buClr>
                <a:srgbClr val="FFCC66"/>
              </a:buClr>
              <a:buSzPct val="70000"/>
              <a:buFont typeface="Arial" charset="0"/>
              <a:buChar char="►"/>
              <a:defRPr/>
            </a:pPr>
            <a:r>
              <a:rPr lang="fr-FR" sz="2000" dirty="0">
                <a:solidFill>
                  <a:srgbClr val="FFC000"/>
                </a:solidFill>
                <a:effectLst>
                  <a:outerShdw blurRad="38100" dist="38100" dir="2700000" algn="tl">
                    <a:srgbClr val="000000"/>
                  </a:outerShdw>
                </a:effectLst>
                <a:cs typeface="+mn-cs"/>
              </a:rPr>
              <a:t> Généralités</a:t>
            </a:r>
          </a:p>
          <a:p>
            <a:pPr lvl="1">
              <a:spcBef>
                <a:spcPct val="40000"/>
              </a:spcBef>
              <a:spcAft>
                <a:spcPct val="15000"/>
              </a:spcAft>
              <a:buClr>
                <a:srgbClr val="FFCC66"/>
              </a:buClr>
              <a:buSzPct val="80000"/>
              <a:buFont typeface="Wingdings" pitchFamily="2" charset="2"/>
              <a:buChar char="§"/>
              <a:defRPr/>
            </a:pPr>
            <a:r>
              <a:rPr lang="fr-FR" dirty="0">
                <a:effectLst>
                  <a:outerShdw blurRad="38100" dist="38100" dir="2700000" algn="tl">
                    <a:srgbClr val="000000"/>
                  </a:outerShdw>
                </a:effectLst>
                <a:cs typeface="+mn-cs"/>
              </a:rPr>
              <a:t> L’épidémiologie : étude de la distribution des états de santé dans les populations humaines et </a:t>
            </a:r>
            <a:r>
              <a:rPr lang="fr-FR" dirty="0" smtClean="0">
                <a:effectLst>
                  <a:outerShdw blurRad="38100" dist="38100" dir="2700000" algn="tl">
                    <a:srgbClr val="000000"/>
                  </a:outerShdw>
                </a:effectLst>
                <a:cs typeface="+mn-cs"/>
              </a:rPr>
              <a:t>recherche de </a:t>
            </a:r>
            <a:r>
              <a:rPr lang="fr-FR" dirty="0">
                <a:effectLst>
                  <a:outerShdw blurRad="38100" dist="38100" dir="2700000" algn="tl">
                    <a:srgbClr val="000000"/>
                  </a:outerShdw>
                </a:effectLst>
                <a:cs typeface="+mn-cs"/>
              </a:rPr>
              <a:t>leurs déterminants</a:t>
            </a:r>
          </a:p>
          <a:p>
            <a:pPr lvl="1">
              <a:spcBef>
                <a:spcPct val="40000"/>
              </a:spcBef>
              <a:spcAft>
                <a:spcPct val="15000"/>
              </a:spcAft>
              <a:buClr>
                <a:srgbClr val="FFCC66"/>
              </a:buClr>
              <a:buSzPct val="80000"/>
              <a:buFont typeface="Wingdings" pitchFamily="2" charset="2"/>
              <a:buChar char="§"/>
              <a:defRPr/>
            </a:pPr>
            <a:r>
              <a:rPr lang="fr-FR" dirty="0">
                <a:effectLst>
                  <a:outerShdw blurRad="38100" dist="38100" dir="2700000" algn="tl">
                    <a:srgbClr val="000000"/>
                  </a:outerShdw>
                </a:effectLst>
                <a:cs typeface="+mn-cs"/>
              </a:rPr>
              <a:t> L’épidémiologie joue </a:t>
            </a:r>
            <a:r>
              <a:rPr lang="fr-FR" dirty="0" smtClean="0">
                <a:effectLst>
                  <a:outerShdw blurRad="38100" dist="38100" dir="2700000" algn="tl">
                    <a:srgbClr val="000000"/>
                  </a:outerShdw>
                </a:effectLst>
                <a:cs typeface="+mn-cs"/>
              </a:rPr>
              <a:t>un </a:t>
            </a:r>
            <a:r>
              <a:rPr lang="fr-FR" dirty="0">
                <a:solidFill>
                  <a:srgbClr val="FFC000"/>
                </a:solidFill>
                <a:effectLst>
                  <a:outerShdw blurRad="38100" dist="38100" dir="2700000" algn="tl">
                    <a:srgbClr val="000000"/>
                  </a:outerShdw>
                </a:effectLst>
                <a:cs typeface="+mn-cs"/>
              </a:rPr>
              <a:t>rôle central </a:t>
            </a:r>
            <a:r>
              <a:rPr lang="fr-FR" dirty="0">
                <a:effectLst>
                  <a:outerShdw blurRad="38100" dist="38100" dir="2700000" algn="tl">
                    <a:srgbClr val="000000"/>
                  </a:outerShdw>
                </a:effectLst>
                <a:cs typeface="+mn-cs"/>
              </a:rPr>
              <a:t>en recherche </a:t>
            </a:r>
            <a:r>
              <a:rPr lang="fr-FR" dirty="0">
                <a:solidFill>
                  <a:srgbClr val="FFC000"/>
                </a:solidFill>
                <a:effectLst>
                  <a:outerShdw blurRad="38100" dist="38100" dir="2700000" algn="tl">
                    <a:srgbClr val="000000"/>
                  </a:outerShdw>
                </a:effectLst>
                <a:cs typeface="+mn-cs"/>
              </a:rPr>
              <a:t>étiologique</a:t>
            </a:r>
            <a:r>
              <a:rPr lang="fr-FR" dirty="0">
                <a:effectLst>
                  <a:outerShdw blurRad="38100" dist="38100" dir="2700000" algn="tl">
                    <a:srgbClr val="000000"/>
                  </a:outerShdw>
                </a:effectLst>
                <a:cs typeface="+mn-cs"/>
              </a:rPr>
              <a:t> dans le domaine des pathologies d’origine </a:t>
            </a:r>
            <a:r>
              <a:rPr lang="fr-FR" dirty="0">
                <a:solidFill>
                  <a:srgbClr val="FFC000"/>
                </a:solidFill>
                <a:effectLst>
                  <a:outerShdw blurRad="38100" dist="38100" dir="2700000" algn="tl">
                    <a:srgbClr val="000000"/>
                  </a:outerShdw>
                </a:effectLst>
                <a:cs typeface="+mn-cs"/>
              </a:rPr>
              <a:t>multifactorielle</a:t>
            </a:r>
          </a:p>
          <a:p>
            <a:pPr lvl="1">
              <a:spcBef>
                <a:spcPct val="40000"/>
              </a:spcBef>
              <a:spcAft>
                <a:spcPct val="15000"/>
              </a:spcAft>
              <a:buClr>
                <a:srgbClr val="FFCC66"/>
              </a:buClr>
              <a:buSzPct val="80000"/>
              <a:buFont typeface="Wingdings" pitchFamily="2" charset="2"/>
              <a:buChar char="§"/>
              <a:defRPr/>
            </a:pPr>
            <a:r>
              <a:rPr lang="fr-FR" dirty="0">
                <a:effectLst>
                  <a:outerShdw blurRad="38100" dist="38100" dir="2700000" algn="tl">
                    <a:srgbClr val="000000"/>
                  </a:outerShdw>
                </a:effectLst>
                <a:cs typeface="+mn-cs"/>
              </a:rPr>
              <a:t> Les principes et méthodes de l’épidémiologie s’articulent </a:t>
            </a:r>
            <a:r>
              <a:rPr lang="fr-FR" dirty="0" smtClean="0">
                <a:effectLst>
                  <a:outerShdw blurRad="38100" dist="38100" dir="2700000" algn="tl">
                    <a:srgbClr val="000000"/>
                  </a:outerShdw>
                </a:effectLst>
                <a:cs typeface="+mn-cs"/>
              </a:rPr>
              <a:t>globalement autour </a:t>
            </a:r>
            <a:r>
              <a:rPr lang="fr-FR" dirty="0">
                <a:effectLst>
                  <a:outerShdw blurRad="38100" dist="38100" dir="2700000" algn="tl">
                    <a:srgbClr val="000000"/>
                  </a:outerShdw>
                </a:effectLst>
                <a:cs typeface="+mn-cs"/>
              </a:rPr>
              <a:t>de la notion de </a:t>
            </a:r>
            <a:r>
              <a:rPr lang="fr-FR" dirty="0">
                <a:solidFill>
                  <a:srgbClr val="FFC000"/>
                </a:solidFill>
                <a:effectLst>
                  <a:outerShdw blurRad="38100" dist="38100" dir="2700000" algn="tl">
                    <a:srgbClr val="000000"/>
                  </a:outerShdw>
                </a:effectLst>
                <a:cs typeface="+mn-cs"/>
              </a:rPr>
              <a:t>risque</a:t>
            </a:r>
            <a:r>
              <a:rPr lang="fr-FR" dirty="0">
                <a:effectLst>
                  <a:outerShdw blurRad="38100" dist="38100" dir="2700000" algn="tl">
                    <a:srgbClr val="000000"/>
                  </a:outerShdw>
                </a:effectLst>
                <a:cs typeface="+mn-cs"/>
              </a:rPr>
              <a:t> (probabilité d’être malade) et de </a:t>
            </a:r>
            <a:r>
              <a:rPr lang="fr-FR" dirty="0">
                <a:solidFill>
                  <a:srgbClr val="FFC000"/>
                </a:solidFill>
                <a:effectLst>
                  <a:outerShdw blurRad="38100" dist="38100" dir="2700000" algn="tl">
                    <a:srgbClr val="000000"/>
                  </a:outerShdw>
                </a:effectLst>
                <a:cs typeface="+mn-cs"/>
              </a:rPr>
              <a:t>facteur de risque </a:t>
            </a:r>
            <a:r>
              <a:rPr lang="fr-FR" dirty="0">
                <a:effectLst>
                  <a:outerShdw blurRad="38100" dist="38100" dir="2700000" algn="tl">
                    <a:srgbClr val="000000"/>
                  </a:outerShdw>
                </a:effectLst>
                <a:cs typeface="+mn-cs"/>
              </a:rPr>
              <a:t>(variable ayant une influence sur le risque)</a:t>
            </a:r>
          </a:p>
          <a:p>
            <a:pPr lvl="1">
              <a:spcBef>
                <a:spcPct val="40000"/>
              </a:spcBef>
              <a:spcAft>
                <a:spcPct val="15000"/>
              </a:spcAft>
              <a:buClr>
                <a:srgbClr val="FFCC66"/>
              </a:buClr>
              <a:buSzPct val="80000"/>
              <a:buFont typeface="Wingdings" pitchFamily="2" charset="2"/>
              <a:buChar char="§"/>
              <a:defRPr/>
            </a:pPr>
            <a:r>
              <a:rPr lang="fr-FR" dirty="0">
                <a:effectLst>
                  <a:outerShdw blurRad="38100" dist="38100" dir="2700000" algn="tl">
                    <a:srgbClr val="000000"/>
                  </a:outerShdw>
                </a:effectLst>
                <a:cs typeface="+mn-cs"/>
              </a:rPr>
              <a:t> Les facteurs de risque ne sont pratiquement jamais une cause </a:t>
            </a:r>
            <a:r>
              <a:rPr lang="fr-FR" dirty="0">
                <a:solidFill>
                  <a:srgbClr val="FFC000"/>
                </a:solidFill>
                <a:effectLst>
                  <a:outerShdw blurRad="38100" dist="38100" dir="2700000" algn="tl">
                    <a:srgbClr val="000000"/>
                  </a:outerShdw>
                </a:effectLst>
                <a:cs typeface="+mn-cs"/>
              </a:rPr>
              <a:t>nécessaire</a:t>
            </a:r>
            <a:r>
              <a:rPr lang="fr-FR" dirty="0">
                <a:effectLst>
                  <a:outerShdw blurRad="38100" dist="38100" dir="2700000" algn="tl">
                    <a:srgbClr val="000000"/>
                  </a:outerShdw>
                </a:effectLst>
                <a:cs typeface="+mn-cs"/>
              </a:rPr>
              <a:t> (des malades sans facteur de risque) ou </a:t>
            </a:r>
            <a:r>
              <a:rPr lang="fr-FR" dirty="0">
                <a:solidFill>
                  <a:srgbClr val="FFC000"/>
                </a:solidFill>
                <a:effectLst>
                  <a:outerShdw blurRad="38100" dist="38100" dir="2700000" algn="tl">
                    <a:srgbClr val="000000"/>
                  </a:outerShdw>
                </a:effectLst>
                <a:cs typeface="+mn-cs"/>
              </a:rPr>
              <a:t>suffisante</a:t>
            </a:r>
            <a:r>
              <a:rPr lang="fr-FR" dirty="0">
                <a:effectLst>
                  <a:outerShdw blurRad="38100" dist="38100" dir="2700000" algn="tl">
                    <a:srgbClr val="000000"/>
                  </a:outerShdw>
                </a:effectLst>
                <a:cs typeface="+mn-cs"/>
              </a:rPr>
              <a:t> (de nombreux non malades avec facteur de risque) au niveau individuel. La causalité se situe au niveau des probabilités</a:t>
            </a:r>
          </a:p>
          <a:p>
            <a:pPr lvl="1">
              <a:spcBef>
                <a:spcPct val="40000"/>
              </a:spcBef>
              <a:spcAft>
                <a:spcPct val="15000"/>
              </a:spcAft>
              <a:buClr>
                <a:srgbClr val="FFCC66"/>
              </a:buClr>
              <a:buSzPct val="80000"/>
              <a:buFont typeface="Wingdings" pitchFamily="2" charset="2"/>
              <a:buChar char="§"/>
              <a:defRPr/>
            </a:pPr>
            <a:r>
              <a:rPr lang="fr-FR" dirty="0">
                <a:effectLst>
                  <a:outerShdw blurRad="38100" dist="38100" dir="2700000" algn="tl">
                    <a:srgbClr val="000000"/>
                  </a:outerShdw>
                </a:effectLst>
                <a:cs typeface="+mn-cs"/>
              </a:rPr>
              <a:t> Un objectif : établir un </a:t>
            </a:r>
            <a:r>
              <a:rPr lang="fr-FR" dirty="0">
                <a:solidFill>
                  <a:srgbClr val="FFC000"/>
                </a:solidFill>
                <a:effectLst>
                  <a:outerShdw blurRad="38100" dist="38100" dir="2700000" algn="tl">
                    <a:srgbClr val="000000"/>
                  </a:outerShdw>
                </a:effectLst>
                <a:cs typeface="+mn-cs"/>
              </a:rPr>
              <a:t>modèle</a:t>
            </a:r>
            <a:r>
              <a:rPr lang="fr-FR" dirty="0">
                <a:effectLst>
                  <a:outerShdw blurRad="38100" dist="38100" dir="2700000" algn="tl">
                    <a:srgbClr val="000000"/>
                  </a:outerShdw>
                </a:effectLst>
                <a:cs typeface="+mn-cs"/>
              </a:rPr>
              <a:t> permettant d’évaluer la probabilité d’être malade, en fonction de facteurs de risque à déterminer</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20162" name="Rectangle 2"/>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rPr>
              <a:t>L’épidémiologie</a:t>
            </a:r>
            <a:endParaRPr lang="fr-FR" sz="3200" i="1">
              <a:effectLst>
                <a:outerShdw blurRad="38100" dist="38100" dir="2700000" algn="tl">
                  <a:srgbClr val="000000"/>
                </a:outerShdw>
              </a:effectLst>
            </a:endParaRPr>
          </a:p>
        </p:txBody>
      </p:sp>
      <p:sp>
        <p:nvSpPr>
          <p:cNvPr id="220163" name="Text Box 3"/>
          <p:cNvSpPr txBox="1">
            <a:spLocks noChangeArrowheads="1"/>
          </p:cNvSpPr>
          <p:nvPr/>
        </p:nvSpPr>
        <p:spPr bwMode="auto">
          <a:xfrm>
            <a:off x="539552" y="1484784"/>
            <a:ext cx="7920038" cy="4718215"/>
          </a:xfrm>
          <a:prstGeom prst="rect">
            <a:avLst/>
          </a:prstGeom>
          <a:solidFill>
            <a:srgbClr val="C0C0C0">
              <a:alpha val="10001"/>
            </a:srgbClr>
          </a:solidFill>
          <a:ln w="9525" algn="ctr">
            <a:noFill/>
            <a:miter lim="800000"/>
            <a:headEnd/>
            <a:tailEnd/>
          </a:ln>
          <a:effectLst/>
        </p:spPr>
        <p:txBody>
          <a:bodyPr>
            <a:spAutoFit/>
          </a:bodyPr>
          <a:lstStyle/>
          <a:p>
            <a:pPr>
              <a:spcBef>
                <a:spcPct val="50000"/>
              </a:spcBef>
              <a:buClr>
                <a:srgbClr val="FFCC66"/>
              </a:buClr>
              <a:buSzPct val="70000"/>
              <a:buFont typeface="Arial" charset="0"/>
              <a:buChar char="►"/>
              <a:defRPr/>
            </a:pPr>
            <a:r>
              <a:rPr lang="fr-FR" dirty="0">
                <a:solidFill>
                  <a:srgbClr val="FFC000"/>
                </a:solidFill>
                <a:effectLst>
                  <a:outerShdw blurRad="38100" dist="38100" dir="2700000" algn="tl">
                    <a:srgbClr val="000000"/>
                  </a:outerShdw>
                </a:effectLst>
                <a:cs typeface="+mn-cs"/>
              </a:rPr>
              <a:t> Une démarche générale</a:t>
            </a:r>
          </a:p>
          <a:p>
            <a:pPr lvl="1">
              <a:spcBef>
                <a:spcPct val="40000"/>
              </a:spcBef>
              <a:spcAft>
                <a:spcPct val="15000"/>
              </a:spcAft>
              <a:buClr>
                <a:srgbClr val="FFCC66"/>
              </a:buClr>
              <a:buSzPct val="80000"/>
              <a:buFont typeface="Wingdings" pitchFamily="2" charset="2"/>
              <a:buChar char="§"/>
              <a:defRPr/>
            </a:pPr>
            <a:r>
              <a:rPr lang="fr-FR" dirty="0">
                <a:effectLst>
                  <a:outerShdw blurRad="38100" dist="38100" dir="2700000" algn="tl">
                    <a:srgbClr val="000000"/>
                  </a:outerShdw>
                </a:effectLst>
                <a:cs typeface="+mn-cs"/>
              </a:rPr>
              <a:t> Rechercher des facteurs de risque, par l’analyse des situations observées </a:t>
            </a:r>
            <a:r>
              <a:rPr lang="fr-FR" dirty="0" smtClean="0">
                <a:effectLst>
                  <a:outerShdw blurRad="38100" dist="38100" dir="2700000" algn="tl">
                    <a:srgbClr val="000000"/>
                  </a:outerShdw>
                </a:effectLst>
              </a:rPr>
              <a:t>(exhaustives, ou </a:t>
            </a:r>
            <a:r>
              <a:rPr lang="fr-FR" dirty="0" smtClean="0">
                <a:effectLst>
                  <a:outerShdw blurRad="38100" dist="38100" dir="2700000" algn="tl">
                    <a:srgbClr val="000000"/>
                  </a:outerShdw>
                </a:effectLst>
              </a:rPr>
              <a:t>à </a:t>
            </a:r>
            <a:r>
              <a:rPr lang="fr-FR" dirty="0" smtClean="0">
                <a:effectLst>
                  <a:outerShdw blurRad="38100" dist="38100" dir="2700000" algn="tl">
                    <a:srgbClr val="000000"/>
                  </a:outerShdw>
                </a:effectLst>
              </a:rPr>
              <a:t>base d’enquêtes par sondage</a:t>
            </a:r>
            <a:r>
              <a:rPr lang="fr-FR" dirty="0" smtClean="0">
                <a:effectLst>
                  <a:outerShdw blurRad="38100" dist="38100" dir="2700000" algn="tl">
                    <a:srgbClr val="000000"/>
                  </a:outerShdw>
                </a:effectLst>
              </a:rPr>
              <a:t>)</a:t>
            </a:r>
            <a:endParaRPr lang="fr-FR" dirty="0">
              <a:effectLst>
                <a:outerShdw blurRad="38100" dist="38100" dir="2700000" algn="tl">
                  <a:srgbClr val="000000"/>
                </a:outerShdw>
              </a:effectLst>
              <a:cs typeface="+mn-cs"/>
            </a:endParaRPr>
          </a:p>
          <a:p>
            <a:pPr lvl="1">
              <a:spcBef>
                <a:spcPct val="40000"/>
              </a:spcBef>
              <a:spcAft>
                <a:spcPct val="15000"/>
              </a:spcAft>
              <a:buClr>
                <a:srgbClr val="FFCC66"/>
              </a:buClr>
              <a:buSzPct val="80000"/>
              <a:buFont typeface="Wingdings" pitchFamily="2" charset="2"/>
              <a:buChar char="§"/>
              <a:defRPr/>
            </a:pPr>
            <a:r>
              <a:rPr lang="fr-FR" dirty="0">
                <a:effectLst>
                  <a:outerShdw blurRad="38100" dist="38100" dir="2700000" algn="tl">
                    <a:srgbClr val="000000"/>
                  </a:outerShdw>
                </a:effectLst>
                <a:cs typeface="+mn-cs"/>
              </a:rPr>
              <a:t> Rechercher la forme d’un modèle </a:t>
            </a:r>
            <a:r>
              <a:rPr lang="fr-FR" dirty="0" smtClean="0">
                <a:effectLst>
                  <a:outerShdw blurRad="38100" dist="38100" dir="2700000" algn="tl">
                    <a:srgbClr val="000000"/>
                  </a:outerShdw>
                </a:effectLst>
                <a:cs typeface="+mn-cs"/>
              </a:rPr>
              <a:t>adéquat pour </a:t>
            </a:r>
            <a:r>
              <a:rPr lang="fr-FR" dirty="0">
                <a:effectLst>
                  <a:outerShdw blurRad="38100" dist="38100" dir="2700000" algn="tl">
                    <a:srgbClr val="000000"/>
                  </a:outerShdw>
                </a:effectLst>
                <a:cs typeface="+mn-cs"/>
              </a:rPr>
              <a:t>évaluer les probabilités </a:t>
            </a:r>
          </a:p>
          <a:p>
            <a:pPr lvl="1">
              <a:spcBef>
                <a:spcPct val="40000"/>
              </a:spcBef>
              <a:spcAft>
                <a:spcPct val="15000"/>
              </a:spcAft>
              <a:buClr>
                <a:srgbClr val="FFCC66"/>
              </a:buClr>
              <a:buSzPct val="80000"/>
              <a:buFont typeface="Wingdings" pitchFamily="2" charset="2"/>
              <a:buChar char="§"/>
              <a:defRPr/>
            </a:pPr>
            <a:r>
              <a:rPr lang="fr-FR" dirty="0">
                <a:effectLst>
                  <a:outerShdw blurRad="38100" dist="38100" dir="2700000" algn="tl">
                    <a:srgbClr val="000000"/>
                  </a:outerShdw>
                </a:effectLst>
                <a:cs typeface="+mn-cs"/>
              </a:rPr>
              <a:t> Ajuster les coefficients du </a:t>
            </a:r>
            <a:r>
              <a:rPr lang="fr-FR" dirty="0" smtClean="0">
                <a:effectLst>
                  <a:outerShdw blurRad="38100" dist="38100" dir="2700000" algn="tl">
                    <a:srgbClr val="000000"/>
                  </a:outerShdw>
                </a:effectLst>
                <a:cs typeface="+mn-cs"/>
              </a:rPr>
              <a:t>modèle en utilisant des observations (calibration) et vérifier la qualité du </a:t>
            </a:r>
            <a:r>
              <a:rPr lang="fr-FR" dirty="0" smtClean="0">
                <a:effectLst>
                  <a:outerShdw blurRad="38100" dist="38100" dir="2700000" algn="tl">
                    <a:srgbClr val="000000"/>
                  </a:outerShdw>
                </a:effectLst>
                <a:cs typeface="+mn-cs"/>
              </a:rPr>
              <a:t>modèle</a:t>
            </a:r>
          </a:p>
          <a:p>
            <a:pPr marL="0" lvl="1">
              <a:spcBef>
                <a:spcPct val="40000"/>
              </a:spcBef>
              <a:spcAft>
                <a:spcPct val="15000"/>
              </a:spcAft>
              <a:buClr>
                <a:srgbClr val="FFCC66"/>
              </a:buClr>
              <a:buSzPct val="80000"/>
              <a:buFont typeface="Arial" pitchFamily="34" charset="0"/>
              <a:buChar char="►"/>
              <a:defRPr/>
            </a:pPr>
            <a:r>
              <a:rPr lang="fr-FR" dirty="0" smtClean="0">
                <a:solidFill>
                  <a:srgbClr val="FFC000"/>
                </a:solidFill>
                <a:effectLst>
                  <a:outerShdw blurRad="38100" dist="38100" dir="2700000" algn="tl">
                    <a:srgbClr val="000000"/>
                  </a:outerShdw>
                </a:effectLst>
                <a:cs typeface="+mn-cs"/>
              </a:rPr>
              <a:t> De </a:t>
            </a:r>
            <a:r>
              <a:rPr lang="fr-FR" dirty="0">
                <a:solidFill>
                  <a:srgbClr val="FFC000"/>
                </a:solidFill>
                <a:effectLst>
                  <a:outerShdw blurRad="38100" dist="38100" dir="2700000" algn="tl">
                    <a:srgbClr val="000000"/>
                  </a:outerShdw>
                </a:effectLst>
                <a:cs typeface="+mn-cs"/>
              </a:rPr>
              <a:t>nombreuses méthodes</a:t>
            </a:r>
            <a:r>
              <a:rPr lang="fr-FR" dirty="0">
                <a:effectLst>
                  <a:outerShdw blurRad="38100" dist="38100" dir="2700000" algn="tl">
                    <a:srgbClr val="000000"/>
                  </a:outerShdw>
                </a:effectLst>
                <a:cs typeface="+mn-cs"/>
              </a:rPr>
              <a:t> </a:t>
            </a:r>
            <a:r>
              <a:rPr lang="fr-FR" dirty="0" smtClean="0">
                <a:effectLst>
                  <a:outerShdw blurRad="38100" dist="38100" dir="2700000" algn="tl">
                    <a:srgbClr val="000000"/>
                  </a:outerShdw>
                </a:effectLst>
                <a:cs typeface="+mn-cs"/>
              </a:rPr>
              <a:t>sont utilisée pour </a:t>
            </a:r>
            <a:r>
              <a:rPr lang="fr-FR" dirty="0">
                <a:effectLst>
                  <a:outerShdw blurRad="38100" dist="38100" dir="2700000" algn="tl">
                    <a:srgbClr val="000000"/>
                  </a:outerShdw>
                </a:effectLst>
                <a:cs typeface="+mn-cs"/>
              </a:rPr>
              <a:t>la recherche de </a:t>
            </a:r>
            <a:r>
              <a:rPr lang="fr-FR" dirty="0" smtClean="0">
                <a:effectLst>
                  <a:outerShdw blurRad="38100" dist="38100" dir="2700000" algn="tl">
                    <a:srgbClr val="000000"/>
                  </a:outerShdw>
                </a:effectLst>
                <a:cs typeface="+mn-cs"/>
              </a:rPr>
              <a:t>facteurs </a:t>
            </a:r>
            <a:r>
              <a:rPr lang="fr-FR" dirty="0">
                <a:effectLst>
                  <a:outerShdw blurRad="38100" dist="38100" dir="2700000" algn="tl">
                    <a:srgbClr val="000000"/>
                  </a:outerShdw>
                </a:effectLst>
                <a:cs typeface="+mn-cs"/>
              </a:rPr>
              <a:t>de risque, au niveau individuel comme au niveau des </a:t>
            </a:r>
            <a:r>
              <a:rPr lang="fr-FR" dirty="0" smtClean="0">
                <a:effectLst>
                  <a:outerShdw blurRad="38100" dist="38100" dir="2700000" algn="tl">
                    <a:srgbClr val="000000"/>
                  </a:outerShdw>
                </a:effectLst>
                <a:cs typeface="+mn-cs"/>
              </a:rPr>
              <a:t>populations :</a:t>
            </a:r>
            <a:endParaRPr lang="fr-FR" dirty="0">
              <a:effectLst>
                <a:outerShdw blurRad="38100" dist="38100" dir="2700000" algn="tl">
                  <a:srgbClr val="000000"/>
                </a:outerShdw>
              </a:effectLst>
              <a:cs typeface="+mn-cs"/>
            </a:endParaRPr>
          </a:p>
          <a:p>
            <a:pPr lvl="1">
              <a:spcBef>
                <a:spcPct val="40000"/>
              </a:spcBef>
              <a:spcAft>
                <a:spcPct val="15000"/>
              </a:spcAft>
              <a:buClr>
                <a:srgbClr val="FFCC66"/>
              </a:buClr>
              <a:buSzPct val="80000"/>
              <a:buFont typeface="Wingdings" pitchFamily="2" charset="2"/>
              <a:buChar char="§"/>
              <a:defRPr/>
            </a:pPr>
            <a:r>
              <a:rPr lang="fr-FR" dirty="0">
                <a:effectLst>
                  <a:outerShdw blurRad="38100" dist="38100" dir="2700000" algn="tl">
                    <a:srgbClr val="000000"/>
                  </a:outerShdw>
                </a:effectLst>
                <a:cs typeface="+mn-cs"/>
              </a:rPr>
              <a:t> statistiques </a:t>
            </a:r>
            <a:r>
              <a:rPr lang="fr-FR" dirty="0" err="1">
                <a:effectLst>
                  <a:outerShdw blurRad="38100" dist="38100" dir="2700000" algn="tl">
                    <a:srgbClr val="000000"/>
                  </a:outerShdw>
                </a:effectLst>
                <a:cs typeface="+mn-cs"/>
              </a:rPr>
              <a:t>univariées</a:t>
            </a:r>
            <a:r>
              <a:rPr lang="fr-FR" dirty="0">
                <a:effectLst>
                  <a:outerShdw blurRad="38100" dist="38100" dir="2700000" algn="tl">
                    <a:srgbClr val="000000"/>
                  </a:outerShdw>
                </a:effectLst>
                <a:cs typeface="+mn-cs"/>
              </a:rPr>
              <a:t> (moments, distributions</a:t>
            </a:r>
            <a:r>
              <a:rPr lang="fr-FR" dirty="0" smtClean="0">
                <a:effectLst>
                  <a:outerShdw blurRad="38100" dist="38100" dir="2700000" algn="tl">
                    <a:srgbClr val="000000"/>
                  </a:outerShdw>
                </a:effectLst>
                <a:cs typeface="+mn-cs"/>
              </a:rPr>
              <a:t>)</a:t>
            </a:r>
            <a:endParaRPr lang="fr-FR" dirty="0">
              <a:effectLst>
                <a:outerShdw blurRad="38100" dist="38100" dir="2700000" algn="tl">
                  <a:srgbClr val="000000"/>
                </a:outerShdw>
              </a:effectLst>
              <a:cs typeface="+mn-cs"/>
            </a:endParaRPr>
          </a:p>
          <a:p>
            <a:pPr lvl="1">
              <a:spcBef>
                <a:spcPct val="40000"/>
              </a:spcBef>
              <a:spcAft>
                <a:spcPct val="15000"/>
              </a:spcAft>
              <a:buClr>
                <a:srgbClr val="FFCC66"/>
              </a:buClr>
              <a:buSzPct val="80000"/>
              <a:buFont typeface="Wingdings" pitchFamily="2" charset="2"/>
              <a:buChar char="§"/>
              <a:defRPr/>
            </a:pPr>
            <a:r>
              <a:rPr lang="fr-FR" dirty="0">
                <a:effectLst>
                  <a:outerShdw blurRad="38100" dist="38100" dir="2700000" algn="tl">
                    <a:srgbClr val="000000"/>
                  </a:outerShdw>
                </a:effectLst>
                <a:cs typeface="+mn-cs"/>
              </a:rPr>
              <a:t> statistiques </a:t>
            </a:r>
            <a:r>
              <a:rPr lang="fr-FR" dirty="0" err="1">
                <a:effectLst>
                  <a:outerShdw blurRad="38100" dist="38100" dir="2700000" algn="tl">
                    <a:srgbClr val="000000"/>
                  </a:outerShdw>
                </a:effectLst>
                <a:cs typeface="+mn-cs"/>
              </a:rPr>
              <a:t>bivariées</a:t>
            </a:r>
            <a:r>
              <a:rPr lang="fr-FR" dirty="0">
                <a:effectLst>
                  <a:outerShdw blurRad="38100" dist="38100" dir="2700000" algn="tl">
                    <a:srgbClr val="000000"/>
                  </a:outerShdw>
                </a:effectLst>
                <a:cs typeface="+mn-cs"/>
              </a:rPr>
              <a:t> (régressions, différence au sein de deux sous-groupes, évaluation de facteurs de confusion) et </a:t>
            </a:r>
            <a:r>
              <a:rPr lang="fr-FR" dirty="0" err="1">
                <a:effectLst>
                  <a:outerShdw blurRad="38100" dist="38100" dir="2700000" algn="tl">
                    <a:srgbClr val="000000"/>
                  </a:outerShdw>
                </a:effectLst>
                <a:cs typeface="+mn-cs"/>
              </a:rPr>
              <a:t>multivarées</a:t>
            </a:r>
            <a:endParaRPr lang="fr-FR" dirty="0">
              <a:effectLst>
                <a:outerShdw blurRad="38100" dist="38100" dir="2700000" algn="tl">
                  <a:srgbClr val="000000"/>
                </a:outerShdw>
              </a:effectLst>
              <a:cs typeface="+mn-cs"/>
            </a:endParaRPr>
          </a:p>
          <a:p>
            <a:pPr lvl="1">
              <a:spcBef>
                <a:spcPct val="40000"/>
              </a:spcBef>
              <a:spcAft>
                <a:spcPct val="15000"/>
              </a:spcAft>
              <a:buClr>
                <a:srgbClr val="FFCC66"/>
              </a:buClr>
              <a:buSzPct val="80000"/>
              <a:buFont typeface="Wingdings" pitchFamily="2" charset="2"/>
              <a:buChar char="§"/>
              <a:defRPr/>
            </a:pPr>
            <a:r>
              <a:rPr lang="fr-FR" dirty="0">
                <a:effectLst>
                  <a:outerShdw blurRad="38100" dist="38100" dir="2700000" algn="tl">
                    <a:srgbClr val="000000"/>
                  </a:outerShdw>
                </a:effectLst>
                <a:cs typeface="+mn-cs"/>
              </a:rPr>
              <a:t> statistiques spatiales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18114" name="Rectangle 2"/>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rPr>
              <a:t>L’épidémiologie</a:t>
            </a:r>
            <a:endParaRPr lang="fr-FR" sz="3200" i="1">
              <a:effectLst>
                <a:outerShdw blurRad="38100" dist="38100" dir="2700000" algn="tl">
                  <a:srgbClr val="000000"/>
                </a:outerShdw>
              </a:effectLst>
            </a:endParaRPr>
          </a:p>
        </p:txBody>
      </p:sp>
      <p:sp>
        <p:nvSpPr>
          <p:cNvPr id="218115" name="Text Box 3"/>
          <p:cNvSpPr txBox="1">
            <a:spLocks noChangeArrowheads="1"/>
          </p:cNvSpPr>
          <p:nvPr/>
        </p:nvSpPr>
        <p:spPr bwMode="auto">
          <a:xfrm>
            <a:off x="539750" y="1557338"/>
            <a:ext cx="7920038" cy="3842590"/>
          </a:xfrm>
          <a:prstGeom prst="rect">
            <a:avLst/>
          </a:prstGeom>
          <a:solidFill>
            <a:srgbClr val="C0C0C0">
              <a:alpha val="10001"/>
            </a:srgbClr>
          </a:solidFill>
          <a:ln w="9525" algn="ctr">
            <a:noFill/>
            <a:miter lim="800000"/>
            <a:headEnd/>
            <a:tailEnd/>
          </a:ln>
          <a:effectLst/>
        </p:spPr>
        <p:txBody>
          <a:bodyPr>
            <a:spAutoFit/>
          </a:bodyPr>
          <a:lstStyle/>
          <a:p>
            <a:pPr>
              <a:spcBef>
                <a:spcPct val="50000"/>
              </a:spcBef>
              <a:buClr>
                <a:srgbClr val="FFCC66"/>
              </a:buClr>
              <a:buSzPct val="70000"/>
              <a:buFont typeface="Arial" charset="0"/>
              <a:buChar char="►"/>
              <a:defRPr/>
            </a:pPr>
            <a:r>
              <a:rPr lang="fr-FR" sz="2000" dirty="0">
                <a:solidFill>
                  <a:srgbClr val="FFC000"/>
                </a:solidFill>
                <a:effectLst>
                  <a:outerShdw blurRad="38100" dist="38100" dir="2700000" algn="tl">
                    <a:srgbClr val="000000"/>
                  </a:outerShdw>
                </a:effectLst>
                <a:cs typeface="+mn-cs"/>
              </a:rPr>
              <a:t> La statistique</a:t>
            </a:r>
          </a:p>
          <a:p>
            <a:pPr lvl="1">
              <a:spcBef>
                <a:spcPct val="40000"/>
              </a:spcBef>
              <a:spcAft>
                <a:spcPct val="15000"/>
              </a:spcAft>
              <a:buClr>
                <a:srgbClr val="FFCC66"/>
              </a:buClr>
              <a:buSzPct val="80000"/>
              <a:buFont typeface="Wingdings" pitchFamily="2" charset="2"/>
              <a:buChar char="§"/>
              <a:defRPr/>
            </a:pPr>
            <a:r>
              <a:rPr lang="fr-FR" dirty="0">
                <a:effectLst>
                  <a:outerShdw blurRad="38100" dist="38100" dir="2700000" algn="tl">
                    <a:srgbClr val="000000"/>
                  </a:outerShdw>
                </a:effectLst>
                <a:cs typeface="+mn-cs"/>
              </a:rPr>
              <a:t> La statistique a pour objectif général </a:t>
            </a:r>
            <a:r>
              <a:rPr lang="fr-FR" dirty="0">
                <a:solidFill>
                  <a:srgbClr val="FFC000"/>
                </a:solidFill>
                <a:effectLst>
                  <a:outerShdw blurRad="38100" dist="38100" dir="2700000" algn="tl">
                    <a:srgbClr val="000000"/>
                  </a:outerShdw>
                </a:effectLst>
                <a:cs typeface="+mn-cs"/>
              </a:rPr>
              <a:t>d’évaluer des probabilités </a:t>
            </a:r>
            <a:r>
              <a:rPr lang="fr-FR" dirty="0">
                <a:effectLst>
                  <a:outerShdw blurRad="38100" dist="38100" dir="2700000" algn="tl">
                    <a:srgbClr val="000000"/>
                  </a:outerShdw>
                </a:effectLst>
                <a:cs typeface="+mn-cs"/>
              </a:rPr>
              <a:t>à partir de </a:t>
            </a:r>
            <a:r>
              <a:rPr lang="fr-FR" dirty="0">
                <a:solidFill>
                  <a:srgbClr val="FFC000"/>
                </a:solidFill>
                <a:effectLst>
                  <a:outerShdw blurRad="38100" dist="38100" dir="2700000" algn="tl">
                    <a:srgbClr val="000000"/>
                  </a:outerShdw>
                </a:effectLst>
                <a:cs typeface="+mn-cs"/>
              </a:rPr>
              <a:t>situations observées</a:t>
            </a:r>
          </a:p>
          <a:p>
            <a:pPr lvl="1">
              <a:spcBef>
                <a:spcPct val="40000"/>
              </a:spcBef>
              <a:spcAft>
                <a:spcPct val="15000"/>
              </a:spcAft>
              <a:buClr>
                <a:srgbClr val="FFCC66"/>
              </a:buClr>
              <a:buSzPct val="80000"/>
              <a:buFont typeface="Wingdings" pitchFamily="2" charset="2"/>
              <a:buChar char="§"/>
              <a:defRPr/>
            </a:pPr>
            <a:r>
              <a:rPr lang="fr-FR" dirty="0">
                <a:effectLst>
                  <a:outerShdw blurRad="38100" dist="38100" dir="2700000" algn="tl">
                    <a:srgbClr val="000000"/>
                  </a:outerShdw>
                </a:effectLst>
                <a:cs typeface="+mn-cs"/>
              </a:rPr>
              <a:t> Elle peut être </a:t>
            </a:r>
            <a:r>
              <a:rPr lang="fr-FR" dirty="0">
                <a:solidFill>
                  <a:srgbClr val="FFC000"/>
                </a:solidFill>
                <a:effectLst>
                  <a:outerShdw blurRad="38100" dist="38100" dir="2700000" algn="tl">
                    <a:srgbClr val="000000"/>
                  </a:outerShdw>
                </a:effectLst>
                <a:cs typeface="+mn-cs"/>
              </a:rPr>
              <a:t>descriptive</a:t>
            </a:r>
            <a:r>
              <a:rPr lang="fr-FR" dirty="0">
                <a:effectLst>
                  <a:outerShdw blurRad="38100" dist="38100" dir="2700000" algn="tl">
                    <a:srgbClr val="000000"/>
                  </a:outerShdw>
                </a:effectLst>
                <a:cs typeface="+mn-cs"/>
              </a:rPr>
              <a:t> (pour décrire une situation observée de façon synthétique) ou </a:t>
            </a:r>
            <a:r>
              <a:rPr lang="fr-FR" dirty="0" err="1">
                <a:solidFill>
                  <a:srgbClr val="FFC000"/>
                </a:solidFill>
                <a:effectLst>
                  <a:outerShdw blurRad="38100" dist="38100" dir="2700000" algn="tl">
                    <a:srgbClr val="000000"/>
                  </a:outerShdw>
                </a:effectLst>
                <a:cs typeface="+mn-cs"/>
              </a:rPr>
              <a:t>inférentielle</a:t>
            </a:r>
            <a:r>
              <a:rPr lang="fr-FR" dirty="0">
                <a:effectLst>
                  <a:outerShdw blurRad="38100" dist="38100" dir="2700000" algn="tl">
                    <a:srgbClr val="000000"/>
                  </a:outerShdw>
                </a:effectLst>
                <a:cs typeface="+mn-cs"/>
              </a:rPr>
              <a:t> (pour décrire les processus à partir de situations observées, ou pour décrire les situations observées à partir d’échantillons)</a:t>
            </a:r>
          </a:p>
          <a:p>
            <a:pPr lvl="1">
              <a:spcBef>
                <a:spcPct val="40000"/>
              </a:spcBef>
              <a:spcAft>
                <a:spcPct val="15000"/>
              </a:spcAft>
              <a:buClr>
                <a:srgbClr val="FFCC66"/>
              </a:buClr>
              <a:buSzPct val="80000"/>
              <a:buFont typeface="Wingdings" pitchFamily="2" charset="2"/>
              <a:buChar char="§"/>
              <a:defRPr/>
            </a:pPr>
            <a:r>
              <a:rPr lang="fr-FR" dirty="0" smtClean="0">
                <a:effectLst>
                  <a:outerShdw blurRad="38100" dist="38100" dir="2700000" algn="tl">
                    <a:srgbClr val="000000"/>
                  </a:outerShdw>
                </a:effectLst>
                <a:cs typeface="+mn-cs"/>
              </a:rPr>
              <a:t> Lorsque </a:t>
            </a:r>
            <a:r>
              <a:rPr lang="fr-FR" dirty="0">
                <a:effectLst>
                  <a:outerShdw blurRad="38100" dist="38100" dir="2700000" algn="tl">
                    <a:srgbClr val="000000"/>
                  </a:outerShdw>
                </a:effectLst>
                <a:cs typeface="+mn-cs"/>
              </a:rPr>
              <a:t>les situations observées sont appréhendées à partir d’</a:t>
            </a:r>
            <a:r>
              <a:rPr lang="fr-FR" dirty="0">
                <a:solidFill>
                  <a:srgbClr val="FFC000"/>
                </a:solidFill>
                <a:effectLst>
                  <a:outerShdw blurRad="38100" dist="38100" dir="2700000" algn="tl">
                    <a:srgbClr val="000000"/>
                  </a:outerShdw>
                </a:effectLst>
                <a:cs typeface="+mn-cs"/>
              </a:rPr>
              <a:t>échantillons</a:t>
            </a:r>
            <a:r>
              <a:rPr lang="fr-FR" dirty="0">
                <a:effectLst>
                  <a:outerShdw blurRad="38100" dist="38100" dir="2700000" algn="tl">
                    <a:srgbClr val="000000"/>
                  </a:outerShdw>
                </a:effectLst>
                <a:cs typeface="+mn-cs"/>
              </a:rPr>
              <a:t>, pris dans la population globale, les statistiques utilisées pour évaluer la probabilité des situations observées sont sujettes à la variabilité due à l’échantillonnage</a:t>
            </a:r>
          </a:p>
          <a:p>
            <a:pPr lvl="1">
              <a:spcBef>
                <a:spcPct val="40000"/>
              </a:spcBef>
              <a:spcAft>
                <a:spcPct val="15000"/>
              </a:spcAft>
              <a:buClr>
                <a:srgbClr val="FFCC66"/>
              </a:buClr>
              <a:buSzPct val="80000"/>
              <a:buFont typeface="Wingdings" pitchFamily="2" charset="2"/>
              <a:buChar char="§"/>
              <a:defRPr/>
            </a:pPr>
            <a:endParaRPr lang="fr-FR" sz="1000" dirty="0">
              <a:effectLst>
                <a:outerShdw blurRad="38100" dist="38100" dir="2700000" algn="tl">
                  <a:srgbClr val="000000"/>
                </a:outerShdw>
              </a:effectLst>
              <a:cs typeface="+mn-cs"/>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16066" name="Rectangle 2"/>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rPr>
              <a:t>L’épidémiologie</a:t>
            </a:r>
            <a:endParaRPr lang="fr-FR" sz="3200" i="1">
              <a:effectLst>
                <a:outerShdw blurRad="38100" dist="38100" dir="2700000" algn="tl">
                  <a:srgbClr val="000000"/>
                </a:outerShdw>
              </a:effectLst>
            </a:endParaRPr>
          </a:p>
        </p:txBody>
      </p:sp>
      <p:sp>
        <p:nvSpPr>
          <p:cNvPr id="216067" name="Text Box 3"/>
          <p:cNvSpPr txBox="1">
            <a:spLocks noChangeArrowheads="1"/>
          </p:cNvSpPr>
          <p:nvPr/>
        </p:nvSpPr>
        <p:spPr bwMode="auto">
          <a:xfrm>
            <a:off x="539750" y="1557338"/>
            <a:ext cx="7920038" cy="4830762"/>
          </a:xfrm>
          <a:prstGeom prst="rect">
            <a:avLst/>
          </a:prstGeom>
          <a:solidFill>
            <a:srgbClr val="C0C0C0">
              <a:alpha val="10001"/>
            </a:srgbClr>
          </a:solidFill>
          <a:ln w="9525" algn="ctr">
            <a:noFill/>
            <a:miter lim="800000"/>
            <a:headEnd/>
            <a:tailEnd/>
          </a:ln>
          <a:effectLst/>
        </p:spPr>
        <p:txBody>
          <a:bodyPr>
            <a:spAutoFit/>
          </a:bodyPr>
          <a:lstStyle/>
          <a:p>
            <a:pPr>
              <a:spcBef>
                <a:spcPct val="50000"/>
              </a:spcBef>
              <a:buClr>
                <a:srgbClr val="FFCC66"/>
              </a:buClr>
              <a:buSzPct val="70000"/>
              <a:buFont typeface="Arial" charset="0"/>
              <a:buChar char="►"/>
              <a:defRPr/>
            </a:pPr>
            <a:r>
              <a:rPr lang="fr-FR" sz="2000" dirty="0">
                <a:solidFill>
                  <a:srgbClr val="FFC000"/>
                </a:solidFill>
                <a:effectLst>
                  <a:outerShdw blurRad="38100" dist="38100" dir="2700000" algn="tl">
                    <a:srgbClr val="000000"/>
                  </a:outerShdw>
                </a:effectLst>
                <a:cs typeface="+mn-cs"/>
              </a:rPr>
              <a:t> Statistiques classiques</a:t>
            </a:r>
          </a:p>
          <a:p>
            <a:pPr lvl="1">
              <a:spcBef>
                <a:spcPct val="40000"/>
              </a:spcBef>
              <a:spcAft>
                <a:spcPct val="15000"/>
              </a:spcAft>
              <a:buClr>
                <a:srgbClr val="FFCC66"/>
              </a:buClr>
              <a:buSzPct val="80000"/>
              <a:buFont typeface="Wingdings" pitchFamily="2" charset="2"/>
              <a:buChar char="§"/>
              <a:defRPr/>
            </a:pPr>
            <a:r>
              <a:rPr lang="fr-FR" dirty="0">
                <a:effectLst>
                  <a:outerShdw blurRad="38100" dist="38100" dir="2700000" algn="tl">
                    <a:srgbClr val="000000"/>
                  </a:outerShdw>
                </a:effectLst>
                <a:cs typeface="+mn-cs"/>
              </a:rPr>
              <a:t> Les statistiques classiques élémentaires concernent les </a:t>
            </a:r>
            <a:r>
              <a:rPr lang="fr-FR" dirty="0">
                <a:solidFill>
                  <a:srgbClr val="FFC000"/>
                </a:solidFill>
                <a:effectLst>
                  <a:outerShdw blurRad="38100" dist="38100" dir="2700000" algn="tl">
                    <a:srgbClr val="000000"/>
                  </a:outerShdw>
                </a:effectLst>
                <a:cs typeface="+mn-cs"/>
              </a:rPr>
              <a:t>mesures centrales</a:t>
            </a:r>
            <a:r>
              <a:rPr lang="fr-FR" dirty="0">
                <a:effectLst>
                  <a:outerShdw blurRad="38100" dist="38100" dir="2700000" algn="tl">
                    <a:srgbClr val="000000"/>
                  </a:outerShdw>
                </a:effectLst>
                <a:cs typeface="+mn-cs"/>
              </a:rPr>
              <a:t> (moyenne, médiane, mode), les </a:t>
            </a:r>
            <a:r>
              <a:rPr lang="fr-FR" dirty="0">
                <a:solidFill>
                  <a:srgbClr val="FFC000"/>
                </a:solidFill>
                <a:effectLst>
                  <a:outerShdw blurRad="38100" dist="38100" dir="2700000" algn="tl">
                    <a:srgbClr val="000000"/>
                  </a:outerShdw>
                </a:effectLst>
                <a:cs typeface="+mn-cs"/>
              </a:rPr>
              <a:t>mesures de dispersion </a:t>
            </a:r>
            <a:r>
              <a:rPr lang="fr-FR" dirty="0">
                <a:effectLst>
                  <a:outerShdw blurRad="38100" dist="38100" dir="2700000" algn="tl">
                    <a:srgbClr val="000000"/>
                  </a:outerShdw>
                </a:effectLst>
                <a:cs typeface="+mn-cs"/>
              </a:rPr>
              <a:t>(étendue, forme : variance, écart-type, symétrie, aplatissement), et les mesures de fréquence. L’objectif général est de rendre compte de la </a:t>
            </a:r>
            <a:r>
              <a:rPr lang="fr-FR" dirty="0">
                <a:solidFill>
                  <a:srgbClr val="FFC000"/>
                </a:solidFill>
                <a:effectLst>
                  <a:outerShdw blurRad="38100" dist="38100" dir="2700000" algn="tl">
                    <a:srgbClr val="000000"/>
                  </a:outerShdw>
                </a:effectLst>
                <a:cs typeface="+mn-cs"/>
              </a:rPr>
              <a:t>distribution des valeurs </a:t>
            </a:r>
            <a:r>
              <a:rPr lang="fr-FR" dirty="0">
                <a:effectLst>
                  <a:outerShdw blurRad="38100" dist="38100" dir="2700000" algn="tl">
                    <a:srgbClr val="000000"/>
                  </a:outerShdw>
                </a:effectLst>
                <a:cs typeface="+mn-cs"/>
              </a:rPr>
              <a:t>prises par une variable, quelle soit qualitative ou quantitative.</a:t>
            </a:r>
          </a:p>
          <a:p>
            <a:pPr lvl="1">
              <a:spcBef>
                <a:spcPct val="40000"/>
              </a:spcBef>
              <a:spcAft>
                <a:spcPct val="15000"/>
              </a:spcAft>
              <a:buClr>
                <a:srgbClr val="FFCC66"/>
              </a:buClr>
              <a:buSzPct val="80000"/>
              <a:buFont typeface="Wingdings" pitchFamily="2" charset="2"/>
              <a:buChar char="§"/>
              <a:defRPr/>
            </a:pPr>
            <a:endParaRPr lang="fr-FR" dirty="0">
              <a:effectLst>
                <a:outerShdw blurRad="38100" dist="38100" dir="2700000" algn="tl">
                  <a:srgbClr val="000000"/>
                </a:outerShdw>
              </a:effectLst>
              <a:cs typeface="+mn-cs"/>
            </a:endParaRPr>
          </a:p>
          <a:p>
            <a:pPr lvl="1">
              <a:spcBef>
                <a:spcPct val="40000"/>
              </a:spcBef>
              <a:spcAft>
                <a:spcPct val="15000"/>
              </a:spcAft>
              <a:buClr>
                <a:srgbClr val="FFCC66"/>
              </a:buClr>
              <a:buSzPct val="80000"/>
              <a:buFont typeface="Wingdings" pitchFamily="2" charset="2"/>
              <a:buChar char="§"/>
              <a:defRPr/>
            </a:pPr>
            <a:endParaRPr lang="fr-FR" dirty="0">
              <a:effectLst>
                <a:outerShdw blurRad="38100" dist="38100" dir="2700000" algn="tl">
                  <a:srgbClr val="000000"/>
                </a:outerShdw>
              </a:effectLst>
              <a:cs typeface="+mn-cs"/>
            </a:endParaRPr>
          </a:p>
          <a:p>
            <a:pPr lvl="1">
              <a:spcBef>
                <a:spcPct val="40000"/>
              </a:spcBef>
              <a:spcAft>
                <a:spcPct val="15000"/>
              </a:spcAft>
              <a:buClr>
                <a:srgbClr val="FFCC66"/>
              </a:buClr>
              <a:buSzPct val="80000"/>
              <a:buFont typeface="Wingdings" pitchFamily="2" charset="2"/>
              <a:buChar char="§"/>
              <a:defRPr/>
            </a:pPr>
            <a:endParaRPr lang="fr-FR" dirty="0">
              <a:effectLst>
                <a:outerShdw blurRad="38100" dist="38100" dir="2700000" algn="tl">
                  <a:srgbClr val="000000"/>
                </a:outerShdw>
              </a:effectLst>
              <a:cs typeface="+mn-cs"/>
            </a:endParaRPr>
          </a:p>
          <a:p>
            <a:pPr lvl="1">
              <a:spcBef>
                <a:spcPct val="40000"/>
              </a:spcBef>
              <a:spcAft>
                <a:spcPct val="15000"/>
              </a:spcAft>
              <a:buClr>
                <a:srgbClr val="FFCC66"/>
              </a:buClr>
              <a:buSzPct val="80000"/>
              <a:buFont typeface="Wingdings" pitchFamily="2" charset="2"/>
              <a:buChar char="§"/>
              <a:defRPr/>
            </a:pPr>
            <a:endParaRPr lang="fr-FR" dirty="0">
              <a:effectLst>
                <a:outerShdw blurRad="38100" dist="38100" dir="2700000" algn="tl">
                  <a:srgbClr val="000000"/>
                </a:outerShdw>
              </a:effectLst>
              <a:cs typeface="+mn-cs"/>
            </a:endParaRPr>
          </a:p>
          <a:p>
            <a:pPr lvl="1">
              <a:spcBef>
                <a:spcPct val="40000"/>
              </a:spcBef>
              <a:spcAft>
                <a:spcPct val="15000"/>
              </a:spcAft>
              <a:buClr>
                <a:srgbClr val="FFCC66"/>
              </a:buClr>
              <a:buSzPct val="80000"/>
              <a:buFont typeface="Wingdings" pitchFamily="2" charset="2"/>
              <a:buChar char="§"/>
              <a:defRPr/>
            </a:pPr>
            <a:r>
              <a:rPr lang="fr-FR" dirty="0">
                <a:effectLst>
                  <a:outerShdw blurRad="38100" dist="38100" dir="2700000" algn="tl">
                    <a:srgbClr val="000000"/>
                  </a:outerShdw>
                </a:effectLst>
                <a:cs typeface="+mn-cs"/>
              </a:rPr>
              <a:t> Les </a:t>
            </a:r>
            <a:r>
              <a:rPr lang="fr-FR" dirty="0">
                <a:solidFill>
                  <a:srgbClr val="FFC000"/>
                </a:solidFill>
                <a:effectLst>
                  <a:outerShdw blurRad="38100" dist="38100" dir="2700000" algn="tl">
                    <a:srgbClr val="000000"/>
                  </a:outerShdw>
                </a:effectLst>
                <a:cs typeface="+mn-cs"/>
              </a:rPr>
              <a:t>mesures d’association </a:t>
            </a:r>
            <a:r>
              <a:rPr lang="fr-FR" dirty="0">
                <a:effectLst>
                  <a:outerShdw blurRad="38100" dist="38100" dir="2700000" algn="tl">
                    <a:srgbClr val="000000"/>
                  </a:outerShdw>
                </a:effectLst>
                <a:cs typeface="+mn-cs"/>
              </a:rPr>
              <a:t>rendent compte du degré d’association entre deux variables : par exemple, le coefficient r (Pearson) mesure le degré d’association entre deux variables quantitatives.</a:t>
            </a:r>
          </a:p>
        </p:txBody>
      </p:sp>
      <p:pic>
        <p:nvPicPr>
          <p:cNvPr id="10244" name="Picture 4" descr="Stat002"/>
          <p:cNvPicPr>
            <a:picLocks noChangeAspect="1" noChangeArrowheads="1"/>
          </p:cNvPicPr>
          <p:nvPr/>
        </p:nvPicPr>
        <p:blipFill>
          <a:blip r:embed="rId3" cstate="print"/>
          <a:srcRect/>
          <a:stretch>
            <a:fillRect/>
          </a:stretch>
        </p:blipFill>
        <p:spPr bwMode="auto">
          <a:xfrm>
            <a:off x="3132138" y="3573463"/>
            <a:ext cx="2643187" cy="16875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99">
            <a:alpha val="50000"/>
          </a:srgbClr>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rgbClr val="FFCC99">
            <a:alpha val="50000"/>
          </a:srgbClr>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Glass Layers</Template>
  <TotalTime>11604</TotalTime>
  <Words>2279</Words>
  <Application>Microsoft Office PowerPoint</Application>
  <PresentationFormat>Affichage à l'écran (4:3)</PresentationFormat>
  <Paragraphs>250</Paragraphs>
  <Slides>30</Slides>
  <Notes>29</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Compass</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vector>
  </TitlesOfParts>
  <Company>IRD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Qu’est-ce que Savane?</dc:title>
  <dc:creator>habert</dc:creator>
  <cp:lastModifiedBy>Marc</cp:lastModifiedBy>
  <cp:revision>184</cp:revision>
  <dcterms:created xsi:type="dcterms:W3CDTF">2003-09-30T08:34:25Z</dcterms:created>
  <dcterms:modified xsi:type="dcterms:W3CDTF">2011-12-04T13:03:54Z</dcterms:modified>
</cp:coreProperties>
</file>