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1"/>
  </p:notesMasterIdLst>
  <p:sldIdLst>
    <p:sldId id="335" r:id="rId2"/>
    <p:sldId id="336" r:id="rId3"/>
    <p:sldId id="405" r:id="rId4"/>
    <p:sldId id="315" r:id="rId5"/>
    <p:sldId id="372" r:id="rId6"/>
    <p:sldId id="373" r:id="rId7"/>
    <p:sldId id="385" r:id="rId8"/>
    <p:sldId id="407" r:id="rId9"/>
    <p:sldId id="442" r:id="rId10"/>
    <p:sldId id="374" r:id="rId11"/>
    <p:sldId id="436" r:id="rId12"/>
    <p:sldId id="403" r:id="rId13"/>
    <p:sldId id="408" r:id="rId14"/>
    <p:sldId id="377" r:id="rId15"/>
    <p:sldId id="379" r:id="rId16"/>
    <p:sldId id="427" r:id="rId17"/>
    <p:sldId id="409" r:id="rId18"/>
    <p:sldId id="380" r:id="rId19"/>
    <p:sldId id="443" r:id="rId20"/>
    <p:sldId id="400" r:id="rId21"/>
    <p:sldId id="448" r:id="rId22"/>
    <p:sldId id="381" r:id="rId23"/>
    <p:sldId id="383" r:id="rId24"/>
    <p:sldId id="384" r:id="rId25"/>
    <p:sldId id="382" r:id="rId26"/>
    <p:sldId id="399" r:id="rId27"/>
    <p:sldId id="390" r:id="rId28"/>
    <p:sldId id="444" r:id="rId29"/>
    <p:sldId id="445" r:id="rId30"/>
    <p:sldId id="411" r:id="rId31"/>
    <p:sldId id="446" r:id="rId32"/>
    <p:sldId id="389" r:id="rId33"/>
    <p:sldId id="391" r:id="rId34"/>
    <p:sldId id="392" r:id="rId35"/>
    <p:sldId id="394" r:id="rId36"/>
    <p:sldId id="395" r:id="rId37"/>
    <p:sldId id="402" r:id="rId38"/>
    <p:sldId id="396" r:id="rId39"/>
    <p:sldId id="412" r:id="rId40"/>
    <p:sldId id="413" r:id="rId41"/>
    <p:sldId id="397" r:id="rId42"/>
    <p:sldId id="414" r:id="rId43"/>
    <p:sldId id="415" r:id="rId44"/>
    <p:sldId id="401" r:id="rId45"/>
    <p:sldId id="423" r:id="rId46"/>
    <p:sldId id="418" r:id="rId47"/>
    <p:sldId id="425" r:id="rId48"/>
    <p:sldId id="428" r:id="rId49"/>
    <p:sldId id="420" r:id="rId50"/>
    <p:sldId id="422" r:id="rId51"/>
    <p:sldId id="424" r:id="rId52"/>
    <p:sldId id="437" r:id="rId53"/>
    <p:sldId id="438" r:id="rId54"/>
    <p:sldId id="439" r:id="rId55"/>
    <p:sldId id="440" r:id="rId56"/>
    <p:sldId id="441" r:id="rId57"/>
    <p:sldId id="447" r:id="rId58"/>
    <p:sldId id="361" r:id="rId59"/>
    <p:sldId id="352" r:id="rId6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C66"/>
    <a:srgbClr val="3366FF"/>
    <a:srgbClr val="3333FF"/>
    <a:srgbClr val="0000CC"/>
    <a:srgbClr val="9900FF"/>
    <a:srgbClr val="006600"/>
    <a:srgbClr val="CC33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8" autoAdjust="0"/>
    <p:restoredTop sz="94660" autoAdjust="0"/>
  </p:normalViewPr>
  <p:slideViewPr>
    <p:cSldViewPr>
      <p:cViewPr>
        <p:scale>
          <a:sx n="70" d="100"/>
          <a:sy n="70" d="100"/>
        </p:scale>
        <p:origin x="-2532" y="-9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cs typeface="+mn-cs"/>
              </a:defRPr>
            </a:lvl1pPr>
          </a:lstStyle>
          <a:p>
            <a:pPr>
              <a:defRPr/>
            </a:pPr>
            <a:endParaRPr lang="es-ES"/>
          </a:p>
        </p:txBody>
      </p:sp>
      <p:sp>
        <p:nvSpPr>
          <p:cNvPr id="1003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cs typeface="+mn-cs"/>
              </a:defRPr>
            </a:lvl1pPr>
          </a:lstStyle>
          <a:p>
            <a:pPr>
              <a:defRPr/>
            </a:pPr>
            <a:endParaRPr lang="es-E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Click to edit Master text styles</a:t>
            </a:r>
          </a:p>
          <a:p>
            <a:pPr lvl="1"/>
            <a:r>
              <a:rPr lang="es-ES" noProof="0" smtClean="0"/>
              <a:t>Second level</a:t>
            </a:r>
          </a:p>
          <a:p>
            <a:pPr lvl="2"/>
            <a:r>
              <a:rPr lang="es-ES" noProof="0" smtClean="0"/>
              <a:t>Third level</a:t>
            </a:r>
          </a:p>
          <a:p>
            <a:pPr lvl="3"/>
            <a:r>
              <a:rPr lang="es-ES" noProof="0" smtClean="0"/>
              <a:t>Fourth level</a:t>
            </a:r>
          </a:p>
          <a:p>
            <a:pPr lvl="4"/>
            <a:r>
              <a:rPr lang="es-ES" noProof="0" smtClean="0"/>
              <a:t>Fifth level</a:t>
            </a:r>
          </a:p>
        </p:txBody>
      </p:sp>
      <p:sp>
        <p:nvSpPr>
          <p:cNvPr id="1003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cs typeface="+mn-cs"/>
              </a:defRPr>
            </a:lvl1pPr>
          </a:lstStyle>
          <a:p>
            <a:pPr>
              <a:defRPr/>
            </a:pPr>
            <a:endParaRPr lang="es-ES"/>
          </a:p>
        </p:txBody>
      </p:sp>
      <p:sp>
        <p:nvSpPr>
          <p:cNvPr id="1003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cs typeface="+mn-cs"/>
              </a:defRPr>
            </a:lvl1pPr>
          </a:lstStyle>
          <a:p>
            <a:pPr>
              <a:defRPr/>
            </a:pPr>
            <a:fld id="{3D2F940E-0C59-4E7F-A704-BC0A343BFC21}" type="slidenum">
              <a:rPr lang="es-ES"/>
              <a:pPr>
                <a:defRPr/>
              </a:pPr>
              <a:t>‹N°›</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3AFD5DA-0395-46E5-A73D-FE64E23180EF}" type="slidenum">
              <a:rPr lang="es-ES" smtClean="0">
                <a:latin typeface="Arial" pitchFamily="34" charset="0"/>
                <a:cs typeface="Arial" pitchFamily="34" charset="0"/>
              </a:rPr>
              <a:pPr/>
              <a:t>1</a:t>
            </a:fld>
            <a:endParaRPr lang="es-ES"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685800" y="4341813"/>
            <a:ext cx="5486400" cy="4116387"/>
          </a:xfrm>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10</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11</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12</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EA5B449-BB40-4FB2-B809-CCA75EAD36BC}" type="slidenum">
              <a:rPr lang="es-ES" smtClean="0">
                <a:latin typeface="Arial" pitchFamily="34" charset="0"/>
                <a:cs typeface="Arial" pitchFamily="34" charset="0"/>
              </a:rPr>
              <a:pPr/>
              <a:t>13</a:t>
            </a:fld>
            <a:endParaRPr lang="es-E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14</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15</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16</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EA5B449-BB40-4FB2-B809-CCA75EAD36BC}" type="slidenum">
              <a:rPr lang="es-ES" smtClean="0">
                <a:latin typeface="Arial" pitchFamily="34" charset="0"/>
                <a:cs typeface="Arial" pitchFamily="34" charset="0"/>
              </a:rPr>
              <a:pPr/>
              <a:t>17</a:t>
            </a:fld>
            <a:endParaRPr lang="es-E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18</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19</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EA5B449-BB40-4FB2-B809-CCA75EAD36BC}" type="slidenum">
              <a:rPr lang="es-ES" smtClean="0">
                <a:latin typeface="Arial" pitchFamily="34" charset="0"/>
                <a:cs typeface="Arial" pitchFamily="34" charset="0"/>
              </a:rPr>
              <a:pPr/>
              <a:t>2</a:t>
            </a:fld>
            <a:endParaRPr lang="es-E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20</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21</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22</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23</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24</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25</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26</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27</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28</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29</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EA5B449-BB40-4FB2-B809-CCA75EAD36BC}" type="slidenum">
              <a:rPr lang="es-ES" smtClean="0">
                <a:latin typeface="Arial" pitchFamily="34" charset="0"/>
                <a:cs typeface="Arial" pitchFamily="34" charset="0"/>
              </a:rPr>
              <a:pPr/>
              <a:t>3</a:t>
            </a:fld>
            <a:endParaRPr lang="es-E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2A7A1BB-1E46-4447-9D3D-903BBE5E942E}" type="slidenum">
              <a:rPr lang="es-ES" smtClean="0">
                <a:latin typeface="Arial" pitchFamily="34" charset="0"/>
                <a:cs typeface="Arial" pitchFamily="34" charset="0"/>
              </a:rPr>
              <a:pPr/>
              <a:t>30</a:t>
            </a:fld>
            <a:endParaRPr lang="es-E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2A7A1BB-1E46-4447-9D3D-903BBE5E942E}" type="slidenum">
              <a:rPr lang="es-ES" smtClean="0">
                <a:latin typeface="Arial" pitchFamily="34" charset="0"/>
                <a:cs typeface="Arial" pitchFamily="34" charset="0"/>
              </a:rPr>
              <a:pPr/>
              <a:t>31</a:t>
            </a:fld>
            <a:endParaRPr lang="es-E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32</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33</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34</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35</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36</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37</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38</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39</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4</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EA5B449-BB40-4FB2-B809-CCA75EAD36BC}" type="slidenum">
              <a:rPr lang="es-ES" smtClean="0">
                <a:latin typeface="Arial" pitchFamily="34" charset="0"/>
                <a:cs typeface="Arial" pitchFamily="34" charset="0"/>
              </a:rPr>
              <a:pPr/>
              <a:t>40</a:t>
            </a:fld>
            <a:endParaRPr lang="es-E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41</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42</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43</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44</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45</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EA5B449-BB40-4FB2-B809-CCA75EAD36BC}" type="slidenum">
              <a:rPr lang="es-ES" smtClean="0">
                <a:latin typeface="Arial" pitchFamily="34" charset="0"/>
                <a:cs typeface="Arial" pitchFamily="34" charset="0"/>
              </a:rPr>
              <a:pPr/>
              <a:t>46</a:t>
            </a:fld>
            <a:endParaRPr lang="es-E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47</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48</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EA5B449-BB40-4FB2-B809-CCA75EAD36BC}" type="slidenum">
              <a:rPr lang="es-ES" smtClean="0">
                <a:latin typeface="Arial" pitchFamily="34" charset="0"/>
                <a:cs typeface="Arial" pitchFamily="34" charset="0"/>
              </a:rPr>
              <a:pPr/>
              <a:t>49</a:t>
            </a:fld>
            <a:endParaRPr lang="es-E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5</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50</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51</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EA5B449-BB40-4FB2-B809-CCA75EAD36BC}" type="slidenum">
              <a:rPr lang="es-ES" smtClean="0">
                <a:latin typeface="Arial" pitchFamily="34" charset="0"/>
                <a:cs typeface="Arial" pitchFamily="34" charset="0"/>
              </a:rPr>
              <a:pPr/>
              <a:t>52</a:t>
            </a:fld>
            <a:endParaRPr lang="es-E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53</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54</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55</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56</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57</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47A8C05-6DDC-409D-8739-4BC24E060E54}" type="slidenum">
              <a:rPr lang="es-ES" smtClean="0">
                <a:latin typeface="Arial" pitchFamily="34" charset="0"/>
                <a:cs typeface="Arial" pitchFamily="34" charset="0"/>
              </a:rPr>
              <a:pPr/>
              <a:t>58</a:t>
            </a:fld>
            <a:endParaRPr lang="es-ES" smtClean="0">
              <a:latin typeface="Arial" pitchFamily="34" charset="0"/>
              <a:cs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8FB7E34-D143-48EF-A656-8C57D54E12B3}" type="slidenum">
              <a:rPr lang="es-ES" smtClean="0">
                <a:latin typeface="Arial" pitchFamily="34" charset="0"/>
                <a:cs typeface="Arial" pitchFamily="34" charset="0"/>
              </a:rPr>
              <a:pPr/>
              <a:t>59</a:t>
            </a:fld>
            <a:endParaRPr lang="es-E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6</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7</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EA5B449-BB40-4FB2-B809-CCA75EAD36BC}" type="slidenum">
              <a:rPr lang="es-ES" smtClean="0">
                <a:latin typeface="Arial" pitchFamily="34" charset="0"/>
                <a:cs typeface="Arial" pitchFamily="34" charset="0"/>
              </a:rPr>
              <a:pPr/>
              <a:t>8</a:t>
            </a:fld>
            <a:endParaRPr lang="es-E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9</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latin typeface="Arial" charset="0"/>
                  <a:cs typeface="+mn-cs"/>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latin typeface="Arial" charset="0"/>
                  <a:cs typeface="+mn-cs"/>
                </a:endParaRP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latin typeface="Arial" charset="0"/>
                  <a:cs typeface="+mn-cs"/>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latin typeface="Arial" charset="0"/>
                  <a:cs typeface="+mn-cs"/>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latin typeface="Arial" charset="0"/>
                  <a:cs typeface="+mn-cs"/>
                </a:endParaRPr>
              </a:p>
            </p:txBody>
          </p:sp>
        </p:grpSp>
      </p:grpSp>
      <p:sp>
        <p:nvSpPr>
          <p:cNvPr id="16808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16809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fr-FR"/>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fr-FR"/>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49BCF490-435F-493B-BD3D-C5BCC2E88483}"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DB1CE7E4-2DF2-4CAD-8CCC-F3AF376A4D3A}"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A9861950-A98B-4A00-9C03-4A4DA354F918}"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01625" y="228600"/>
            <a:ext cx="854075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301625" y="1600200"/>
            <a:ext cx="4194175" cy="4498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194175" cy="21732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25888"/>
            <a:ext cx="4194175" cy="21732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154"/>
          <p:cNvSpPr>
            <a:spLocks noGrp="1" noChangeArrowheads="1"/>
          </p:cNvSpPr>
          <p:nvPr>
            <p:ph type="dt" sz="half" idx="10"/>
          </p:nvPr>
        </p:nvSpPr>
        <p:spPr>
          <a:ln/>
        </p:spPr>
        <p:txBody>
          <a:bodyPr/>
          <a:lstStyle>
            <a:lvl1pPr>
              <a:defRPr/>
            </a:lvl1pPr>
          </a:lstStyle>
          <a:p>
            <a:pPr>
              <a:defRPr/>
            </a:pPr>
            <a:endParaRPr lang="fr-FR"/>
          </a:p>
        </p:txBody>
      </p:sp>
      <p:sp>
        <p:nvSpPr>
          <p:cNvPr id="7" name="Rectangle 155"/>
          <p:cNvSpPr>
            <a:spLocks noGrp="1" noChangeArrowheads="1"/>
          </p:cNvSpPr>
          <p:nvPr>
            <p:ph type="ftr" sz="quarter" idx="11"/>
          </p:nvPr>
        </p:nvSpPr>
        <p:spPr>
          <a:ln/>
        </p:spPr>
        <p:txBody>
          <a:bodyPr/>
          <a:lstStyle>
            <a:lvl1pPr>
              <a:defRPr/>
            </a:lvl1pPr>
          </a:lstStyle>
          <a:p>
            <a:pPr>
              <a:defRPr/>
            </a:pPr>
            <a:endParaRPr lang="fr-FR"/>
          </a:p>
        </p:txBody>
      </p:sp>
      <p:sp>
        <p:nvSpPr>
          <p:cNvPr id="8" name="Rectangle 156"/>
          <p:cNvSpPr>
            <a:spLocks noGrp="1" noChangeArrowheads="1"/>
          </p:cNvSpPr>
          <p:nvPr>
            <p:ph type="sldNum" sz="quarter" idx="12"/>
          </p:nvPr>
        </p:nvSpPr>
        <p:spPr>
          <a:ln/>
        </p:spPr>
        <p:txBody>
          <a:bodyPr/>
          <a:lstStyle>
            <a:lvl1pPr>
              <a:defRPr/>
            </a:lvl1pPr>
          </a:lstStyle>
          <a:p>
            <a:pPr>
              <a:defRPr/>
            </a:pPr>
            <a:fld id="{D63300EC-C6A5-4A90-8008-8B15BC84518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5BDCE33E-9A1D-4C22-A328-DE841DFDD2D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F8A92FFE-73E3-460A-9A9B-EE1A0C12F65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2F1644BD-D7C8-4114-B012-3E4D19C9001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54"/>
          <p:cNvSpPr>
            <a:spLocks noGrp="1" noChangeArrowheads="1"/>
          </p:cNvSpPr>
          <p:nvPr>
            <p:ph type="dt" sz="half" idx="10"/>
          </p:nvPr>
        </p:nvSpPr>
        <p:spPr>
          <a:ln/>
        </p:spPr>
        <p:txBody>
          <a:bodyPr/>
          <a:lstStyle>
            <a:lvl1pPr>
              <a:defRPr/>
            </a:lvl1pPr>
          </a:lstStyle>
          <a:p>
            <a:pPr>
              <a:defRPr/>
            </a:pPr>
            <a:endParaRPr lang="fr-FR"/>
          </a:p>
        </p:txBody>
      </p:sp>
      <p:sp>
        <p:nvSpPr>
          <p:cNvPr id="8" name="Rectangle 155"/>
          <p:cNvSpPr>
            <a:spLocks noGrp="1" noChangeArrowheads="1"/>
          </p:cNvSpPr>
          <p:nvPr>
            <p:ph type="ftr" sz="quarter" idx="11"/>
          </p:nvPr>
        </p:nvSpPr>
        <p:spPr>
          <a:ln/>
        </p:spPr>
        <p:txBody>
          <a:bodyPr/>
          <a:lstStyle>
            <a:lvl1pPr>
              <a:defRPr/>
            </a:lvl1pPr>
          </a:lstStyle>
          <a:p>
            <a:pPr>
              <a:defRPr/>
            </a:pPr>
            <a:endParaRPr lang="fr-FR"/>
          </a:p>
        </p:txBody>
      </p:sp>
      <p:sp>
        <p:nvSpPr>
          <p:cNvPr id="9" name="Rectangle 156"/>
          <p:cNvSpPr>
            <a:spLocks noGrp="1" noChangeArrowheads="1"/>
          </p:cNvSpPr>
          <p:nvPr>
            <p:ph type="sldNum" sz="quarter" idx="12"/>
          </p:nvPr>
        </p:nvSpPr>
        <p:spPr>
          <a:ln/>
        </p:spPr>
        <p:txBody>
          <a:bodyPr/>
          <a:lstStyle>
            <a:lvl1pPr>
              <a:defRPr/>
            </a:lvl1pPr>
          </a:lstStyle>
          <a:p>
            <a:pPr>
              <a:defRPr/>
            </a:pPr>
            <a:fld id="{E946F04D-26A4-43C7-B2DC-5889D379E8B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54"/>
          <p:cNvSpPr>
            <a:spLocks noGrp="1" noChangeArrowheads="1"/>
          </p:cNvSpPr>
          <p:nvPr>
            <p:ph type="dt" sz="half" idx="10"/>
          </p:nvPr>
        </p:nvSpPr>
        <p:spPr>
          <a:ln/>
        </p:spPr>
        <p:txBody>
          <a:bodyPr/>
          <a:lstStyle>
            <a:lvl1pPr>
              <a:defRPr/>
            </a:lvl1pPr>
          </a:lstStyle>
          <a:p>
            <a:pPr>
              <a:defRPr/>
            </a:pPr>
            <a:endParaRPr lang="fr-FR"/>
          </a:p>
        </p:txBody>
      </p:sp>
      <p:sp>
        <p:nvSpPr>
          <p:cNvPr id="4" name="Rectangle 155"/>
          <p:cNvSpPr>
            <a:spLocks noGrp="1" noChangeArrowheads="1"/>
          </p:cNvSpPr>
          <p:nvPr>
            <p:ph type="ftr" sz="quarter" idx="11"/>
          </p:nvPr>
        </p:nvSpPr>
        <p:spPr>
          <a:ln/>
        </p:spPr>
        <p:txBody>
          <a:bodyPr/>
          <a:lstStyle>
            <a:lvl1pPr>
              <a:defRPr/>
            </a:lvl1pPr>
          </a:lstStyle>
          <a:p>
            <a:pPr>
              <a:defRPr/>
            </a:pPr>
            <a:endParaRPr lang="fr-FR"/>
          </a:p>
        </p:txBody>
      </p:sp>
      <p:sp>
        <p:nvSpPr>
          <p:cNvPr id="5" name="Rectangle 156"/>
          <p:cNvSpPr>
            <a:spLocks noGrp="1" noChangeArrowheads="1"/>
          </p:cNvSpPr>
          <p:nvPr>
            <p:ph type="sldNum" sz="quarter" idx="12"/>
          </p:nvPr>
        </p:nvSpPr>
        <p:spPr>
          <a:ln/>
        </p:spPr>
        <p:txBody>
          <a:bodyPr/>
          <a:lstStyle>
            <a:lvl1pPr>
              <a:defRPr/>
            </a:lvl1pPr>
          </a:lstStyle>
          <a:p>
            <a:pPr>
              <a:defRPr/>
            </a:pPr>
            <a:fld id="{F7499C46-F6E3-4B73-B8FB-4E2140E8411B}"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fr-FR"/>
          </a:p>
        </p:txBody>
      </p:sp>
      <p:sp>
        <p:nvSpPr>
          <p:cNvPr id="3" name="Rectangle 155"/>
          <p:cNvSpPr>
            <a:spLocks noGrp="1" noChangeArrowheads="1"/>
          </p:cNvSpPr>
          <p:nvPr>
            <p:ph type="ftr" sz="quarter" idx="11"/>
          </p:nvPr>
        </p:nvSpPr>
        <p:spPr>
          <a:ln/>
        </p:spPr>
        <p:txBody>
          <a:bodyPr/>
          <a:lstStyle>
            <a:lvl1pPr>
              <a:defRPr/>
            </a:lvl1pPr>
          </a:lstStyle>
          <a:p>
            <a:pPr>
              <a:defRPr/>
            </a:pPr>
            <a:endParaRPr lang="fr-FR"/>
          </a:p>
        </p:txBody>
      </p:sp>
      <p:sp>
        <p:nvSpPr>
          <p:cNvPr id="4" name="Rectangle 156"/>
          <p:cNvSpPr>
            <a:spLocks noGrp="1" noChangeArrowheads="1"/>
          </p:cNvSpPr>
          <p:nvPr>
            <p:ph type="sldNum" sz="quarter" idx="12"/>
          </p:nvPr>
        </p:nvSpPr>
        <p:spPr>
          <a:ln/>
        </p:spPr>
        <p:txBody>
          <a:bodyPr/>
          <a:lstStyle>
            <a:lvl1pPr>
              <a:defRPr/>
            </a:lvl1pPr>
          </a:lstStyle>
          <a:p>
            <a:pPr>
              <a:defRPr/>
            </a:pPr>
            <a:fld id="{C2EAA987-BA76-47CF-9B23-2DA3D77EF7A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F508E0FC-9E3F-40F7-961A-2762F83EB22B}"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FAF7C695-44E3-4562-9175-8D9C637CF59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6691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1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1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1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2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2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2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2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2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2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2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2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sp>
            <p:nvSpPr>
              <p:cNvPr id="16692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latin typeface="Arial" charset="0"/>
                  <a:cs typeface="+mn-cs"/>
                </a:endParaRPr>
              </a:p>
            </p:txBody>
          </p:sp>
        </p:grpSp>
        <p:grpSp>
          <p:nvGrpSpPr>
            <p:cNvPr id="1033" name="Group 17"/>
            <p:cNvGrpSpPr>
              <a:grpSpLocks/>
            </p:cNvGrpSpPr>
            <p:nvPr userDrawn="1"/>
          </p:nvGrpSpPr>
          <p:grpSpPr bwMode="auto">
            <a:xfrm>
              <a:off x="0" y="2291"/>
              <a:ext cx="1385" cy="1702"/>
              <a:chOff x="0" y="2291"/>
              <a:chExt cx="1385" cy="1702"/>
            </a:xfrm>
          </p:grpSpPr>
          <p:sp>
            <p:nvSpPr>
              <p:cNvPr id="166930"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3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32"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3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34"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35"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3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37"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38"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39"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0"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1"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4"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7"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49"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0"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1"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5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6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7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8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9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9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9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9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latin typeface="Arial" charset="0"/>
                  <a:cs typeface="+mn-cs"/>
                </a:endParaRPr>
              </a:p>
            </p:txBody>
          </p:sp>
          <p:sp>
            <p:nvSpPr>
              <p:cNvPr id="16699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9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96"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9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9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699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2"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3"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6"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7"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8"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09"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1"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3"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4"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19"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0"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1"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2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3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4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5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6705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6705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6705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6705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6705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6705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6705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6705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latin typeface="Arial" charset="0"/>
                  <a:cs typeface="+mn-cs"/>
                </a:endParaRPr>
              </a:p>
            </p:txBody>
          </p:sp>
          <p:sp>
            <p:nvSpPr>
              <p:cNvPr id="16705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6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latin typeface="Arial" charset="0"/>
                  <a:cs typeface="+mn-cs"/>
                </a:endParaRPr>
              </a:p>
            </p:txBody>
          </p:sp>
          <p:sp>
            <p:nvSpPr>
              <p:cNvPr id="16706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latin typeface="Arial" charset="0"/>
                  <a:cs typeface="+mn-cs"/>
                </a:endParaRPr>
              </a:p>
            </p:txBody>
          </p:sp>
          <p:sp>
            <p:nvSpPr>
              <p:cNvPr id="16706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latin typeface="Arial" charset="0"/>
                  <a:cs typeface="+mn-cs"/>
                </a:endParaRPr>
              </a:p>
            </p:txBody>
          </p:sp>
          <p:sp>
            <p:nvSpPr>
              <p:cNvPr id="16706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latin typeface="Arial" charset="0"/>
                  <a:cs typeface="+mn-cs"/>
                </a:endParaRPr>
              </a:p>
            </p:txBody>
          </p:sp>
          <p:sp>
            <p:nvSpPr>
              <p:cNvPr id="16706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latin typeface="Arial" charset="0"/>
                  <a:cs typeface="+mn-cs"/>
                </a:endParaRPr>
              </a:p>
            </p:txBody>
          </p:sp>
        </p:grpSp>
      </p:grpSp>
      <p:sp>
        <p:nvSpPr>
          <p:cNvPr id="16706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6706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latin typeface="Arial" charset="0"/>
                <a:cs typeface="+mn-cs"/>
              </a:defRPr>
            </a:lvl1pPr>
          </a:lstStyle>
          <a:p>
            <a:pPr>
              <a:defRPr/>
            </a:pPr>
            <a:endParaRPr lang="fr-FR"/>
          </a:p>
        </p:txBody>
      </p:sp>
      <p:sp>
        <p:nvSpPr>
          <p:cNvPr id="16706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latin typeface="Arial" charset="0"/>
                <a:cs typeface="+mn-cs"/>
              </a:defRPr>
            </a:lvl1pPr>
          </a:lstStyle>
          <a:p>
            <a:pPr>
              <a:defRPr/>
            </a:pPr>
            <a:endParaRPr lang="fr-FR"/>
          </a:p>
        </p:txBody>
      </p:sp>
      <p:sp>
        <p:nvSpPr>
          <p:cNvPr id="16706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latin typeface="Arial" charset="0"/>
                <a:cs typeface="+mn-cs"/>
              </a:defRPr>
            </a:lvl1pPr>
          </a:lstStyle>
          <a:p>
            <a:pPr>
              <a:defRPr/>
            </a:pPr>
            <a:fld id="{068CD15F-830D-41A9-BB73-9E5194283C89}" type="slidenum">
              <a:rPr lang="fr-FR"/>
              <a:pPr>
                <a:defRPr/>
              </a:pPr>
              <a:t>‹N°›</a:t>
            </a:fld>
            <a:endParaRPr lang="fr-FR"/>
          </a:p>
        </p:txBody>
      </p:sp>
      <p:sp>
        <p:nvSpPr>
          <p:cNvPr id="16706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91"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44.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6.jpeg"/><Relationship Id="rId4" Type="http://schemas.openxmlformats.org/officeDocument/2006/relationships/image" Target="../media/image41.jpeg"/><Relationship Id="rId9" Type="http://schemas.openxmlformats.org/officeDocument/2006/relationships/image" Target="../media/image45.jpeg"/></Relationships>
</file>

<file path=ppt/slides/_rels/slide4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6.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611560" y="4653136"/>
            <a:ext cx="2447925" cy="433387"/>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defRPr/>
            </a:pPr>
            <a:r>
              <a:rPr lang="fr-FR" dirty="0" smtClean="0">
                <a:solidFill>
                  <a:srgbClr val="FFC000"/>
                </a:solidFill>
                <a:effectLst>
                  <a:outerShdw blurRad="38100" dist="38100" dir="2700000" algn="tl">
                    <a:srgbClr val="000000"/>
                  </a:outerShdw>
                </a:effectLst>
              </a:rPr>
              <a:t>Marc </a:t>
            </a:r>
            <a:r>
              <a:rPr lang="fr-FR" dirty="0">
                <a:solidFill>
                  <a:srgbClr val="FFC000"/>
                </a:solidFill>
                <a:effectLst>
                  <a:outerShdw blurRad="38100" dist="38100" dir="2700000" algn="tl">
                    <a:srgbClr val="000000"/>
                  </a:outerShdw>
                </a:effectLst>
              </a:rPr>
              <a:t>SOURIS </a:t>
            </a:r>
          </a:p>
        </p:txBody>
      </p:sp>
      <p:sp>
        <p:nvSpPr>
          <p:cNvPr id="169987" name="Rectangle 3"/>
          <p:cNvSpPr>
            <a:spLocks noChangeArrowheads="1"/>
          </p:cNvSpPr>
          <p:nvPr/>
        </p:nvSpPr>
        <p:spPr bwMode="auto">
          <a:xfrm>
            <a:off x="0" y="5805488"/>
            <a:ext cx="9144000" cy="214312"/>
          </a:xfrm>
          <a:prstGeom prst="rect">
            <a:avLst/>
          </a:prstGeom>
          <a:solidFill>
            <a:srgbClr val="C0C0C0">
              <a:alpha val="14999"/>
            </a:srgbClr>
          </a:solidFill>
          <a:ln w="9525">
            <a:noFill/>
            <a:miter lim="800000"/>
            <a:headEnd/>
            <a:tailEnd/>
          </a:ln>
          <a:effectLst/>
        </p:spPr>
        <p:txBody>
          <a:bodyPr wrap="none" anchor="ctr"/>
          <a:lstStyle/>
          <a:p>
            <a:pPr>
              <a:defRPr/>
            </a:pPr>
            <a:endParaRPr lang="fr-FR">
              <a:latin typeface="Arial" charset="0"/>
              <a:cs typeface="+mn-cs"/>
            </a:endParaRPr>
          </a:p>
        </p:txBody>
      </p:sp>
      <p:pic>
        <p:nvPicPr>
          <p:cNvPr id="3080" name="Picture 25" descr="Position"/>
          <p:cNvPicPr>
            <a:picLocks noChangeAspect="1" noChangeArrowheads="1"/>
          </p:cNvPicPr>
          <p:nvPr/>
        </p:nvPicPr>
        <p:blipFill>
          <a:blip r:embed="rId3" cstate="print"/>
          <a:srcRect/>
          <a:stretch>
            <a:fillRect/>
          </a:stretch>
        </p:blipFill>
        <p:spPr bwMode="auto">
          <a:xfrm>
            <a:off x="7440613" y="3533775"/>
            <a:ext cx="1184275" cy="1911350"/>
          </a:xfrm>
          <a:prstGeom prst="rect">
            <a:avLst/>
          </a:prstGeom>
          <a:noFill/>
          <a:ln w="9525">
            <a:noFill/>
            <a:miter lim="800000"/>
            <a:headEnd/>
            <a:tailEnd/>
          </a:ln>
        </p:spPr>
      </p:pic>
      <p:pic>
        <p:nvPicPr>
          <p:cNvPr id="3081" name="Picture 26"/>
          <p:cNvPicPr>
            <a:picLocks noChangeAspect="1" noChangeArrowheads="1"/>
          </p:cNvPicPr>
          <p:nvPr/>
        </p:nvPicPr>
        <p:blipFill>
          <a:blip r:embed="rId4" cstate="print"/>
          <a:srcRect/>
          <a:stretch>
            <a:fillRect/>
          </a:stretch>
        </p:blipFill>
        <p:spPr bwMode="auto">
          <a:xfrm>
            <a:off x="6145213" y="3573463"/>
            <a:ext cx="885825" cy="909637"/>
          </a:xfrm>
          <a:prstGeom prst="rect">
            <a:avLst/>
          </a:prstGeom>
          <a:noFill/>
          <a:ln w="9525">
            <a:noFill/>
            <a:miter lim="800000"/>
            <a:headEnd/>
            <a:tailEnd/>
          </a:ln>
        </p:spPr>
      </p:pic>
      <p:pic>
        <p:nvPicPr>
          <p:cNvPr id="3082" name="Picture 27"/>
          <p:cNvPicPr>
            <a:picLocks noChangeAspect="1" noChangeArrowheads="1"/>
          </p:cNvPicPr>
          <p:nvPr/>
        </p:nvPicPr>
        <p:blipFill>
          <a:blip r:embed="rId5" cstate="print"/>
          <a:srcRect/>
          <a:stretch>
            <a:fillRect/>
          </a:stretch>
        </p:blipFill>
        <p:spPr bwMode="auto">
          <a:xfrm>
            <a:off x="4994275" y="4613275"/>
            <a:ext cx="2374900" cy="847725"/>
          </a:xfrm>
          <a:prstGeom prst="rect">
            <a:avLst/>
          </a:prstGeom>
          <a:noFill/>
          <a:ln w="9525">
            <a:noFill/>
            <a:miter lim="800000"/>
            <a:headEnd/>
            <a:tailEnd/>
          </a:ln>
        </p:spPr>
      </p:pic>
      <p:pic>
        <p:nvPicPr>
          <p:cNvPr id="3083" name="Picture 28"/>
          <p:cNvPicPr>
            <a:picLocks noChangeAspect="1" noChangeArrowheads="1"/>
          </p:cNvPicPr>
          <p:nvPr/>
        </p:nvPicPr>
        <p:blipFill>
          <a:blip r:embed="rId6" cstate="print"/>
          <a:srcRect r="9558"/>
          <a:stretch>
            <a:fillRect/>
          </a:stretch>
        </p:blipFill>
        <p:spPr bwMode="auto">
          <a:xfrm>
            <a:off x="4346575" y="3563938"/>
            <a:ext cx="1366838" cy="944562"/>
          </a:xfrm>
          <a:prstGeom prst="rect">
            <a:avLst/>
          </a:prstGeom>
          <a:noFill/>
          <a:ln w="9525">
            <a:noFill/>
            <a:miter lim="800000"/>
            <a:headEnd/>
            <a:tailEnd/>
          </a:ln>
        </p:spPr>
      </p:pic>
      <p:pic>
        <p:nvPicPr>
          <p:cNvPr id="3084" name="Picture 29" descr="STAT09"/>
          <p:cNvPicPr>
            <a:picLocks noChangeAspect="1" noChangeArrowheads="1"/>
          </p:cNvPicPr>
          <p:nvPr/>
        </p:nvPicPr>
        <p:blipFill>
          <a:blip r:embed="rId7" cstate="print"/>
          <a:srcRect/>
          <a:stretch>
            <a:fillRect/>
          </a:stretch>
        </p:blipFill>
        <p:spPr bwMode="auto">
          <a:xfrm>
            <a:off x="4067175" y="4597400"/>
            <a:ext cx="782638" cy="847725"/>
          </a:xfrm>
          <a:prstGeom prst="rect">
            <a:avLst/>
          </a:prstGeom>
          <a:noFill/>
          <a:ln w="9525">
            <a:noFill/>
            <a:miter lim="800000"/>
            <a:headEnd/>
            <a:tailEnd/>
          </a:ln>
        </p:spPr>
      </p:pic>
      <p:sp>
        <p:nvSpPr>
          <p:cNvPr id="16" name="Rectangle 6"/>
          <p:cNvSpPr>
            <a:spLocks noChangeArrowheads="1"/>
          </p:cNvSpPr>
          <p:nvPr/>
        </p:nvSpPr>
        <p:spPr bwMode="auto">
          <a:xfrm>
            <a:off x="755650" y="476250"/>
            <a:ext cx="7772400" cy="1008063"/>
          </a:xfrm>
          <a:prstGeom prst="rect">
            <a:avLst/>
          </a:prstGeom>
          <a:noFill/>
          <a:ln w="9525">
            <a:noFill/>
            <a:miter lim="800000"/>
            <a:headEnd/>
            <a:tailEnd/>
          </a:ln>
          <a:effectLst/>
        </p:spPr>
        <p:txBody>
          <a:bodyPr anchor="b" anchorCtr="1"/>
          <a:lstStyle/>
          <a:p>
            <a:pPr algn="ctr">
              <a:defRPr/>
            </a:pPr>
            <a:r>
              <a:rPr lang="fr-FR" sz="4400" dirty="0" smtClean="0">
                <a:effectLst>
                  <a:outerShdw blurRad="38100" dist="38100" dir="2700000" algn="tl">
                    <a:srgbClr val="000000"/>
                  </a:outerShdw>
                </a:effectLst>
                <a:latin typeface="Arial" pitchFamily="34" charset="0"/>
                <a:cs typeface="Arial" pitchFamily="34" charset="0"/>
              </a:rPr>
              <a:t>Module </a:t>
            </a:r>
            <a:r>
              <a:rPr lang="fr-FR" sz="4400" dirty="0">
                <a:effectLst>
                  <a:outerShdw blurRad="38100" dist="38100" dir="2700000" algn="tl">
                    <a:srgbClr val="000000"/>
                  </a:outerShdw>
                </a:effectLst>
                <a:latin typeface="Arial" pitchFamily="34" charset="0"/>
                <a:cs typeface="Arial" pitchFamily="34" charset="0"/>
              </a:rPr>
              <a:t>SIG-Santé</a:t>
            </a:r>
          </a:p>
        </p:txBody>
      </p:sp>
      <p:sp>
        <p:nvSpPr>
          <p:cNvPr id="17" name="Text Box 7"/>
          <p:cNvSpPr txBox="1">
            <a:spLocks noChangeArrowheads="1"/>
          </p:cNvSpPr>
          <p:nvPr/>
        </p:nvSpPr>
        <p:spPr bwMode="auto">
          <a:xfrm>
            <a:off x="518160" y="1811338"/>
            <a:ext cx="8625840" cy="1169551"/>
          </a:xfrm>
          <a:prstGeom prst="rect">
            <a:avLst/>
          </a:prstGeom>
          <a:noFill/>
          <a:ln w="9525">
            <a:noFill/>
            <a:miter lim="800000"/>
            <a:headEnd/>
            <a:tailEnd/>
          </a:ln>
          <a:effectLst/>
        </p:spPr>
        <p:txBody>
          <a:bodyPr wrap="square">
            <a:spAutoFit/>
          </a:bodyPr>
          <a:lstStyle/>
          <a:p>
            <a:pPr>
              <a:spcBef>
                <a:spcPct val="50000"/>
              </a:spcBef>
              <a:defRPr/>
            </a:pPr>
            <a:r>
              <a:rPr lang="fr-FR" sz="3400" dirty="0" smtClean="0">
                <a:effectLst>
                  <a:outerShdw blurRad="38100" dist="38100" dir="2700000" algn="tl">
                    <a:srgbClr val="000000"/>
                  </a:outerShdw>
                </a:effectLst>
              </a:rPr>
              <a:t>10</a:t>
            </a:r>
            <a:r>
              <a:rPr lang="fr-FR" sz="3400" dirty="0" smtClean="0">
                <a:effectLst>
                  <a:outerShdw blurRad="38100" dist="38100" dir="2700000" algn="tl">
                    <a:srgbClr val="000000"/>
                  </a:outerShdw>
                </a:effectLst>
                <a:latin typeface="Arial" pitchFamily="34" charset="0"/>
                <a:cs typeface="Arial" pitchFamily="34" charset="0"/>
              </a:rPr>
              <a:t>. Analyse spatiale</a:t>
            </a:r>
            <a:endParaRPr lang="fr-FR" sz="3400" dirty="0">
              <a:effectLst>
                <a:outerShdw blurRad="38100" dist="38100" dir="2700000" algn="tl">
                  <a:srgbClr val="000000"/>
                </a:outerShdw>
              </a:effectLst>
              <a:latin typeface="Arial" pitchFamily="34" charset="0"/>
              <a:cs typeface="Arial" pitchFamily="34" charset="0"/>
            </a:endParaRPr>
          </a:p>
          <a:p>
            <a:pPr>
              <a:spcBef>
                <a:spcPct val="50000"/>
              </a:spcBef>
              <a:defRPr/>
            </a:pPr>
            <a:r>
              <a:rPr lang="fr-FR" sz="2400" dirty="0" smtClean="0">
                <a:effectLst>
                  <a:outerShdw blurRad="38100" dist="38100" dir="2700000" algn="tl">
                    <a:srgbClr val="000000"/>
                  </a:outerShdw>
                </a:effectLst>
                <a:latin typeface="Arial" pitchFamily="34" charset="0"/>
                <a:cs typeface="Arial" pitchFamily="34" charset="0"/>
              </a:rPr>
              <a:t>Concepts et méthodes </a:t>
            </a:r>
            <a:endParaRPr lang="fr-FR" sz="2400" i="1" dirty="0">
              <a:effectLst>
                <a:outerShdw blurRad="38100" dist="38100" dir="2700000" algn="tl">
                  <a:srgbClr val="000000"/>
                </a:outerShdw>
              </a:effectLst>
              <a:latin typeface="Arial" pitchFamily="34" charset="0"/>
              <a:cs typeface="Arial" pitchFamily="34" charset="0"/>
            </a:endParaRPr>
          </a:p>
        </p:txBody>
      </p:sp>
      <p:sp>
        <p:nvSpPr>
          <p:cNvPr id="18"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19"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2011-2012</a:t>
            </a:r>
            <a:endParaRPr lang="fr-FR" sz="1500" dirty="0">
              <a:effectLst>
                <a:outerShdw blurRad="38100" dist="38100" dir="2700000" algn="tl">
                  <a:srgbClr val="000000"/>
                </a:outerShdw>
              </a:effectLst>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spatiale en géographie</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611560" y="1268760"/>
            <a:ext cx="7920038" cy="5107552"/>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rPr>
              <a:t> Effets spatiaux : tendance globale, effet locaux</a:t>
            </a:r>
          </a:p>
          <a:p>
            <a:pPr marL="450850" lvl="1">
              <a:spcBef>
                <a:spcPct val="40000"/>
              </a:spcBef>
              <a:spcAft>
                <a:spcPct val="15000"/>
              </a:spcAft>
              <a:buClr>
                <a:srgbClr val="FFC000"/>
              </a:buClr>
              <a:buSzPct val="80000"/>
              <a:buFont typeface="Arial" pitchFamily="34" charset="0"/>
              <a:buChar char="•"/>
              <a:defRPr/>
            </a:pPr>
            <a:r>
              <a:rPr lang="fr-FR" dirty="0" smtClean="0"/>
              <a:t> Principe de la dépendance spatiale : ce qui est proche se ressemble</a:t>
            </a:r>
          </a:p>
          <a:p>
            <a:pPr marL="450850" lvl="1">
              <a:spcBef>
                <a:spcPct val="40000"/>
              </a:spcBef>
              <a:spcAft>
                <a:spcPct val="15000"/>
              </a:spcAft>
              <a:buClr>
                <a:srgbClr val="FFC000"/>
              </a:buClr>
              <a:buSzPct val="80000"/>
              <a:buFont typeface="Arial" pitchFamily="34" charset="0"/>
              <a:buChar char="•"/>
              <a:defRPr/>
            </a:pPr>
            <a:r>
              <a:rPr lang="fr-FR" dirty="0" smtClean="0"/>
              <a:t> On cherche à séparer la dépendance spatiale en plusieurs composantes :</a:t>
            </a:r>
          </a:p>
          <a:p>
            <a:pPr marL="908050" lvl="2">
              <a:spcBef>
                <a:spcPct val="40000"/>
              </a:spcBef>
              <a:spcAft>
                <a:spcPct val="15000"/>
              </a:spcAft>
              <a:buClr>
                <a:srgbClr val="FFC000"/>
              </a:buClr>
              <a:buSzPct val="80000"/>
              <a:buFont typeface="Arial" pitchFamily="34" charset="0"/>
              <a:buChar char="•"/>
              <a:defRPr/>
            </a:pPr>
            <a:r>
              <a:rPr lang="fr-FR" dirty="0" smtClean="0"/>
              <a:t> une composante qui ne dépend que de la distance et/ou de la direction (vecteur), mais pas du lieu : c’est la tendance globale</a:t>
            </a:r>
          </a:p>
          <a:p>
            <a:pPr marL="908050" lvl="2">
              <a:spcBef>
                <a:spcPct val="40000"/>
              </a:spcBef>
              <a:spcAft>
                <a:spcPct val="15000"/>
              </a:spcAft>
              <a:buClr>
                <a:srgbClr val="FFC000"/>
              </a:buClr>
              <a:buSzPct val="80000"/>
              <a:buFont typeface="Arial" pitchFamily="34" charset="0"/>
              <a:buChar char="•"/>
              <a:defRPr/>
            </a:pPr>
            <a:r>
              <a:rPr lang="fr-FR" dirty="0" smtClean="0"/>
              <a:t> une composante qui dépend uniquement du lieu (</a:t>
            </a:r>
            <a:r>
              <a:rPr lang="fr-FR" dirty="0" err="1" smtClean="0"/>
              <a:t>hétérogénéïté</a:t>
            </a:r>
            <a:r>
              <a:rPr lang="fr-FR" dirty="0" smtClean="0"/>
              <a:t> spatiale de la dépendance)</a:t>
            </a:r>
          </a:p>
          <a:p>
            <a:pPr marL="450850" lvl="1">
              <a:spcBef>
                <a:spcPct val="40000"/>
              </a:spcBef>
              <a:spcAft>
                <a:spcPct val="15000"/>
              </a:spcAft>
              <a:buClr>
                <a:srgbClr val="FFC000"/>
              </a:buClr>
              <a:buSzPct val="80000"/>
              <a:buFont typeface="Arial" pitchFamily="34" charset="0"/>
              <a:buChar char="•"/>
              <a:defRPr/>
            </a:pPr>
            <a:r>
              <a:rPr lang="fr-FR" dirty="0" smtClean="0"/>
              <a:t> Un processus est dit stationnaire si la composante locale est nulle (la différence entre deux points ne dépend pas du lieu)</a:t>
            </a:r>
          </a:p>
          <a:p>
            <a:pPr marL="450850" lvl="1">
              <a:spcBef>
                <a:spcPct val="40000"/>
              </a:spcBef>
              <a:spcAft>
                <a:spcPct val="15000"/>
              </a:spcAft>
              <a:buClr>
                <a:srgbClr val="FFC000"/>
              </a:buClr>
              <a:buSzPct val="80000"/>
              <a:buFont typeface="Arial" pitchFamily="34" charset="0"/>
              <a:buChar char="•"/>
              <a:defRPr/>
            </a:pPr>
            <a:r>
              <a:rPr lang="fr-FR" dirty="0" smtClean="0"/>
              <a:t> Un processus est dit isotrope si la direction n’intervient pas dans la tendance globale.</a:t>
            </a:r>
          </a:p>
          <a:p>
            <a:pPr marL="450850" lvl="1">
              <a:spcBef>
                <a:spcPct val="40000"/>
              </a:spcBef>
              <a:spcAft>
                <a:spcPct val="15000"/>
              </a:spcAft>
              <a:buClr>
                <a:srgbClr val="FFC000"/>
              </a:buClr>
              <a:buSzPct val="80000"/>
              <a:buFont typeface="Arial" pitchFamily="34" charset="0"/>
              <a:buChar char="•"/>
              <a:defRPr/>
            </a:pPr>
            <a:r>
              <a:rPr lang="fr-FR" dirty="0" smtClean="0"/>
              <a:t> Cette séparation est difficile, surtout si l’espace est discret. Elle font en général intervenir des échelles d’observation différentes.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spatiale en géographie</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611560" y="1268760"/>
            <a:ext cx="7920038" cy="381950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rPr>
              <a:t> </a:t>
            </a:r>
            <a:r>
              <a:rPr lang="fr-FR" sz="2200" dirty="0" smtClean="0">
                <a:solidFill>
                  <a:srgbClr val="FFC000"/>
                </a:solidFill>
              </a:rPr>
              <a:t>Cadre général d’étude des effets locaux</a:t>
            </a:r>
          </a:p>
          <a:p>
            <a:pPr lvl="1">
              <a:spcBef>
                <a:spcPct val="40000"/>
              </a:spcBef>
              <a:spcAft>
                <a:spcPct val="15000"/>
              </a:spcAft>
              <a:buClr>
                <a:srgbClr val="FFC000"/>
              </a:buClr>
              <a:buSzPct val="80000"/>
              <a:buFont typeface="Arial" pitchFamily="34" charset="0"/>
              <a:buChar char="•"/>
              <a:defRPr/>
            </a:pPr>
            <a:r>
              <a:rPr lang="fr-FR" dirty="0" smtClean="0"/>
              <a:t> Caractéristiques et analyse de la position absolue ou relative d’objets ou d’évènements (lieux spatiaux ou spatio-temporels) : lieu d’une épidémie, de crimes, d’accidents de transport…</a:t>
            </a:r>
          </a:p>
          <a:p>
            <a:pPr lvl="1">
              <a:spcBef>
                <a:spcPct val="40000"/>
              </a:spcBef>
              <a:spcAft>
                <a:spcPct val="15000"/>
              </a:spcAft>
              <a:buClr>
                <a:srgbClr val="FFC000"/>
              </a:buClr>
              <a:buSzPct val="80000"/>
              <a:buFont typeface="Arial" pitchFamily="34" charset="0"/>
              <a:buChar char="•"/>
              <a:defRPr/>
            </a:pPr>
            <a:r>
              <a:rPr lang="fr-FR" dirty="0" smtClean="0"/>
              <a:t> Caractéristiques et analyse de la position absolue ou relative de valeurs (teneur en minerai, prévalences ou incidences…)</a:t>
            </a:r>
          </a:p>
          <a:p>
            <a:pPr lvl="1">
              <a:spcBef>
                <a:spcPct val="40000"/>
              </a:spcBef>
              <a:spcAft>
                <a:spcPct val="15000"/>
              </a:spcAft>
              <a:buClr>
                <a:srgbClr val="FFC000"/>
              </a:buClr>
              <a:buSzPct val="80000"/>
              <a:buFont typeface="Arial" pitchFamily="34" charset="0"/>
              <a:buChar char="•"/>
              <a:defRPr/>
            </a:pPr>
            <a:r>
              <a:rPr lang="fr-FR" dirty="0" smtClean="0"/>
              <a:t> Caractéristiques et analyse des interactions spatiales </a:t>
            </a:r>
          </a:p>
          <a:p>
            <a:pPr lvl="1">
              <a:spcBef>
                <a:spcPct val="40000"/>
              </a:spcBef>
              <a:spcAft>
                <a:spcPct val="15000"/>
              </a:spcAft>
              <a:buClr>
                <a:srgbClr val="FFC000"/>
              </a:buClr>
              <a:buSzPct val="80000"/>
              <a:buFont typeface="Arial" pitchFamily="34" charset="0"/>
              <a:buChar char="•"/>
              <a:defRPr/>
            </a:pPr>
            <a:r>
              <a:rPr lang="fr-FR" dirty="0" smtClean="0"/>
              <a:t> Les valeurs peuvent être les résidus d’un modèle statistique classique, afin de vérifier la qualité du modèle statistique (distribution spatiale aléatoire des résidus) ou déceler un phénomène spatial de second ordre inconnu non pris en compte dans le modèle statistique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smtClean="0">
                <a:effectLst>
                  <a:outerShdw blurRad="38100" dist="38100" dir="2700000" algn="tl">
                    <a:srgbClr val="000000"/>
                  </a:outerShdw>
                </a:effectLst>
              </a:rPr>
              <a:t>L’analyse spatiale en géographie</a:t>
            </a:r>
            <a:endParaRPr lang="fr-FR" sz="3200" i="1">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5079852"/>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rPr>
              <a:t>Difficultés</a:t>
            </a:r>
          </a:p>
          <a:p>
            <a:pPr lvl="1">
              <a:spcBef>
                <a:spcPct val="40000"/>
              </a:spcBef>
              <a:spcAft>
                <a:spcPct val="15000"/>
              </a:spcAft>
              <a:buClr>
                <a:srgbClr val="FFC000"/>
              </a:buClr>
              <a:buSzPct val="80000"/>
              <a:buFont typeface="Arial" pitchFamily="34" charset="0"/>
              <a:buChar char="•"/>
              <a:defRPr/>
            </a:pPr>
            <a:r>
              <a:rPr lang="fr-FR" dirty="0" smtClean="0"/>
              <a:t> L’analyse ne doit pas inclure l’organisation de l’espace qui ne fait pas partie du problème posé (ex. : lieux des villages –pas le problème- et agrégation des valeurs ou des évènements- le problème)</a:t>
            </a:r>
          </a:p>
          <a:p>
            <a:pPr lvl="1">
              <a:spcBef>
                <a:spcPct val="40000"/>
              </a:spcBef>
              <a:spcAft>
                <a:spcPct val="15000"/>
              </a:spcAft>
              <a:buClr>
                <a:srgbClr val="FFC000"/>
              </a:buClr>
              <a:buSzPct val="80000"/>
              <a:buFont typeface="Arial" pitchFamily="34" charset="0"/>
              <a:buChar char="•"/>
              <a:defRPr/>
            </a:pPr>
            <a:r>
              <a:rPr lang="fr-FR" dirty="0" smtClean="0"/>
              <a:t> Quand on utilise des distances, des voisinages, ou des formes locales (par exemple, radiales), les effets de bords sont complexes et difficiles à résoudre de façon mathématique. L’approche statistique basée sur la simulation (MC) permet seule de simuler l’enveloppe des situations possibles.</a:t>
            </a:r>
          </a:p>
          <a:p>
            <a:pPr lvl="1">
              <a:spcBef>
                <a:spcPct val="40000"/>
              </a:spcBef>
              <a:spcAft>
                <a:spcPct val="15000"/>
              </a:spcAft>
              <a:buClr>
                <a:srgbClr val="FFC000"/>
              </a:buClr>
              <a:buSzPct val="80000"/>
              <a:buFont typeface="Arial" pitchFamily="34" charset="0"/>
              <a:buChar char="•"/>
              <a:defRPr/>
            </a:pPr>
            <a:r>
              <a:rPr lang="fr-FR" dirty="0" smtClean="0"/>
              <a:t> Bien souvent, l’analyse ne reflète pas la complexité de la réalité : par exemple, utilisation de la distance euclidienne; voisins sans analyse de barrières; etc. </a:t>
            </a:r>
          </a:p>
          <a:p>
            <a:pPr lvl="1">
              <a:spcBef>
                <a:spcPct val="40000"/>
              </a:spcBef>
              <a:spcAft>
                <a:spcPct val="15000"/>
              </a:spcAft>
              <a:buClr>
                <a:srgbClr val="FFC000"/>
              </a:buClr>
              <a:buSzPct val="80000"/>
              <a:buFont typeface="Arial" pitchFamily="34" charset="0"/>
              <a:buChar char="•"/>
              <a:defRPr/>
            </a:pPr>
            <a:r>
              <a:rPr lang="fr-FR" dirty="0" smtClean="0"/>
              <a:t> Les interaction spatiales entre objets dépendent de la densité des objets</a:t>
            </a:r>
          </a:p>
          <a:p>
            <a:pPr lvl="1">
              <a:spcBef>
                <a:spcPct val="40000"/>
              </a:spcBef>
              <a:spcAft>
                <a:spcPct val="15000"/>
              </a:spcAft>
              <a:buClr>
                <a:srgbClr val="FFC000"/>
              </a:buClr>
              <a:buSzPct val="80000"/>
              <a:buFont typeface="Arial" pitchFamily="34" charset="0"/>
              <a:buChar char="•"/>
              <a:defRPr/>
            </a:pPr>
            <a:r>
              <a:rPr lang="fr-FR" dirty="0" smtClean="0"/>
              <a:t> Certaines échelles d’analyse permettent de synthétiser des résultats et de faire apparaitre des structures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1" y="2996952"/>
            <a:ext cx="9144001" cy="838200"/>
          </a:xfrm>
          <a:prstGeom prst="rect">
            <a:avLst/>
          </a:prstGeom>
          <a:noFill/>
          <a:ln w="9525">
            <a:noFill/>
            <a:miter lim="800000"/>
            <a:headEnd/>
            <a:tailEnd/>
          </a:ln>
          <a:effectLst/>
        </p:spPr>
        <p:txBody>
          <a:bodyPr anchor="ctr"/>
          <a:lstStyle/>
          <a:p>
            <a:pPr algn="ctr">
              <a:defRPr/>
            </a:pPr>
            <a:r>
              <a:rPr lang="fr-FR" sz="3200" dirty="0" smtClean="0">
                <a:solidFill>
                  <a:srgbClr val="FFC000"/>
                </a:solidFill>
                <a:effectLst>
                  <a:outerShdw blurRad="38100" dist="38100" dir="2700000" algn="tl">
                    <a:srgbClr val="000000"/>
                  </a:outerShdw>
                </a:effectLst>
                <a:latin typeface="Arial" charset="0"/>
                <a:cs typeface="Arial" charset="0"/>
              </a:rPr>
              <a:t>Visualisation et cartographie synthétique</a:t>
            </a:r>
            <a:endParaRPr lang="fr-FR" sz="3200" dirty="0">
              <a:solidFill>
                <a:srgbClr val="FFC0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Cartographie et outils de synthèse</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552" y="1340768"/>
            <a:ext cx="8280920" cy="3093154"/>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C66"/>
                </a:solidFill>
                <a:effectLst>
                  <a:outerShdw blurRad="38100" dist="38100" dir="2700000" algn="tl">
                    <a:srgbClr val="000000"/>
                  </a:outerShdw>
                </a:effectLst>
              </a:rPr>
              <a:t> La </a:t>
            </a:r>
            <a:r>
              <a:rPr lang="fr-FR" sz="2200" dirty="0" smtClean="0">
                <a:solidFill>
                  <a:srgbClr val="FFC000"/>
                </a:solidFill>
                <a:effectLst>
                  <a:outerShdw blurRad="38100" dist="38100" dir="2700000" algn="tl">
                    <a:srgbClr val="000000"/>
                  </a:outerShdw>
                </a:effectLst>
              </a:rPr>
              <a:t>cartographie est utilisée pour l’analyse visuelle et l’interprétation en géographie</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sz="2000" dirty="0" smtClean="0"/>
              <a:t> </a:t>
            </a:r>
            <a:r>
              <a:rPr lang="fr-FR" dirty="0" smtClean="0"/>
              <a:t>La sémiologie graphique et le langage cartographique doivent être utilisés avec rigueur pour éviter les erreurs d’interprétation</a:t>
            </a:r>
          </a:p>
          <a:p>
            <a:pPr lvl="1">
              <a:spcBef>
                <a:spcPct val="40000"/>
              </a:spcBef>
              <a:spcAft>
                <a:spcPct val="15000"/>
              </a:spcAft>
              <a:buClr>
                <a:srgbClr val="FFC000"/>
              </a:buClr>
              <a:buSzPct val="80000"/>
              <a:buFont typeface="Arial" pitchFamily="34" charset="0"/>
              <a:buChar char="•"/>
              <a:defRPr/>
            </a:pPr>
            <a:r>
              <a:rPr lang="fr-FR" dirty="0" smtClean="0"/>
              <a:t> Cartographie des attributs (ex. : prévalences, incidences, RR, OR, etc.)</a:t>
            </a:r>
          </a:p>
          <a:p>
            <a:pPr lvl="1">
              <a:spcBef>
                <a:spcPct val="40000"/>
              </a:spcBef>
              <a:spcAft>
                <a:spcPct val="15000"/>
              </a:spcAft>
              <a:buClr>
                <a:srgbClr val="FFC000"/>
              </a:buClr>
              <a:buSzPct val="80000"/>
              <a:buFont typeface="Arial" pitchFamily="34" charset="0"/>
              <a:buChar char="•"/>
              <a:defRPr/>
            </a:pPr>
            <a:r>
              <a:rPr lang="fr-FR" dirty="0" smtClean="0"/>
              <a:t> Outils de synthèses, pour mettre en évidence des tendances spatiales: centres moyens, distance standard et dispersion, ellipses de dispersions…</a:t>
            </a:r>
          </a:p>
          <a:p>
            <a:pPr lvl="1">
              <a:spcBef>
                <a:spcPct val="40000"/>
              </a:spcBef>
              <a:spcAft>
                <a:spcPct val="15000"/>
              </a:spcAft>
              <a:buClr>
                <a:srgbClr val="FFC000"/>
              </a:buClr>
              <a:buSzPct val="80000"/>
              <a:buFont typeface="Arial" pitchFamily="34" charset="0"/>
              <a:buChar char="•"/>
              <a:defRPr/>
            </a:pPr>
            <a:r>
              <a:rPr lang="fr-FR" dirty="0" smtClean="0"/>
              <a:t> Cartographie des résidus d’une régression</a:t>
            </a:r>
          </a:p>
        </p:txBody>
      </p:sp>
      <p:pic>
        <p:nvPicPr>
          <p:cNvPr id="1026" name="Picture 2" descr="C:\Savane\Users\marc\d_babel\Gabon101.jpg"/>
          <p:cNvPicPr>
            <a:picLocks noChangeAspect="1" noChangeArrowheads="1"/>
          </p:cNvPicPr>
          <p:nvPr/>
        </p:nvPicPr>
        <p:blipFill>
          <a:blip r:embed="rId3" cstate="print"/>
          <a:srcRect/>
          <a:stretch>
            <a:fillRect/>
          </a:stretch>
        </p:blipFill>
        <p:spPr bwMode="auto">
          <a:xfrm>
            <a:off x="1259634" y="4509120"/>
            <a:ext cx="2231635" cy="2283174"/>
          </a:xfrm>
          <a:prstGeom prst="rect">
            <a:avLst/>
          </a:prstGeom>
          <a:noFill/>
        </p:spPr>
      </p:pic>
      <p:pic>
        <p:nvPicPr>
          <p:cNvPr id="1027" name="Picture 3" descr="C:\Savane\Users\marc\d_babel\Gabon103.jpg"/>
          <p:cNvPicPr>
            <a:picLocks noChangeAspect="1" noChangeArrowheads="1"/>
          </p:cNvPicPr>
          <p:nvPr/>
        </p:nvPicPr>
        <p:blipFill>
          <a:blip r:embed="rId4" cstate="print"/>
          <a:srcRect/>
          <a:stretch>
            <a:fillRect/>
          </a:stretch>
        </p:blipFill>
        <p:spPr bwMode="auto">
          <a:xfrm>
            <a:off x="3563887" y="4509120"/>
            <a:ext cx="2231635" cy="2283174"/>
          </a:xfrm>
          <a:prstGeom prst="rect">
            <a:avLst/>
          </a:prstGeom>
          <a:noFill/>
        </p:spPr>
      </p:pic>
      <p:pic>
        <p:nvPicPr>
          <p:cNvPr id="7" name="Picture 2" descr="C:\Savane\Users\marc\d_babel\Gabon10.jpg"/>
          <p:cNvPicPr>
            <a:picLocks noChangeAspect="1" noChangeArrowheads="1"/>
          </p:cNvPicPr>
          <p:nvPr/>
        </p:nvPicPr>
        <p:blipFill>
          <a:blip r:embed="rId5" cstate="print"/>
          <a:srcRect/>
          <a:stretch>
            <a:fillRect/>
          </a:stretch>
        </p:blipFill>
        <p:spPr bwMode="auto">
          <a:xfrm>
            <a:off x="5868142" y="4509120"/>
            <a:ext cx="2209800" cy="225742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charset="0"/>
                <a:cs typeface="Arial" charset="0"/>
              </a:rPr>
              <a:t>Cartographie et outils de synthèse</a:t>
            </a:r>
            <a:endParaRPr lang="fr-FR" sz="3200" i="1" dirty="0">
              <a:effectLst>
                <a:outerShdw blurRad="38100" dist="38100" dir="2700000" algn="tl">
                  <a:srgbClr val="000000"/>
                </a:outerShdw>
              </a:effectLst>
              <a:latin typeface="Arial" charset="0"/>
              <a:cs typeface="Arial" charset="0"/>
            </a:endParaRPr>
          </a:p>
        </p:txBody>
      </p:sp>
      <p:pic>
        <p:nvPicPr>
          <p:cNvPr id="4" name="Picture 3"/>
          <p:cNvPicPr>
            <a:picLocks noChangeAspect="1" noChangeArrowheads="1"/>
          </p:cNvPicPr>
          <p:nvPr/>
        </p:nvPicPr>
        <p:blipFill>
          <a:blip r:embed="rId3" cstate="print"/>
          <a:srcRect/>
          <a:stretch>
            <a:fillRect/>
          </a:stretch>
        </p:blipFill>
        <p:spPr bwMode="auto">
          <a:xfrm>
            <a:off x="1043608" y="1340768"/>
            <a:ext cx="7326313" cy="4962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Cartographie et outils de synthèse</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7920038" cy="4955203"/>
          </a:xfrm>
          <a:prstGeom prst="rect">
            <a:avLst/>
          </a:prstGeom>
          <a:solidFill>
            <a:srgbClr val="C0C0C0">
              <a:alpha val="10001"/>
            </a:srgbClr>
          </a:solidFill>
          <a:ln w="9525" algn="ctr">
            <a:noFill/>
            <a:miter lim="800000"/>
            <a:headEnd/>
            <a:tailEnd/>
          </a:ln>
          <a:effectLst/>
        </p:spPr>
        <p:txBody>
          <a:bodyPr>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C66"/>
                </a:solidFill>
                <a:effectLst>
                  <a:outerShdw blurRad="38100" dist="38100" dir="2700000" algn="tl">
                    <a:srgbClr val="000000"/>
                  </a:outerShdw>
                </a:effectLst>
              </a:rPr>
              <a:t> </a:t>
            </a:r>
            <a:r>
              <a:rPr lang="fr-FR" sz="2200" dirty="0" smtClean="0">
                <a:solidFill>
                  <a:srgbClr val="FFC000"/>
                </a:solidFill>
                <a:effectLst>
                  <a:outerShdw blurRad="38100" dist="38100" dir="2700000" algn="tl">
                    <a:srgbClr val="000000"/>
                  </a:outerShdw>
                </a:effectLst>
              </a:rPr>
              <a:t>Mésinterprétation dans l’analyse visuelle</a:t>
            </a:r>
            <a:endParaRPr lang="fr-FR" sz="2000" dirty="0" smtClean="0"/>
          </a:p>
          <a:p>
            <a:pPr lvl="1">
              <a:spcBef>
                <a:spcPct val="40000"/>
              </a:spcBef>
              <a:spcAft>
                <a:spcPct val="15000"/>
              </a:spcAft>
              <a:buClr>
                <a:srgbClr val="FFC000"/>
              </a:buClr>
              <a:buSzPct val="80000"/>
              <a:buFont typeface="Arial" pitchFamily="34" charset="0"/>
              <a:buChar char="•"/>
              <a:defRPr/>
            </a:pPr>
            <a:r>
              <a:rPr lang="fr-FR" dirty="0" smtClean="0"/>
              <a:t> Si l’espace est discret , l’interprétation est difficile (i.e. un agrégat d’objet ne signifie pas un agrégat de valeurs, l’analyse est relative)</a:t>
            </a:r>
          </a:p>
          <a:p>
            <a:pPr lvl="1">
              <a:spcBef>
                <a:spcPct val="40000"/>
              </a:spcBef>
              <a:spcAft>
                <a:spcPct val="15000"/>
              </a:spcAft>
              <a:buClr>
                <a:srgbClr val="FFC000"/>
              </a:buClr>
              <a:buSzPct val="80000"/>
              <a:buFont typeface="Arial" pitchFamily="34" charset="0"/>
              <a:buChar char="•"/>
              <a:defRPr/>
            </a:pPr>
            <a:r>
              <a:rPr lang="fr-FR" dirty="0" smtClean="0"/>
              <a:t> Les effets de bords, et l’évaluation des distances ou des relations de voisinage sont difficiles à évaluer visuellement</a:t>
            </a:r>
          </a:p>
          <a:p>
            <a:pPr lvl="1">
              <a:spcBef>
                <a:spcPct val="40000"/>
              </a:spcBef>
              <a:spcAft>
                <a:spcPct val="15000"/>
              </a:spcAft>
              <a:buClr>
                <a:srgbClr val="FFC000"/>
              </a:buClr>
              <a:buSzPct val="80000"/>
              <a:buFont typeface="Arial" pitchFamily="34" charset="0"/>
              <a:buChar char="•"/>
              <a:defRPr/>
            </a:pPr>
            <a:r>
              <a:rPr lang="fr-FR" dirty="0" smtClean="0"/>
              <a:t> De nombreux phénomènes et caractéristiques spatiales sont difficiles à représenter  avec la cartographie (agrégat, formes, diffusion, réseaux, tendances…)</a:t>
            </a:r>
          </a:p>
          <a:p>
            <a:pPr lvl="1">
              <a:spcBef>
                <a:spcPct val="40000"/>
              </a:spcBef>
              <a:spcAft>
                <a:spcPct val="15000"/>
              </a:spcAft>
              <a:buClr>
                <a:srgbClr val="FFC000"/>
              </a:buClr>
              <a:buSzPct val="80000"/>
              <a:buFont typeface="Arial" pitchFamily="34" charset="0"/>
              <a:buChar char="•"/>
              <a:defRPr/>
            </a:pPr>
            <a:r>
              <a:rPr lang="fr-FR" dirty="0" smtClean="0"/>
              <a:t> La cartographie de ratios est d’une interprétation délicate (en général,  faible population = grande surface)</a:t>
            </a:r>
          </a:p>
          <a:p>
            <a:pPr lvl="1">
              <a:spcBef>
                <a:spcPct val="40000"/>
              </a:spcBef>
              <a:spcAft>
                <a:spcPct val="15000"/>
              </a:spcAft>
              <a:buClr>
                <a:srgbClr val="FFC000"/>
              </a:buClr>
              <a:buSzPct val="80000"/>
              <a:buFont typeface="Arial" pitchFamily="34" charset="0"/>
              <a:buChar char="•"/>
              <a:defRPr/>
            </a:pPr>
            <a:r>
              <a:rPr lang="fr-FR" dirty="0" smtClean="0"/>
              <a:t> La cartographie des ratios est dangereuse (perte des valeurs absolues, risque de significativité statistique différente entre les zones, et notamment celles avec de faibles effectifs)</a:t>
            </a:r>
          </a:p>
          <a:p>
            <a:pPr lvl="1">
              <a:spcBef>
                <a:spcPct val="40000"/>
              </a:spcBef>
              <a:spcAft>
                <a:spcPct val="15000"/>
              </a:spcAft>
              <a:buClr>
                <a:srgbClr val="FFC000"/>
              </a:buClr>
              <a:buSzPct val="80000"/>
              <a:buFont typeface="Arial" pitchFamily="34" charset="0"/>
              <a:buChar char="•"/>
              <a:defRPr/>
            </a:pPr>
            <a:r>
              <a:rPr lang="fr-FR" dirty="0" smtClean="0"/>
              <a:t> La cartographie utilise souvent des données agrégées (significativité)</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1" y="2852936"/>
            <a:ext cx="9144001" cy="1152128"/>
          </a:xfrm>
          <a:prstGeom prst="rect">
            <a:avLst/>
          </a:prstGeom>
          <a:noFill/>
          <a:ln w="9525">
            <a:noFill/>
            <a:miter lim="800000"/>
            <a:headEnd/>
            <a:tailEnd/>
          </a:ln>
          <a:effectLst/>
        </p:spPr>
        <p:txBody>
          <a:bodyPr anchor="ctr"/>
          <a:lstStyle/>
          <a:p>
            <a:pPr algn="ctr">
              <a:defRPr/>
            </a:pPr>
            <a:r>
              <a:rPr lang="fr-FR" sz="3200" dirty="0" smtClean="0">
                <a:solidFill>
                  <a:srgbClr val="FFC000"/>
                </a:solidFill>
                <a:effectLst>
                  <a:outerShdw blurRad="38100" dist="38100" dir="2700000" algn="tl">
                    <a:srgbClr val="000000"/>
                  </a:outerShdw>
                </a:effectLst>
                <a:latin typeface="Arial" charset="0"/>
                <a:cs typeface="Arial" charset="0"/>
              </a:rPr>
              <a:t>L’analyse de semis de points </a:t>
            </a:r>
            <a:br>
              <a:rPr lang="fr-FR" sz="3200" dirty="0" smtClean="0">
                <a:solidFill>
                  <a:srgbClr val="FFC000"/>
                </a:solidFill>
                <a:effectLst>
                  <a:outerShdw blurRad="38100" dist="38100" dir="2700000" algn="tl">
                    <a:srgbClr val="000000"/>
                  </a:outerShdw>
                </a:effectLst>
                <a:latin typeface="Arial" charset="0"/>
                <a:cs typeface="Arial" charset="0"/>
              </a:rPr>
            </a:br>
            <a:r>
              <a:rPr lang="en-US" sz="3200" dirty="0" smtClean="0">
                <a:solidFill>
                  <a:srgbClr val="FFC000"/>
                </a:solidFill>
                <a:effectLst>
                  <a:outerShdw blurRad="38100" dist="38100" dir="2700000" algn="tl">
                    <a:srgbClr val="000000"/>
                  </a:outerShdw>
                </a:effectLst>
                <a:latin typeface="Arial" charset="0"/>
                <a:cs typeface="Arial" charset="0"/>
              </a:rPr>
              <a:t>(Point pattern analysis)</a:t>
            </a:r>
            <a:endParaRPr lang="en-US" sz="3200" dirty="0">
              <a:solidFill>
                <a:srgbClr val="FFC0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smtClean="0">
                <a:effectLst>
                  <a:outerShdw blurRad="38100" dist="38100" dir="2700000" algn="tl">
                    <a:srgbClr val="000000"/>
                  </a:outerShdw>
                </a:effectLst>
              </a:rPr>
              <a:t>Analyse d’un semis de points</a:t>
            </a:r>
            <a:endParaRPr lang="fr-FR" sz="3200" i="1">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3881062"/>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C66"/>
                </a:solidFill>
                <a:effectLst>
                  <a:outerShdw blurRad="38100" dist="38100" dir="2700000" algn="tl">
                    <a:srgbClr val="000000"/>
                  </a:outerShdw>
                </a:effectLst>
              </a:rPr>
              <a:t> </a:t>
            </a:r>
            <a:r>
              <a:rPr lang="fr-FR" sz="2200" dirty="0" smtClean="0">
                <a:solidFill>
                  <a:srgbClr val="FFC000"/>
                </a:solidFill>
                <a:effectLst>
                  <a:outerShdw blurRad="38100" dist="38100" dir="2700000" algn="tl">
                    <a:srgbClr val="000000"/>
                  </a:outerShdw>
                </a:effectLst>
              </a:rPr>
              <a:t>Données : espace complet ou discret, points avec ou sans valeurs</a:t>
            </a:r>
            <a:endParaRPr lang="fr-FR" sz="2000" dirty="0" smtClean="0"/>
          </a:p>
          <a:p>
            <a:pPr lvl="1">
              <a:spcBef>
                <a:spcPct val="40000"/>
              </a:spcBef>
              <a:spcAft>
                <a:spcPct val="15000"/>
              </a:spcAft>
              <a:buClr>
                <a:srgbClr val="FFC000"/>
              </a:buClr>
              <a:buSzPct val="80000"/>
              <a:buFont typeface="Arial" pitchFamily="34" charset="0"/>
              <a:buChar char="•"/>
              <a:defRPr/>
            </a:pPr>
            <a:r>
              <a:rPr lang="fr-FR" dirty="0" smtClean="0"/>
              <a:t> Etudes liées uniquement à l’existence et la position de points, dans l’espace considéré comme continu (ex. une espèce d’arbres dans une forêt)</a:t>
            </a:r>
          </a:p>
          <a:p>
            <a:pPr lvl="1">
              <a:spcBef>
                <a:spcPct val="40000"/>
              </a:spcBef>
              <a:spcAft>
                <a:spcPct val="15000"/>
              </a:spcAft>
              <a:buClr>
                <a:srgbClr val="FFC000"/>
              </a:buClr>
              <a:buSzPct val="80000"/>
              <a:buFont typeface="Arial" pitchFamily="34" charset="0"/>
              <a:buChar char="•"/>
              <a:defRPr/>
            </a:pPr>
            <a:r>
              <a:rPr lang="fr-FR" dirty="0" smtClean="0"/>
              <a:t> Etudes liées à la position de valeurs continues dans un espace considéré comme continu (ex. : températures)</a:t>
            </a:r>
          </a:p>
          <a:p>
            <a:pPr lvl="1">
              <a:spcBef>
                <a:spcPct val="40000"/>
              </a:spcBef>
              <a:spcAft>
                <a:spcPct val="15000"/>
              </a:spcAft>
              <a:buClr>
                <a:srgbClr val="FFC000"/>
              </a:buClr>
              <a:buSzPct val="80000"/>
              <a:buFont typeface="Arial" pitchFamily="34" charset="0"/>
              <a:buChar char="•"/>
              <a:defRPr/>
            </a:pPr>
            <a:r>
              <a:rPr lang="fr-FR" dirty="0" smtClean="0"/>
              <a:t> Etudes liées à l’existence et la position relatives de points dans un espace discret (ex. : villages infectés/non infectés)</a:t>
            </a:r>
          </a:p>
          <a:p>
            <a:pPr lvl="1">
              <a:spcBef>
                <a:spcPct val="40000"/>
              </a:spcBef>
              <a:spcAft>
                <a:spcPct val="15000"/>
              </a:spcAft>
              <a:buClr>
                <a:srgbClr val="FFC000"/>
              </a:buClr>
              <a:buSzPct val="80000"/>
              <a:buFont typeface="Arial" pitchFamily="34" charset="0"/>
              <a:buChar char="•"/>
              <a:defRPr/>
            </a:pPr>
            <a:r>
              <a:rPr lang="fr-FR" dirty="0" smtClean="0"/>
              <a:t> Etudes liées à la position de valeurs dans un espace discret (ex. : incidence d’une maladie par village)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smtClean="0">
                <a:effectLst>
                  <a:outerShdw blurRad="38100" dist="38100" dir="2700000" algn="tl">
                    <a:srgbClr val="000000"/>
                  </a:outerShdw>
                </a:effectLst>
              </a:rPr>
              <a:t>Analyse d’un semis de points</a:t>
            </a:r>
            <a:endParaRPr lang="fr-FR" sz="3200" i="1">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4110356"/>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Deux approches différentes</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sz="2000" dirty="0" smtClean="0"/>
              <a:t> </a:t>
            </a:r>
            <a:r>
              <a:rPr lang="fr-FR" dirty="0" smtClean="0"/>
              <a:t>Par densité ou moyenne dans des mailles (</a:t>
            </a:r>
            <a:r>
              <a:rPr lang="en-US" dirty="0" smtClean="0"/>
              <a:t>quadrant analysis</a:t>
            </a:r>
            <a:r>
              <a:rPr lang="fr-FR" dirty="0" smtClean="0"/>
              <a:t>) : basée sur l’agrégation  spatiale dans des mailles (carrés, hexagonales, triangulaires…)</a:t>
            </a:r>
          </a:p>
          <a:p>
            <a:pPr lvl="1">
              <a:spcBef>
                <a:spcPct val="40000"/>
              </a:spcBef>
              <a:spcAft>
                <a:spcPct val="15000"/>
              </a:spcAft>
              <a:buClr>
                <a:srgbClr val="FFC000"/>
              </a:buClr>
              <a:buSzPct val="80000"/>
              <a:buFont typeface="Arial" pitchFamily="34" charset="0"/>
              <a:buChar char="•"/>
              <a:defRPr/>
            </a:pPr>
            <a:r>
              <a:rPr lang="fr-FR" dirty="0" smtClean="0"/>
              <a:t> Par analyse de distances et de voisins</a:t>
            </a:r>
          </a:p>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rPr>
              <a:t> </a:t>
            </a:r>
            <a:r>
              <a:rPr lang="fr-FR" sz="2200" dirty="0" smtClean="0">
                <a:solidFill>
                  <a:srgbClr val="FFC000"/>
                </a:solidFill>
                <a:effectLst>
                  <a:outerShdw blurRad="38100" dist="38100" dir="2700000" algn="tl">
                    <a:srgbClr val="000000"/>
                  </a:outerShdw>
                </a:effectLst>
              </a:rPr>
              <a:t>Plusieurs types d’analyse</a:t>
            </a:r>
            <a:endParaRPr lang="fr-FR" sz="2200" dirty="0" smtClean="0"/>
          </a:p>
          <a:p>
            <a:pPr lvl="1">
              <a:spcBef>
                <a:spcPct val="40000"/>
              </a:spcBef>
              <a:spcAft>
                <a:spcPct val="15000"/>
              </a:spcAft>
              <a:buClr>
                <a:srgbClr val="FFC000"/>
              </a:buClr>
              <a:buSzPct val="80000"/>
              <a:buFont typeface="Arial" pitchFamily="34" charset="0"/>
              <a:buChar char="•"/>
              <a:defRPr/>
            </a:pPr>
            <a:r>
              <a:rPr lang="fr-FR" dirty="0" smtClean="0"/>
              <a:t> l’analyse globale, caractéristiques de l’ensemble du nuage de points (regroupement-dispersion, forme, tendance)</a:t>
            </a:r>
          </a:p>
          <a:p>
            <a:pPr lvl="1">
              <a:spcBef>
                <a:spcPct val="40000"/>
              </a:spcBef>
              <a:spcAft>
                <a:spcPct val="15000"/>
              </a:spcAft>
              <a:buClr>
                <a:srgbClr val="FFC000"/>
              </a:buClr>
              <a:buSzPct val="80000"/>
              <a:buFont typeface="Arial" pitchFamily="34" charset="0"/>
              <a:buChar char="•"/>
              <a:defRPr/>
            </a:pPr>
            <a:r>
              <a:rPr lang="fr-FR" dirty="0" smtClean="0"/>
              <a:t> l’analyse locale, au voisinage d’un lieu, permettant de caractériser ce lieu, soit dans l’absolu, soit par rapport aux autres lieux (hot spot, cluster, centralité)</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36513" y="332656"/>
            <a:ext cx="9144001" cy="838200"/>
          </a:xfrm>
          <a:prstGeom prst="rect">
            <a:avLst/>
          </a:prstGeom>
          <a:noFill/>
          <a:ln w="9525">
            <a:noFill/>
            <a:miter lim="800000"/>
            <a:headEnd/>
            <a:tailEnd/>
          </a:ln>
          <a:effectLst/>
        </p:spPr>
        <p:txBody>
          <a:bodyPr anchor="ctr"/>
          <a:lstStyle/>
          <a:p>
            <a:pPr algn="ctr">
              <a:defRPr/>
            </a:pPr>
            <a:r>
              <a:rPr lang="fr-FR" sz="3200" dirty="0" smtClean="0">
                <a:solidFill>
                  <a:srgbClr val="FFC000"/>
                </a:solidFill>
                <a:effectLst>
                  <a:outerShdw blurRad="38100" dist="38100" dir="2700000" algn="tl">
                    <a:srgbClr val="000000"/>
                  </a:outerShdw>
                </a:effectLst>
                <a:latin typeface="Arial" charset="0"/>
                <a:cs typeface="Arial" charset="0"/>
              </a:rPr>
              <a:t>Sommaire</a:t>
            </a:r>
            <a:endParaRPr lang="fr-FR" sz="3200" dirty="0">
              <a:solidFill>
                <a:srgbClr val="FFC000"/>
              </a:solidFill>
              <a:effectLst>
                <a:outerShdw blurRad="38100" dist="38100" dir="2700000" algn="tl">
                  <a:srgbClr val="000000"/>
                </a:outerShdw>
              </a:effectLst>
              <a:latin typeface="Arial" charset="0"/>
              <a:cs typeface="Arial" charset="0"/>
            </a:endParaRPr>
          </a:p>
        </p:txBody>
      </p:sp>
      <p:sp>
        <p:nvSpPr>
          <p:cNvPr id="172035" name="Text Box 3"/>
          <p:cNvSpPr txBox="1">
            <a:spLocks noChangeArrowheads="1"/>
          </p:cNvSpPr>
          <p:nvPr/>
        </p:nvSpPr>
        <p:spPr bwMode="auto">
          <a:xfrm>
            <a:off x="1115616" y="1484784"/>
            <a:ext cx="6550719" cy="4308872"/>
          </a:xfrm>
          <a:prstGeom prst="rect">
            <a:avLst/>
          </a:prstGeom>
          <a:solidFill>
            <a:srgbClr val="C0C0C0">
              <a:alpha val="10001"/>
            </a:srgbClr>
          </a:solidFill>
          <a:ln w="9525">
            <a:noFill/>
            <a:miter lim="800000"/>
            <a:headEnd/>
            <a:tailEnd/>
          </a:ln>
          <a:effectLst/>
        </p:spPr>
        <p:txBody>
          <a:bodyPr wrap="square">
            <a:spAutoFit/>
          </a:bodyPr>
          <a:lstStyle/>
          <a:p>
            <a:pPr>
              <a:lnSpc>
                <a:spcPct val="130000"/>
              </a:lnSpc>
              <a:spcBef>
                <a:spcPts val="600"/>
              </a:spcBef>
              <a:buClr>
                <a:srgbClr val="FFC000"/>
              </a:buClr>
              <a:buSzPct val="70000"/>
              <a:buFont typeface="Arial" charset="0"/>
              <a:buChar char="►"/>
              <a:defRPr/>
            </a:pPr>
            <a:r>
              <a:rPr lang="fr-FR" sz="2000" dirty="0" smtClean="0">
                <a:effectLst>
                  <a:outerShdw blurRad="38100" dist="38100" dir="2700000" algn="tl">
                    <a:srgbClr val="000000"/>
                  </a:outerShdw>
                </a:effectLst>
                <a:latin typeface="Arial" charset="0"/>
                <a:cs typeface="Arial" charset="0"/>
              </a:rPr>
              <a:t> Introduction</a:t>
            </a:r>
          </a:p>
          <a:p>
            <a:pPr>
              <a:lnSpc>
                <a:spcPct val="130000"/>
              </a:lnSpc>
              <a:spcBef>
                <a:spcPts val="600"/>
              </a:spcBef>
              <a:buClr>
                <a:srgbClr val="FFC000"/>
              </a:buClr>
              <a:buSzPct val="70000"/>
              <a:buFont typeface="Arial" charset="0"/>
              <a:buChar char="►"/>
              <a:defRPr/>
            </a:pPr>
            <a:r>
              <a:rPr lang="fr-FR" sz="2000" dirty="0" smtClean="0">
                <a:effectLst>
                  <a:outerShdw blurRad="38100" dist="38100" dir="2700000" algn="tl">
                    <a:srgbClr val="000000"/>
                  </a:outerShdw>
                </a:effectLst>
                <a:latin typeface="Arial" charset="0"/>
                <a:cs typeface="Arial" charset="0"/>
              </a:rPr>
              <a:t> Données localisées</a:t>
            </a:r>
          </a:p>
          <a:p>
            <a:pPr>
              <a:lnSpc>
                <a:spcPct val="130000"/>
              </a:lnSpc>
              <a:spcBef>
                <a:spcPts val="600"/>
              </a:spcBef>
              <a:buClr>
                <a:srgbClr val="FFC000"/>
              </a:buClr>
              <a:buSzPct val="70000"/>
              <a:buFont typeface="Arial" charset="0"/>
              <a:buChar char="►"/>
              <a:defRPr/>
            </a:pPr>
            <a:r>
              <a:rPr lang="fr-FR" sz="2000" dirty="0" smtClean="0">
                <a:effectLst>
                  <a:outerShdw blurRad="38100" dist="38100" dir="2700000" algn="tl">
                    <a:srgbClr val="000000"/>
                  </a:outerShdw>
                </a:effectLst>
                <a:latin typeface="Arial" charset="0"/>
                <a:cs typeface="Arial" charset="0"/>
              </a:rPr>
              <a:t> </a:t>
            </a:r>
            <a:r>
              <a:rPr lang="fr-FR" sz="2000" dirty="0" smtClean="0">
                <a:effectLst>
                  <a:outerShdw blurRad="38100" dist="38100" dir="2700000" algn="tl">
                    <a:srgbClr val="000000"/>
                  </a:outerShdw>
                </a:effectLst>
                <a:latin typeface="Arial" charset="0"/>
                <a:cs typeface="+mn-cs"/>
              </a:rPr>
              <a:t>Cadre général</a:t>
            </a:r>
          </a:p>
          <a:p>
            <a:pPr>
              <a:lnSpc>
                <a:spcPct val="130000"/>
              </a:lnSpc>
              <a:spcBef>
                <a:spcPts val="600"/>
              </a:spcBef>
              <a:buClr>
                <a:srgbClr val="FFC000"/>
              </a:buClr>
              <a:buSzPct val="70000"/>
              <a:buFont typeface="Arial" charset="0"/>
              <a:buChar char="►"/>
              <a:defRPr/>
            </a:pPr>
            <a:r>
              <a:rPr lang="fr-FR" sz="2000" dirty="0" smtClean="0">
                <a:effectLst>
                  <a:outerShdw blurRad="38100" dist="38100" dir="2700000" algn="tl">
                    <a:srgbClr val="000000"/>
                  </a:outerShdw>
                </a:effectLst>
                <a:latin typeface="Arial" charset="0"/>
                <a:cs typeface="+mn-cs"/>
              </a:rPr>
              <a:t> Visualisation et cartographie synthétique</a:t>
            </a:r>
          </a:p>
          <a:p>
            <a:pPr>
              <a:lnSpc>
                <a:spcPct val="130000"/>
              </a:lnSpc>
              <a:spcBef>
                <a:spcPts val="600"/>
              </a:spcBef>
              <a:buClr>
                <a:srgbClr val="FFC000"/>
              </a:buClr>
              <a:buSzPct val="70000"/>
              <a:buFont typeface="Arial" charset="0"/>
              <a:buChar char="►"/>
              <a:defRPr/>
            </a:pPr>
            <a:r>
              <a:rPr lang="fr-FR" sz="2000" dirty="0" smtClean="0">
                <a:effectLst>
                  <a:outerShdw blurRad="38100" dist="38100" dir="2700000" algn="tl">
                    <a:srgbClr val="000000"/>
                  </a:outerShdw>
                </a:effectLst>
                <a:latin typeface="Arial" charset="0"/>
                <a:cs typeface="+mn-cs"/>
              </a:rPr>
              <a:t> L’analyse d’un semis de points</a:t>
            </a:r>
          </a:p>
          <a:p>
            <a:pPr>
              <a:lnSpc>
                <a:spcPct val="130000"/>
              </a:lnSpc>
              <a:spcBef>
                <a:spcPts val="600"/>
              </a:spcBef>
              <a:buClr>
                <a:srgbClr val="FFC000"/>
              </a:buClr>
              <a:buSzPct val="70000"/>
              <a:buFont typeface="Arial" charset="0"/>
              <a:buChar char="►"/>
              <a:defRPr/>
            </a:pPr>
            <a:r>
              <a:rPr lang="fr-FR" sz="2000" dirty="0" smtClean="0">
                <a:effectLst>
                  <a:outerShdw blurRad="38100" dist="38100" dir="2700000" algn="tl">
                    <a:srgbClr val="000000"/>
                  </a:outerShdw>
                </a:effectLst>
                <a:latin typeface="Arial" charset="0"/>
                <a:cs typeface="+mn-cs"/>
              </a:rPr>
              <a:t> Estimation, interpolation, géostatistique</a:t>
            </a:r>
          </a:p>
          <a:p>
            <a:pPr>
              <a:lnSpc>
                <a:spcPct val="130000"/>
              </a:lnSpc>
              <a:spcBef>
                <a:spcPts val="600"/>
              </a:spcBef>
              <a:buClr>
                <a:srgbClr val="FFC000"/>
              </a:buClr>
              <a:buSzPct val="70000"/>
              <a:buFont typeface="Arial" charset="0"/>
              <a:buChar char="►"/>
              <a:defRPr/>
            </a:pPr>
            <a:r>
              <a:rPr lang="fr-FR" sz="2000" dirty="0" smtClean="0">
                <a:effectLst>
                  <a:outerShdw blurRad="38100" dist="38100" dir="2700000" algn="tl">
                    <a:srgbClr val="000000"/>
                  </a:outerShdw>
                </a:effectLst>
                <a:latin typeface="Arial" charset="0"/>
                <a:cs typeface="+mn-cs"/>
              </a:rPr>
              <a:t> Analyse des réseaux</a:t>
            </a:r>
          </a:p>
          <a:p>
            <a:pPr>
              <a:lnSpc>
                <a:spcPct val="130000"/>
              </a:lnSpc>
              <a:spcBef>
                <a:spcPts val="600"/>
              </a:spcBef>
              <a:buClr>
                <a:srgbClr val="FFC000"/>
              </a:buClr>
              <a:buSzPct val="70000"/>
              <a:buFont typeface="Arial" charset="0"/>
              <a:buChar char="►"/>
              <a:defRPr/>
            </a:pPr>
            <a:r>
              <a:rPr lang="fr-FR" sz="2000" dirty="0" smtClean="0">
                <a:effectLst>
                  <a:outerShdw blurRad="38100" dist="38100" dir="2700000" algn="tl">
                    <a:srgbClr val="000000"/>
                  </a:outerShdw>
                </a:effectLst>
                <a:latin typeface="Arial" charset="0"/>
                <a:cs typeface="+mn-cs"/>
              </a:rPr>
              <a:t> Données raster et traitement d’image</a:t>
            </a:r>
          </a:p>
          <a:p>
            <a:pPr>
              <a:lnSpc>
                <a:spcPct val="130000"/>
              </a:lnSpc>
              <a:spcBef>
                <a:spcPts val="600"/>
              </a:spcBef>
              <a:buClr>
                <a:srgbClr val="FFC000"/>
              </a:buClr>
              <a:buSzPct val="70000"/>
              <a:buFont typeface="Arial" charset="0"/>
              <a:buChar char="►"/>
              <a:defRPr/>
            </a:pPr>
            <a:r>
              <a:rPr lang="fr-FR" sz="2000" dirty="0" smtClean="0">
                <a:effectLst>
                  <a:outerShdw blurRad="38100" dist="38100" dir="2700000" algn="tl">
                    <a:srgbClr val="000000"/>
                  </a:outerShdw>
                </a:effectLst>
                <a:latin typeface="Arial" charset="0"/>
                <a:cs typeface="+mn-cs"/>
              </a:rPr>
              <a:t> Statistique et modélisation statistique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4276555"/>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C66"/>
                </a:solidFill>
                <a:effectLst>
                  <a:outerShdw blurRad="38100" dist="38100" dir="2700000" algn="tl">
                    <a:srgbClr val="000000"/>
                  </a:outerShdw>
                </a:effectLst>
              </a:rPr>
              <a:t> </a:t>
            </a:r>
            <a:r>
              <a:rPr lang="fr-FR" sz="2200" dirty="0" smtClean="0">
                <a:solidFill>
                  <a:srgbClr val="FFC000"/>
                </a:solidFill>
                <a:effectLst>
                  <a:outerShdw blurRad="38100" dist="38100" dir="2700000" algn="tl">
                    <a:srgbClr val="000000"/>
                  </a:outerShdw>
                </a:effectLst>
              </a:rPr>
              <a:t>Cadre général</a:t>
            </a:r>
            <a:endParaRPr lang="fr-FR" sz="2000" dirty="0" smtClean="0"/>
          </a:p>
          <a:p>
            <a:pPr lvl="1">
              <a:spcBef>
                <a:spcPct val="40000"/>
              </a:spcBef>
              <a:spcAft>
                <a:spcPct val="15000"/>
              </a:spcAft>
              <a:buClr>
                <a:srgbClr val="FFC000"/>
              </a:buClr>
              <a:buSzPct val="80000"/>
              <a:buFont typeface="Arial" pitchFamily="34" charset="0"/>
              <a:buChar char="•"/>
              <a:defRPr/>
            </a:pPr>
            <a:r>
              <a:rPr lang="fr-FR" dirty="0" smtClean="0"/>
              <a:t> étude de la position absolue des points ou des valeurs dans le nuage de point (synthèse de la position)</a:t>
            </a:r>
          </a:p>
          <a:p>
            <a:pPr lvl="1">
              <a:spcBef>
                <a:spcPct val="40000"/>
              </a:spcBef>
              <a:spcAft>
                <a:spcPct val="15000"/>
              </a:spcAft>
              <a:buClr>
                <a:srgbClr val="FFC000"/>
              </a:buClr>
              <a:buSzPct val="80000"/>
              <a:buFont typeface="Arial" pitchFamily="34" charset="0"/>
              <a:buChar char="•"/>
              <a:defRPr/>
            </a:pPr>
            <a:r>
              <a:rPr lang="fr-FR" dirty="0" smtClean="0"/>
              <a:t> la distribution globale est-elle différente d’une situation aléatoire ?</a:t>
            </a:r>
          </a:p>
          <a:p>
            <a:pPr lvl="1">
              <a:spcBef>
                <a:spcPct val="40000"/>
              </a:spcBef>
              <a:spcAft>
                <a:spcPct val="15000"/>
              </a:spcAft>
              <a:buClr>
                <a:srgbClr val="FFC000"/>
              </a:buClr>
              <a:buSzPct val="80000"/>
              <a:buFont typeface="Arial" pitchFamily="34" charset="0"/>
              <a:buChar char="•"/>
              <a:defRPr/>
            </a:pPr>
            <a:r>
              <a:rPr lang="fr-FR" dirty="0" smtClean="0"/>
              <a:t> quelle en est la caractéristique globale (agrégée ou uniforme)</a:t>
            </a:r>
          </a:p>
          <a:p>
            <a:pPr lvl="1">
              <a:spcBef>
                <a:spcPct val="40000"/>
              </a:spcBef>
              <a:spcAft>
                <a:spcPct val="15000"/>
              </a:spcAft>
              <a:buClr>
                <a:srgbClr val="FFC000"/>
              </a:buClr>
              <a:buSzPct val="80000"/>
              <a:buFont typeface="Arial" pitchFamily="34" charset="0"/>
              <a:buChar char="•"/>
              <a:defRPr/>
            </a:pPr>
            <a:r>
              <a:rPr lang="fr-FR" dirty="0" smtClean="0"/>
              <a:t> recherche de tendances et de structures spatiales globales (centralité, direction, forme)</a:t>
            </a:r>
          </a:p>
          <a:p>
            <a:pPr lvl="1">
              <a:spcBef>
                <a:spcPct val="40000"/>
              </a:spcBef>
              <a:spcAft>
                <a:spcPct val="15000"/>
              </a:spcAft>
              <a:buClr>
                <a:srgbClr val="FFC000"/>
              </a:buClr>
              <a:buSzPct val="80000"/>
              <a:buFont typeface="Arial" pitchFamily="34" charset="0"/>
              <a:buChar char="•"/>
              <a:defRPr/>
            </a:pPr>
            <a:r>
              <a:rPr lang="fr-FR" dirty="0" smtClean="0"/>
              <a:t> recherche des agrégats locaux, des associations locales entre les points et leurs voisins (points chauds, points froids, cluster, attraction…) </a:t>
            </a:r>
          </a:p>
          <a:p>
            <a:pPr lvl="1">
              <a:spcBef>
                <a:spcPct val="40000"/>
              </a:spcBef>
              <a:spcAft>
                <a:spcPct val="15000"/>
              </a:spcAft>
              <a:buClr>
                <a:srgbClr val="FFC000"/>
              </a:buClr>
              <a:buSzPct val="80000"/>
              <a:buFont typeface="Arial" pitchFamily="34" charset="0"/>
              <a:buChar char="•"/>
              <a:defRPr/>
            </a:pPr>
            <a:r>
              <a:rPr lang="fr-FR" dirty="0" smtClean="0"/>
              <a:t> analyse spatio-temporelle (index, parcours, vitesse, forme, etc.)</a:t>
            </a:r>
          </a:p>
          <a:p>
            <a:pPr lvl="1">
              <a:spcBef>
                <a:spcPct val="40000"/>
              </a:spcBef>
              <a:spcAft>
                <a:spcPct val="15000"/>
              </a:spcAft>
              <a:buClr>
                <a:srgbClr val="FFC000"/>
              </a:buClr>
              <a:buSzPct val="80000"/>
              <a:buFont typeface="Arial" pitchFamily="34" charset="0"/>
              <a:buChar char="•"/>
              <a:defRPr/>
            </a:pPr>
            <a:r>
              <a:rPr lang="fr-FR" dirty="0" smtClean="0"/>
              <a:t> modélisation des interactions spatiales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268760"/>
            <a:ext cx="8136706" cy="4322722"/>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C66"/>
                </a:solidFill>
                <a:effectLst>
                  <a:outerShdw blurRad="38100" dist="38100" dir="2700000" algn="tl">
                    <a:srgbClr val="000000"/>
                  </a:outerShdw>
                </a:effectLst>
              </a:rPr>
              <a:t> </a:t>
            </a:r>
            <a:r>
              <a:rPr lang="fr-FR" sz="2200" dirty="0" smtClean="0">
                <a:solidFill>
                  <a:srgbClr val="FFC000"/>
                </a:solidFill>
                <a:effectLst>
                  <a:outerShdw blurRad="38100" dist="38100" dir="2700000" algn="tl">
                    <a:srgbClr val="000000"/>
                  </a:outerShdw>
                </a:effectLst>
              </a:rPr>
              <a:t>Rappel sur les tests statistiques</a:t>
            </a:r>
            <a:endParaRPr lang="fr-FR" sz="2000" dirty="0" smtClean="0"/>
          </a:p>
          <a:p>
            <a:pPr lvl="1">
              <a:spcBef>
                <a:spcPct val="40000"/>
              </a:spcBef>
              <a:spcAft>
                <a:spcPct val="15000"/>
              </a:spcAft>
              <a:buClr>
                <a:srgbClr val="FFC000"/>
              </a:buClr>
              <a:buSzPct val="80000"/>
              <a:buFont typeface="Arial" pitchFamily="34" charset="0"/>
              <a:buChar char="•"/>
              <a:defRPr/>
            </a:pPr>
            <a:r>
              <a:rPr lang="fr-FR" sz="1600" dirty="0" smtClean="0"/>
              <a:t> </a:t>
            </a:r>
            <a:r>
              <a:rPr lang="fr-FR" sz="1600" dirty="0" smtClean="0"/>
              <a:t>Un test statistique a pour objectif de rejeter ou non une hypothèse (H0, dite hypothèse nulle). L’inverse de H0 est l’hypothèse alternative Ha.</a:t>
            </a:r>
          </a:p>
          <a:p>
            <a:pPr lvl="2">
              <a:spcBef>
                <a:spcPct val="40000"/>
              </a:spcBef>
              <a:spcAft>
                <a:spcPct val="15000"/>
              </a:spcAft>
              <a:buClr>
                <a:srgbClr val="FFC000"/>
              </a:buClr>
              <a:buSzPct val="80000"/>
              <a:buFont typeface="Arial" pitchFamily="34" charset="0"/>
              <a:buChar char="•"/>
              <a:defRPr/>
            </a:pPr>
            <a:r>
              <a:rPr lang="fr-FR" sz="1600" dirty="0" smtClean="0"/>
              <a:t> Ex: H0 : le tabac n’est pas un facteur de risque du cancer du poumon. Ha : le tabac est un facteur de risque du cancer du poumon.</a:t>
            </a:r>
            <a:endParaRPr lang="fr-FR" sz="1600" dirty="0" smtClean="0"/>
          </a:p>
          <a:p>
            <a:pPr lvl="1">
              <a:spcBef>
                <a:spcPct val="40000"/>
              </a:spcBef>
              <a:spcAft>
                <a:spcPct val="15000"/>
              </a:spcAft>
              <a:buClr>
                <a:srgbClr val="FFC000"/>
              </a:buClr>
              <a:buSzPct val="80000"/>
              <a:buFont typeface="Arial" pitchFamily="34" charset="0"/>
              <a:buChar char="•"/>
              <a:defRPr/>
            </a:pPr>
            <a:r>
              <a:rPr lang="fr-FR" sz="1600" dirty="0" smtClean="0"/>
              <a:t> </a:t>
            </a:r>
            <a:r>
              <a:rPr lang="fr-FR" sz="1600" dirty="0" smtClean="0"/>
              <a:t>en rejetant l’hypothèse nulle, on prend un risque de se tromper (risque de Type I, noté a). En général, on fixe ce risque au départ.</a:t>
            </a:r>
          </a:p>
          <a:p>
            <a:pPr lvl="1">
              <a:spcBef>
                <a:spcPct val="40000"/>
              </a:spcBef>
              <a:spcAft>
                <a:spcPct val="15000"/>
              </a:spcAft>
              <a:buClr>
                <a:srgbClr val="FFC000"/>
              </a:buClr>
              <a:buSzPct val="80000"/>
              <a:buFont typeface="Arial" pitchFamily="34" charset="0"/>
              <a:buChar char="•"/>
              <a:defRPr/>
            </a:pPr>
            <a:r>
              <a:rPr lang="fr-FR" sz="1600" dirty="0" smtClean="0"/>
              <a:t> </a:t>
            </a:r>
            <a:r>
              <a:rPr lang="fr-FR" sz="1600" dirty="0" smtClean="0"/>
              <a:t>en ne rejetant pas l’hypothèse nulle, on prend également un risque de se tromper (si Ha est vraie). C’est le risque de Type II, noté b. La puissance d’un test est 1-b. On ne la connait pas à priori.</a:t>
            </a:r>
          </a:p>
          <a:p>
            <a:pPr lvl="1">
              <a:spcBef>
                <a:spcPct val="40000"/>
              </a:spcBef>
              <a:spcAft>
                <a:spcPct val="15000"/>
              </a:spcAft>
              <a:buClr>
                <a:srgbClr val="FFC000"/>
              </a:buClr>
              <a:buSzPct val="80000"/>
              <a:buFont typeface="Arial" pitchFamily="34" charset="0"/>
              <a:buChar char="•"/>
              <a:defRPr/>
            </a:pPr>
            <a:r>
              <a:rPr lang="fr-FR" sz="1600" dirty="0" smtClean="0"/>
              <a:t> </a:t>
            </a:r>
            <a:r>
              <a:rPr lang="fr-FR" sz="1600" dirty="0" smtClean="0"/>
              <a:t>Pour accepter ou rejeter H0, on effectue un test à l’aide d’un indice en comparant l’indice de la situation observée aux </a:t>
            </a:r>
            <a:r>
              <a:rPr lang="fr-FR" sz="1600" smtClean="0"/>
              <a:t>indices des </a:t>
            </a:r>
            <a:r>
              <a:rPr lang="fr-FR" sz="1600" dirty="0" smtClean="0"/>
              <a:t>situations correspondant à H0. On exprime en général cette comparaison par la valeur p de la probabilité de la situation observée, par rapport à </a:t>
            </a:r>
            <a:r>
              <a:rPr lang="fr-FR" sz="1600" dirty="0" smtClean="0"/>
              <a:t>la </a:t>
            </a:r>
            <a:r>
              <a:rPr lang="fr-FR" sz="1600" dirty="0" smtClean="0"/>
              <a:t>distribution des indices des situations H0.</a:t>
            </a:r>
            <a:endParaRPr lang="fr-FR" sz="16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4199611"/>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C66"/>
                </a:solidFill>
                <a:effectLst>
                  <a:outerShdw blurRad="38100" dist="38100" dir="2700000" algn="tl">
                    <a:srgbClr val="000000"/>
                  </a:outerShdw>
                </a:effectLst>
              </a:rPr>
              <a:t> </a:t>
            </a:r>
            <a:r>
              <a:rPr lang="fr-FR" sz="2200" dirty="0" smtClean="0">
                <a:solidFill>
                  <a:srgbClr val="FFC000"/>
                </a:solidFill>
                <a:effectLst>
                  <a:outerShdw blurRad="38100" dist="38100" dir="2700000" algn="tl">
                    <a:srgbClr val="000000"/>
                  </a:outerShdw>
                </a:effectLst>
              </a:rPr>
              <a:t>Position absolue des points, ou d’un sous-ensemble</a:t>
            </a:r>
            <a:endParaRPr lang="fr-FR" sz="2000" dirty="0" smtClean="0"/>
          </a:p>
          <a:p>
            <a:pPr lvl="1">
              <a:spcBef>
                <a:spcPct val="40000"/>
              </a:spcBef>
              <a:spcAft>
                <a:spcPct val="15000"/>
              </a:spcAft>
              <a:buClr>
                <a:srgbClr val="FFC000"/>
              </a:buClr>
              <a:buSzPct val="80000"/>
              <a:buFont typeface="Arial" pitchFamily="34" charset="0"/>
              <a:buChar char="•"/>
              <a:defRPr/>
            </a:pPr>
            <a:r>
              <a:rPr lang="fr-FR" sz="2000" dirty="0" smtClean="0"/>
              <a:t> </a:t>
            </a:r>
            <a:r>
              <a:rPr lang="fr-FR" dirty="0" smtClean="0"/>
              <a:t>Mesure de la centralité spatiale : moyenne ou médiane en 2D</a:t>
            </a:r>
          </a:p>
          <a:p>
            <a:pPr lvl="1">
              <a:spcBef>
                <a:spcPct val="40000"/>
              </a:spcBef>
              <a:spcAft>
                <a:spcPct val="15000"/>
              </a:spcAft>
              <a:buClr>
                <a:srgbClr val="FFC000"/>
              </a:buClr>
              <a:buSzPct val="80000"/>
              <a:buFont typeface="Arial" pitchFamily="34" charset="0"/>
              <a:buChar char="•"/>
              <a:defRPr/>
            </a:pPr>
            <a:r>
              <a:rPr lang="fr-FR" dirty="0" smtClean="0"/>
              <a:t> Pondérée ou non</a:t>
            </a:r>
          </a:p>
          <a:p>
            <a:pPr lvl="1">
              <a:spcBef>
                <a:spcPct val="40000"/>
              </a:spcBef>
              <a:spcAft>
                <a:spcPct val="15000"/>
              </a:spcAft>
              <a:buClr>
                <a:srgbClr val="FFC000"/>
              </a:buClr>
              <a:buSzPct val="80000"/>
              <a:buFont typeface="Arial" pitchFamily="34" charset="0"/>
              <a:buChar char="•"/>
              <a:defRPr/>
            </a:pPr>
            <a:r>
              <a:rPr lang="fr-FR" dirty="0" smtClean="0"/>
              <a:t> Distance euclidienne ou de Manhattan</a:t>
            </a:r>
          </a:p>
          <a:p>
            <a:pPr lvl="2">
              <a:spcBef>
                <a:spcPct val="40000"/>
              </a:spcBef>
              <a:spcAft>
                <a:spcPct val="15000"/>
              </a:spcAft>
              <a:buClr>
                <a:srgbClr val="FFC000"/>
              </a:buClr>
              <a:buSzPct val="80000"/>
              <a:buFont typeface="Arial" pitchFamily="34" charset="0"/>
              <a:buChar char="•"/>
              <a:defRPr/>
            </a:pPr>
            <a:r>
              <a:rPr lang="fr-FR" dirty="0" smtClean="0"/>
              <a:t> Centre moyen: x=1/</a:t>
            </a:r>
            <a:r>
              <a:rPr lang="fr-FR" dirty="0" err="1" smtClean="0"/>
              <a:t>n∑x</a:t>
            </a:r>
            <a:r>
              <a:rPr lang="fr-FR" baseline="-25000" dirty="0" err="1" smtClean="0"/>
              <a:t>i</a:t>
            </a:r>
            <a:r>
              <a:rPr lang="fr-FR" dirty="0" smtClean="0"/>
              <a:t> , y=1/</a:t>
            </a:r>
            <a:r>
              <a:rPr lang="fr-FR" dirty="0" err="1" smtClean="0"/>
              <a:t>n∑y</a:t>
            </a:r>
            <a:r>
              <a:rPr lang="fr-FR" baseline="-25000" dirty="0" err="1" smtClean="0"/>
              <a:t>i</a:t>
            </a:r>
            <a:r>
              <a:rPr lang="fr-FR" baseline="-25000" dirty="0" smtClean="0"/>
              <a:t> </a:t>
            </a:r>
            <a:endParaRPr lang="fr-FR" dirty="0" smtClean="0"/>
          </a:p>
          <a:p>
            <a:pPr lvl="2">
              <a:spcBef>
                <a:spcPct val="40000"/>
              </a:spcBef>
              <a:spcAft>
                <a:spcPct val="15000"/>
              </a:spcAft>
              <a:buClr>
                <a:srgbClr val="FFC000"/>
              </a:buClr>
              <a:buSzPct val="80000"/>
              <a:defRPr/>
            </a:pPr>
            <a:r>
              <a:rPr lang="fr-FR" dirty="0" smtClean="0"/>
              <a:t>Minimise la somme des distances au carré avec l’ensemble des points</a:t>
            </a:r>
          </a:p>
          <a:p>
            <a:pPr lvl="2">
              <a:spcBef>
                <a:spcPct val="40000"/>
              </a:spcBef>
              <a:spcAft>
                <a:spcPct val="15000"/>
              </a:spcAft>
              <a:buClr>
                <a:srgbClr val="FFC000"/>
              </a:buClr>
              <a:buSzPct val="80000"/>
              <a:buFont typeface="Arial" pitchFamily="34" charset="0"/>
              <a:buChar char="•"/>
              <a:defRPr/>
            </a:pPr>
            <a:r>
              <a:rPr lang="fr-FR" dirty="0" smtClean="0"/>
              <a:t> x=1/S∑</a:t>
            </a:r>
            <a:r>
              <a:rPr lang="fr-FR" dirty="0" err="1" smtClean="0"/>
              <a:t>p</a:t>
            </a:r>
            <a:r>
              <a:rPr lang="fr-FR" baseline="-25000" dirty="0" err="1" smtClean="0"/>
              <a:t>i</a:t>
            </a:r>
            <a:r>
              <a:rPr lang="fr-FR" dirty="0" err="1" smtClean="0"/>
              <a:t>x</a:t>
            </a:r>
            <a:r>
              <a:rPr lang="fr-FR" baseline="-25000" dirty="0" err="1" smtClean="0"/>
              <a:t>i</a:t>
            </a:r>
            <a:r>
              <a:rPr lang="fr-FR" dirty="0" smtClean="0"/>
              <a:t> , y=1/S∑</a:t>
            </a:r>
            <a:r>
              <a:rPr lang="fr-FR" dirty="0" err="1" smtClean="0"/>
              <a:t>p</a:t>
            </a:r>
            <a:r>
              <a:rPr lang="fr-FR" baseline="-25000" dirty="0" err="1" smtClean="0"/>
              <a:t>i</a:t>
            </a:r>
            <a:r>
              <a:rPr lang="fr-FR" dirty="0" err="1" smtClean="0"/>
              <a:t>y</a:t>
            </a:r>
            <a:r>
              <a:rPr lang="fr-FR" baseline="-25000" dirty="0" err="1" smtClean="0"/>
              <a:t>i</a:t>
            </a:r>
            <a:r>
              <a:rPr lang="fr-FR" dirty="0" smtClean="0"/>
              <a:t>, </a:t>
            </a:r>
            <a:r>
              <a:rPr lang="fr-FR" dirty="0" err="1" smtClean="0"/>
              <a:t>with</a:t>
            </a:r>
            <a:r>
              <a:rPr lang="fr-FR" dirty="0" smtClean="0"/>
              <a:t> S=∑p</a:t>
            </a:r>
            <a:r>
              <a:rPr lang="fr-FR" baseline="-25000" dirty="0" smtClean="0"/>
              <a:t>i</a:t>
            </a:r>
            <a:r>
              <a:rPr lang="fr-FR" dirty="0" smtClean="0"/>
              <a:t>, moyenne pondérée</a:t>
            </a:r>
          </a:p>
          <a:p>
            <a:pPr lvl="2">
              <a:spcBef>
                <a:spcPct val="40000"/>
              </a:spcBef>
              <a:spcAft>
                <a:spcPct val="15000"/>
              </a:spcAft>
              <a:buClr>
                <a:srgbClr val="FFC000"/>
              </a:buClr>
              <a:buSzPct val="80000"/>
              <a:buFont typeface="Arial" pitchFamily="34" charset="0"/>
              <a:buChar char="•"/>
              <a:defRPr/>
            </a:pPr>
            <a:r>
              <a:rPr lang="fr-FR" baseline="-25000" dirty="0" smtClean="0"/>
              <a:t>  </a:t>
            </a:r>
            <a:r>
              <a:rPr lang="fr-FR" dirty="0" smtClean="0"/>
              <a:t>Centre médian : calcul par approximation</a:t>
            </a:r>
          </a:p>
          <a:p>
            <a:pPr lvl="2">
              <a:spcBef>
                <a:spcPct val="40000"/>
              </a:spcBef>
              <a:spcAft>
                <a:spcPct val="15000"/>
              </a:spcAft>
              <a:buClr>
                <a:srgbClr val="FFC000"/>
              </a:buClr>
              <a:buSzPct val="80000"/>
              <a:defRPr/>
            </a:pPr>
            <a:r>
              <a:rPr lang="fr-FR" dirty="0" smtClean="0"/>
              <a:t>Minimise la somme des distances  avec tous les points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3694858"/>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C66"/>
                </a:solidFill>
                <a:effectLst>
                  <a:outerShdw blurRad="38100" dist="38100" dir="2700000" algn="tl">
                    <a:srgbClr val="000000"/>
                  </a:outerShdw>
                </a:effectLst>
              </a:rPr>
              <a:t> </a:t>
            </a:r>
            <a:r>
              <a:rPr lang="fr-FR" sz="2200" dirty="0" smtClean="0">
                <a:solidFill>
                  <a:srgbClr val="FFC000"/>
                </a:solidFill>
                <a:effectLst>
                  <a:outerShdw blurRad="38100" dist="38100" dir="2700000" algn="tl">
                    <a:srgbClr val="000000"/>
                  </a:outerShdw>
                </a:effectLst>
              </a:rPr>
              <a:t>Position absolue des points, ou d’un sous-ensemble</a:t>
            </a:r>
            <a:endParaRPr lang="fr-FR" sz="2000" dirty="0" smtClean="0"/>
          </a:p>
          <a:p>
            <a:pPr lvl="1">
              <a:spcBef>
                <a:spcPct val="40000"/>
              </a:spcBef>
              <a:spcAft>
                <a:spcPct val="15000"/>
              </a:spcAft>
              <a:buClr>
                <a:srgbClr val="FFC000"/>
              </a:buClr>
              <a:buSzPct val="80000"/>
              <a:buFont typeface="Arial" pitchFamily="34" charset="0"/>
              <a:buChar char="•"/>
              <a:defRPr/>
            </a:pPr>
            <a:r>
              <a:rPr lang="fr-FR" dirty="0" smtClean="0"/>
              <a:t> Mesure de la dispersion spatiale : </a:t>
            </a:r>
          </a:p>
          <a:p>
            <a:pPr lvl="2">
              <a:spcBef>
                <a:spcPct val="40000"/>
              </a:spcBef>
              <a:spcAft>
                <a:spcPct val="15000"/>
              </a:spcAft>
              <a:buClr>
                <a:srgbClr val="FFC000"/>
              </a:buClr>
              <a:buSzPct val="80000"/>
              <a:buFont typeface="Arial" pitchFamily="34" charset="0"/>
              <a:buChar char="•"/>
              <a:defRPr/>
            </a:pPr>
            <a:r>
              <a:rPr lang="fr-FR" dirty="0" smtClean="0"/>
              <a:t> standard distance (SD), racine carrée de la moyenne des distances au carré au centre moyen</a:t>
            </a:r>
          </a:p>
          <a:p>
            <a:pPr lvl="2">
              <a:spcBef>
                <a:spcPct val="40000"/>
              </a:spcBef>
              <a:spcAft>
                <a:spcPct val="15000"/>
              </a:spcAft>
              <a:buClr>
                <a:srgbClr val="FFC000"/>
              </a:buClr>
              <a:buSzPct val="80000"/>
              <a:buFont typeface="Arial" pitchFamily="34" charset="0"/>
              <a:buChar char="•"/>
              <a:defRPr/>
            </a:pPr>
            <a:r>
              <a:rPr lang="fr-FR" dirty="0" smtClean="0"/>
              <a:t> SD=</a:t>
            </a:r>
            <a:r>
              <a:rPr lang="fr-FR" dirty="0" err="1" smtClean="0"/>
              <a:t>sqrt</a:t>
            </a:r>
            <a:r>
              <a:rPr lang="fr-FR" dirty="0" smtClean="0"/>
              <a:t>(1/</a:t>
            </a:r>
            <a:r>
              <a:rPr lang="fr-FR" dirty="0" err="1" smtClean="0"/>
              <a:t>n∑d</a:t>
            </a:r>
            <a:r>
              <a:rPr lang="fr-FR" dirty="0" smtClean="0"/>
              <a:t>(</a:t>
            </a:r>
            <a:r>
              <a:rPr lang="fr-FR" dirty="0" err="1" smtClean="0"/>
              <a:t>P</a:t>
            </a:r>
            <a:r>
              <a:rPr lang="fr-FR" baseline="-25000" dirty="0" err="1" smtClean="0"/>
              <a:t>i</a:t>
            </a:r>
            <a:r>
              <a:rPr lang="fr-FR" dirty="0" err="1" smtClean="0"/>
              <a:t>,MC</a:t>
            </a:r>
            <a:r>
              <a:rPr lang="fr-FR" dirty="0" smtClean="0"/>
              <a:t>)</a:t>
            </a:r>
            <a:r>
              <a:rPr lang="fr-FR" baseline="30000" dirty="0" smtClean="0"/>
              <a:t>2</a:t>
            </a:r>
            <a:r>
              <a:rPr lang="fr-FR" dirty="0" smtClean="0"/>
              <a:t>)</a:t>
            </a:r>
          </a:p>
          <a:p>
            <a:pPr lvl="2">
              <a:spcBef>
                <a:spcPct val="40000"/>
              </a:spcBef>
              <a:spcAft>
                <a:spcPct val="15000"/>
              </a:spcAft>
              <a:buClr>
                <a:srgbClr val="FFC000"/>
              </a:buClr>
              <a:buSzPct val="80000"/>
              <a:buFont typeface="Arial" pitchFamily="34" charset="0"/>
              <a:buChar char="•"/>
              <a:defRPr/>
            </a:pPr>
            <a:r>
              <a:rPr lang="fr-FR" dirty="0" smtClean="0"/>
              <a:t> angle de dispersion : angle maximisant la somme des distances entre les points projetés sur l’axe  et le centre moyen projeté sur l’axe</a:t>
            </a:r>
          </a:p>
          <a:p>
            <a:pPr lvl="1">
              <a:spcBef>
                <a:spcPct val="40000"/>
              </a:spcBef>
              <a:spcAft>
                <a:spcPct val="15000"/>
              </a:spcAft>
              <a:buClr>
                <a:srgbClr val="FFC000"/>
              </a:buClr>
              <a:buSzPct val="80000"/>
              <a:buFont typeface="Arial" pitchFamily="34" charset="0"/>
              <a:buChar char="•"/>
              <a:defRPr/>
            </a:pPr>
            <a:r>
              <a:rPr lang="fr-FR" dirty="0" smtClean="0"/>
              <a:t> Ellipses de déviation standard, comme synthèse graphique : le centre est le centre moyen, l’angle est l’angle de dispersion, le grand coté est SD sur le grand axe, le petit coté est SD sur le petit axe.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9"/>
            <a:ext cx="8136706" cy="43088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C66"/>
                </a:solidFill>
                <a:effectLst>
                  <a:outerShdw blurRad="38100" dist="38100" dir="2700000" algn="tl">
                    <a:srgbClr val="000000"/>
                  </a:outerShdw>
                </a:effectLst>
              </a:rPr>
              <a:t> </a:t>
            </a:r>
            <a:r>
              <a:rPr lang="fr-FR" sz="2200" dirty="0" smtClean="0">
                <a:solidFill>
                  <a:srgbClr val="FFC000"/>
                </a:solidFill>
                <a:effectLst>
                  <a:outerShdw blurRad="38100" dist="38100" dir="2700000" algn="tl">
                    <a:srgbClr val="000000"/>
                  </a:outerShdw>
                </a:effectLst>
              </a:rPr>
              <a:t>Position absolue des points positifs : exemple</a:t>
            </a:r>
            <a:endParaRPr lang="fr-FR" sz="2000" dirty="0" smtClean="0"/>
          </a:p>
        </p:txBody>
      </p:sp>
      <p:pic>
        <p:nvPicPr>
          <p:cNvPr id="2050" name="Picture 2" descr="C:\Savane\Users\marc\d_babel\Gabon10.jpg"/>
          <p:cNvPicPr>
            <a:picLocks noChangeAspect="1" noChangeArrowheads="1"/>
          </p:cNvPicPr>
          <p:nvPr/>
        </p:nvPicPr>
        <p:blipFill>
          <a:blip r:embed="rId3" cstate="print"/>
          <a:srcRect/>
          <a:stretch>
            <a:fillRect/>
          </a:stretch>
        </p:blipFill>
        <p:spPr bwMode="auto">
          <a:xfrm>
            <a:off x="611561" y="2204863"/>
            <a:ext cx="4320479" cy="4413593"/>
          </a:xfrm>
          <a:prstGeom prst="rect">
            <a:avLst/>
          </a:prstGeom>
          <a:noFill/>
        </p:spPr>
      </p:pic>
      <p:sp>
        <p:nvSpPr>
          <p:cNvPr id="5" name="Text Box 12"/>
          <p:cNvSpPr txBox="1">
            <a:spLocks noChangeArrowheads="1"/>
          </p:cNvSpPr>
          <p:nvPr/>
        </p:nvSpPr>
        <p:spPr bwMode="auto">
          <a:xfrm>
            <a:off x="5076056" y="2204864"/>
            <a:ext cx="3600400" cy="2308324"/>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C66"/>
              </a:buClr>
              <a:buSzPct val="80000"/>
              <a:defRPr/>
            </a:pPr>
            <a:r>
              <a:rPr lang="fr-FR" dirty="0" smtClean="0">
                <a:effectLst>
                  <a:outerShdw blurRad="38100" dist="38100" dir="2700000" algn="tl">
                    <a:srgbClr val="000000"/>
                  </a:outerShdw>
                </a:effectLst>
              </a:rPr>
              <a:t>Les ellipses ne représentent pas des agrégats, mais une tendance spatiale et une synthèse de la position absolue. Dans cet exemple, elles sont utilisées pour comparer la position de différents sous-ensembles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1558888"/>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Position absolue d’un sous-ensemble, par rapport à une distribution aléatoire du sous-ensemble</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sz="2000" dirty="0" smtClean="0"/>
              <a:t> </a:t>
            </a:r>
            <a:r>
              <a:rPr lang="fr-FR" dirty="0" smtClean="0"/>
              <a:t>Centre moyen observé, et comparaison avec les centres moyens obtenus par simulation (permutation de la valeur)</a:t>
            </a:r>
          </a:p>
        </p:txBody>
      </p:sp>
      <p:pic>
        <p:nvPicPr>
          <p:cNvPr id="3074" name="Picture 2" descr="C:\Savane\Users\marc\d_babel\Cadre001.jpg"/>
          <p:cNvPicPr>
            <a:picLocks noChangeAspect="1" noChangeArrowheads="1"/>
          </p:cNvPicPr>
          <p:nvPr/>
        </p:nvPicPr>
        <p:blipFill>
          <a:blip r:embed="rId3" cstate="print"/>
          <a:srcRect/>
          <a:stretch>
            <a:fillRect/>
          </a:stretch>
        </p:blipFill>
        <p:spPr bwMode="auto">
          <a:xfrm>
            <a:off x="539554" y="3284984"/>
            <a:ext cx="3363834" cy="3440037"/>
          </a:xfrm>
          <a:prstGeom prst="rect">
            <a:avLst/>
          </a:prstGeom>
          <a:noFill/>
        </p:spPr>
      </p:pic>
      <p:sp>
        <p:nvSpPr>
          <p:cNvPr id="5" name="Text Box 12"/>
          <p:cNvSpPr txBox="1">
            <a:spLocks noChangeArrowheads="1"/>
          </p:cNvSpPr>
          <p:nvPr/>
        </p:nvSpPr>
        <p:spPr bwMode="auto">
          <a:xfrm>
            <a:off x="3995936" y="3284984"/>
            <a:ext cx="4176464" cy="1569660"/>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C66"/>
              </a:buClr>
              <a:buSzPct val="80000"/>
              <a:defRPr/>
            </a:pPr>
            <a:r>
              <a:rPr lang="fr-FR" sz="1600" dirty="0" smtClean="0">
                <a:effectLst>
                  <a:outerShdw blurRad="38100" dist="38100" dir="2700000" algn="tl">
                    <a:srgbClr val="000000"/>
                  </a:outerShdw>
                </a:effectLst>
              </a:rPr>
              <a:t>Les points roses sont les centres moyens des sous-ensembles simulés (permutation de la valeur). On compare la distance des centres simulés au centre moyen  de ces points avec la distance du centre observé au même centre moyen.</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5015219"/>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Distribution aléatoire, agrégée, dispersée</a:t>
            </a:r>
          </a:p>
          <a:p>
            <a:pPr marL="177800" lvl="1">
              <a:spcBef>
                <a:spcPct val="40000"/>
              </a:spcBef>
              <a:spcAft>
                <a:spcPct val="15000"/>
              </a:spcAft>
              <a:buClr>
                <a:srgbClr val="FFC000"/>
              </a:buClr>
              <a:buSzPct val="80000"/>
              <a:buFont typeface="Arial" pitchFamily="34" charset="0"/>
              <a:buChar char="►"/>
              <a:defRPr/>
            </a:pPr>
            <a:endParaRPr lang="fr-FR" sz="2200" dirty="0" smtClean="0">
              <a:solidFill>
                <a:srgbClr val="FFC000"/>
              </a:solidFill>
              <a:effectLst>
                <a:outerShdw blurRad="38100" dist="38100" dir="2700000" algn="tl">
                  <a:srgbClr val="000000"/>
                </a:outerShdw>
              </a:effectLst>
            </a:endParaRPr>
          </a:p>
          <a:p>
            <a:pPr marL="177800" lvl="1">
              <a:spcBef>
                <a:spcPct val="40000"/>
              </a:spcBef>
              <a:spcAft>
                <a:spcPct val="15000"/>
              </a:spcAft>
              <a:buClr>
                <a:srgbClr val="FFC000"/>
              </a:buClr>
              <a:buSzPct val="80000"/>
              <a:buFont typeface="Arial" pitchFamily="34" charset="0"/>
              <a:buChar char="►"/>
              <a:defRPr/>
            </a:pPr>
            <a:endParaRPr lang="fr-FR" sz="2200" dirty="0" smtClean="0">
              <a:solidFill>
                <a:srgbClr val="FFC000"/>
              </a:solidFill>
              <a:effectLst>
                <a:outerShdw blurRad="38100" dist="38100" dir="2700000" algn="tl">
                  <a:srgbClr val="000000"/>
                </a:outerShdw>
              </a:effectLst>
            </a:endParaRPr>
          </a:p>
          <a:p>
            <a:pPr marL="177800" lvl="1">
              <a:spcBef>
                <a:spcPct val="40000"/>
              </a:spcBef>
              <a:spcAft>
                <a:spcPct val="15000"/>
              </a:spcAft>
              <a:buClr>
                <a:srgbClr val="FFC000"/>
              </a:buClr>
              <a:buSzPct val="80000"/>
              <a:buFont typeface="Arial" pitchFamily="34" charset="0"/>
              <a:buChar char="►"/>
              <a:defRPr/>
            </a:pPr>
            <a:endParaRPr lang="fr-FR" sz="2200" dirty="0" smtClean="0">
              <a:solidFill>
                <a:srgbClr val="FFC000"/>
              </a:solidFill>
              <a:effectLst>
                <a:outerShdw blurRad="38100" dist="38100" dir="2700000" algn="tl">
                  <a:srgbClr val="000000"/>
                </a:outerShdw>
              </a:effectLst>
            </a:endParaRPr>
          </a:p>
          <a:p>
            <a:pPr marL="177800" lvl="1">
              <a:spcBef>
                <a:spcPct val="40000"/>
              </a:spcBef>
              <a:spcAft>
                <a:spcPct val="15000"/>
              </a:spcAft>
              <a:buClr>
                <a:srgbClr val="FFC000"/>
              </a:buClr>
              <a:buSzPct val="80000"/>
              <a:buFont typeface="Arial" pitchFamily="34" charset="0"/>
              <a:buChar char="►"/>
              <a:defRPr/>
            </a:pPr>
            <a:endParaRPr lang="fr-FR" sz="2200" dirty="0" smtClean="0">
              <a:solidFill>
                <a:srgbClr val="FFC000"/>
              </a:solidFill>
              <a:effectLst>
                <a:outerShdw blurRad="38100" dist="38100" dir="2700000" algn="tl">
                  <a:srgbClr val="000000"/>
                </a:outerShdw>
              </a:effectLst>
            </a:endParaRPr>
          </a:p>
          <a:p>
            <a:pPr marL="177800" lvl="1">
              <a:spcBef>
                <a:spcPct val="40000"/>
              </a:spcBef>
              <a:spcAft>
                <a:spcPct val="15000"/>
              </a:spcAft>
              <a:buClr>
                <a:srgbClr val="FFC000"/>
              </a:buClr>
              <a:buSzPct val="80000"/>
              <a:buFont typeface="Arial" pitchFamily="34" charset="0"/>
              <a:buChar char="►"/>
              <a:defRPr/>
            </a:pPr>
            <a:endParaRPr lang="fr-FR" sz="2200" dirty="0" smtClean="0">
              <a:solidFill>
                <a:srgbClr val="FFC000"/>
              </a:solidFill>
              <a:effectLst>
                <a:outerShdw blurRad="38100" dist="38100" dir="2700000" algn="tl">
                  <a:srgbClr val="000000"/>
                </a:outerShdw>
              </a:effectLst>
            </a:endParaRPr>
          </a:p>
          <a:p>
            <a:pPr marL="177800" lvl="2">
              <a:spcBef>
                <a:spcPct val="40000"/>
              </a:spcBef>
              <a:spcAft>
                <a:spcPct val="15000"/>
              </a:spcAft>
              <a:buClr>
                <a:srgbClr val="FFC000"/>
              </a:buClr>
              <a:buSzPct val="80000"/>
              <a:buFont typeface="Arial" pitchFamily="34" charset="0"/>
              <a:buChar char="►"/>
              <a:defRPr/>
            </a:pPr>
            <a:r>
              <a:rPr lang="fr-FR" sz="2200" dirty="0" smtClean="0">
                <a:solidFill>
                  <a:srgbClr val="FFC000"/>
                </a:solidFill>
              </a:rPr>
              <a:t> </a:t>
            </a:r>
            <a:r>
              <a:rPr lang="fr-FR" sz="2200" dirty="0" smtClean="0">
                <a:solidFill>
                  <a:srgbClr val="FFC000"/>
                </a:solidFill>
                <a:effectLst>
                  <a:outerShdw blurRad="38100" dist="38100" dir="2700000" algn="tl">
                    <a:srgbClr val="000000"/>
                  </a:outerShdw>
                </a:effectLst>
              </a:rPr>
              <a:t>Tests de Complete Spatial </a:t>
            </a:r>
            <a:r>
              <a:rPr lang="fr-FR" sz="2200" dirty="0" err="1" smtClean="0">
                <a:solidFill>
                  <a:srgbClr val="FFC000"/>
                </a:solidFill>
                <a:effectLst>
                  <a:outerShdw blurRad="38100" dist="38100" dir="2700000" algn="tl">
                    <a:srgbClr val="000000"/>
                  </a:outerShdw>
                </a:effectLst>
              </a:rPr>
              <a:t>Randomness</a:t>
            </a:r>
            <a:r>
              <a:rPr lang="fr-FR" sz="2200" dirty="0" smtClean="0">
                <a:solidFill>
                  <a:srgbClr val="FFC000"/>
                </a:solidFill>
              </a:rPr>
              <a:t> </a:t>
            </a:r>
          </a:p>
          <a:p>
            <a:pPr marL="531813" lvl="3">
              <a:spcBef>
                <a:spcPct val="40000"/>
              </a:spcBef>
              <a:spcAft>
                <a:spcPct val="15000"/>
              </a:spcAft>
              <a:buClr>
                <a:srgbClr val="FFC000"/>
              </a:buClr>
              <a:buSzPct val="80000"/>
              <a:buFont typeface="Arial" pitchFamily="34" charset="0"/>
              <a:buChar char="•"/>
              <a:defRPr/>
            </a:pPr>
            <a:r>
              <a:rPr lang="fr-FR" dirty="0" smtClean="0">
                <a:solidFill>
                  <a:srgbClr val="FFFFFF"/>
                </a:solidFill>
              </a:rPr>
              <a:t> basée sur les distances entre les points</a:t>
            </a:r>
          </a:p>
          <a:p>
            <a:pPr marL="531813" lvl="3">
              <a:spcBef>
                <a:spcPct val="40000"/>
              </a:spcBef>
              <a:spcAft>
                <a:spcPct val="15000"/>
              </a:spcAft>
              <a:buClr>
                <a:srgbClr val="FFC000"/>
              </a:buClr>
              <a:buSzPct val="80000"/>
              <a:buFont typeface="Arial" pitchFamily="34" charset="0"/>
              <a:buChar char="•"/>
              <a:defRPr/>
            </a:pPr>
            <a:r>
              <a:rPr lang="fr-FR" dirty="0" smtClean="0">
                <a:solidFill>
                  <a:srgbClr val="FFFFFF"/>
                </a:solidFill>
              </a:rPr>
              <a:t> basée sur les distances aux plus proches voisins</a:t>
            </a:r>
          </a:p>
          <a:p>
            <a:pPr marL="531813" lvl="3">
              <a:spcBef>
                <a:spcPct val="40000"/>
              </a:spcBef>
              <a:spcAft>
                <a:spcPct val="15000"/>
              </a:spcAft>
              <a:buClr>
                <a:srgbClr val="FFC000"/>
              </a:buClr>
              <a:buSzPct val="80000"/>
              <a:buFont typeface="Arial" pitchFamily="34" charset="0"/>
              <a:buChar char="•"/>
              <a:defRPr/>
            </a:pPr>
            <a:r>
              <a:rPr lang="fr-FR" dirty="0" smtClean="0">
                <a:solidFill>
                  <a:srgbClr val="FFFFFF"/>
                </a:solidFill>
              </a:rPr>
              <a:t> basée sur les quadrants</a:t>
            </a:r>
          </a:p>
        </p:txBody>
      </p:sp>
      <p:pic>
        <p:nvPicPr>
          <p:cNvPr id="9218" name="Picture 2"/>
          <p:cNvPicPr>
            <a:picLocks noChangeAspect="1" noChangeArrowheads="1"/>
          </p:cNvPicPr>
          <p:nvPr/>
        </p:nvPicPr>
        <p:blipFill>
          <a:blip r:embed="rId3" cstate="print"/>
          <a:srcRect/>
          <a:stretch>
            <a:fillRect/>
          </a:stretch>
        </p:blipFill>
        <p:spPr bwMode="auto">
          <a:xfrm>
            <a:off x="1481139" y="2281238"/>
            <a:ext cx="5539134" cy="20569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412776"/>
            <a:ext cx="8136706" cy="4650504"/>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Analyse de l’autocorrélation spatiale globale par des indices </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L’autocorrélation spatiale est la corrélation d’une variable avec elle-même, en reliant différences de valeur et différences de lieu</a:t>
            </a:r>
          </a:p>
          <a:p>
            <a:pPr lvl="1">
              <a:spcBef>
                <a:spcPct val="40000"/>
              </a:spcBef>
              <a:spcAft>
                <a:spcPct val="15000"/>
              </a:spcAft>
              <a:buClr>
                <a:srgbClr val="FFC000"/>
              </a:buClr>
              <a:buSzPct val="80000"/>
              <a:buFont typeface="Arial" pitchFamily="34" charset="0"/>
              <a:buChar char="•"/>
              <a:defRPr/>
            </a:pPr>
            <a:r>
              <a:rPr lang="fr-FR" dirty="0" smtClean="0"/>
              <a:t> Des indices permettent de tester l’autocorrélation globale d’une variable dans le semis de points. Ils sont basés sur des moyennes pondérées, des relations avec des voisins, ou l’occurrence de voisins en fonction de la distance.</a:t>
            </a:r>
          </a:p>
          <a:p>
            <a:pPr lvl="1">
              <a:spcBef>
                <a:spcPct val="40000"/>
              </a:spcBef>
              <a:spcAft>
                <a:spcPct val="15000"/>
              </a:spcAft>
              <a:buClr>
                <a:srgbClr val="FFC000"/>
              </a:buClr>
              <a:buSzPct val="80000"/>
              <a:buFont typeface="Arial" pitchFamily="34" charset="0"/>
              <a:buChar char="•"/>
              <a:defRPr/>
            </a:pPr>
            <a:r>
              <a:rPr lang="fr-FR" dirty="0" smtClean="0"/>
              <a:t> Lorsque mesurée dans un espace discret, les caractéristiques de l’espace ne doivent pas avoir d’influence sur l’autocorrélation du phénomène étudié</a:t>
            </a:r>
          </a:p>
          <a:p>
            <a:pPr lvl="1">
              <a:spcBef>
                <a:spcPct val="40000"/>
              </a:spcBef>
              <a:spcAft>
                <a:spcPct val="15000"/>
              </a:spcAft>
              <a:buClr>
                <a:srgbClr val="FFC000"/>
              </a:buClr>
              <a:buSzPct val="80000"/>
              <a:buFont typeface="Arial" pitchFamily="34" charset="0"/>
              <a:buChar char="•"/>
              <a:defRPr/>
            </a:pPr>
            <a:r>
              <a:rPr lang="fr-FR" dirty="0" smtClean="0"/>
              <a:t> La variance des indices est difficile à estimer de façon mathématique (notamment à cause des effets de bords). Les tests utilisent la simulation (MC) par permutation pour évaluer l’indice observé par rapport à la distribution des indices simulés.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412777"/>
            <a:ext cx="8136706" cy="3761030"/>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Indices construits à partir de valeurs numériques pondérés</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La valeur de la variable peut provenir d’une agrégation, d’une mesure réelle, du résidu d’une régression, etc.</a:t>
            </a:r>
          </a:p>
          <a:p>
            <a:pPr lvl="1">
              <a:spcBef>
                <a:spcPct val="40000"/>
              </a:spcBef>
              <a:spcAft>
                <a:spcPct val="15000"/>
              </a:spcAft>
              <a:buClr>
                <a:srgbClr val="FFC000"/>
              </a:buClr>
              <a:buSzPct val="80000"/>
              <a:buFont typeface="Arial" pitchFamily="34" charset="0"/>
              <a:buChar char="•"/>
              <a:defRPr/>
            </a:pPr>
            <a:endParaRPr lang="fr-FR" sz="1200" dirty="0" smtClean="0"/>
          </a:p>
          <a:p>
            <a:pPr lvl="1">
              <a:spcBef>
                <a:spcPct val="40000"/>
              </a:spcBef>
              <a:spcAft>
                <a:spcPct val="15000"/>
              </a:spcAft>
              <a:buClr>
                <a:srgbClr val="FFC000"/>
              </a:buClr>
              <a:buSzPct val="80000"/>
              <a:defRPr/>
            </a:pPr>
            <a:r>
              <a:rPr lang="fr-FR" sz="1400" dirty="0" smtClean="0"/>
              <a:t>Moran :</a:t>
            </a:r>
            <a:r>
              <a:rPr lang="fr-FR" sz="1200" dirty="0" smtClean="0"/>
              <a:t>				</a:t>
            </a:r>
            <a:r>
              <a:rPr lang="fr-FR" sz="1400" dirty="0" err="1" smtClean="0"/>
              <a:t>Geary</a:t>
            </a:r>
            <a:r>
              <a:rPr lang="fr-FR" sz="1400" dirty="0" smtClean="0"/>
              <a:t> :</a:t>
            </a:r>
          </a:p>
          <a:p>
            <a:pPr lvl="1">
              <a:spcBef>
                <a:spcPct val="40000"/>
              </a:spcBef>
              <a:spcAft>
                <a:spcPct val="15000"/>
              </a:spcAft>
              <a:buClr>
                <a:srgbClr val="FFC000"/>
              </a:buClr>
              <a:buSzPct val="80000"/>
              <a:buFont typeface="Arial" pitchFamily="34" charset="0"/>
              <a:buChar char="•"/>
              <a:defRPr/>
            </a:pPr>
            <a:endParaRPr lang="fr-FR" dirty="0" smtClean="0"/>
          </a:p>
          <a:p>
            <a:pPr lvl="1">
              <a:spcBef>
                <a:spcPct val="40000"/>
              </a:spcBef>
              <a:spcAft>
                <a:spcPct val="15000"/>
              </a:spcAft>
              <a:buClr>
                <a:srgbClr val="FFC000"/>
              </a:buClr>
              <a:buSzPct val="80000"/>
              <a:buFont typeface="Arial" pitchFamily="34" charset="0"/>
              <a:buChar char="•"/>
              <a:defRPr/>
            </a:pPr>
            <a:r>
              <a:rPr lang="fr-FR" dirty="0" smtClean="0"/>
              <a:t> La pondération spatiale (donnée par des coefficients de connexion entre les points) est importante dans la définition des index.</a:t>
            </a:r>
          </a:p>
          <a:p>
            <a:pPr lvl="1">
              <a:spcBef>
                <a:spcPct val="40000"/>
              </a:spcBef>
              <a:spcAft>
                <a:spcPct val="15000"/>
              </a:spcAft>
              <a:buClr>
                <a:srgbClr val="FFC000"/>
              </a:buClr>
              <a:buSzPct val="80000"/>
              <a:buFont typeface="Arial" pitchFamily="34" charset="0"/>
              <a:buChar char="•"/>
              <a:defRPr/>
            </a:pPr>
            <a:r>
              <a:rPr lang="fr-FR" dirty="0" smtClean="0"/>
              <a:t> autres indices : Tango, Black-black </a:t>
            </a:r>
            <a:r>
              <a:rPr lang="fr-FR" dirty="0" err="1" smtClean="0"/>
              <a:t>seal</a:t>
            </a:r>
            <a:r>
              <a:rPr lang="fr-FR" dirty="0" smtClean="0"/>
              <a:t>, Black-white </a:t>
            </a:r>
            <a:r>
              <a:rPr lang="fr-FR" dirty="0" err="1" smtClean="0"/>
              <a:t>Join</a:t>
            </a:r>
            <a:r>
              <a:rPr lang="fr-FR" dirty="0" smtClean="0"/>
              <a:t>, Knox, </a:t>
            </a:r>
            <a:r>
              <a:rPr lang="fr-FR" dirty="0" err="1" smtClean="0"/>
              <a:t>Mantel</a:t>
            </a:r>
            <a:r>
              <a:rPr lang="fr-FR" dirty="0" smtClean="0"/>
              <a:t> </a:t>
            </a:r>
          </a:p>
          <a:p>
            <a:pPr lvl="1">
              <a:spcBef>
                <a:spcPct val="40000"/>
              </a:spcBef>
              <a:spcAft>
                <a:spcPct val="15000"/>
              </a:spcAft>
              <a:buClr>
                <a:srgbClr val="FFC000"/>
              </a:buClr>
              <a:buSzPct val="80000"/>
              <a:defRPr/>
            </a:pPr>
            <a:endParaRPr lang="fr-FR" dirty="0" smtClean="0"/>
          </a:p>
        </p:txBody>
      </p:sp>
      <p:pic>
        <p:nvPicPr>
          <p:cNvPr id="5" name="Image 4" descr="GearyFormula.jpg"/>
          <p:cNvPicPr>
            <a:picLocks noChangeAspect="1"/>
          </p:cNvPicPr>
          <p:nvPr/>
        </p:nvPicPr>
        <p:blipFill>
          <a:blip r:embed="rId3" cstate="print"/>
          <a:stretch>
            <a:fillRect/>
          </a:stretch>
        </p:blipFill>
        <p:spPr>
          <a:xfrm>
            <a:off x="5940152" y="2708920"/>
            <a:ext cx="1769364" cy="800100"/>
          </a:xfrm>
          <a:prstGeom prst="rect">
            <a:avLst/>
          </a:prstGeom>
        </p:spPr>
      </p:pic>
      <p:pic>
        <p:nvPicPr>
          <p:cNvPr id="7" name="Image 6" descr="Capture.PNG"/>
          <p:cNvPicPr>
            <a:picLocks noChangeAspect="1"/>
          </p:cNvPicPr>
          <p:nvPr/>
        </p:nvPicPr>
        <p:blipFill>
          <a:blip r:embed="rId4" cstate="print"/>
          <a:stretch>
            <a:fillRect/>
          </a:stretch>
        </p:blipFill>
        <p:spPr>
          <a:xfrm>
            <a:off x="1835696" y="2852936"/>
            <a:ext cx="3024336" cy="503155"/>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268760"/>
            <a:ext cx="8136706" cy="5547673"/>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Indices construits à partir des relations de voisinage</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La valeur de la variable est booléenne (0/1, correspondant à présence/absence, malade/non malade, etc.).</a:t>
            </a:r>
          </a:p>
          <a:p>
            <a:pPr lvl="1">
              <a:spcBef>
                <a:spcPct val="40000"/>
              </a:spcBef>
              <a:spcAft>
                <a:spcPct val="15000"/>
              </a:spcAft>
              <a:buClr>
                <a:srgbClr val="FFC000"/>
              </a:buClr>
              <a:buSzPct val="80000"/>
              <a:buFont typeface="Arial" pitchFamily="34" charset="0"/>
              <a:buChar char="•"/>
              <a:defRPr/>
            </a:pPr>
            <a:endParaRPr lang="fr-FR" sz="1200" dirty="0" smtClean="0"/>
          </a:p>
          <a:p>
            <a:pPr lvl="1">
              <a:spcBef>
                <a:spcPct val="40000"/>
              </a:spcBef>
              <a:spcAft>
                <a:spcPct val="15000"/>
              </a:spcAft>
              <a:buClr>
                <a:srgbClr val="FFC000"/>
              </a:buClr>
              <a:buSzPct val="80000"/>
              <a:defRPr/>
            </a:pPr>
            <a:r>
              <a:rPr lang="fr-FR" sz="1200" dirty="0" smtClean="0"/>
              <a:t>Distance au k-plus proche voisin s </a:t>
            </a:r>
            <a:br>
              <a:rPr lang="fr-FR" sz="1200" dirty="0" smtClean="0"/>
            </a:br>
            <a:r>
              <a:rPr lang="fr-FR" sz="1200" dirty="0" smtClean="0"/>
              <a:t>de même valeur :				</a:t>
            </a:r>
          </a:p>
          <a:p>
            <a:pPr lvl="1">
              <a:spcBef>
                <a:spcPct val="40000"/>
              </a:spcBef>
              <a:spcAft>
                <a:spcPct val="15000"/>
              </a:spcAft>
              <a:buClr>
                <a:srgbClr val="FFC000"/>
              </a:buClr>
              <a:buSzPct val="80000"/>
              <a:defRPr/>
            </a:pPr>
            <a:endParaRPr lang="fr-FR" sz="1200" dirty="0" smtClean="0"/>
          </a:p>
          <a:p>
            <a:pPr lvl="1">
              <a:spcBef>
                <a:spcPct val="40000"/>
              </a:spcBef>
              <a:spcAft>
                <a:spcPct val="15000"/>
              </a:spcAft>
              <a:buClr>
                <a:srgbClr val="FFC000"/>
              </a:buClr>
              <a:buSzPct val="80000"/>
              <a:defRPr/>
            </a:pPr>
            <a:endParaRPr lang="fr-FR" sz="1200" dirty="0" smtClean="0"/>
          </a:p>
          <a:p>
            <a:pPr lvl="1">
              <a:spcBef>
                <a:spcPct val="40000"/>
              </a:spcBef>
              <a:spcAft>
                <a:spcPct val="15000"/>
              </a:spcAft>
              <a:buClr>
                <a:srgbClr val="FFC000"/>
              </a:buClr>
              <a:buSzPct val="80000"/>
              <a:defRPr/>
            </a:pPr>
            <a:r>
              <a:rPr lang="fr-FR" sz="1200" dirty="0" smtClean="0"/>
              <a:t>Fréquence de k-voisins de même valeur :</a:t>
            </a:r>
            <a:endParaRPr lang="fr-FR" sz="1400" dirty="0" smtClean="0"/>
          </a:p>
          <a:p>
            <a:pPr lvl="1">
              <a:spcBef>
                <a:spcPct val="40000"/>
              </a:spcBef>
              <a:spcAft>
                <a:spcPct val="15000"/>
              </a:spcAft>
              <a:buClr>
                <a:srgbClr val="FFC000"/>
              </a:buClr>
              <a:buSzPct val="80000"/>
              <a:buFont typeface="Arial" pitchFamily="34" charset="0"/>
              <a:buChar char="•"/>
              <a:defRPr/>
            </a:pPr>
            <a:endParaRPr lang="fr-FR" dirty="0" smtClean="0"/>
          </a:p>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Indices construits à partir du nombre d’évènements dans un rayon</a:t>
            </a:r>
          </a:p>
          <a:p>
            <a:pPr lvl="1">
              <a:spcBef>
                <a:spcPct val="40000"/>
              </a:spcBef>
              <a:spcAft>
                <a:spcPct val="15000"/>
              </a:spcAft>
              <a:buClr>
                <a:srgbClr val="FFC000"/>
              </a:buClr>
              <a:buSzPct val="80000"/>
              <a:buFont typeface="Arial" pitchFamily="34" charset="0"/>
              <a:buChar char="•"/>
              <a:defRPr/>
            </a:pPr>
            <a:r>
              <a:rPr lang="fr-FR" dirty="0" smtClean="0"/>
              <a:t> extensions des </a:t>
            </a:r>
            <a:r>
              <a:rPr lang="fr-FR" dirty="0" err="1" smtClean="0"/>
              <a:t>Ripley’s</a:t>
            </a:r>
            <a:r>
              <a:rPr lang="fr-FR" dirty="0" smtClean="0"/>
              <a:t> K-</a:t>
            </a:r>
            <a:r>
              <a:rPr lang="fr-FR" dirty="0" err="1" smtClean="0"/>
              <a:t>functions</a:t>
            </a:r>
            <a:endParaRPr lang="fr-FR" sz="1200" dirty="0" smtClean="0"/>
          </a:p>
          <a:p>
            <a:pPr lvl="1">
              <a:spcBef>
                <a:spcPct val="40000"/>
              </a:spcBef>
              <a:spcAft>
                <a:spcPct val="15000"/>
              </a:spcAft>
              <a:buClr>
                <a:srgbClr val="FFC000"/>
              </a:buClr>
              <a:buSzPct val="80000"/>
              <a:defRPr/>
            </a:pPr>
            <a:endParaRPr lang="fr-FR" sz="800" dirty="0" smtClean="0"/>
          </a:p>
          <a:p>
            <a:pPr lvl="1">
              <a:spcBef>
                <a:spcPct val="40000"/>
              </a:spcBef>
              <a:spcAft>
                <a:spcPct val="15000"/>
              </a:spcAft>
              <a:buClr>
                <a:srgbClr val="FFC000"/>
              </a:buClr>
              <a:buSzPct val="80000"/>
              <a:defRPr/>
            </a:pPr>
            <a:r>
              <a:rPr lang="fr-FR" sz="1200" dirty="0" smtClean="0"/>
              <a:t>Mark </a:t>
            </a:r>
            <a:r>
              <a:rPr lang="fr-FR" sz="1200" dirty="0" err="1" smtClean="0"/>
              <a:t>correlation</a:t>
            </a:r>
            <a:r>
              <a:rPr lang="fr-FR" sz="1200" dirty="0" smtClean="0"/>
              <a:t> </a:t>
            </a:r>
            <a:r>
              <a:rPr lang="fr-FR" sz="1200" dirty="0" err="1" smtClean="0"/>
              <a:t>function</a:t>
            </a:r>
            <a:r>
              <a:rPr lang="fr-FR" sz="1200" dirty="0" smtClean="0"/>
              <a:t> :</a:t>
            </a:r>
          </a:p>
          <a:p>
            <a:pPr lvl="1">
              <a:spcBef>
                <a:spcPct val="40000"/>
              </a:spcBef>
              <a:spcAft>
                <a:spcPct val="15000"/>
              </a:spcAft>
              <a:buClr>
                <a:srgbClr val="FFC000"/>
              </a:buClr>
              <a:buSzPct val="80000"/>
              <a:defRPr/>
            </a:pPr>
            <a:endParaRPr lang="fr-FR" sz="1200" dirty="0" smtClean="0">
              <a:solidFill>
                <a:srgbClr val="FFC000"/>
              </a:solidFill>
              <a:effectLst>
                <a:outerShdw blurRad="38100" dist="38100" dir="2700000" algn="tl">
                  <a:srgbClr val="000000"/>
                </a:outerShdw>
              </a:effectLst>
            </a:endParaRPr>
          </a:p>
          <a:p>
            <a:pPr lvl="1">
              <a:spcBef>
                <a:spcPct val="40000"/>
              </a:spcBef>
              <a:spcAft>
                <a:spcPct val="15000"/>
              </a:spcAft>
              <a:buClr>
                <a:srgbClr val="FFC000"/>
              </a:buClr>
              <a:buSzPct val="80000"/>
              <a:defRPr/>
            </a:pPr>
            <a:r>
              <a:rPr lang="fr-FR" sz="1200" dirty="0" err="1" smtClean="0"/>
              <a:t>Difference</a:t>
            </a:r>
            <a:r>
              <a:rPr lang="fr-FR" sz="1200" dirty="0" smtClean="0"/>
              <a:t> of K-</a:t>
            </a:r>
            <a:r>
              <a:rPr lang="fr-FR" sz="1200" dirty="0" err="1" smtClean="0"/>
              <a:t>functions</a:t>
            </a:r>
            <a:r>
              <a:rPr lang="fr-FR" sz="1200" dirty="0" smtClean="0"/>
              <a:t> entre positifs et négatifs </a:t>
            </a:r>
          </a:p>
        </p:txBody>
      </p:sp>
      <p:pic>
        <p:nvPicPr>
          <p:cNvPr id="6" name="Image 5" descr="Capture.PNG"/>
          <p:cNvPicPr>
            <a:picLocks noChangeAspect="1"/>
          </p:cNvPicPr>
          <p:nvPr/>
        </p:nvPicPr>
        <p:blipFill>
          <a:blip r:embed="rId3" cstate="print"/>
          <a:stretch>
            <a:fillRect/>
          </a:stretch>
        </p:blipFill>
        <p:spPr>
          <a:xfrm>
            <a:off x="3923929" y="2564904"/>
            <a:ext cx="3240359" cy="975155"/>
          </a:xfrm>
          <a:prstGeom prst="rect">
            <a:avLst/>
          </a:prstGeom>
        </p:spPr>
      </p:pic>
      <p:pic>
        <p:nvPicPr>
          <p:cNvPr id="8" name="Image 7" descr="Capture.PNG"/>
          <p:cNvPicPr>
            <a:picLocks noChangeAspect="1"/>
          </p:cNvPicPr>
          <p:nvPr/>
        </p:nvPicPr>
        <p:blipFill>
          <a:blip r:embed="rId4" cstate="print"/>
          <a:stretch>
            <a:fillRect/>
          </a:stretch>
        </p:blipFill>
        <p:spPr>
          <a:xfrm>
            <a:off x="3923928" y="3601877"/>
            <a:ext cx="3240360" cy="619211"/>
          </a:xfrm>
          <a:prstGeom prst="rect">
            <a:avLst/>
          </a:prstGeom>
        </p:spPr>
      </p:pic>
      <p:pic>
        <p:nvPicPr>
          <p:cNvPr id="9" name="Image 8" descr="Capture.PNG"/>
          <p:cNvPicPr>
            <a:picLocks noChangeAspect="1"/>
          </p:cNvPicPr>
          <p:nvPr/>
        </p:nvPicPr>
        <p:blipFill>
          <a:blip r:embed="rId5" cstate="print"/>
          <a:stretch>
            <a:fillRect/>
          </a:stretch>
        </p:blipFill>
        <p:spPr>
          <a:xfrm>
            <a:off x="3203848" y="5841747"/>
            <a:ext cx="3528392" cy="539581"/>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1" y="2996952"/>
            <a:ext cx="9144001" cy="838200"/>
          </a:xfrm>
          <a:prstGeom prst="rect">
            <a:avLst/>
          </a:prstGeom>
          <a:noFill/>
          <a:ln w="9525">
            <a:noFill/>
            <a:miter lim="800000"/>
            <a:headEnd/>
            <a:tailEnd/>
          </a:ln>
          <a:effectLst/>
        </p:spPr>
        <p:txBody>
          <a:bodyPr anchor="ctr"/>
          <a:lstStyle/>
          <a:p>
            <a:pPr algn="ctr">
              <a:defRPr/>
            </a:pPr>
            <a:r>
              <a:rPr lang="en-US" sz="3200" dirty="0" smtClean="0">
                <a:solidFill>
                  <a:srgbClr val="FFC000"/>
                </a:solidFill>
                <a:effectLst>
                  <a:outerShdw blurRad="38100" dist="38100" dir="2700000" algn="tl">
                    <a:srgbClr val="000000"/>
                  </a:outerShdw>
                </a:effectLst>
                <a:latin typeface="Arial" charset="0"/>
                <a:cs typeface="Arial" charset="0"/>
              </a:rPr>
              <a:t>Introduction</a:t>
            </a:r>
            <a:endParaRPr lang="en-US" sz="3200" dirty="0">
              <a:solidFill>
                <a:srgbClr val="FFC0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3538"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93539" name="Text Box 3"/>
          <p:cNvSpPr txBox="1">
            <a:spLocks noChangeArrowheads="1"/>
          </p:cNvSpPr>
          <p:nvPr/>
        </p:nvSpPr>
        <p:spPr bwMode="auto">
          <a:xfrm>
            <a:off x="468313" y="1439863"/>
            <a:ext cx="8064500" cy="5069080"/>
          </a:xfrm>
          <a:prstGeom prst="rect">
            <a:avLst/>
          </a:prstGeom>
          <a:solidFill>
            <a:srgbClr val="C0C0C0">
              <a:alpha val="10001"/>
            </a:srgbClr>
          </a:solidFill>
          <a:ln w="9525" algn="ctr">
            <a:noFill/>
            <a:miter lim="800000"/>
            <a:headEnd/>
            <a:tailEnd/>
          </a:ln>
          <a:effectLst/>
        </p:spPr>
        <p:txBody>
          <a:bodyPr>
            <a:spAutoFit/>
          </a:bodyPr>
          <a:lstStyle/>
          <a:p>
            <a:pPr>
              <a:spcBef>
                <a:spcPct val="50000"/>
              </a:spcBef>
              <a:buClr>
                <a:srgbClr val="FFC000"/>
              </a:buClr>
              <a:buSzPct val="100000"/>
              <a:buFont typeface="Arial" charset="0"/>
              <a:buChar char="►"/>
              <a:defRPr/>
            </a:pPr>
            <a:r>
              <a:rPr lang="fr-FR" sz="2200" dirty="0" smtClean="0">
                <a:solidFill>
                  <a:srgbClr val="FFC000"/>
                </a:solidFill>
                <a:effectLst>
                  <a:outerShdw blurRad="38100" dist="38100" dir="2700000" algn="tl">
                    <a:srgbClr val="000000"/>
                  </a:outerShdw>
                </a:effectLst>
              </a:rPr>
              <a:t> Analyse de la relation entre regroupement dans l’espace et regroupement dans le temps (autocorrélation spatiale du temps)</a:t>
            </a:r>
            <a:endParaRPr lang="fr-FR" sz="2200" dirty="0">
              <a:solidFill>
                <a:srgbClr val="FFCC66"/>
              </a:solidFill>
              <a:effectLst>
                <a:outerShdw blurRad="38100" dist="38100" dir="2700000" algn="tl">
                  <a:srgbClr val="000000"/>
                </a:outerShdw>
              </a:effectLst>
            </a:endParaRPr>
          </a:p>
          <a:p>
            <a:pPr lvl="1">
              <a:spcBef>
                <a:spcPct val="50000"/>
              </a:spcBef>
              <a:spcAft>
                <a:spcPct val="30000"/>
              </a:spcAft>
              <a:buClr>
                <a:srgbClr val="FFCC66"/>
              </a:buClr>
              <a:buSzPct val="80000"/>
              <a:buFont typeface="Wingdings" pitchFamily="2" charset="2"/>
              <a:buChar char="§"/>
              <a:defRPr/>
            </a:pPr>
            <a:r>
              <a:rPr lang="fr-FR" dirty="0" smtClean="0"/>
              <a:t> Knox test : tableau de contingence entre différence dans le temps et différence dans l’espace, et test de chi-square</a:t>
            </a:r>
          </a:p>
          <a:p>
            <a:pPr lvl="1">
              <a:spcBef>
                <a:spcPct val="50000"/>
              </a:spcBef>
              <a:spcAft>
                <a:spcPct val="30000"/>
              </a:spcAft>
              <a:buClr>
                <a:srgbClr val="FFCC66"/>
              </a:buClr>
              <a:buSzPct val="80000"/>
              <a:buFont typeface="Wingdings" pitchFamily="2" charset="2"/>
              <a:buChar char="§"/>
              <a:defRPr/>
            </a:pPr>
            <a:endParaRPr lang="fr-FR" sz="2000" dirty="0" smtClean="0"/>
          </a:p>
          <a:p>
            <a:pPr lvl="1">
              <a:spcBef>
                <a:spcPct val="50000"/>
              </a:spcBef>
              <a:spcAft>
                <a:spcPct val="30000"/>
              </a:spcAft>
              <a:buClr>
                <a:srgbClr val="FFCC66"/>
              </a:buClr>
              <a:buSzPct val="80000"/>
              <a:buFont typeface="Wingdings" pitchFamily="2" charset="2"/>
              <a:buChar char="§"/>
              <a:defRPr/>
            </a:pPr>
            <a:endParaRPr lang="fr-FR" sz="2000" dirty="0" smtClean="0"/>
          </a:p>
          <a:p>
            <a:pPr lvl="1">
              <a:spcBef>
                <a:spcPct val="50000"/>
              </a:spcBef>
              <a:spcAft>
                <a:spcPct val="30000"/>
              </a:spcAft>
              <a:buClr>
                <a:srgbClr val="FFCC66"/>
              </a:buClr>
              <a:buSzPct val="80000"/>
              <a:buFont typeface="Wingdings" pitchFamily="2" charset="2"/>
              <a:buChar char="§"/>
              <a:defRPr/>
            </a:pPr>
            <a:endParaRPr lang="fr-FR" sz="2000" dirty="0" smtClean="0"/>
          </a:p>
          <a:p>
            <a:pPr lvl="1">
              <a:spcBef>
                <a:spcPct val="50000"/>
              </a:spcBef>
              <a:spcAft>
                <a:spcPct val="30000"/>
              </a:spcAft>
              <a:buClr>
                <a:srgbClr val="FFCC66"/>
              </a:buClr>
              <a:buSzPct val="80000"/>
              <a:defRPr/>
            </a:pPr>
            <a:endParaRPr lang="fr-FR" sz="2000" dirty="0" smtClean="0"/>
          </a:p>
          <a:p>
            <a:pPr lvl="1">
              <a:spcBef>
                <a:spcPct val="50000"/>
              </a:spcBef>
              <a:spcAft>
                <a:spcPct val="30000"/>
              </a:spcAft>
              <a:buClr>
                <a:srgbClr val="FFCC66"/>
              </a:buClr>
              <a:buSzPct val="80000"/>
              <a:defRPr/>
            </a:pPr>
            <a:endParaRPr lang="fr-FR" sz="2000" dirty="0" smtClean="0"/>
          </a:p>
          <a:p>
            <a:pPr lvl="1">
              <a:spcBef>
                <a:spcPct val="50000"/>
              </a:spcBef>
              <a:spcAft>
                <a:spcPct val="30000"/>
              </a:spcAft>
              <a:buClr>
                <a:srgbClr val="FFCC66"/>
              </a:buClr>
              <a:buSzPct val="80000"/>
              <a:buFont typeface="Wingdings" pitchFamily="2" charset="2"/>
              <a:buChar char="§"/>
              <a:defRPr/>
            </a:pPr>
            <a:r>
              <a:rPr lang="fr-FR" dirty="0" smtClean="0"/>
              <a:t> </a:t>
            </a:r>
            <a:r>
              <a:rPr lang="fr-FR" dirty="0" err="1" smtClean="0"/>
              <a:t>Mantel</a:t>
            </a:r>
            <a:r>
              <a:rPr lang="fr-FR" dirty="0" smtClean="0"/>
              <a:t>, </a:t>
            </a:r>
            <a:r>
              <a:rPr lang="fr-FR" dirty="0" err="1" smtClean="0"/>
              <a:t>space</a:t>
            </a:r>
            <a:r>
              <a:rPr lang="fr-FR" dirty="0" smtClean="0"/>
              <a:t>-time K-</a:t>
            </a:r>
            <a:r>
              <a:rPr lang="fr-FR" dirty="0" err="1" smtClean="0"/>
              <a:t>function</a:t>
            </a:r>
            <a:r>
              <a:rPr lang="fr-FR" dirty="0" smtClean="0"/>
              <a:t>…</a:t>
            </a:r>
          </a:p>
        </p:txBody>
      </p:sp>
      <p:pic>
        <p:nvPicPr>
          <p:cNvPr id="13315" name="Picture 3" descr="C:\Savane\Users\marc\d_babel\KnoxEbola.PNG"/>
          <p:cNvPicPr>
            <a:picLocks noChangeAspect="1" noChangeArrowheads="1"/>
          </p:cNvPicPr>
          <p:nvPr/>
        </p:nvPicPr>
        <p:blipFill>
          <a:blip r:embed="rId3" cstate="print"/>
          <a:srcRect/>
          <a:stretch>
            <a:fillRect/>
          </a:stretch>
        </p:blipFill>
        <p:spPr bwMode="auto">
          <a:xfrm>
            <a:off x="2627784" y="3454843"/>
            <a:ext cx="3312368" cy="2206405"/>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3538"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93539" name="Text Box 3"/>
          <p:cNvSpPr txBox="1">
            <a:spLocks noChangeArrowheads="1"/>
          </p:cNvSpPr>
          <p:nvPr/>
        </p:nvSpPr>
        <p:spPr bwMode="auto">
          <a:xfrm>
            <a:off x="468313" y="1439863"/>
            <a:ext cx="8064500" cy="1769715"/>
          </a:xfrm>
          <a:prstGeom prst="rect">
            <a:avLst/>
          </a:prstGeom>
          <a:solidFill>
            <a:srgbClr val="C0C0C0">
              <a:alpha val="10001"/>
            </a:srgbClr>
          </a:solidFill>
          <a:ln w="9525" algn="ctr">
            <a:noFill/>
            <a:miter lim="800000"/>
            <a:headEnd/>
            <a:tailEnd/>
          </a:ln>
          <a:effectLst/>
        </p:spPr>
        <p:txBody>
          <a:bodyPr wrap="square">
            <a:spAutoFit/>
          </a:bodyPr>
          <a:lstStyle/>
          <a:p>
            <a:pPr>
              <a:spcBef>
                <a:spcPct val="50000"/>
              </a:spcBef>
              <a:buClr>
                <a:srgbClr val="FFC000"/>
              </a:buClr>
              <a:buSzPct val="100000"/>
              <a:buFont typeface="Arial" charset="0"/>
              <a:buChar char="►"/>
              <a:defRPr/>
            </a:pPr>
            <a:r>
              <a:rPr lang="fr-FR" sz="2200" dirty="0" smtClean="0">
                <a:solidFill>
                  <a:srgbClr val="FFC000"/>
                </a:solidFill>
                <a:effectLst>
                  <a:outerShdw blurRad="38100" dist="38100" dir="2700000" algn="tl">
                    <a:srgbClr val="000000"/>
                  </a:outerShdw>
                </a:effectLst>
              </a:rPr>
              <a:t> Analyse des colocations (relation spatiale entre deux semis de points)</a:t>
            </a:r>
            <a:endParaRPr lang="fr-FR" sz="2200" dirty="0">
              <a:solidFill>
                <a:srgbClr val="FFCC66"/>
              </a:solidFill>
              <a:effectLst>
                <a:outerShdw blurRad="38100" dist="38100" dir="2700000" algn="tl">
                  <a:srgbClr val="000000"/>
                </a:outerShdw>
              </a:effectLst>
            </a:endParaRPr>
          </a:p>
          <a:p>
            <a:pPr lvl="1">
              <a:spcBef>
                <a:spcPct val="50000"/>
              </a:spcBef>
              <a:spcAft>
                <a:spcPct val="30000"/>
              </a:spcAft>
              <a:buClr>
                <a:srgbClr val="FFCC66"/>
              </a:buClr>
              <a:buSzPct val="80000"/>
              <a:buFont typeface="Wingdings" pitchFamily="2" charset="2"/>
              <a:buChar char="§"/>
              <a:defRPr/>
            </a:pPr>
            <a:r>
              <a:rPr lang="fr-FR" dirty="0" smtClean="0"/>
              <a:t> Indices LS et LS* de corrélation spatiale entre deux semis de points : extension de l’indice de corrélation de Bravais-Pearson aux voisins et de l’indice de Moran dans le cas </a:t>
            </a:r>
            <a:r>
              <a:rPr lang="fr-FR" dirty="0" err="1" smtClean="0"/>
              <a:t>bivarié</a:t>
            </a:r>
            <a:r>
              <a:rPr lang="fr-FR" dirty="0" smtClean="0"/>
              <a:t>. Indice ST (Souris).</a:t>
            </a:r>
            <a:endParaRPr lang="fr-FR" sz="2000" dirty="0" smtClean="0"/>
          </a:p>
        </p:txBody>
      </p:sp>
      <p:pic>
        <p:nvPicPr>
          <p:cNvPr id="133123" name="Picture 3" descr="C:\Marc Souris\Articles\Colocation\Figure 5.png"/>
          <p:cNvPicPr>
            <a:picLocks noChangeAspect="1" noChangeArrowheads="1"/>
          </p:cNvPicPr>
          <p:nvPr/>
        </p:nvPicPr>
        <p:blipFill>
          <a:blip r:embed="rId3" cstate="print"/>
          <a:srcRect/>
          <a:stretch>
            <a:fillRect/>
          </a:stretch>
        </p:blipFill>
        <p:spPr bwMode="auto">
          <a:xfrm>
            <a:off x="467544" y="3356992"/>
            <a:ext cx="2088232" cy="3284773"/>
          </a:xfrm>
          <a:prstGeom prst="rect">
            <a:avLst/>
          </a:prstGeom>
          <a:noFill/>
        </p:spPr>
      </p:pic>
      <p:pic>
        <p:nvPicPr>
          <p:cNvPr id="133124" name="Picture 4" descr="C:\Marc Souris\Articles\Colocation\Figure 6.png"/>
          <p:cNvPicPr>
            <a:picLocks noChangeAspect="1" noChangeArrowheads="1"/>
          </p:cNvPicPr>
          <p:nvPr/>
        </p:nvPicPr>
        <p:blipFill>
          <a:blip r:embed="rId4" cstate="print"/>
          <a:srcRect/>
          <a:stretch>
            <a:fillRect/>
          </a:stretch>
        </p:blipFill>
        <p:spPr bwMode="auto">
          <a:xfrm>
            <a:off x="2699792" y="4725144"/>
            <a:ext cx="5798069" cy="1900832"/>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43088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Exemple: Dengue, Gabon</a:t>
            </a:r>
            <a:endParaRPr lang="fr-FR" sz="2000" dirty="0" smtClean="0">
              <a:solidFill>
                <a:srgbClr val="FFFFFF"/>
              </a:solidFill>
            </a:endParaRPr>
          </a:p>
        </p:txBody>
      </p:sp>
      <p:pic>
        <p:nvPicPr>
          <p:cNvPr id="4098" name="Picture 2" descr="C:\Savane\Users\marc\d_babel\Capture.PNG"/>
          <p:cNvPicPr>
            <a:picLocks noChangeAspect="1" noChangeArrowheads="1"/>
          </p:cNvPicPr>
          <p:nvPr/>
        </p:nvPicPr>
        <p:blipFill>
          <a:blip r:embed="rId3" cstate="print"/>
          <a:srcRect/>
          <a:stretch>
            <a:fillRect/>
          </a:stretch>
        </p:blipFill>
        <p:spPr bwMode="auto">
          <a:xfrm>
            <a:off x="4427984" y="1268760"/>
            <a:ext cx="4487043" cy="5357768"/>
          </a:xfrm>
          <a:prstGeom prst="rect">
            <a:avLst/>
          </a:prstGeom>
          <a:noFill/>
        </p:spPr>
      </p:pic>
      <p:pic>
        <p:nvPicPr>
          <p:cNvPr id="4099" name="Picture 3" descr="C:\Savane\Users\marc\d_babel\Gabon104.jpg"/>
          <p:cNvPicPr>
            <a:picLocks noChangeAspect="1" noChangeArrowheads="1"/>
          </p:cNvPicPr>
          <p:nvPr/>
        </p:nvPicPr>
        <p:blipFill>
          <a:blip r:embed="rId4" cstate="print"/>
          <a:srcRect/>
          <a:stretch>
            <a:fillRect/>
          </a:stretch>
        </p:blipFill>
        <p:spPr bwMode="auto">
          <a:xfrm>
            <a:off x="251520" y="2492896"/>
            <a:ext cx="4045843" cy="4137496"/>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globale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43088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Autocorrélation spatiale d’un attribut numérique</a:t>
            </a:r>
            <a:endParaRPr lang="fr-FR" sz="2200" dirty="0" smtClean="0">
              <a:solidFill>
                <a:srgbClr val="FFC000"/>
              </a:solidFill>
            </a:endParaRPr>
          </a:p>
        </p:txBody>
      </p:sp>
      <p:pic>
        <p:nvPicPr>
          <p:cNvPr id="5123" name="Picture 3" descr="C:\Savane\Users\marc\d_babel\Capture.PNG"/>
          <p:cNvPicPr>
            <a:picLocks noChangeAspect="1" noChangeArrowheads="1"/>
          </p:cNvPicPr>
          <p:nvPr/>
        </p:nvPicPr>
        <p:blipFill>
          <a:blip r:embed="rId3" cstate="print"/>
          <a:srcRect/>
          <a:stretch>
            <a:fillRect/>
          </a:stretch>
        </p:blipFill>
        <p:spPr bwMode="auto">
          <a:xfrm>
            <a:off x="539552" y="2132856"/>
            <a:ext cx="4176464" cy="4517846"/>
          </a:xfrm>
          <a:prstGeom prst="rect">
            <a:avLst/>
          </a:prstGeom>
          <a:noFill/>
        </p:spPr>
      </p:pic>
      <p:pic>
        <p:nvPicPr>
          <p:cNvPr id="5122" name="Picture 2" descr="C:\Savane\Users\marc\d_babel\Capture.PNG"/>
          <p:cNvPicPr>
            <a:picLocks noChangeAspect="1" noChangeArrowheads="1"/>
          </p:cNvPicPr>
          <p:nvPr/>
        </p:nvPicPr>
        <p:blipFill>
          <a:blip r:embed="rId4" cstate="print"/>
          <a:srcRect/>
          <a:stretch>
            <a:fillRect/>
          </a:stretch>
        </p:blipFill>
        <p:spPr bwMode="auto">
          <a:xfrm>
            <a:off x="4067944" y="3140968"/>
            <a:ext cx="3162300" cy="2371725"/>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charset="0"/>
                <a:cs typeface="Arial" charset="0"/>
              </a:rPr>
              <a:t>Analyse </a:t>
            </a:r>
            <a:r>
              <a:rPr lang="fr-FR" sz="3200" dirty="0" smtClean="0">
                <a:effectLst>
                  <a:outerShdw blurRad="38100" dist="38100" dir="2700000" algn="tl">
                    <a:srgbClr val="000000"/>
                  </a:outerShdw>
                </a:effectLst>
              </a:rPr>
              <a:t>globale </a:t>
            </a:r>
            <a:r>
              <a:rPr lang="fr-FR" sz="3200" dirty="0" smtClean="0">
                <a:effectLst>
                  <a:outerShdw blurRad="38100" dist="38100" dir="2700000" algn="tl">
                    <a:srgbClr val="000000"/>
                  </a:outerShdw>
                </a:effectLst>
                <a:latin typeface="Arial" charset="0"/>
                <a:cs typeface="Arial" charset="0"/>
              </a:rPr>
              <a:t>d’un semis de points</a:t>
            </a:r>
            <a:endParaRPr lang="en-US" sz="3200" i="1" dirty="0">
              <a:effectLst>
                <a:outerShdw blurRad="38100" dist="38100" dir="2700000" algn="tl">
                  <a:srgbClr val="000000"/>
                </a:outerShdw>
              </a:effectLst>
              <a:latin typeface="Arial" charset="0"/>
              <a:cs typeface="Arial" charset="0"/>
            </a:endParaRPr>
          </a:p>
        </p:txBody>
      </p:sp>
      <p:sp>
        <p:nvSpPr>
          <p:cNvPr id="113676" name="Text Box 12"/>
          <p:cNvSpPr txBox="1">
            <a:spLocks noChangeArrowheads="1"/>
          </p:cNvSpPr>
          <p:nvPr/>
        </p:nvSpPr>
        <p:spPr bwMode="auto">
          <a:xfrm>
            <a:off x="539750" y="1557338"/>
            <a:ext cx="8136706" cy="43088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en-US" sz="2200" dirty="0" smtClean="0">
                <a:solidFill>
                  <a:srgbClr val="FFC000"/>
                </a:solidFill>
                <a:effectLst>
                  <a:outerShdw blurRad="38100" dist="38100" dir="2700000" algn="tl">
                    <a:srgbClr val="000000"/>
                  </a:outerShdw>
                </a:effectLst>
                <a:latin typeface="+mn-lt"/>
              </a:rPr>
              <a:t> Autocorrelation </a:t>
            </a:r>
            <a:r>
              <a:rPr lang="fr-FR" sz="2200" dirty="0" smtClean="0">
                <a:solidFill>
                  <a:srgbClr val="FFC000"/>
                </a:solidFill>
                <a:effectLst>
                  <a:outerShdw blurRad="38100" dist="38100" dir="2700000" algn="tl">
                    <a:srgbClr val="000000"/>
                  </a:outerShdw>
                </a:effectLst>
                <a:latin typeface="+mn-lt"/>
              </a:rPr>
              <a:t>spatiale</a:t>
            </a:r>
            <a:r>
              <a:rPr lang="en-US" sz="2200" dirty="0" smtClean="0">
                <a:solidFill>
                  <a:srgbClr val="FFC000"/>
                </a:solidFill>
                <a:effectLst>
                  <a:outerShdw blurRad="38100" dist="38100" dir="2700000" algn="tl">
                    <a:srgbClr val="000000"/>
                  </a:outerShdw>
                </a:effectLst>
                <a:latin typeface="+mn-lt"/>
              </a:rPr>
              <a:t> : </a:t>
            </a:r>
            <a:r>
              <a:rPr lang="en-US" sz="2200" dirty="0" err="1" smtClean="0">
                <a:solidFill>
                  <a:srgbClr val="FFC000"/>
                </a:solidFill>
                <a:effectLst>
                  <a:outerShdw blurRad="38100" dist="38100" dir="2700000" algn="tl">
                    <a:srgbClr val="000000"/>
                  </a:outerShdw>
                </a:effectLst>
                <a:latin typeface="+mn-lt"/>
              </a:rPr>
              <a:t>variogramme</a:t>
            </a:r>
            <a:r>
              <a:rPr lang="en-US" sz="2200" dirty="0" smtClean="0">
                <a:solidFill>
                  <a:srgbClr val="FFC000"/>
                </a:solidFill>
                <a:effectLst>
                  <a:outerShdw blurRad="38100" dist="38100" dir="2700000" algn="tl">
                    <a:srgbClr val="000000"/>
                  </a:outerShdw>
                </a:effectLst>
                <a:latin typeface="+mn-lt"/>
              </a:rPr>
              <a:t> </a:t>
            </a:r>
            <a:endParaRPr lang="en-US" sz="2200" dirty="0" smtClean="0">
              <a:solidFill>
                <a:srgbClr val="FFC000"/>
              </a:solidFill>
              <a:latin typeface="+mn-lt"/>
            </a:endParaRPr>
          </a:p>
        </p:txBody>
      </p:sp>
      <p:pic>
        <p:nvPicPr>
          <p:cNvPr id="6146" name="Picture 2" descr="C:\Savane\Users\marc\d_babel\Capture.PNG"/>
          <p:cNvPicPr>
            <a:picLocks noChangeAspect="1" noChangeArrowheads="1"/>
          </p:cNvPicPr>
          <p:nvPr/>
        </p:nvPicPr>
        <p:blipFill>
          <a:blip r:embed="rId3" cstate="print"/>
          <a:srcRect/>
          <a:stretch>
            <a:fillRect/>
          </a:stretch>
        </p:blipFill>
        <p:spPr bwMode="auto">
          <a:xfrm>
            <a:off x="539552" y="2132856"/>
            <a:ext cx="5555307" cy="3700452"/>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locale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280722" cy="129881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Indices locaux d’association spatiale (LISA)</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Indice de </a:t>
            </a:r>
            <a:r>
              <a:rPr lang="fr-FR" dirty="0" err="1" smtClean="0"/>
              <a:t>Getis</a:t>
            </a:r>
            <a:r>
              <a:rPr lang="fr-FR" dirty="0" smtClean="0"/>
              <a:t>-Ord pour identifier les “hot spots” </a:t>
            </a:r>
          </a:p>
          <a:p>
            <a:pPr lvl="1">
              <a:spcBef>
                <a:spcPct val="40000"/>
              </a:spcBef>
              <a:spcAft>
                <a:spcPct val="15000"/>
              </a:spcAft>
              <a:buClr>
                <a:srgbClr val="FFC000"/>
              </a:buClr>
              <a:buSzPct val="80000"/>
              <a:buFont typeface="Arial" pitchFamily="34" charset="0"/>
              <a:buChar char="•"/>
              <a:defRPr/>
            </a:pPr>
            <a:r>
              <a:rPr lang="fr-FR" dirty="0" smtClean="0"/>
              <a:t> Indice de Moran local (valeurs voisines </a:t>
            </a:r>
            <a:r>
              <a:rPr lang="fr-FR" i="1" dirty="0" smtClean="0"/>
              <a:t>vs</a:t>
            </a:r>
            <a:r>
              <a:rPr lang="fr-FR" dirty="0" smtClean="0"/>
              <a:t> valeurs observées)</a:t>
            </a:r>
          </a:p>
        </p:txBody>
      </p:sp>
      <p:pic>
        <p:nvPicPr>
          <p:cNvPr id="7171" name="Picture 3" descr="C:\Savane\Users\marc\d_babel\Gabon20.jpg"/>
          <p:cNvPicPr>
            <a:picLocks noChangeAspect="1" noChangeArrowheads="1"/>
          </p:cNvPicPr>
          <p:nvPr/>
        </p:nvPicPr>
        <p:blipFill>
          <a:blip r:embed="rId3" cstate="print"/>
          <a:srcRect/>
          <a:stretch>
            <a:fillRect/>
          </a:stretch>
        </p:blipFill>
        <p:spPr bwMode="auto">
          <a:xfrm>
            <a:off x="611560" y="3573016"/>
            <a:ext cx="2957341" cy="3024336"/>
          </a:xfrm>
          <a:prstGeom prst="rect">
            <a:avLst/>
          </a:prstGeom>
          <a:noFill/>
        </p:spPr>
      </p:pic>
      <p:pic>
        <p:nvPicPr>
          <p:cNvPr id="7172" name="Picture 4" descr="C:\Savane\Users\marc\d_babel\Gabon25.jpg"/>
          <p:cNvPicPr>
            <a:picLocks noChangeAspect="1" noChangeArrowheads="1"/>
          </p:cNvPicPr>
          <p:nvPr/>
        </p:nvPicPr>
        <p:blipFill>
          <a:blip r:embed="rId4" cstate="print"/>
          <a:srcRect/>
          <a:stretch>
            <a:fillRect/>
          </a:stretch>
        </p:blipFill>
        <p:spPr bwMode="auto">
          <a:xfrm>
            <a:off x="3779912" y="3573016"/>
            <a:ext cx="2945020" cy="3011735"/>
          </a:xfrm>
          <a:prstGeom prst="rect">
            <a:avLst/>
          </a:prstGeom>
          <a:noFill/>
        </p:spPr>
      </p:pic>
      <p:pic>
        <p:nvPicPr>
          <p:cNvPr id="6" name="Image 5" descr="GetisOrdFormula.jpg"/>
          <p:cNvPicPr>
            <a:picLocks noChangeAspect="1"/>
          </p:cNvPicPr>
          <p:nvPr/>
        </p:nvPicPr>
        <p:blipFill>
          <a:blip r:embed="rId5" cstate="print"/>
          <a:stretch>
            <a:fillRect/>
          </a:stretch>
        </p:blipFill>
        <p:spPr>
          <a:xfrm>
            <a:off x="6811080" y="1628800"/>
            <a:ext cx="1865376" cy="86868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locale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1389611"/>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Détection d’agrégats locaux</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sz="2000" dirty="0" smtClean="0"/>
              <a:t> </a:t>
            </a:r>
            <a:r>
              <a:rPr lang="fr-FR" dirty="0" err="1" smtClean="0"/>
              <a:t>Kulldorf’s</a:t>
            </a:r>
            <a:r>
              <a:rPr lang="fr-FR" dirty="0" smtClean="0"/>
              <a:t> spatial scan </a:t>
            </a:r>
            <a:r>
              <a:rPr lang="fr-FR" dirty="0" err="1" smtClean="0"/>
              <a:t>statistic</a:t>
            </a:r>
            <a:r>
              <a:rPr lang="fr-FR" dirty="0" smtClean="0"/>
              <a:t> </a:t>
            </a:r>
          </a:p>
          <a:p>
            <a:pPr lvl="1">
              <a:spcBef>
                <a:spcPct val="40000"/>
              </a:spcBef>
              <a:spcAft>
                <a:spcPct val="15000"/>
              </a:spcAft>
              <a:buClr>
                <a:srgbClr val="FFC000"/>
              </a:buClr>
              <a:buSzPct val="80000"/>
              <a:defRPr/>
            </a:pPr>
            <a:r>
              <a:rPr lang="fr-FR" dirty="0" smtClean="0"/>
              <a:t>(</a:t>
            </a:r>
            <a:r>
              <a:rPr lang="fr-FR" dirty="0" err="1" smtClean="0"/>
              <a:t>most</a:t>
            </a:r>
            <a:r>
              <a:rPr lang="fr-FR" dirty="0" smtClean="0"/>
              <a:t> </a:t>
            </a:r>
            <a:r>
              <a:rPr lang="fr-FR" dirty="0" err="1" smtClean="0"/>
              <a:t>likely</a:t>
            </a:r>
            <a:r>
              <a:rPr lang="fr-FR" dirty="0" smtClean="0"/>
              <a:t> cluster </a:t>
            </a:r>
            <a:r>
              <a:rPr lang="fr-FR" dirty="0" err="1" smtClean="0"/>
              <a:t>detection</a:t>
            </a:r>
            <a:r>
              <a:rPr lang="fr-FR" dirty="0" smtClean="0"/>
              <a:t>) </a:t>
            </a:r>
          </a:p>
        </p:txBody>
      </p:sp>
      <p:pic>
        <p:nvPicPr>
          <p:cNvPr id="8194" name="Picture 2" descr="C:\Savane\Users\marc\d_babel\Gabon28.jpg"/>
          <p:cNvPicPr>
            <a:picLocks noChangeAspect="1" noChangeArrowheads="1"/>
          </p:cNvPicPr>
          <p:nvPr/>
        </p:nvPicPr>
        <p:blipFill>
          <a:blip r:embed="rId3" cstate="print"/>
          <a:srcRect/>
          <a:stretch>
            <a:fillRect/>
          </a:stretch>
        </p:blipFill>
        <p:spPr bwMode="auto">
          <a:xfrm>
            <a:off x="539552" y="3212976"/>
            <a:ext cx="3357793" cy="3433861"/>
          </a:xfrm>
          <a:prstGeom prst="rect">
            <a:avLst/>
          </a:prstGeom>
          <a:noFill/>
        </p:spPr>
      </p:pic>
      <p:pic>
        <p:nvPicPr>
          <p:cNvPr id="8195" name="Picture 3" descr="C:\Savane\Users\marc\d_babel\Gabon34.jpg"/>
          <p:cNvPicPr>
            <a:picLocks noChangeAspect="1" noChangeArrowheads="1"/>
          </p:cNvPicPr>
          <p:nvPr/>
        </p:nvPicPr>
        <p:blipFill>
          <a:blip r:embed="rId4" cstate="print"/>
          <a:srcRect/>
          <a:stretch>
            <a:fillRect/>
          </a:stretch>
        </p:blipFill>
        <p:spPr bwMode="auto">
          <a:xfrm>
            <a:off x="4067943" y="3180930"/>
            <a:ext cx="3384377" cy="3461047"/>
          </a:xfrm>
          <a:prstGeom prst="rect">
            <a:avLst/>
          </a:prstGeom>
          <a:noFill/>
        </p:spPr>
      </p:pic>
      <p:pic>
        <p:nvPicPr>
          <p:cNvPr id="6" name="Image 5" descr="KulldorfFormula.jpg"/>
          <p:cNvPicPr>
            <a:picLocks noChangeAspect="1"/>
          </p:cNvPicPr>
          <p:nvPr/>
        </p:nvPicPr>
        <p:blipFill>
          <a:blip r:embed="rId5" cstate="print"/>
          <a:stretch>
            <a:fillRect/>
          </a:stretch>
        </p:blipFill>
        <p:spPr>
          <a:xfrm>
            <a:off x="5220072" y="1916832"/>
            <a:ext cx="1819656" cy="896112"/>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locale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912558"/>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Détection d’agrégats locaux</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sz="2000" dirty="0" smtClean="0"/>
              <a:t> </a:t>
            </a:r>
            <a:r>
              <a:rPr lang="fr-FR" dirty="0" err="1" smtClean="0"/>
              <a:t>Kulldorf’s</a:t>
            </a:r>
            <a:r>
              <a:rPr lang="fr-FR" dirty="0" smtClean="0"/>
              <a:t> spatial scan </a:t>
            </a:r>
            <a:r>
              <a:rPr lang="fr-FR" dirty="0" err="1" smtClean="0"/>
              <a:t>statistic</a:t>
            </a:r>
            <a:r>
              <a:rPr lang="fr-FR" dirty="0" smtClean="0"/>
              <a:t> (value of the </a:t>
            </a:r>
            <a:r>
              <a:rPr lang="fr-FR" dirty="0" err="1" smtClean="0"/>
              <a:t>likelihood</a:t>
            </a:r>
            <a:r>
              <a:rPr lang="fr-FR" dirty="0" smtClean="0"/>
              <a:t> index) </a:t>
            </a:r>
          </a:p>
        </p:txBody>
      </p:sp>
      <p:pic>
        <p:nvPicPr>
          <p:cNvPr id="11266" name="Picture 2"/>
          <p:cNvPicPr>
            <a:picLocks noChangeAspect="1" noChangeArrowheads="1"/>
          </p:cNvPicPr>
          <p:nvPr/>
        </p:nvPicPr>
        <p:blipFill>
          <a:blip r:embed="rId3" cstate="print"/>
          <a:srcRect/>
          <a:stretch>
            <a:fillRect/>
          </a:stretch>
        </p:blipFill>
        <p:spPr bwMode="auto">
          <a:xfrm>
            <a:off x="539750" y="2636838"/>
            <a:ext cx="3816226" cy="3896791"/>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4572000" y="2636912"/>
            <a:ext cx="3816424" cy="389699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locale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4004173"/>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Détection d’agrégats locaux, avancé</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Limitation du nombre maximum d’objets par agrégat, limitation du nombre d’agrégats, intersection des agrégats</a:t>
            </a:r>
          </a:p>
          <a:p>
            <a:pPr lvl="1">
              <a:spcBef>
                <a:spcPct val="40000"/>
              </a:spcBef>
              <a:spcAft>
                <a:spcPct val="15000"/>
              </a:spcAft>
              <a:buClr>
                <a:srgbClr val="FFC000"/>
              </a:buClr>
              <a:buSzPct val="80000"/>
              <a:buFont typeface="Arial" pitchFamily="34" charset="0"/>
              <a:buChar char="•"/>
              <a:defRPr/>
            </a:pPr>
            <a:r>
              <a:rPr lang="fr-FR" dirty="0" smtClean="0"/>
              <a:t> Agrégats spatio-temporels</a:t>
            </a:r>
          </a:p>
          <a:p>
            <a:pPr lvl="1">
              <a:spcBef>
                <a:spcPct val="40000"/>
              </a:spcBef>
              <a:spcAft>
                <a:spcPct val="15000"/>
              </a:spcAft>
              <a:buClr>
                <a:srgbClr val="FFC000"/>
              </a:buClr>
              <a:buSzPct val="80000"/>
              <a:buFont typeface="Arial" pitchFamily="34" charset="0"/>
              <a:buChar char="•"/>
              <a:defRPr/>
            </a:pPr>
            <a:r>
              <a:rPr lang="fr-FR" dirty="0" smtClean="0"/>
              <a:t> Détection elliptique plutôt que circulaire</a:t>
            </a:r>
          </a:p>
          <a:p>
            <a:pPr lvl="1">
              <a:spcBef>
                <a:spcPct val="40000"/>
              </a:spcBef>
              <a:spcAft>
                <a:spcPct val="15000"/>
              </a:spcAft>
              <a:buClr>
                <a:srgbClr val="FFC000"/>
              </a:buClr>
              <a:buSzPct val="80000"/>
              <a:buFont typeface="Arial" pitchFamily="34" charset="0"/>
              <a:buChar char="•"/>
              <a:defRPr/>
            </a:pPr>
            <a:r>
              <a:rPr lang="fr-FR" dirty="0" smtClean="0"/>
              <a:t> Distances calculées en utilisant un réseau ou une valuation, plutôt qu’une distance euclidienne</a:t>
            </a:r>
          </a:p>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Détection par rapport à une source et une distribution radiale supposée</a:t>
            </a:r>
          </a:p>
          <a:p>
            <a:pPr marL="531813" lvl="1">
              <a:spcBef>
                <a:spcPct val="40000"/>
              </a:spcBef>
              <a:spcAft>
                <a:spcPct val="15000"/>
              </a:spcAft>
              <a:buClr>
                <a:srgbClr val="FFC000"/>
              </a:buClr>
              <a:buSzPct val="80000"/>
              <a:buFont typeface="Arial" pitchFamily="34" charset="0"/>
              <a:buChar char="•"/>
              <a:defRPr/>
            </a:pPr>
            <a:r>
              <a:rPr lang="fr-FR" dirty="0" smtClean="0"/>
              <a:t> test de Stone, score de Lawson-Waller, tests de </a:t>
            </a:r>
            <a:r>
              <a:rPr lang="fr-FR" dirty="0" err="1" smtClean="0"/>
              <a:t>Bithell</a:t>
            </a:r>
            <a:r>
              <a:rPr lang="fr-FR" dirty="0" smtClean="0"/>
              <a:t>, test de </a:t>
            </a:r>
            <a:r>
              <a:rPr lang="fr-FR" dirty="0" err="1" smtClean="0"/>
              <a:t>Diggle</a:t>
            </a:r>
            <a:endParaRPr lang="fr-FR"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locale d’un semis de points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1466555"/>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Recherche de forme du nuage de points</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outerShdw>
                </a:effectLst>
              </a:rPr>
              <a:t>  Recherche d’une forme particulière de la distribution spatiale locale : tendance (linéaire), direction, radiale (recherche de centre, fonctions harmoniques, périodiques…), axiale, polynômiale</a:t>
            </a:r>
          </a:p>
        </p:txBody>
      </p:sp>
      <p:pic>
        <p:nvPicPr>
          <p:cNvPr id="4" name="Picture 6" descr="P1070923"/>
          <p:cNvPicPr>
            <a:picLocks noChangeAspect="1" noChangeArrowheads="1"/>
          </p:cNvPicPr>
          <p:nvPr/>
        </p:nvPicPr>
        <p:blipFill>
          <a:blip r:embed="rId3" cstate="print"/>
          <a:srcRect/>
          <a:stretch>
            <a:fillRect/>
          </a:stretch>
        </p:blipFill>
        <p:spPr bwMode="auto">
          <a:xfrm>
            <a:off x="2699792" y="3285728"/>
            <a:ext cx="3384376" cy="3384376"/>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Analyse spatiale : définition</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9"/>
            <a:ext cx="7920038" cy="4111895"/>
          </a:xfrm>
          <a:prstGeom prst="rect">
            <a:avLst/>
          </a:prstGeom>
          <a:solidFill>
            <a:srgbClr val="C0C0C0">
              <a:alpha val="10001"/>
            </a:srgbClr>
          </a:solidFill>
          <a:ln w="9525" algn="ctr">
            <a:noFill/>
            <a:miter lim="800000"/>
            <a:headEnd/>
            <a:tailEnd/>
          </a:ln>
          <a:effectLst/>
        </p:spPr>
        <p:txBody>
          <a:bodyPr wrap="square">
            <a:spAutoFit/>
          </a:bodyPr>
          <a:lstStyle/>
          <a:p>
            <a:pPr lvl="1">
              <a:spcBef>
                <a:spcPct val="40000"/>
              </a:spcBef>
              <a:spcAft>
                <a:spcPct val="15000"/>
              </a:spcAft>
              <a:buClr>
                <a:srgbClr val="FFCC66"/>
              </a:buClr>
              <a:buSzPct val="80000"/>
              <a:defRPr/>
            </a:pPr>
            <a:endParaRPr lang="fr-FR" sz="2000" dirty="0" smtClean="0">
              <a:solidFill>
                <a:srgbClr val="FFCC66"/>
              </a:solidFill>
              <a:effectLst>
                <a:outerShdw blurRad="38100" dist="38100" dir="2700000" algn="tl">
                  <a:srgbClr val="000000"/>
                </a:outerShdw>
              </a:effectLst>
            </a:endParaRPr>
          </a:p>
          <a:p>
            <a:pPr lvl="1">
              <a:spcBef>
                <a:spcPct val="40000"/>
              </a:spcBef>
              <a:spcAft>
                <a:spcPct val="15000"/>
              </a:spcAft>
              <a:buClr>
                <a:srgbClr val="FFCC66"/>
              </a:buClr>
              <a:buSzPct val="80000"/>
              <a:defRPr/>
            </a:pPr>
            <a:r>
              <a:rPr lang="fr-FR" sz="2000" dirty="0" smtClean="0">
                <a:solidFill>
                  <a:srgbClr val="FFC000"/>
                </a:solidFill>
                <a:effectLst>
                  <a:outerShdw blurRad="38100" dist="38100" dir="2700000" algn="tl">
                    <a:srgbClr val="000000"/>
                  </a:outerShdw>
                </a:effectLst>
              </a:rPr>
              <a:t>(</a:t>
            </a:r>
            <a:r>
              <a:rPr lang="fr-FR" sz="2000" dirty="0" err="1" smtClean="0">
                <a:solidFill>
                  <a:srgbClr val="FFC000"/>
                </a:solidFill>
                <a:effectLst>
                  <a:outerShdw blurRad="38100" dist="38100" dir="2700000" algn="tl">
                    <a:srgbClr val="000000"/>
                  </a:outerShdw>
                </a:effectLst>
              </a:rPr>
              <a:t>Wikipedia</a:t>
            </a:r>
            <a:r>
              <a:rPr lang="fr-FR" sz="2000" dirty="0" smtClean="0">
                <a:solidFill>
                  <a:srgbClr val="FFC000"/>
                </a:solidFill>
                <a:effectLst>
                  <a:outerShdw blurRad="38100" dist="38100" dir="2700000" algn="tl">
                    <a:srgbClr val="000000"/>
                  </a:outerShdw>
                </a:effectLst>
              </a:rPr>
              <a:t>)  </a:t>
            </a:r>
            <a:r>
              <a:rPr lang="fr-FR" sz="2000" dirty="0" smtClean="0"/>
              <a:t>L’analyse spatiale (ou statistiques spatiales) incluent  toute technique formelle qui étudie des objets en utilisant leurs propriétés topologiques ou géométriques. </a:t>
            </a:r>
          </a:p>
          <a:p>
            <a:pPr lvl="1">
              <a:spcBef>
                <a:spcPct val="40000"/>
              </a:spcBef>
              <a:spcAft>
                <a:spcPct val="15000"/>
              </a:spcAft>
              <a:buClr>
                <a:srgbClr val="FFCC66"/>
              </a:buClr>
              <a:buSzPct val="80000"/>
              <a:defRPr/>
            </a:pPr>
            <a:r>
              <a:rPr lang="fr-FR" sz="2000" dirty="0" smtClean="0"/>
              <a:t>Le terme « analyse spatiale » est souvent utilisé dans un sens plus restrictif pour décrire les techniques d’analyse appliquées  aux objets géographiques. </a:t>
            </a:r>
          </a:p>
          <a:p>
            <a:pPr lvl="1">
              <a:spcBef>
                <a:spcPct val="40000"/>
              </a:spcBef>
              <a:spcAft>
                <a:spcPct val="15000"/>
              </a:spcAft>
              <a:buClr>
                <a:srgbClr val="FFCC66"/>
              </a:buClr>
              <a:buSzPct val="80000"/>
              <a:defRPr/>
            </a:pPr>
            <a:r>
              <a:rPr lang="fr-FR" sz="2000" dirty="0" smtClean="0"/>
              <a:t>L’expression est même parfois utilisée pour décrire une technique spécifique dans un domaine particulier, comme par exemple, la géostatistique.</a:t>
            </a:r>
          </a:p>
          <a:p>
            <a:pPr lvl="1">
              <a:spcBef>
                <a:spcPct val="40000"/>
              </a:spcBef>
              <a:spcAft>
                <a:spcPct val="15000"/>
              </a:spcAft>
              <a:buClr>
                <a:srgbClr val="FFCC66"/>
              </a:buClr>
              <a:buSzPct val="80000"/>
              <a:defRPr/>
            </a:pPr>
            <a:endParaRPr lang="fr-FR"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1" y="2996952"/>
            <a:ext cx="9144001" cy="838200"/>
          </a:xfrm>
          <a:prstGeom prst="rect">
            <a:avLst/>
          </a:prstGeom>
          <a:noFill/>
          <a:ln w="9525">
            <a:noFill/>
            <a:miter lim="800000"/>
            <a:headEnd/>
            <a:tailEnd/>
          </a:ln>
          <a:effectLst/>
        </p:spPr>
        <p:txBody>
          <a:bodyPr anchor="ctr"/>
          <a:lstStyle/>
          <a:p>
            <a:pPr algn="ctr">
              <a:defRPr/>
            </a:pPr>
            <a:r>
              <a:rPr lang="en-US" sz="3200" dirty="0" smtClean="0">
                <a:solidFill>
                  <a:srgbClr val="FFC000"/>
                </a:solidFill>
                <a:effectLst>
                  <a:outerShdw blurRad="38100" dist="38100" dir="2700000" algn="tl">
                    <a:srgbClr val="000000"/>
                  </a:outerShdw>
                </a:effectLst>
                <a:latin typeface="Arial" charset="0"/>
                <a:cs typeface="Arial" charset="0"/>
              </a:rPr>
              <a:t>Estimation, interpolation, et </a:t>
            </a:r>
            <a:r>
              <a:rPr lang="en-US" sz="3200" dirty="0" err="1" smtClean="0">
                <a:solidFill>
                  <a:srgbClr val="FFC000"/>
                </a:solidFill>
                <a:effectLst>
                  <a:outerShdw blurRad="38100" dist="38100" dir="2700000" algn="tl">
                    <a:srgbClr val="000000"/>
                  </a:outerShdw>
                </a:effectLst>
                <a:latin typeface="Arial" charset="0"/>
                <a:cs typeface="Arial" charset="0"/>
              </a:rPr>
              <a:t>géostatistique</a:t>
            </a:r>
            <a:endParaRPr lang="en-US" sz="3200" dirty="0">
              <a:solidFill>
                <a:srgbClr val="FFC0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smtClean="0">
                <a:effectLst>
                  <a:outerShdw blurRad="38100" dist="38100" dir="2700000" algn="tl">
                    <a:srgbClr val="000000"/>
                  </a:outerShdw>
                </a:effectLst>
              </a:rPr>
              <a:t>Géostatistique et interpolation</a:t>
            </a:r>
            <a:endParaRPr lang="fr-FR" sz="3200" i="1">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3413242"/>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L’interpolation spatiale pour l’analyse de données ponctuelles</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sz="2000" dirty="0" smtClean="0"/>
              <a:t> </a:t>
            </a:r>
            <a:r>
              <a:rPr lang="fr-FR" dirty="0" smtClean="0"/>
              <a:t>Processus pour créer des valeurs continues basées sur des valeurs discrètes (points isolés)</a:t>
            </a:r>
          </a:p>
          <a:p>
            <a:pPr lvl="1">
              <a:spcBef>
                <a:spcPct val="40000"/>
              </a:spcBef>
              <a:spcAft>
                <a:spcPct val="15000"/>
              </a:spcAft>
              <a:buClr>
                <a:srgbClr val="FFC000"/>
              </a:buClr>
              <a:buSzPct val="80000"/>
              <a:buFont typeface="Arial" pitchFamily="34" charset="0"/>
              <a:buChar char="•"/>
              <a:defRPr/>
            </a:pPr>
            <a:r>
              <a:rPr lang="fr-FR" dirty="0" smtClean="0"/>
              <a:t> Estimation mathématique (ex. IDW) ou statistique (</a:t>
            </a:r>
            <a:r>
              <a:rPr lang="fr-FR" dirty="0" err="1" smtClean="0"/>
              <a:t>Krigeage</a:t>
            </a:r>
            <a:r>
              <a:rPr lang="fr-FR" dirty="0" smtClean="0"/>
              <a:t>) pour estimer une valeur « entre » les points connus</a:t>
            </a:r>
          </a:p>
          <a:p>
            <a:pPr lvl="1">
              <a:spcBef>
                <a:spcPct val="40000"/>
              </a:spcBef>
              <a:spcAft>
                <a:spcPct val="15000"/>
              </a:spcAft>
              <a:buClr>
                <a:srgbClr val="FFC000"/>
              </a:buClr>
              <a:buSzPct val="80000"/>
              <a:buFont typeface="Arial" pitchFamily="34" charset="0"/>
              <a:buChar char="•"/>
              <a:defRPr/>
            </a:pPr>
            <a:r>
              <a:rPr lang="fr-FR" dirty="0" smtClean="0"/>
              <a:t> L’estimation d’une densité locale est différente de l’estimation d’une valeur numérique</a:t>
            </a:r>
          </a:p>
          <a:p>
            <a:pPr lvl="1">
              <a:spcBef>
                <a:spcPct val="40000"/>
              </a:spcBef>
              <a:spcAft>
                <a:spcPct val="15000"/>
              </a:spcAft>
              <a:buClr>
                <a:srgbClr val="FFC000"/>
              </a:buClr>
              <a:buSzPct val="80000"/>
              <a:buFont typeface="Arial" pitchFamily="34" charset="0"/>
              <a:buChar char="•"/>
              <a:defRPr/>
            </a:pPr>
            <a:r>
              <a:rPr lang="fr-FR" dirty="0" smtClean="0"/>
              <a:t> Les effets de bord troublent le processus d’interpolation sur les bords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Géostatistique et interpolation</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4982903"/>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Techniques d’interpolation (approche déterministe)</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Polygones de </a:t>
            </a:r>
            <a:r>
              <a:rPr lang="fr-FR" dirty="0" err="1" smtClean="0"/>
              <a:t>Thiessen</a:t>
            </a:r>
            <a:r>
              <a:rPr lang="fr-FR" dirty="0" smtClean="0"/>
              <a:t> (</a:t>
            </a:r>
            <a:r>
              <a:rPr lang="fr-FR" dirty="0" err="1" smtClean="0"/>
              <a:t>Voronoi</a:t>
            </a:r>
            <a:r>
              <a:rPr lang="fr-FR" dirty="0" smtClean="0"/>
              <a:t>) pour déterminer les voisins</a:t>
            </a:r>
          </a:p>
          <a:p>
            <a:pPr lvl="1">
              <a:spcBef>
                <a:spcPct val="40000"/>
              </a:spcBef>
              <a:spcAft>
                <a:spcPct val="15000"/>
              </a:spcAft>
              <a:buClr>
                <a:srgbClr val="FFC000"/>
              </a:buClr>
              <a:buSzPct val="80000"/>
              <a:buFont typeface="Arial" pitchFamily="34" charset="0"/>
              <a:buChar char="•"/>
              <a:defRPr/>
            </a:pPr>
            <a:r>
              <a:rPr lang="fr-FR" dirty="0" smtClean="0"/>
              <a:t> TIN par triangulation et interpolation linéaire locale (stationnarité de second ordre)</a:t>
            </a:r>
          </a:p>
          <a:p>
            <a:pPr lvl="1">
              <a:spcBef>
                <a:spcPct val="40000"/>
              </a:spcBef>
              <a:spcAft>
                <a:spcPct val="15000"/>
              </a:spcAft>
              <a:buClr>
                <a:srgbClr val="FFC000"/>
              </a:buClr>
              <a:buSzPct val="80000"/>
              <a:buFont typeface="Arial" pitchFamily="34" charset="0"/>
              <a:buChar char="•"/>
              <a:defRPr/>
            </a:pPr>
            <a:r>
              <a:rPr lang="fr-FR" dirty="0" smtClean="0"/>
              <a:t> Méthodes barycentriques, par exemple valeurs voisines pondérées par l’inverse de la distance (IDW) ou de la surface (Natural Neighbors) </a:t>
            </a:r>
          </a:p>
          <a:p>
            <a:pPr lvl="1">
              <a:spcBef>
                <a:spcPct val="40000"/>
              </a:spcBef>
              <a:spcAft>
                <a:spcPct val="15000"/>
              </a:spcAft>
              <a:buClr>
                <a:srgbClr val="FFC000"/>
              </a:buClr>
              <a:buSzPct val="80000"/>
              <a:buFont typeface="Arial" pitchFamily="34" charset="0"/>
              <a:buChar char="•"/>
              <a:defRPr/>
            </a:pPr>
            <a:r>
              <a:rPr lang="fr-FR" dirty="0" smtClean="0"/>
              <a:t> Interpolation barycentrique basée sur « </a:t>
            </a:r>
            <a:r>
              <a:rPr lang="fr-FR" dirty="0" err="1" smtClean="0"/>
              <a:t>kernel</a:t>
            </a:r>
            <a:r>
              <a:rPr lang="fr-FR" dirty="0" smtClean="0"/>
              <a:t> </a:t>
            </a:r>
            <a:r>
              <a:rPr lang="fr-FR" dirty="0" err="1" smtClean="0"/>
              <a:t>density</a:t>
            </a:r>
            <a:r>
              <a:rPr lang="fr-FR" dirty="0" smtClean="0"/>
              <a:t> estimation »</a:t>
            </a:r>
          </a:p>
          <a:p>
            <a:pPr lvl="1">
              <a:spcBef>
                <a:spcPct val="40000"/>
              </a:spcBef>
              <a:spcAft>
                <a:spcPct val="15000"/>
              </a:spcAft>
              <a:buClr>
                <a:srgbClr val="FFC000"/>
              </a:buClr>
              <a:buSzPct val="80000"/>
              <a:buFont typeface="Arial" pitchFamily="34" charset="0"/>
              <a:buChar char="•"/>
              <a:defRPr/>
            </a:pPr>
            <a:endParaRPr lang="fr-FR" dirty="0" smtClean="0"/>
          </a:p>
          <a:p>
            <a:pPr lvl="1">
              <a:spcBef>
                <a:spcPct val="40000"/>
              </a:spcBef>
              <a:spcAft>
                <a:spcPct val="15000"/>
              </a:spcAft>
              <a:buClr>
                <a:srgbClr val="FFC000"/>
              </a:buClr>
              <a:buSzPct val="80000"/>
              <a:buFont typeface="Arial" pitchFamily="34" charset="0"/>
              <a:buChar char="•"/>
              <a:defRPr/>
            </a:pPr>
            <a:endParaRPr lang="fr-FR" dirty="0" smtClean="0"/>
          </a:p>
          <a:p>
            <a:pPr lvl="1">
              <a:spcBef>
                <a:spcPct val="40000"/>
              </a:spcBef>
              <a:spcAft>
                <a:spcPct val="15000"/>
              </a:spcAft>
              <a:buClr>
                <a:srgbClr val="FFC000"/>
              </a:buClr>
              <a:buSzPct val="80000"/>
              <a:buFont typeface="Arial" pitchFamily="34" charset="0"/>
              <a:buChar char="•"/>
              <a:defRPr/>
            </a:pPr>
            <a:r>
              <a:rPr lang="fr-FR" dirty="0" smtClean="0"/>
              <a:t> Fonctions de potentiels (utilise tous les points, en fonction de la distance, sans rayon d’exclusion)</a:t>
            </a:r>
          </a:p>
          <a:p>
            <a:pPr lvl="1">
              <a:spcBef>
                <a:spcPct val="40000"/>
              </a:spcBef>
              <a:spcAft>
                <a:spcPct val="15000"/>
              </a:spcAft>
              <a:buClr>
                <a:srgbClr val="FFC000"/>
              </a:buClr>
              <a:buSzPct val="80000"/>
              <a:buFont typeface="Arial" pitchFamily="34" charset="0"/>
              <a:buChar char="•"/>
              <a:defRPr/>
            </a:pPr>
            <a:r>
              <a:rPr lang="fr-FR" dirty="0" smtClean="0"/>
              <a:t> Surface de tendance : régression polynômiale sur la </a:t>
            </a:r>
            <a:r>
              <a:rPr lang="fr-FR" smtClean="0"/>
              <a:t>valeur des</a:t>
            </a:r>
            <a:br>
              <a:rPr lang="fr-FR" smtClean="0"/>
            </a:br>
            <a:r>
              <a:rPr lang="fr-FR" smtClean="0"/>
              <a:t>points </a:t>
            </a:r>
            <a:r>
              <a:rPr lang="fr-FR" dirty="0" smtClean="0"/>
              <a:t>connus. Ex. </a:t>
            </a:r>
            <a:r>
              <a:rPr lang="fr-FR" dirty="0" err="1" smtClean="0"/>
              <a:t>Spline</a:t>
            </a:r>
            <a:r>
              <a:rPr lang="fr-FR" dirty="0" smtClean="0"/>
              <a:t> </a:t>
            </a:r>
          </a:p>
        </p:txBody>
      </p:sp>
      <p:grpSp>
        <p:nvGrpSpPr>
          <p:cNvPr id="4" name="Group 7"/>
          <p:cNvGrpSpPr>
            <a:grpSpLocks/>
          </p:cNvGrpSpPr>
          <p:nvPr/>
        </p:nvGrpSpPr>
        <p:grpSpPr bwMode="auto">
          <a:xfrm>
            <a:off x="7634163" y="1196752"/>
            <a:ext cx="1330325" cy="5473701"/>
            <a:chOff x="4694" y="-63"/>
            <a:chExt cx="838" cy="3448"/>
          </a:xfrm>
        </p:grpSpPr>
        <p:pic>
          <p:nvPicPr>
            <p:cNvPr id="5" name="Picture 5" descr="savane46"/>
            <p:cNvPicPr>
              <a:picLocks noChangeAspect="1" noChangeArrowheads="1"/>
            </p:cNvPicPr>
            <p:nvPr/>
          </p:nvPicPr>
          <p:blipFill>
            <a:blip r:embed="rId3" cstate="print"/>
            <a:srcRect/>
            <a:stretch>
              <a:fillRect/>
            </a:stretch>
          </p:blipFill>
          <p:spPr bwMode="auto">
            <a:xfrm>
              <a:off x="4694" y="-63"/>
              <a:ext cx="817" cy="810"/>
            </a:xfrm>
            <a:prstGeom prst="rect">
              <a:avLst/>
            </a:prstGeom>
            <a:noFill/>
          </p:spPr>
        </p:pic>
        <p:pic>
          <p:nvPicPr>
            <p:cNvPr id="6" name="Picture 6" descr="savane41"/>
            <p:cNvPicPr>
              <a:picLocks noChangeAspect="1" noChangeArrowheads="1"/>
            </p:cNvPicPr>
            <p:nvPr/>
          </p:nvPicPr>
          <p:blipFill>
            <a:blip r:embed="rId4" cstate="print"/>
            <a:srcRect/>
            <a:stretch>
              <a:fillRect/>
            </a:stretch>
          </p:blipFill>
          <p:spPr bwMode="auto">
            <a:xfrm>
              <a:off x="4694" y="2568"/>
              <a:ext cx="838" cy="817"/>
            </a:xfrm>
            <a:prstGeom prst="rect">
              <a:avLst/>
            </a:prstGeom>
            <a:noFill/>
          </p:spPr>
        </p:pic>
      </p:grpSp>
      <p:pic>
        <p:nvPicPr>
          <p:cNvPr id="7" name="Image 6" descr="SmoothingFormula.jpg"/>
          <p:cNvPicPr>
            <a:picLocks noChangeAspect="1"/>
          </p:cNvPicPr>
          <p:nvPr/>
        </p:nvPicPr>
        <p:blipFill>
          <a:blip r:embed="rId5" cstate="print"/>
          <a:stretch>
            <a:fillRect/>
          </a:stretch>
        </p:blipFill>
        <p:spPr>
          <a:xfrm>
            <a:off x="3419872" y="4365104"/>
            <a:ext cx="1924812" cy="585216"/>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Géostatistique et Interpolation</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268760"/>
            <a:ext cx="8136706" cy="2468368"/>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a:t>
            </a:r>
            <a:r>
              <a:rPr lang="fr-FR" sz="2200" dirty="0" err="1" smtClean="0">
                <a:solidFill>
                  <a:srgbClr val="FFC000"/>
                </a:solidFill>
                <a:effectLst>
                  <a:outerShdw blurRad="38100" dist="38100" dir="2700000" algn="tl">
                    <a:srgbClr val="000000"/>
                  </a:outerShdw>
                </a:effectLst>
              </a:rPr>
              <a:t>Krigeage</a:t>
            </a:r>
            <a:r>
              <a:rPr lang="fr-FR" sz="2200" dirty="0" smtClean="0">
                <a:solidFill>
                  <a:srgbClr val="FFC000"/>
                </a:solidFill>
                <a:effectLst>
                  <a:outerShdw blurRad="38100" dist="38100" dir="2700000" algn="tl">
                    <a:srgbClr val="000000"/>
                  </a:outerShdw>
                </a:effectLst>
              </a:rPr>
              <a:t> : méthode barycentrique utilisant la variance locale</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pour chaque point à estimer, un ensemble de points connus du voisinage est utilisé</a:t>
            </a:r>
          </a:p>
          <a:p>
            <a:pPr lvl="1">
              <a:spcBef>
                <a:spcPct val="40000"/>
              </a:spcBef>
              <a:spcAft>
                <a:spcPct val="15000"/>
              </a:spcAft>
              <a:buClr>
                <a:srgbClr val="FFC000"/>
              </a:buClr>
              <a:buSzPct val="80000"/>
              <a:buFont typeface="Arial" pitchFamily="34" charset="0"/>
              <a:buChar char="•"/>
              <a:defRPr/>
            </a:pPr>
            <a:r>
              <a:rPr lang="fr-FR" dirty="0" smtClean="0"/>
              <a:t> les coefficients de la formule barycentrique sont estimés à partir de la variance entre les points connus utilisés (entre 16 et 25 ?), elle-même estimée à partir de la semi-variance</a:t>
            </a:r>
          </a:p>
        </p:txBody>
      </p:sp>
      <p:pic>
        <p:nvPicPr>
          <p:cNvPr id="4" name="Picture 2"/>
          <p:cNvPicPr>
            <a:picLocks noChangeAspect="1" noChangeArrowheads="1"/>
          </p:cNvPicPr>
          <p:nvPr/>
        </p:nvPicPr>
        <p:blipFill>
          <a:blip r:embed="rId3" cstate="print"/>
          <a:srcRect/>
          <a:stretch>
            <a:fillRect/>
          </a:stretch>
        </p:blipFill>
        <p:spPr bwMode="auto">
          <a:xfrm>
            <a:off x="1916567" y="3861048"/>
            <a:ext cx="2485710" cy="2721534"/>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4508855" y="3861048"/>
            <a:ext cx="2799449" cy="273630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smtClean="0">
                <a:effectLst>
                  <a:outerShdw blurRad="38100" dist="38100" dir="2700000" algn="tl">
                    <a:srgbClr val="000000"/>
                  </a:outerShdw>
                </a:effectLst>
              </a:rPr>
              <a:t>Géostatistique et interpolation</a:t>
            </a:r>
            <a:endParaRPr lang="fr-FR" sz="3200" i="1">
              <a:effectLst>
                <a:outerShdw blurRad="38100" dist="38100" dir="2700000" algn="tl">
                  <a:srgbClr val="000000"/>
                </a:outerShdw>
              </a:effectLst>
            </a:endParaRPr>
          </a:p>
        </p:txBody>
      </p:sp>
      <p:pic>
        <p:nvPicPr>
          <p:cNvPr id="10242" name="Picture 2"/>
          <p:cNvPicPr>
            <a:picLocks noChangeAspect="1" noChangeArrowheads="1"/>
          </p:cNvPicPr>
          <p:nvPr/>
        </p:nvPicPr>
        <p:blipFill>
          <a:blip r:embed="rId4" cstate="print"/>
          <a:srcRect/>
          <a:stretch>
            <a:fillRect/>
          </a:stretch>
        </p:blipFill>
        <p:spPr bwMode="auto">
          <a:xfrm>
            <a:off x="395536" y="1412776"/>
            <a:ext cx="2679732" cy="2736304"/>
          </a:xfrm>
          <a:prstGeom prst="rect">
            <a:avLst/>
          </a:prstGeom>
          <a:noFill/>
          <a:ln w="9525">
            <a:noFill/>
            <a:miter lim="800000"/>
            <a:headEnd/>
            <a:tailEnd/>
          </a:ln>
          <a:effectLst/>
        </p:spPr>
      </p:pic>
      <p:pic>
        <p:nvPicPr>
          <p:cNvPr id="6" name="Picture 3" descr="savane53"/>
          <p:cNvPicPr>
            <a:picLocks noChangeAspect="1" noChangeArrowheads="1"/>
          </p:cNvPicPr>
          <p:nvPr/>
        </p:nvPicPr>
        <p:blipFill>
          <a:blip r:embed="rId5" cstate="print"/>
          <a:srcRect/>
          <a:stretch>
            <a:fillRect/>
          </a:stretch>
        </p:blipFill>
        <p:spPr bwMode="auto">
          <a:xfrm>
            <a:off x="3419872" y="1772816"/>
            <a:ext cx="2421435" cy="2376264"/>
          </a:xfrm>
          <a:prstGeom prst="rect">
            <a:avLst/>
          </a:prstGeom>
          <a:noFill/>
        </p:spPr>
      </p:pic>
      <p:pic>
        <p:nvPicPr>
          <p:cNvPr id="7" name="Picture 4" descr="savane54"/>
          <p:cNvPicPr>
            <a:picLocks noChangeAspect="1" noChangeArrowheads="1"/>
          </p:cNvPicPr>
          <p:nvPr/>
        </p:nvPicPr>
        <p:blipFill>
          <a:blip r:embed="rId6" cstate="print"/>
          <a:srcRect/>
          <a:stretch>
            <a:fillRect/>
          </a:stretch>
        </p:blipFill>
        <p:spPr bwMode="auto">
          <a:xfrm>
            <a:off x="5940152" y="1772816"/>
            <a:ext cx="2422359" cy="2376264"/>
          </a:xfrm>
          <a:prstGeom prst="rect">
            <a:avLst/>
          </a:prstGeom>
          <a:noFill/>
        </p:spPr>
      </p:pic>
      <p:graphicFrame>
        <p:nvGraphicFramePr>
          <p:cNvPr id="5" name="Object 2"/>
          <p:cNvGraphicFramePr>
            <a:graphicFrameLocks noChangeAspect="1"/>
          </p:cNvGraphicFramePr>
          <p:nvPr/>
        </p:nvGraphicFramePr>
        <p:xfrm>
          <a:off x="4572000" y="1268760"/>
          <a:ext cx="2324904" cy="1069280"/>
        </p:xfrm>
        <a:graphic>
          <a:graphicData uri="http://schemas.openxmlformats.org/presentationml/2006/ole">
            <p:oleObj spid="_x0000_s102401" r:id="rId7" imgW="4747260" imgH="2179320" progId="">
              <p:embed/>
            </p:oleObj>
          </a:graphicData>
        </a:graphic>
      </p:graphicFrame>
      <p:pic>
        <p:nvPicPr>
          <p:cNvPr id="8" name="Picture 8" descr="BPSept"/>
          <p:cNvPicPr>
            <a:picLocks noChangeAspect="1" noChangeArrowheads="1"/>
          </p:cNvPicPr>
          <p:nvPr/>
        </p:nvPicPr>
        <p:blipFill>
          <a:blip r:embed="rId8" cstate="print"/>
          <a:srcRect/>
          <a:stretch>
            <a:fillRect/>
          </a:stretch>
        </p:blipFill>
        <p:spPr bwMode="auto">
          <a:xfrm>
            <a:off x="395536" y="4509120"/>
            <a:ext cx="1871786" cy="1323711"/>
          </a:xfrm>
          <a:prstGeom prst="rect">
            <a:avLst/>
          </a:prstGeom>
          <a:noFill/>
        </p:spPr>
      </p:pic>
      <p:pic>
        <p:nvPicPr>
          <p:cNvPr id="9" name="Picture 9" descr="POSSept"/>
          <p:cNvPicPr>
            <a:picLocks noChangeAspect="1" noChangeArrowheads="1"/>
          </p:cNvPicPr>
          <p:nvPr/>
        </p:nvPicPr>
        <p:blipFill>
          <a:blip r:embed="rId9" cstate="print"/>
          <a:srcRect/>
          <a:stretch>
            <a:fillRect/>
          </a:stretch>
        </p:blipFill>
        <p:spPr bwMode="auto">
          <a:xfrm>
            <a:off x="4283968" y="4509120"/>
            <a:ext cx="1871786" cy="1326615"/>
          </a:xfrm>
          <a:prstGeom prst="rect">
            <a:avLst/>
          </a:prstGeom>
          <a:noFill/>
        </p:spPr>
      </p:pic>
      <p:pic>
        <p:nvPicPr>
          <p:cNvPr id="10" name="Picture 10" descr="FMSept"/>
          <p:cNvPicPr>
            <a:picLocks noChangeAspect="1" noChangeArrowheads="1"/>
          </p:cNvPicPr>
          <p:nvPr/>
        </p:nvPicPr>
        <p:blipFill>
          <a:blip r:embed="rId10" cstate="print"/>
          <a:srcRect/>
          <a:stretch>
            <a:fillRect/>
          </a:stretch>
        </p:blipFill>
        <p:spPr bwMode="auto">
          <a:xfrm>
            <a:off x="2339752" y="4509120"/>
            <a:ext cx="1871786" cy="1325647"/>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Géostatistique et Interpolation</a:t>
            </a:r>
            <a:endParaRPr lang="fr-FR" sz="3200" i="1" dirty="0">
              <a:effectLst>
                <a:outerShdw blurRad="38100" dist="38100" dir="2700000" algn="tl">
                  <a:srgbClr val="000000"/>
                </a:outerShdw>
              </a:effectLst>
            </a:endParaRPr>
          </a:p>
        </p:txBody>
      </p:sp>
      <p:pic>
        <p:nvPicPr>
          <p:cNvPr id="7" name="Picture 4" descr="ElevationCourbes"/>
          <p:cNvPicPr>
            <a:picLocks noChangeAspect="1" noChangeArrowheads="1"/>
          </p:cNvPicPr>
          <p:nvPr/>
        </p:nvPicPr>
        <p:blipFill>
          <a:blip r:embed="rId3" cstate="print"/>
          <a:srcRect/>
          <a:stretch>
            <a:fillRect/>
          </a:stretch>
        </p:blipFill>
        <p:spPr bwMode="auto">
          <a:xfrm>
            <a:off x="468313" y="2349450"/>
            <a:ext cx="1082675" cy="1727200"/>
          </a:xfrm>
          <a:prstGeom prst="rect">
            <a:avLst/>
          </a:prstGeom>
          <a:noFill/>
        </p:spPr>
      </p:pic>
      <p:pic>
        <p:nvPicPr>
          <p:cNvPr id="11" name="Picture 5" descr="ElevationMNT"/>
          <p:cNvPicPr>
            <a:picLocks noChangeAspect="1" noChangeArrowheads="1"/>
          </p:cNvPicPr>
          <p:nvPr/>
        </p:nvPicPr>
        <p:blipFill>
          <a:blip r:embed="rId4" cstate="print"/>
          <a:srcRect/>
          <a:stretch>
            <a:fillRect/>
          </a:stretch>
        </p:blipFill>
        <p:spPr bwMode="auto">
          <a:xfrm>
            <a:off x="2065338" y="2349450"/>
            <a:ext cx="1082675" cy="1727200"/>
          </a:xfrm>
          <a:prstGeom prst="rect">
            <a:avLst/>
          </a:prstGeom>
          <a:noFill/>
        </p:spPr>
      </p:pic>
      <p:pic>
        <p:nvPicPr>
          <p:cNvPr id="12" name="Picture 6" descr="MeteoStations"/>
          <p:cNvPicPr>
            <a:picLocks noChangeAspect="1" noChangeArrowheads="1"/>
          </p:cNvPicPr>
          <p:nvPr/>
        </p:nvPicPr>
        <p:blipFill>
          <a:blip r:embed="rId5" cstate="print"/>
          <a:srcRect/>
          <a:stretch>
            <a:fillRect/>
          </a:stretch>
        </p:blipFill>
        <p:spPr bwMode="auto">
          <a:xfrm>
            <a:off x="7593013" y="2349450"/>
            <a:ext cx="1082675" cy="1727200"/>
          </a:xfrm>
          <a:prstGeom prst="rect">
            <a:avLst/>
          </a:prstGeom>
          <a:noFill/>
        </p:spPr>
      </p:pic>
      <p:pic>
        <p:nvPicPr>
          <p:cNvPr id="13" name="Picture 7" descr="MinTemp012001Inter"/>
          <p:cNvPicPr>
            <a:picLocks noChangeAspect="1" noChangeArrowheads="1"/>
          </p:cNvPicPr>
          <p:nvPr/>
        </p:nvPicPr>
        <p:blipFill>
          <a:blip r:embed="rId6" cstate="print"/>
          <a:srcRect/>
          <a:stretch>
            <a:fillRect/>
          </a:stretch>
        </p:blipFill>
        <p:spPr bwMode="auto">
          <a:xfrm>
            <a:off x="3995738" y="2708225"/>
            <a:ext cx="1082675" cy="1727200"/>
          </a:xfrm>
          <a:prstGeom prst="rect">
            <a:avLst/>
          </a:prstGeom>
          <a:noFill/>
        </p:spPr>
      </p:pic>
      <p:pic>
        <p:nvPicPr>
          <p:cNvPr id="14" name="Picture 8" descr="Amphoe"/>
          <p:cNvPicPr>
            <a:picLocks noChangeAspect="1" noChangeArrowheads="1"/>
          </p:cNvPicPr>
          <p:nvPr/>
        </p:nvPicPr>
        <p:blipFill>
          <a:blip r:embed="rId7" cstate="print"/>
          <a:srcRect/>
          <a:stretch>
            <a:fillRect/>
          </a:stretch>
        </p:blipFill>
        <p:spPr bwMode="auto">
          <a:xfrm>
            <a:off x="2479675" y="4579887"/>
            <a:ext cx="1084263" cy="1728788"/>
          </a:xfrm>
          <a:prstGeom prst="rect">
            <a:avLst/>
          </a:prstGeom>
          <a:noFill/>
        </p:spPr>
      </p:pic>
      <p:pic>
        <p:nvPicPr>
          <p:cNvPr id="15" name="Picture 9" descr="MinTemp012001Point"/>
          <p:cNvPicPr>
            <a:picLocks noChangeAspect="1" noChangeArrowheads="1"/>
          </p:cNvPicPr>
          <p:nvPr/>
        </p:nvPicPr>
        <p:blipFill>
          <a:blip r:embed="rId8" cstate="print"/>
          <a:srcRect/>
          <a:stretch>
            <a:fillRect/>
          </a:stretch>
        </p:blipFill>
        <p:spPr bwMode="auto">
          <a:xfrm>
            <a:off x="5934075" y="2349450"/>
            <a:ext cx="1082675" cy="1727200"/>
          </a:xfrm>
          <a:prstGeom prst="rect">
            <a:avLst/>
          </a:prstGeom>
          <a:noFill/>
        </p:spPr>
      </p:pic>
      <p:pic>
        <p:nvPicPr>
          <p:cNvPr id="16" name="Picture 10" descr="MinTempByDistrict012001"/>
          <p:cNvPicPr>
            <a:picLocks noChangeAspect="1" noChangeArrowheads="1"/>
          </p:cNvPicPr>
          <p:nvPr/>
        </p:nvPicPr>
        <p:blipFill>
          <a:blip r:embed="rId9" cstate="print"/>
          <a:srcRect/>
          <a:stretch>
            <a:fillRect/>
          </a:stretch>
        </p:blipFill>
        <p:spPr bwMode="auto">
          <a:xfrm>
            <a:off x="5364162" y="4366691"/>
            <a:ext cx="1309688" cy="2087563"/>
          </a:xfrm>
          <a:prstGeom prst="rect">
            <a:avLst/>
          </a:prstGeom>
          <a:noFill/>
        </p:spPr>
      </p:pic>
      <p:pic>
        <p:nvPicPr>
          <p:cNvPr id="17" name="Picture 11" descr="HistoMinTempByDistrict012001"/>
          <p:cNvPicPr>
            <a:picLocks noChangeAspect="1" noChangeArrowheads="1"/>
          </p:cNvPicPr>
          <p:nvPr/>
        </p:nvPicPr>
        <p:blipFill>
          <a:blip r:embed="rId10" cstate="print"/>
          <a:srcRect/>
          <a:stretch>
            <a:fillRect/>
          </a:stretch>
        </p:blipFill>
        <p:spPr bwMode="auto">
          <a:xfrm>
            <a:off x="6443662" y="4365104"/>
            <a:ext cx="649288" cy="649287"/>
          </a:xfrm>
          <a:prstGeom prst="rect">
            <a:avLst/>
          </a:prstGeom>
          <a:noFill/>
        </p:spPr>
      </p:pic>
      <p:sp>
        <p:nvSpPr>
          <p:cNvPr id="18" name="Line 12"/>
          <p:cNvSpPr>
            <a:spLocks noChangeShapeType="1"/>
          </p:cNvSpPr>
          <p:nvPr/>
        </p:nvSpPr>
        <p:spPr bwMode="auto">
          <a:xfrm>
            <a:off x="1619250" y="3211462"/>
            <a:ext cx="360363" cy="0"/>
          </a:xfrm>
          <a:prstGeom prst="line">
            <a:avLst/>
          </a:prstGeom>
          <a:noFill/>
          <a:ln w="28575">
            <a:solidFill>
              <a:srgbClr val="FFCC00"/>
            </a:solidFill>
            <a:round/>
            <a:headEnd/>
            <a:tailEnd type="triangle" w="med" len="med"/>
          </a:ln>
          <a:effectLst/>
        </p:spPr>
        <p:txBody>
          <a:bodyPr/>
          <a:lstStyle/>
          <a:p>
            <a:endParaRPr lang="fr-FR"/>
          </a:p>
        </p:txBody>
      </p:sp>
      <p:sp>
        <p:nvSpPr>
          <p:cNvPr id="19" name="Line 14"/>
          <p:cNvSpPr>
            <a:spLocks noChangeShapeType="1"/>
          </p:cNvSpPr>
          <p:nvPr/>
        </p:nvSpPr>
        <p:spPr bwMode="auto">
          <a:xfrm>
            <a:off x="3276600" y="3213050"/>
            <a:ext cx="647700" cy="215900"/>
          </a:xfrm>
          <a:prstGeom prst="line">
            <a:avLst/>
          </a:prstGeom>
          <a:noFill/>
          <a:ln w="28575">
            <a:solidFill>
              <a:srgbClr val="FFCC00"/>
            </a:solidFill>
            <a:round/>
            <a:headEnd/>
            <a:tailEnd type="triangle" w="med" len="med"/>
          </a:ln>
          <a:effectLst/>
        </p:spPr>
        <p:txBody>
          <a:bodyPr/>
          <a:lstStyle/>
          <a:p>
            <a:endParaRPr lang="fr-FR"/>
          </a:p>
        </p:txBody>
      </p:sp>
      <p:sp>
        <p:nvSpPr>
          <p:cNvPr id="20" name="Line 15"/>
          <p:cNvSpPr>
            <a:spLocks noChangeShapeType="1"/>
          </p:cNvSpPr>
          <p:nvPr/>
        </p:nvSpPr>
        <p:spPr bwMode="auto">
          <a:xfrm flipH="1">
            <a:off x="5148263" y="3213050"/>
            <a:ext cx="647700" cy="215900"/>
          </a:xfrm>
          <a:prstGeom prst="line">
            <a:avLst/>
          </a:prstGeom>
          <a:noFill/>
          <a:ln w="28575">
            <a:solidFill>
              <a:srgbClr val="FFCC00"/>
            </a:solidFill>
            <a:round/>
            <a:headEnd/>
            <a:tailEnd type="triangle" w="med" len="med"/>
          </a:ln>
          <a:effectLst/>
        </p:spPr>
        <p:txBody>
          <a:bodyPr/>
          <a:lstStyle/>
          <a:p>
            <a:endParaRPr lang="fr-FR"/>
          </a:p>
        </p:txBody>
      </p:sp>
      <p:sp>
        <p:nvSpPr>
          <p:cNvPr id="21" name="Line 16"/>
          <p:cNvSpPr>
            <a:spLocks noChangeShapeType="1"/>
          </p:cNvSpPr>
          <p:nvPr/>
        </p:nvSpPr>
        <p:spPr bwMode="auto">
          <a:xfrm>
            <a:off x="4643438" y="4508450"/>
            <a:ext cx="576634" cy="144686"/>
          </a:xfrm>
          <a:prstGeom prst="line">
            <a:avLst/>
          </a:prstGeom>
          <a:noFill/>
          <a:ln w="28575">
            <a:solidFill>
              <a:srgbClr val="FFCC00"/>
            </a:solidFill>
            <a:round/>
            <a:headEnd/>
            <a:tailEnd type="triangle" w="med" len="med"/>
          </a:ln>
          <a:effectLst/>
        </p:spPr>
        <p:txBody>
          <a:bodyPr/>
          <a:lstStyle/>
          <a:p>
            <a:endParaRPr lang="fr-FR"/>
          </a:p>
        </p:txBody>
      </p:sp>
      <p:sp>
        <p:nvSpPr>
          <p:cNvPr id="22" name="Line 17"/>
          <p:cNvSpPr>
            <a:spLocks noChangeShapeType="1"/>
          </p:cNvSpPr>
          <p:nvPr/>
        </p:nvSpPr>
        <p:spPr bwMode="auto">
          <a:xfrm flipV="1">
            <a:off x="3635374" y="5157192"/>
            <a:ext cx="1584697" cy="545"/>
          </a:xfrm>
          <a:prstGeom prst="line">
            <a:avLst/>
          </a:prstGeom>
          <a:noFill/>
          <a:ln w="28575">
            <a:solidFill>
              <a:srgbClr val="FFCC00"/>
            </a:solidFill>
            <a:round/>
            <a:headEnd/>
            <a:tailEnd type="triangle" w="med" len="med"/>
          </a:ln>
          <a:effectLst/>
        </p:spPr>
        <p:txBody>
          <a:bodyPr/>
          <a:lstStyle/>
          <a:p>
            <a:endParaRPr lang="fr-FR"/>
          </a:p>
        </p:txBody>
      </p:sp>
      <p:sp>
        <p:nvSpPr>
          <p:cNvPr id="23" name="Text Box 18"/>
          <p:cNvSpPr txBox="1">
            <a:spLocks noChangeArrowheads="1"/>
          </p:cNvSpPr>
          <p:nvPr/>
        </p:nvSpPr>
        <p:spPr bwMode="auto">
          <a:xfrm>
            <a:off x="395288" y="1892250"/>
            <a:ext cx="1512887" cy="461665"/>
          </a:xfrm>
          <a:prstGeom prst="rect">
            <a:avLst/>
          </a:prstGeom>
          <a:noFill/>
          <a:ln w="9525">
            <a:noFill/>
            <a:miter lim="800000"/>
            <a:headEnd/>
            <a:tailEnd/>
          </a:ln>
          <a:effectLst/>
        </p:spPr>
        <p:txBody>
          <a:bodyPr>
            <a:spAutoFit/>
          </a:bodyPr>
          <a:lstStyle/>
          <a:p>
            <a:pPr>
              <a:spcBef>
                <a:spcPct val="50000"/>
              </a:spcBef>
            </a:pPr>
            <a:r>
              <a:rPr lang="fr-FR" sz="1200" smtClean="0">
                <a:effectLst>
                  <a:outerShdw blurRad="38100" dist="38100" dir="2700000" algn="tl">
                    <a:srgbClr val="000000"/>
                  </a:outerShdw>
                </a:effectLst>
              </a:rPr>
              <a:t>Contour lines (altitude</a:t>
            </a:r>
            <a:r>
              <a:rPr lang="fr-FR" sz="1200">
                <a:effectLst>
                  <a:outerShdw blurRad="38100" dist="38100" dir="2700000" algn="tl">
                    <a:srgbClr val="000000"/>
                  </a:outerShdw>
                </a:effectLst>
              </a:rPr>
              <a:t>)</a:t>
            </a:r>
          </a:p>
        </p:txBody>
      </p:sp>
      <p:sp>
        <p:nvSpPr>
          <p:cNvPr id="24" name="Text Box 19"/>
          <p:cNvSpPr txBox="1">
            <a:spLocks noChangeArrowheads="1"/>
          </p:cNvSpPr>
          <p:nvPr/>
        </p:nvSpPr>
        <p:spPr bwMode="auto">
          <a:xfrm>
            <a:off x="2051050" y="1892250"/>
            <a:ext cx="1657350" cy="276999"/>
          </a:xfrm>
          <a:prstGeom prst="rect">
            <a:avLst/>
          </a:prstGeom>
          <a:noFill/>
          <a:ln w="9525">
            <a:noFill/>
            <a:miter lim="800000"/>
            <a:headEnd/>
            <a:tailEnd/>
          </a:ln>
          <a:effectLst/>
        </p:spPr>
        <p:txBody>
          <a:bodyPr>
            <a:spAutoFit/>
          </a:bodyPr>
          <a:lstStyle/>
          <a:p>
            <a:pPr>
              <a:spcBef>
                <a:spcPct val="50000"/>
              </a:spcBef>
            </a:pPr>
            <a:r>
              <a:rPr lang="fr-FR" sz="1200" smtClean="0">
                <a:effectLst>
                  <a:outerShdw blurRad="38100" dist="38100" dir="2700000" algn="tl">
                    <a:srgbClr val="000000"/>
                  </a:outerShdw>
                </a:effectLst>
              </a:rPr>
              <a:t>DEM (altitude</a:t>
            </a:r>
            <a:r>
              <a:rPr lang="fr-FR" sz="1200">
                <a:effectLst>
                  <a:outerShdw blurRad="38100" dist="38100" dir="2700000" algn="tl">
                    <a:srgbClr val="000000"/>
                  </a:outerShdw>
                </a:effectLst>
              </a:rPr>
              <a:t>)</a:t>
            </a:r>
          </a:p>
        </p:txBody>
      </p:sp>
      <p:sp>
        <p:nvSpPr>
          <p:cNvPr id="25" name="Text Box 20"/>
          <p:cNvSpPr txBox="1">
            <a:spLocks noChangeArrowheads="1"/>
          </p:cNvSpPr>
          <p:nvPr/>
        </p:nvSpPr>
        <p:spPr bwMode="auto">
          <a:xfrm>
            <a:off x="7524750" y="1844824"/>
            <a:ext cx="1223963" cy="461665"/>
          </a:xfrm>
          <a:prstGeom prst="rect">
            <a:avLst/>
          </a:prstGeom>
          <a:noFill/>
          <a:ln w="9525" algn="ctr">
            <a:noFill/>
            <a:miter lim="800000"/>
            <a:headEnd/>
            <a:tailEnd/>
          </a:ln>
          <a:effectLst/>
        </p:spPr>
        <p:txBody>
          <a:bodyPr>
            <a:spAutoFit/>
          </a:bodyPr>
          <a:lstStyle/>
          <a:p>
            <a:pPr>
              <a:spcBef>
                <a:spcPct val="50000"/>
              </a:spcBef>
            </a:pPr>
            <a:r>
              <a:rPr lang="fr-FR" sz="1200" smtClean="0">
                <a:effectLst>
                  <a:outerShdw blurRad="38100" dist="38100" dir="2700000" algn="tl">
                    <a:srgbClr val="000000"/>
                  </a:outerShdw>
                </a:effectLst>
              </a:rPr>
              <a:t>Meteorological stations</a:t>
            </a:r>
            <a:endParaRPr lang="fr-FR" sz="1200">
              <a:effectLst>
                <a:outerShdw blurRad="38100" dist="38100" dir="2700000" algn="tl">
                  <a:srgbClr val="000000"/>
                </a:outerShdw>
              </a:effectLst>
            </a:endParaRPr>
          </a:p>
        </p:txBody>
      </p:sp>
      <p:sp>
        <p:nvSpPr>
          <p:cNvPr id="26" name="Text Box 21"/>
          <p:cNvSpPr txBox="1">
            <a:spLocks noChangeArrowheads="1"/>
          </p:cNvSpPr>
          <p:nvPr/>
        </p:nvSpPr>
        <p:spPr bwMode="auto">
          <a:xfrm>
            <a:off x="5724525" y="1892250"/>
            <a:ext cx="1692275" cy="461665"/>
          </a:xfrm>
          <a:prstGeom prst="rect">
            <a:avLst/>
          </a:prstGeom>
          <a:noFill/>
          <a:ln w="9525" algn="ctr">
            <a:noFill/>
            <a:miter lim="800000"/>
            <a:headEnd/>
            <a:tailEnd/>
          </a:ln>
          <a:effectLst/>
        </p:spPr>
        <p:txBody>
          <a:bodyPr>
            <a:spAutoFit/>
          </a:bodyPr>
          <a:lstStyle/>
          <a:p>
            <a:pPr>
              <a:spcBef>
                <a:spcPct val="50000"/>
              </a:spcBef>
            </a:pPr>
            <a:r>
              <a:rPr lang="fr-FR" sz="1200" smtClean="0">
                <a:effectLst>
                  <a:outerShdw blurRad="38100" dist="38100" dir="2700000" algn="tl">
                    <a:srgbClr val="000000"/>
                  </a:outerShdw>
                </a:effectLst>
              </a:rPr>
              <a:t>Meteo stations (min temperature)</a:t>
            </a:r>
            <a:endParaRPr lang="fr-FR" sz="1200">
              <a:effectLst>
                <a:outerShdw blurRad="38100" dist="38100" dir="2700000" algn="tl">
                  <a:srgbClr val="000000"/>
                </a:outerShdw>
              </a:effectLst>
            </a:endParaRPr>
          </a:p>
        </p:txBody>
      </p:sp>
      <p:sp>
        <p:nvSpPr>
          <p:cNvPr id="27" name="Text Box 22"/>
          <p:cNvSpPr txBox="1">
            <a:spLocks noChangeArrowheads="1"/>
          </p:cNvSpPr>
          <p:nvPr/>
        </p:nvSpPr>
        <p:spPr bwMode="auto">
          <a:xfrm>
            <a:off x="3779838" y="2252612"/>
            <a:ext cx="1692275" cy="461665"/>
          </a:xfrm>
          <a:prstGeom prst="rect">
            <a:avLst/>
          </a:prstGeom>
          <a:noFill/>
          <a:ln w="9525" algn="ctr">
            <a:noFill/>
            <a:miter lim="800000"/>
            <a:headEnd/>
            <a:tailEnd/>
          </a:ln>
          <a:effectLst/>
        </p:spPr>
        <p:txBody>
          <a:bodyPr>
            <a:spAutoFit/>
          </a:bodyPr>
          <a:lstStyle/>
          <a:p>
            <a:pPr>
              <a:spcBef>
                <a:spcPct val="50000"/>
              </a:spcBef>
            </a:pPr>
            <a:r>
              <a:rPr lang="fr-FR" sz="1200" smtClean="0">
                <a:effectLst>
                  <a:outerShdw blurRad="38100" dist="38100" dir="2700000" algn="tl">
                    <a:srgbClr val="000000"/>
                  </a:outerShdw>
                </a:effectLst>
              </a:rPr>
              <a:t>Interpolation  (min. temperature)</a:t>
            </a:r>
            <a:endParaRPr lang="fr-FR" sz="1200">
              <a:effectLst>
                <a:outerShdw blurRad="38100" dist="38100" dir="2700000" algn="tl">
                  <a:srgbClr val="000000"/>
                </a:outerShdw>
              </a:effectLst>
            </a:endParaRPr>
          </a:p>
        </p:txBody>
      </p:sp>
      <p:sp>
        <p:nvSpPr>
          <p:cNvPr id="28" name="Text Box 23"/>
          <p:cNvSpPr txBox="1">
            <a:spLocks noChangeArrowheads="1"/>
          </p:cNvSpPr>
          <p:nvPr/>
        </p:nvSpPr>
        <p:spPr bwMode="auto">
          <a:xfrm>
            <a:off x="2052638" y="4292550"/>
            <a:ext cx="1871662" cy="274637"/>
          </a:xfrm>
          <a:prstGeom prst="rect">
            <a:avLst/>
          </a:prstGeom>
          <a:noFill/>
          <a:ln w="9525" algn="ctr">
            <a:noFill/>
            <a:miter lim="800000"/>
            <a:headEnd/>
            <a:tailEnd/>
          </a:ln>
          <a:effectLst/>
        </p:spPr>
        <p:txBody>
          <a:bodyPr>
            <a:spAutoFit/>
          </a:bodyPr>
          <a:lstStyle/>
          <a:p>
            <a:pPr>
              <a:spcBef>
                <a:spcPct val="50000"/>
              </a:spcBef>
            </a:pPr>
            <a:r>
              <a:rPr lang="fr-FR" sz="1200" smtClean="0">
                <a:effectLst>
                  <a:outerShdw blurRad="38100" dist="38100" dir="2700000" algn="tl">
                    <a:srgbClr val="000000"/>
                  </a:outerShdw>
                </a:effectLst>
              </a:rPr>
              <a:t>Districts (administrative)</a:t>
            </a:r>
            <a:endParaRPr lang="fr-FR" sz="1200">
              <a:effectLst>
                <a:outerShdw blurRad="38100" dist="38100" dir="2700000" algn="tl">
                  <a:srgbClr val="000000"/>
                </a:outerShdw>
              </a:effectLst>
            </a:endParaRPr>
          </a:p>
        </p:txBody>
      </p:sp>
      <p:sp>
        <p:nvSpPr>
          <p:cNvPr id="29" name="Text Box 24"/>
          <p:cNvSpPr txBox="1">
            <a:spLocks noChangeArrowheads="1"/>
          </p:cNvSpPr>
          <p:nvPr/>
        </p:nvSpPr>
        <p:spPr bwMode="auto">
          <a:xfrm>
            <a:off x="6804025" y="5635798"/>
            <a:ext cx="2376487" cy="461665"/>
          </a:xfrm>
          <a:prstGeom prst="rect">
            <a:avLst/>
          </a:prstGeom>
          <a:noFill/>
          <a:ln w="9525" algn="ctr">
            <a:noFill/>
            <a:miter lim="800000"/>
            <a:headEnd/>
            <a:tailEnd/>
          </a:ln>
          <a:effectLst/>
        </p:spPr>
        <p:txBody>
          <a:bodyPr>
            <a:spAutoFit/>
          </a:bodyPr>
          <a:lstStyle/>
          <a:p>
            <a:pPr>
              <a:spcBef>
                <a:spcPct val="50000"/>
              </a:spcBef>
            </a:pPr>
            <a:r>
              <a:rPr lang="fr-FR" sz="1200" smtClean="0">
                <a:effectLst>
                  <a:outerShdw blurRad="38100" dist="38100" dir="2700000" algn="tl">
                    <a:srgbClr val="000000"/>
                  </a:outerShdw>
                </a:effectLst>
              </a:rPr>
              <a:t>Mean of min temperature</a:t>
            </a:r>
            <a:r>
              <a:rPr lang="fr-FR" sz="1200">
                <a:effectLst>
                  <a:outerShdw blurRad="38100" dist="38100" dir="2700000" algn="tl">
                    <a:srgbClr val="000000"/>
                  </a:outerShdw>
                </a:effectLst>
              </a:rPr>
              <a:t>, </a:t>
            </a:r>
            <a:r>
              <a:rPr lang="fr-FR" sz="1200" smtClean="0">
                <a:effectLst>
                  <a:outerShdw blurRad="38100" dist="38100" dir="2700000" algn="tl">
                    <a:srgbClr val="000000"/>
                  </a:outerShdw>
                </a:effectLst>
              </a:rPr>
              <a:t>by </a:t>
            </a:r>
            <a:r>
              <a:rPr lang="fr-FR" sz="1200">
                <a:effectLst>
                  <a:outerShdw blurRad="38100" dist="38100" dir="2700000" algn="tl">
                    <a:srgbClr val="000000"/>
                  </a:outerShdw>
                </a:effectLst>
              </a:rPr>
              <a:t>district</a:t>
            </a:r>
          </a:p>
        </p:txBody>
      </p:sp>
      <p:sp>
        <p:nvSpPr>
          <p:cNvPr id="30" name="Text Box 25"/>
          <p:cNvSpPr txBox="1">
            <a:spLocks noChangeArrowheads="1"/>
          </p:cNvSpPr>
          <p:nvPr/>
        </p:nvSpPr>
        <p:spPr bwMode="auto">
          <a:xfrm rot="16200000">
            <a:off x="1396206" y="2597894"/>
            <a:ext cx="874713" cy="228600"/>
          </a:xfrm>
          <a:prstGeom prst="rect">
            <a:avLst/>
          </a:prstGeom>
          <a:noFill/>
          <a:ln w="9525" algn="ctr">
            <a:noFill/>
            <a:miter lim="800000"/>
            <a:headEnd/>
            <a:tailEnd/>
          </a:ln>
          <a:effectLst/>
        </p:spPr>
        <p:txBody>
          <a:bodyPr>
            <a:spAutoFit/>
          </a:bodyPr>
          <a:lstStyle/>
          <a:p>
            <a:r>
              <a:rPr lang="fr-FR" sz="900" smtClean="0">
                <a:effectLst>
                  <a:outerShdw blurRad="38100" dist="38100" dir="2700000" algn="tl">
                    <a:srgbClr val="000000"/>
                  </a:outerShdw>
                </a:effectLst>
              </a:rPr>
              <a:t>Interpolation</a:t>
            </a:r>
            <a:endParaRPr lang="fr-FR" sz="900">
              <a:effectLst>
                <a:outerShdw blurRad="38100" dist="38100" dir="2700000" algn="tl">
                  <a:srgbClr val="000000"/>
                </a:outerShdw>
              </a:effectLst>
            </a:endParaRPr>
          </a:p>
        </p:txBody>
      </p:sp>
      <p:sp>
        <p:nvSpPr>
          <p:cNvPr id="31" name="Text Box 26"/>
          <p:cNvSpPr txBox="1">
            <a:spLocks noChangeArrowheads="1"/>
          </p:cNvSpPr>
          <p:nvPr/>
        </p:nvSpPr>
        <p:spPr bwMode="auto">
          <a:xfrm rot="16200000">
            <a:off x="4959351" y="2555309"/>
            <a:ext cx="1079500" cy="369332"/>
          </a:xfrm>
          <a:prstGeom prst="rect">
            <a:avLst/>
          </a:prstGeom>
          <a:noFill/>
          <a:ln w="9525">
            <a:noFill/>
            <a:miter lim="800000"/>
            <a:headEnd/>
            <a:tailEnd/>
          </a:ln>
          <a:effectLst/>
        </p:spPr>
        <p:txBody>
          <a:bodyPr>
            <a:spAutoFit/>
          </a:bodyPr>
          <a:lstStyle/>
          <a:p>
            <a:r>
              <a:rPr lang="fr-FR" sz="900">
                <a:effectLst>
                  <a:outerShdw blurRad="38100" dist="38100" dir="2700000" algn="tl">
                    <a:srgbClr val="000000"/>
                  </a:outerShdw>
                </a:effectLst>
              </a:rPr>
              <a:t>Interpolation sous contrainte</a:t>
            </a:r>
          </a:p>
        </p:txBody>
      </p:sp>
      <p:sp>
        <p:nvSpPr>
          <p:cNvPr id="32" name="Text Box 27"/>
          <p:cNvSpPr txBox="1">
            <a:spLocks noChangeArrowheads="1"/>
          </p:cNvSpPr>
          <p:nvPr/>
        </p:nvSpPr>
        <p:spPr bwMode="auto">
          <a:xfrm>
            <a:off x="3563938" y="4652912"/>
            <a:ext cx="1440110" cy="276999"/>
          </a:xfrm>
          <a:prstGeom prst="rect">
            <a:avLst/>
          </a:prstGeom>
          <a:noFill/>
          <a:ln w="9525" algn="ctr">
            <a:noFill/>
            <a:miter lim="800000"/>
            <a:headEnd/>
            <a:tailEnd/>
          </a:ln>
          <a:effectLst/>
        </p:spPr>
        <p:txBody>
          <a:bodyPr wrap="square">
            <a:spAutoFit/>
          </a:bodyPr>
          <a:lstStyle/>
          <a:p>
            <a:pPr>
              <a:spcBef>
                <a:spcPct val="50000"/>
              </a:spcBef>
            </a:pPr>
            <a:r>
              <a:rPr lang="fr-FR" sz="1200" smtClean="0">
                <a:effectLst>
                  <a:outerShdw blurRad="38100" dist="38100" dir="2700000" algn="tl">
                    <a:srgbClr val="000000"/>
                  </a:outerShdw>
                </a:effectLst>
              </a:rPr>
              <a:t>Geo-Aggregation</a:t>
            </a:r>
            <a:endParaRPr lang="fr-FR" sz="1200">
              <a:effectLst>
                <a:outerShdw blurRad="38100" dist="38100" dir="2700000" algn="tl">
                  <a:srgbClr val="000000"/>
                </a:outerShdw>
              </a:effectLst>
            </a:endParaRPr>
          </a:p>
        </p:txBody>
      </p:sp>
      <p:sp>
        <p:nvSpPr>
          <p:cNvPr id="33" name="Text Box 28"/>
          <p:cNvSpPr txBox="1">
            <a:spLocks noChangeArrowheads="1"/>
          </p:cNvSpPr>
          <p:nvPr/>
        </p:nvSpPr>
        <p:spPr bwMode="auto">
          <a:xfrm rot="16200000">
            <a:off x="6921500" y="2590750"/>
            <a:ext cx="717550" cy="228600"/>
          </a:xfrm>
          <a:prstGeom prst="rect">
            <a:avLst/>
          </a:prstGeom>
          <a:noFill/>
          <a:ln w="9525">
            <a:noFill/>
            <a:miter lim="800000"/>
            <a:headEnd/>
            <a:tailEnd/>
          </a:ln>
          <a:effectLst/>
        </p:spPr>
        <p:txBody>
          <a:bodyPr>
            <a:spAutoFit/>
          </a:bodyPr>
          <a:lstStyle/>
          <a:p>
            <a:r>
              <a:rPr lang="fr-FR" sz="900" smtClean="0">
                <a:effectLst>
                  <a:outerShdw blurRad="38100" dist="38100" dir="2700000" algn="tl">
                    <a:srgbClr val="000000"/>
                  </a:outerShdw>
                </a:effectLst>
              </a:rPr>
              <a:t>Selection</a:t>
            </a:r>
            <a:endParaRPr lang="fr-FR" sz="900">
              <a:effectLst>
                <a:outerShdw blurRad="38100" dist="38100" dir="2700000" algn="tl">
                  <a:srgbClr val="000000"/>
                </a:outerShdw>
              </a:effectLst>
            </a:endParaRPr>
          </a:p>
        </p:txBody>
      </p:sp>
      <p:sp>
        <p:nvSpPr>
          <p:cNvPr id="34" name="Text Box 29"/>
          <p:cNvSpPr txBox="1">
            <a:spLocks noChangeArrowheads="1"/>
          </p:cNvSpPr>
          <p:nvPr/>
        </p:nvSpPr>
        <p:spPr bwMode="auto">
          <a:xfrm rot="16200000">
            <a:off x="3175000" y="2738388"/>
            <a:ext cx="720725" cy="228600"/>
          </a:xfrm>
          <a:prstGeom prst="rect">
            <a:avLst/>
          </a:prstGeom>
          <a:noFill/>
          <a:ln w="9525" algn="ctr">
            <a:noFill/>
            <a:miter lim="800000"/>
            <a:headEnd/>
            <a:tailEnd/>
          </a:ln>
          <a:effectLst/>
        </p:spPr>
        <p:txBody>
          <a:bodyPr>
            <a:spAutoFit/>
          </a:bodyPr>
          <a:lstStyle/>
          <a:p>
            <a:r>
              <a:rPr lang="fr-FR" sz="900">
                <a:effectLst>
                  <a:outerShdw blurRad="38100" dist="38100" dir="2700000" algn="tl">
                    <a:srgbClr val="000000"/>
                  </a:outerShdw>
                </a:effectLst>
              </a:rPr>
              <a:t>Contrainte</a:t>
            </a:r>
          </a:p>
        </p:txBody>
      </p:sp>
      <p:sp>
        <p:nvSpPr>
          <p:cNvPr id="36" name="Line 33"/>
          <p:cNvSpPr>
            <a:spLocks noChangeShapeType="1"/>
          </p:cNvSpPr>
          <p:nvPr/>
        </p:nvSpPr>
        <p:spPr bwMode="auto">
          <a:xfrm flipH="1">
            <a:off x="7092950" y="3211462"/>
            <a:ext cx="360363" cy="0"/>
          </a:xfrm>
          <a:prstGeom prst="line">
            <a:avLst/>
          </a:prstGeom>
          <a:noFill/>
          <a:ln w="28575">
            <a:solidFill>
              <a:srgbClr val="FFCC00"/>
            </a:solidFill>
            <a:round/>
            <a:headEnd/>
            <a:tailEnd type="triangle"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1" y="2996952"/>
            <a:ext cx="9144001" cy="838200"/>
          </a:xfrm>
          <a:prstGeom prst="rect">
            <a:avLst/>
          </a:prstGeom>
          <a:noFill/>
          <a:ln w="9525">
            <a:noFill/>
            <a:miter lim="800000"/>
            <a:headEnd/>
            <a:tailEnd/>
          </a:ln>
          <a:effectLst/>
        </p:spPr>
        <p:txBody>
          <a:bodyPr anchor="ctr"/>
          <a:lstStyle/>
          <a:p>
            <a:pPr algn="ctr">
              <a:defRPr/>
            </a:pPr>
            <a:r>
              <a:rPr lang="fr-FR" sz="3200" dirty="0" smtClean="0">
                <a:solidFill>
                  <a:srgbClr val="FFC000"/>
                </a:solidFill>
                <a:effectLst>
                  <a:outerShdw blurRad="38100" dist="38100" dir="2700000" algn="tl">
                    <a:srgbClr val="000000"/>
                  </a:outerShdw>
                </a:effectLst>
                <a:latin typeface="Arial" charset="0"/>
                <a:cs typeface="Arial" charset="0"/>
              </a:rPr>
              <a:t>Analyse des réseaux</a:t>
            </a:r>
            <a:endParaRPr lang="fr-FR" sz="3200" dirty="0">
              <a:solidFill>
                <a:srgbClr val="FFC0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des réseaux en géographie</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9"/>
            <a:ext cx="8136706" cy="4013406"/>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Caractéristiques</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nœuds et liens</a:t>
            </a:r>
          </a:p>
          <a:p>
            <a:pPr lvl="1">
              <a:spcBef>
                <a:spcPct val="40000"/>
              </a:spcBef>
              <a:spcAft>
                <a:spcPct val="15000"/>
              </a:spcAft>
              <a:buClr>
                <a:srgbClr val="FFC000"/>
              </a:buClr>
              <a:buSzPct val="80000"/>
              <a:buFont typeface="Arial" pitchFamily="34" charset="0"/>
              <a:buChar char="•"/>
              <a:defRPr/>
            </a:pPr>
            <a:r>
              <a:rPr lang="fr-FR" dirty="0" smtClean="0"/>
              <a:t>  mesures de connectivité, topologie</a:t>
            </a:r>
          </a:p>
          <a:p>
            <a:pPr lvl="1">
              <a:spcBef>
                <a:spcPct val="40000"/>
              </a:spcBef>
              <a:spcAft>
                <a:spcPct val="15000"/>
              </a:spcAft>
              <a:buClr>
                <a:srgbClr val="FFC000"/>
              </a:buClr>
              <a:buSzPct val="80000"/>
              <a:buFont typeface="Arial" pitchFamily="34" charset="0"/>
              <a:buChar char="•"/>
              <a:defRPr/>
            </a:pPr>
            <a:r>
              <a:rPr lang="fr-FR" dirty="0" smtClean="0"/>
              <a:t> </a:t>
            </a:r>
            <a:r>
              <a:rPr lang="fr-FR" dirty="0" err="1" smtClean="0"/>
              <a:t>spanning</a:t>
            </a:r>
            <a:r>
              <a:rPr lang="fr-FR" dirty="0" smtClean="0"/>
              <a:t> </a:t>
            </a:r>
            <a:r>
              <a:rPr lang="fr-FR" dirty="0" err="1" smtClean="0"/>
              <a:t>trees</a:t>
            </a:r>
            <a:r>
              <a:rPr lang="fr-FR" dirty="0" smtClean="0"/>
              <a:t> (no </a:t>
            </a:r>
            <a:r>
              <a:rPr lang="fr-FR" dirty="0" err="1" smtClean="0"/>
              <a:t>undirected</a:t>
            </a:r>
            <a:r>
              <a:rPr lang="fr-FR" dirty="0" smtClean="0"/>
              <a:t> cycles)</a:t>
            </a:r>
          </a:p>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Optimisation et recherche opérationnelle</a:t>
            </a:r>
            <a:endParaRPr lang="fr-FR" sz="2000" dirty="0" smtClean="0"/>
          </a:p>
          <a:p>
            <a:pPr lvl="1">
              <a:spcBef>
                <a:spcPct val="40000"/>
              </a:spcBef>
              <a:spcAft>
                <a:spcPct val="15000"/>
              </a:spcAft>
              <a:buClr>
                <a:srgbClr val="FFC000"/>
              </a:buClr>
              <a:buSzPct val="80000"/>
              <a:buFont typeface="Arial" pitchFamily="34" charset="0"/>
              <a:buChar char="•"/>
              <a:defRPr/>
            </a:pPr>
            <a:r>
              <a:rPr lang="fr-FR" dirty="0" smtClean="0"/>
              <a:t> Plus courts chemins</a:t>
            </a:r>
          </a:p>
          <a:p>
            <a:pPr lvl="1">
              <a:spcBef>
                <a:spcPct val="40000"/>
              </a:spcBef>
              <a:spcAft>
                <a:spcPct val="15000"/>
              </a:spcAft>
              <a:buClr>
                <a:srgbClr val="FFC000"/>
              </a:buClr>
              <a:buSzPct val="80000"/>
              <a:buFont typeface="Arial" pitchFamily="34" charset="0"/>
              <a:buChar char="•"/>
              <a:defRPr/>
            </a:pPr>
            <a:r>
              <a:rPr lang="fr-FR" dirty="0" smtClean="0"/>
              <a:t> Minimum </a:t>
            </a:r>
            <a:r>
              <a:rPr lang="fr-FR" dirty="0" err="1" smtClean="0"/>
              <a:t>spanning</a:t>
            </a:r>
            <a:r>
              <a:rPr lang="fr-FR" dirty="0" smtClean="0"/>
              <a:t> </a:t>
            </a:r>
            <a:r>
              <a:rPr lang="fr-FR" dirty="0" err="1" smtClean="0"/>
              <a:t>tree</a:t>
            </a:r>
            <a:endParaRPr lang="fr-FR" dirty="0" smtClean="0"/>
          </a:p>
          <a:p>
            <a:pPr lvl="1">
              <a:spcBef>
                <a:spcPct val="40000"/>
              </a:spcBef>
              <a:spcAft>
                <a:spcPct val="15000"/>
              </a:spcAft>
              <a:buClr>
                <a:srgbClr val="FFC000"/>
              </a:buClr>
              <a:buSzPct val="80000"/>
              <a:buFont typeface="Arial" pitchFamily="34" charset="0"/>
              <a:buChar char="•"/>
              <a:defRPr/>
            </a:pPr>
            <a:r>
              <a:rPr lang="fr-FR" dirty="0" smtClean="0"/>
              <a:t> Problèmes du voyageur de commerce</a:t>
            </a:r>
          </a:p>
          <a:p>
            <a:pPr lvl="1">
              <a:spcBef>
                <a:spcPct val="40000"/>
              </a:spcBef>
              <a:spcAft>
                <a:spcPct val="15000"/>
              </a:spcAft>
              <a:buClr>
                <a:srgbClr val="FFC000"/>
              </a:buClr>
              <a:buSzPct val="80000"/>
              <a:defRPr/>
            </a:pPr>
            <a:endParaRPr lang="fr-FR" sz="2000" dirty="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charset="0"/>
                <a:cs typeface="Arial" charset="0"/>
              </a:rPr>
              <a:t>L’analyse des réseaux en géographie</a:t>
            </a:r>
            <a:endParaRPr lang="fr-FR" sz="3200" i="1" dirty="0">
              <a:effectLst>
                <a:outerShdw blurRad="38100" dist="38100" dir="2700000" algn="tl">
                  <a:srgbClr val="000000"/>
                </a:outerShdw>
              </a:effectLst>
              <a:latin typeface="Arial" charset="0"/>
              <a:cs typeface="Arial" charset="0"/>
            </a:endParaRPr>
          </a:p>
        </p:txBody>
      </p:sp>
      <p:pic>
        <p:nvPicPr>
          <p:cNvPr id="7" name="Picture 4"/>
          <p:cNvPicPr>
            <a:picLocks noChangeAspect="1" noChangeArrowheads="1"/>
          </p:cNvPicPr>
          <p:nvPr/>
        </p:nvPicPr>
        <p:blipFill>
          <a:blip r:embed="rId3" cstate="print"/>
          <a:srcRect l="2731" t="13214" r="22865" b="10025"/>
          <a:stretch>
            <a:fillRect/>
          </a:stretch>
        </p:blipFill>
        <p:spPr bwMode="auto">
          <a:xfrm>
            <a:off x="5148064" y="3645024"/>
            <a:ext cx="3744515" cy="2894593"/>
          </a:xfrm>
          <a:prstGeom prst="rect">
            <a:avLst/>
          </a:prstGeom>
          <a:noFill/>
          <a:ln w="9525">
            <a:noFill/>
            <a:miter lim="800000"/>
            <a:headEnd/>
            <a:tailEnd/>
          </a:ln>
        </p:spPr>
      </p:pic>
      <p:pic>
        <p:nvPicPr>
          <p:cNvPr id="8" name="Image 7" descr="Capture.PNG"/>
          <p:cNvPicPr>
            <a:picLocks noChangeAspect="1"/>
          </p:cNvPicPr>
          <p:nvPr/>
        </p:nvPicPr>
        <p:blipFill>
          <a:blip r:embed="rId4" cstate="print"/>
          <a:stretch>
            <a:fillRect/>
          </a:stretch>
        </p:blipFill>
        <p:spPr>
          <a:xfrm>
            <a:off x="467543" y="1772816"/>
            <a:ext cx="4508411" cy="4797152"/>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1" y="2996952"/>
            <a:ext cx="9144001" cy="838200"/>
          </a:xfrm>
          <a:prstGeom prst="rect">
            <a:avLst/>
          </a:prstGeom>
          <a:noFill/>
          <a:ln w="9525">
            <a:noFill/>
            <a:miter lim="800000"/>
            <a:headEnd/>
            <a:tailEnd/>
          </a:ln>
          <a:effectLst/>
        </p:spPr>
        <p:txBody>
          <a:bodyPr anchor="ctr"/>
          <a:lstStyle/>
          <a:p>
            <a:pPr algn="ctr">
              <a:defRPr/>
            </a:pPr>
            <a:r>
              <a:rPr lang="fr-FR" sz="3200" dirty="0" smtClean="0">
                <a:solidFill>
                  <a:srgbClr val="FFC000"/>
                </a:solidFill>
                <a:effectLst>
                  <a:outerShdw blurRad="38100" dist="38100" dir="2700000" algn="tl">
                    <a:srgbClr val="000000"/>
                  </a:outerShdw>
                </a:effectLst>
                <a:latin typeface="Arial" charset="0"/>
                <a:cs typeface="Arial" charset="0"/>
              </a:rPr>
              <a:t>Données raster et traitement d’image</a:t>
            </a:r>
            <a:endParaRPr lang="fr-FR" sz="3200" dirty="0">
              <a:solidFill>
                <a:srgbClr val="FFC0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smtClean="0">
                <a:effectLst>
                  <a:outerShdw blurRad="38100" dist="38100" dir="2700000" algn="tl">
                    <a:srgbClr val="000000"/>
                  </a:outerShdw>
                </a:effectLst>
              </a:rPr>
              <a:t>Domaines d’application</a:t>
            </a:r>
            <a:endParaRPr lang="fr-FR" sz="3200" i="1">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7920038" cy="4459682"/>
          </a:xfrm>
          <a:prstGeom prst="rect">
            <a:avLst/>
          </a:prstGeom>
          <a:solidFill>
            <a:srgbClr val="C0C0C0">
              <a:alpha val="10001"/>
            </a:srgbClr>
          </a:solidFill>
          <a:ln w="9525" algn="ctr">
            <a:noFill/>
            <a:miter lim="800000"/>
            <a:headEnd/>
            <a:tailEnd/>
          </a:ln>
          <a:effectLst/>
        </p:spPr>
        <p:txBody>
          <a:bodyPr>
            <a:spAutoFit/>
          </a:bodyPr>
          <a:lstStyle/>
          <a:p>
            <a:pPr lvl="1">
              <a:spcBef>
                <a:spcPct val="40000"/>
              </a:spcBef>
              <a:spcAft>
                <a:spcPct val="15000"/>
              </a:spcAft>
              <a:buClr>
                <a:srgbClr val="FFCC66"/>
              </a:buClr>
              <a:buSzPct val="80000"/>
              <a:defRPr/>
            </a:pPr>
            <a:endParaRPr lang="fr-FR" sz="2000" dirty="0" smtClean="0">
              <a:effectLst>
                <a:outerShdw blurRad="38100" dist="38100" dir="2700000" algn="tl">
                  <a:srgbClr val="000000"/>
                </a:outerShdw>
              </a:effectLst>
            </a:endParaRPr>
          </a:p>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rPr>
              <a:t> L’analyse spatiale est très utilisée en : géographie, écologie, botanique, épidémiologie, transports, hydrologie, météorologie, électronique, économie… pour l’étude de :</a:t>
            </a:r>
          </a:p>
          <a:p>
            <a:pPr lvl="1">
              <a:spcBef>
                <a:spcPct val="40000"/>
              </a:spcBef>
              <a:spcAft>
                <a:spcPct val="15000"/>
              </a:spcAft>
              <a:buClr>
                <a:srgbClr val="FFC000"/>
              </a:buClr>
              <a:buSzPct val="80000"/>
              <a:buFont typeface="Arial" pitchFamily="34" charset="0"/>
              <a:buChar char="•"/>
              <a:defRPr/>
            </a:pPr>
            <a:r>
              <a:rPr lang="fr-FR" dirty="0" smtClean="0"/>
              <a:t> l’organisation de l’espace, l’analyse de la localisation et des relations entre les objets</a:t>
            </a:r>
          </a:p>
          <a:p>
            <a:pPr lvl="1">
              <a:spcBef>
                <a:spcPct val="40000"/>
              </a:spcBef>
              <a:spcAft>
                <a:spcPct val="15000"/>
              </a:spcAft>
              <a:buClr>
                <a:srgbClr val="FFC000"/>
              </a:buClr>
              <a:buSzPct val="80000"/>
              <a:buFont typeface="Arial" pitchFamily="34" charset="0"/>
              <a:buChar char="•"/>
              <a:defRPr/>
            </a:pPr>
            <a:r>
              <a:rPr lang="fr-FR" dirty="0" smtClean="0"/>
              <a:t> les processus spatiaux et spatio-temporels</a:t>
            </a:r>
          </a:p>
          <a:p>
            <a:pPr lvl="1">
              <a:spcBef>
                <a:spcPct val="40000"/>
              </a:spcBef>
              <a:spcAft>
                <a:spcPct val="15000"/>
              </a:spcAft>
              <a:buClr>
                <a:srgbClr val="FFC000"/>
              </a:buClr>
              <a:buSzPct val="80000"/>
              <a:buFont typeface="Arial" pitchFamily="34" charset="0"/>
              <a:buChar char="•"/>
              <a:defRPr/>
            </a:pPr>
            <a:r>
              <a:rPr lang="fr-FR" dirty="0" smtClean="0"/>
              <a:t> l’analyse des réseaux</a:t>
            </a:r>
          </a:p>
          <a:p>
            <a:pPr lvl="1">
              <a:spcBef>
                <a:spcPct val="40000"/>
              </a:spcBef>
              <a:spcAft>
                <a:spcPct val="15000"/>
              </a:spcAft>
              <a:buClr>
                <a:srgbClr val="FFC000"/>
              </a:buClr>
              <a:buSzPct val="80000"/>
              <a:buFont typeface="Arial" pitchFamily="34" charset="0"/>
              <a:buChar char="•"/>
              <a:defRPr/>
            </a:pPr>
            <a:r>
              <a:rPr lang="fr-FR" dirty="0" smtClean="0"/>
              <a:t> la modélisation avec interactions basées sur la localisation</a:t>
            </a:r>
          </a:p>
          <a:p>
            <a:pPr lvl="1">
              <a:spcBef>
                <a:spcPct val="40000"/>
              </a:spcBef>
              <a:spcAft>
                <a:spcPct val="15000"/>
              </a:spcAft>
              <a:buClr>
                <a:srgbClr val="FFC000"/>
              </a:buClr>
              <a:buSzPct val="80000"/>
              <a:buFont typeface="Arial" pitchFamily="34" charset="0"/>
              <a:buChar char="•"/>
              <a:defRPr/>
            </a:pPr>
            <a:r>
              <a:rPr lang="fr-FR" dirty="0" smtClean="0"/>
              <a:t> les modèles de diffusion et de propagation en 2D et 3D</a:t>
            </a: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outerShdw>
                </a:effectLst>
              </a:rPr>
              <a:t> etc.</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smtClean="0">
                <a:effectLst>
                  <a:outerShdw blurRad="38100" dist="38100" dir="2700000" algn="tl">
                    <a:srgbClr val="000000"/>
                  </a:outerShdw>
                </a:effectLst>
              </a:rPr>
              <a:t>Images raster et traitement d’image</a:t>
            </a:r>
            <a:endParaRPr lang="fr-FR" sz="3200" i="1">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4251933"/>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Traitement d’image</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sz="2000" dirty="0" smtClean="0"/>
              <a:t> Filtres pour éliminer le bruit</a:t>
            </a:r>
          </a:p>
          <a:p>
            <a:pPr lvl="1">
              <a:spcBef>
                <a:spcPct val="40000"/>
              </a:spcBef>
              <a:spcAft>
                <a:spcPct val="15000"/>
              </a:spcAft>
              <a:buClr>
                <a:srgbClr val="FFC000"/>
              </a:buClr>
              <a:buSzPct val="80000"/>
              <a:buFont typeface="Arial" pitchFamily="34" charset="0"/>
              <a:buChar char="•"/>
              <a:defRPr/>
            </a:pPr>
            <a:r>
              <a:rPr lang="fr-FR" sz="2000" dirty="0" smtClean="0"/>
              <a:t> Détection de contours</a:t>
            </a:r>
          </a:p>
          <a:p>
            <a:pPr lvl="1">
              <a:spcBef>
                <a:spcPct val="40000"/>
              </a:spcBef>
              <a:spcAft>
                <a:spcPct val="15000"/>
              </a:spcAft>
              <a:buClr>
                <a:srgbClr val="FFC000"/>
              </a:buClr>
              <a:buSzPct val="80000"/>
              <a:buFont typeface="Arial" pitchFamily="34" charset="0"/>
              <a:buChar char="•"/>
              <a:defRPr/>
            </a:pPr>
            <a:r>
              <a:rPr lang="fr-FR" sz="2000" dirty="0" smtClean="0"/>
              <a:t> Indices de végétation, compositions colorées</a:t>
            </a:r>
          </a:p>
          <a:p>
            <a:pPr lvl="1">
              <a:spcBef>
                <a:spcPct val="40000"/>
              </a:spcBef>
              <a:spcAft>
                <a:spcPct val="15000"/>
              </a:spcAft>
              <a:buClr>
                <a:srgbClr val="FFC000"/>
              </a:buClr>
              <a:buSzPct val="80000"/>
              <a:buFont typeface="Arial" pitchFamily="34" charset="0"/>
              <a:buChar char="•"/>
              <a:defRPr/>
            </a:pPr>
            <a:r>
              <a:rPr lang="fr-FR" sz="2000" dirty="0" smtClean="0"/>
              <a:t> Classification (supervisée, automatique)</a:t>
            </a:r>
          </a:p>
          <a:p>
            <a:pPr lvl="1">
              <a:spcBef>
                <a:spcPct val="40000"/>
              </a:spcBef>
              <a:spcAft>
                <a:spcPct val="15000"/>
              </a:spcAft>
              <a:buClr>
                <a:srgbClr val="FFC000"/>
              </a:buClr>
              <a:buSzPct val="80000"/>
              <a:buFont typeface="Arial" pitchFamily="34" charset="0"/>
              <a:buChar char="•"/>
              <a:defRPr/>
            </a:pPr>
            <a:r>
              <a:rPr lang="fr-FR" sz="2000" dirty="0" smtClean="0"/>
              <a:t> Morpho-</a:t>
            </a:r>
            <a:r>
              <a:rPr lang="fr-FR" sz="2000" dirty="0" err="1" smtClean="0"/>
              <a:t>mathematique</a:t>
            </a:r>
            <a:r>
              <a:rPr lang="fr-FR" sz="2000" dirty="0" smtClean="0"/>
              <a:t> (analyse de texture)</a:t>
            </a:r>
          </a:p>
          <a:p>
            <a:pPr lvl="1">
              <a:spcBef>
                <a:spcPct val="40000"/>
              </a:spcBef>
              <a:spcAft>
                <a:spcPct val="15000"/>
              </a:spcAft>
              <a:buClr>
                <a:srgbClr val="FFC000"/>
              </a:buClr>
              <a:buSzPct val="80000"/>
              <a:buFont typeface="Arial" pitchFamily="34" charset="0"/>
              <a:buChar char="•"/>
              <a:defRPr/>
            </a:pPr>
            <a:r>
              <a:rPr lang="fr-FR" sz="2000" dirty="0" smtClean="0"/>
              <a:t> Extraction de formes et d’objets</a:t>
            </a:r>
          </a:p>
          <a:p>
            <a:pPr lvl="1">
              <a:spcBef>
                <a:spcPct val="40000"/>
              </a:spcBef>
              <a:spcAft>
                <a:spcPct val="15000"/>
              </a:spcAft>
              <a:buClr>
                <a:srgbClr val="FFC000"/>
              </a:buClr>
              <a:buSzPct val="80000"/>
              <a:buFont typeface="Arial" pitchFamily="34" charset="0"/>
              <a:buChar char="•"/>
              <a:defRPr/>
            </a:pPr>
            <a:r>
              <a:rPr lang="fr-FR" sz="2000" dirty="0" smtClean="0"/>
              <a:t> Géo-agrégation avec d’autres objets géo-référencés</a:t>
            </a:r>
          </a:p>
          <a:p>
            <a:pPr lvl="1">
              <a:spcBef>
                <a:spcPct val="40000"/>
              </a:spcBef>
              <a:spcAft>
                <a:spcPct val="15000"/>
              </a:spcAft>
              <a:buClr>
                <a:srgbClr val="FFC000"/>
              </a:buClr>
              <a:buSzPct val="80000"/>
              <a:buFont typeface="Arial" pitchFamily="34" charset="0"/>
              <a:buChar char="•"/>
              <a:defRPr/>
            </a:pPr>
            <a:r>
              <a:rPr lang="fr-FR" sz="2000" dirty="0" smtClean="0"/>
              <a:t> …</a:t>
            </a:r>
          </a:p>
        </p:txBody>
      </p:sp>
      <p:pic>
        <p:nvPicPr>
          <p:cNvPr id="13" name="Picture 4" descr="plages_b"/>
          <p:cNvPicPr>
            <a:picLocks noChangeAspect="1" noChangeArrowheads="1"/>
          </p:cNvPicPr>
          <p:nvPr/>
        </p:nvPicPr>
        <p:blipFill>
          <a:blip r:embed="rId3" cstate="print"/>
          <a:srcRect/>
          <a:stretch>
            <a:fillRect/>
          </a:stretch>
        </p:blipFill>
        <p:spPr bwMode="auto">
          <a:xfrm>
            <a:off x="5292080" y="1412776"/>
            <a:ext cx="1584176" cy="1462144"/>
          </a:xfrm>
          <a:prstGeom prst="rect">
            <a:avLst/>
          </a:prstGeom>
          <a:noFill/>
          <a:effectLst>
            <a:outerShdw dist="107763" dir="2700000" algn="ctr" rotWithShape="0">
              <a:srgbClr val="000066"/>
            </a:outerShdw>
          </a:effectLst>
        </p:spPr>
      </p:pic>
      <p:pic>
        <p:nvPicPr>
          <p:cNvPr id="14" name="Picture 3" descr="PLAGES_str_sh"/>
          <p:cNvPicPr>
            <a:picLocks noChangeAspect="1" noChangeArrowheads="1"/>
          </p:cNvPicPr>
          <p:nvPr/>
        </p:nvPicPr>
        <p:blipFill>
          <a:blip r:embed="rId4" cstate="print"/>
          <a:srcRect/>
          <a:stretch>
            <a:fillRect/>
          </a:stretch>
        </p:blipFill>
        <p:spPr bwMode="auto">
          <a:xfrm>
            <a:off x="7020272" y="1412776"/>
            <a:ext cx="1560035" cy="1440160"/>
          </a:xfrm>
          <a:prstGeom prst="rect">
            <a:avLst/>
          </a:prstGeom>
          <a:noFill/>
          <a:effectLst>
            <a:outerShdw dist="107763" dir="2700000" algn="ctr" rotWithShape="0">
              <a:srgbClr val="000066"/>
            </a:outerShdw>
          </a:effectLst>
        </p:spPr>
      </p:pic>
      <p:pic>
        <p:nvPicPr>
          <p:cNvPr id="15" name="Picture 5" descr="pla_prew"/>
          <p:cNvPicPr>
            <a:picLocks noChangeAspect="1" noChangeArrowheads="1"/>
          </p:cNvPicPr>
          <p:nvPr/>
        </p:nvPicPr>
        <p:blipFill>
          <a:blip r:embed="rId5" cstate="print"/>
          <a:srcRect/>
          <a:stretch>
            <a:fillRect/>
          </a:stretch>
        </p:blipFill>
        <p:spPr bwMode="auto">
          <a:xfrm>
            <a:off x="7020272" y="3068960"/>
            <a:ext cx="1638969" cy="1638969"/>
          </a:xfrm>
          <a:prstGeom prst="rect">
            <a:avLst/>
          </a:prstGeom>
          <a:noFill/>
          <a:ln w="9525">
            <a:noFill/>
            <a:miter lim="800000"/>
            <a:headEnd/>
            <a:tailEnd/>
          </a:ln>
          <a:effectLst>
            <a:outerShdw dist="107763" dir="2700000" algn="ctr" rotWithShape="0">
              <a:srgbClr val="000066"/>
            </a:outerShdw>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Images raster et traitement d’image</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136706" cy="43088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effectLst>
                  <a:outerShdw blurRad="38100" dist="38100" dir="2700000" algn="tl">
                    <a:srgbClr val="000000"/>
                  </a:outerShdw>
                </a:effectLst>
              </a:rPr>
              <a:t> Morpho-mathématique et schématisation</a:t>
            </a:r>
            <a:endParaRPr lang="fr-FR" sz="2200" dirty="0" smtClean="0">
              <a:solidFill>
                <a:srgbClr val="FFC000"/>
              </a:solidFill>
            </a:endParaRPr>
          </a:p>
        </p:txBody>
      </p:sp>
      <p:pic>
        <p:nvPicPr>
          <p:cNvPr id="7" name="Picture 4" descr="savane56"/>
          <p:cNvPicPr>
            <a:picLocks noChangeAspect="1" noChangeArrowheads="1"/>
          </p:cNvPicPr>
          <p:nvPr/>
        </p:nvPicPr>
        <p:blipFill>
          <a:blip r:embed="rId3" cstate="print"/>
          <a:srcRect/>
          <a:stretch>
            <a:fillRect/>
          </a:stretch>
        </p:blipFill>
        <p:spPr bwMode="auto">
          <a:xfrm>
            <a:off x="683568" y="2276872"/>
            <a:ext cx="2127827" cy="2088232"/>
          </a:xfrm>
          <a:prstGeom prst="rect">
            <a:avLst/>
          </a:prstGeom>
          <a:noFill/>
        </p:spPr>
      </p:pic>
      <p:pic>
        <p:nvPicPr>
          <p:cNvPr id="8" name="Picture 6" descr="vecto02"/>
          <p:cNvPicPr>
            <a:picLocks noChangeAspect="1" noChangeArrowheads="1"/>
          </p:cNvPicPr>
          <p:nvPr/>
        </p:nvPicPr>
        <p:blipFill>
          <a:blip r:embed="rId4" cstate="print"/>
          <a:srcRect/>
          <a:stretch>
            <a:fillRect/>
          </a:stretch>
        </p:blipFill>
        <p:spPr bwMode="auto">
          <a:xfrm>
            <a:off x="3418831" y="2276872"/>
            <a:ext cx="2330368" cy="2088232"/>
          </a:xfrm>
          <a:prstGeom prst="rect">
            <a:avLst/>
          </a:prstGeom>
          <a:noFill/>
        </p:spPr>
      </p:pic>
      <p:pic>
        <p:nvPicPr>
          <p:cNvPr id="9" name="Picture 5" descr="vecto01"/>
          <p:cNvPicPr>
            <a:picLocks noChangeAspect="1" noChangeArrowheads="1"/>
          </p:cNvPicPr>
          <p:nvPr/>
        </p:nvPicPr>
        <p:blipFill>
          <a:blip r:embed="rId5" cstate="print"/>
          <a:srcRect/>
          <a:stretch>
            <a:fillRect/>
          </a:stretch>
        </p:blipFill>
        <p:spPr bwMode="auto">
          <a:xfrm>
            <a:off x="5793731" y="2276873"/>
            <a:ext cx="2365749" cy="2119938"/>
          </a:xfrm>
          <a:prstGeom prst="rect">
            <a:avLst/>
          </a:prstGeom>
          <a:noFill/>
        </p:spPr>
      </p:pic>
      <p:pic>
        <p:nvPicPr>
          <p:cNvPr id="10" name="Picture 8" descr="savane54"/>
          <p:cNvPicPr>
            <a:picLocks noChangeAspect="1" noChangeArrowheads="1"/>
          </p:cNvPicPr>
          <p:nvPr/>
        </p:nvPicPr>
        <p:blipFill>
          <a:blip r:embed="rId6" cstate="print"/>
          <a:srcRect/>
          <a:stretch>
            <a:fillRect/>
          </a:stretch>
        </p:blipFill>
        <p:spPr bwMode="auto">
          <a:xfrm>
            <a:off x="3419872" y="4509120"/>
            <a:ext cx="2172687" cy="2131616"/>
          </a:xfrm>
          <a:prstGeom prst="rect">
            <a:avLst/>
          </a:prstGeom>
          <a:noFill/>
        </p:spPr>
      </p:pic>
      <p:pic>
        <p:nvPicPr>
          <p:cNvPr id="11" name="Picture 7" descr="savane53"/>
          <p:cNvPicPr>
            <a:picLocks noChangeAspect="1" noChangeArrowheads="1"/>
          </p:cNvPicPr>
          <p:nvPr/>
        </p:nvPicPr>
        <p:blipFill>
          <a:blip r:embed="rId7" cstate="print"/>
          <a:srcRect/>
          <a:stretch>
            <a:fillRect/>
          </a:stretch>
        </p:blipFill>
        <p:spPr bwMode="auto">
          <a:xfrm>
            <a:off x="5724127" y="4509120"/>
            <a:ext cx="2200423" cy="2160240"/>
          </a:xfrm>
          <a:prstGeom prst="rect">
            <a:avLst/>
          </a:prstGeom>
          <a:noFill/>
        </p:spPr>
      </p:pic>
      <p:sp>
        <p:nvSpPr>
          <p:cNvPr id="12" name="Text Box 9"/>
          <p:cNvSpPr txBox="1">
            <a:spLocks noChangeArrowheads="1"/>
          </p:cNvSpPr>
          <p:nvPr/>
        </p:nvSpPr>
        <p:spPr bwMode="auto">
          <a:xfrm>
            <a:off x="539750" y="4509120"/>
            <a:ext cx="1871663" cy="336550"/>
          </a:xfrm>
          <a:prstGeom prst="rect">
            <a:avLst/>
          </a:prstGeom>
          <a:noFill/>
          <a:ln w="9525">
            <a:noFill/>
            <a:miter lim="800000"/>
            <a:headEnd/>
            <a:tailEnd/>
          </a:ln>
          <a:effectLst/>
        </p:spPr>
        <p:txBody>
          <a:bodyPr>
            <a:spAutoFit/>
          </a:bodyPr>
          <a:lstStyle/>
          <a:p>
            <a:pPr>
              <a:spcBef>
                <a:spcPct val="50000"/>
              </a:spcBef>
            </a:pPr>
            <a:r>
              <a:rPr lang="fr-FR" sz="1600" dirty="0" smtClean="0">
                <a:effectLst>
                  <a:outerShdw blurRad="38100" dist="38100" dir="2700000" algn="tl">
                    <a:srgbClr val="000000"/>
                  </a:outerShdw>
                </a:effectLst>
              </a:rPr>
              <a:t>Points médians</a:t>
            </a:r>
            <a:endParaRPr lang="fr-FR" sz="1600" dirty="0">
              <a:effectLst>
                <a:outerShdw blurRad="38100" dist="38100" dir="2700000" algn="tl">
                  <a:srgbClr val="000000"/>
                </a:outerShdw>
              </a:effectLst>
            </a:endParaRPr>
          </a:p>
        </p:txBody>
      </p:sp>
      <p:sp>
        <p:nvSpPr>
          <p:cNvPr id="16" name="Text Box 10"/>
          <p:cNvSpPr txBox="1">
            <a:spLocks noChangeArrowheads="1"/>
          </p:cNvSpPr>
          <p:nvPr/>
        </p:nvSpPr>
        <p:spPr bwMode="auto">
          <a:xfrm>
            <a:off x="1908175" y="4821238"/>
            <a:ext cx="1150938" cy="336550"/>
          </a:xfrm>
          <a:prstGeom prst="rect">
            <a:avLst/>
          </a:prstGeom>
          <a:noFill/>
          <a:ln w="9525" algn="ctr">
            <a:noFill/>
            <a:miter lim="800000"/>
            <a:headEnd/>
            <a:tailEnd/>
          </a:ln>
          <a:effectLst/>
        </p:spPr>
        <p:txBody>
          <a:bodyPr>
            <a:spAutoFit/>
          </a:bodyPr>
          <a:lstStyle/>
          <a:p>
            <a:pPr>
              <a:spcBef>
                <a:spcPct val="50000"/>
              </a:spcBef>
            </a:pPr>
            <a:r>
              <a:rPr lang="fr-FR" sz="1600" dirty="0" smtClean="0">
                <a:effectLst>
                  <a:outerShdw blurRad="38100" dist="38100" dir="2700000" algn="tl">
                    <a:srgbClr val="000000"/>
                  </a:outerShdw>
                </a:effectLst>
              </a:rPr>
              <a:t>Squelette</a:t>
            </a:r>
            <a:endParaRPr lang="fr-FR" sz="1600" dirty="0">
              <a:effectLst>
                <a:outerShdw blurRad="38100" dist="38100" dir="2700000" algn="tl">
                  <a:srgbClr val="000000"/>
                </a:outerShdw>
              </a:effectLst>
            </a:endParaRPr>
          </a:p>
        </p:txBody>
      </p:sp>
      <p:sp>
        <p:nvSpPr>
          <p:cNvPr id="17" name="Text Box 11"/>
          <p:cNvSpPr txBox="1">
            <a:spLocks noChangeArrowheads="1"/>
          </p:cNvSpPr>
          <p:nvPr/>
        </p:nvSpPr>
        <p:spPr bwMode="auto">
          <a:xfrm>
            <a:off x="900113" y="5445125"/>
            <a:ext cx="2305050" cy="584775"/>
          </a:xfrm>
          <a:prstGeom prst="rect">
            <a:avLst/>
          </a:prstGeom>
          <a:noFill/>
          <a:ln w="9525" algn="ctr">
            <a:noFill/>
            <a:miter lim="800000"/>
            <a:headEnd/>
            <a:tailEnd/>
          </a:ln>
          <a:effectLst/>
        </p:spPr>
        <p:txBody>
          <a:bodyPr>
            <a:spAutoFit/>
          </a:bodyPr>
          <a:lstStyle/>
          <a:p>
            <a:pPr>
              <a:spcBef>
                <a:spcPct val="50000"/>
              </a:spcBef>
            </a:pPr>
            <a:r>
              <a:rPr lang="fr-FR" sz="1600" dirty="0" smtClean="0">
                <a:effectLst>
                  <a:outerShdw blurRad="38100" dist="38100" dir="2700000" algn="tl">
                    <a:srgbClr val="000000"/>
                  </a:outerShdw>
                </a:effectLst>
              </a:rPr>
              <a:t>Vectorisation et </a:t>
            </a:r>
            <a:r>
              <a:rPr lang="fr-FR" sz="1600" dirty="0" err="1" smtClean="0">
                <a:effectLst>
                  <a:outerShdw blurRad="38100" dist="38100" dir="2700000" algn="tl">
                    <a:srgbClr val="000000"/>
                  </a:outerShdw>
                </a:effectLst>
              </a:rPr>
              <a:t>isovaleurs</a:t>
            </a:r>
            <a:endParaRPr lang="fr-FR" sz="1600" dirty="0">
              <a:effectLst>
                <a:outerShdw blurRad="38100" dist="38100" dir="2700000" algn="tl">
                  <a:srgbClr val="000000"/>
                </a:outerShdw>
              </a:effectLst>
            </a:endParaRPr>
          </a:p>
        </p:txBody>
      </p:sp>
      <p:sp>
        <p:nvSpPr>
          <p:cNvPr id="18" name="Line 12"/>
          <p:cNvSpPr>
            <a:spLocks noChangeShapeType="1"/>
          </p:cNvSpPr>
          <p:nvPr/>
        </p:nvSpPr>
        <p:spPr bwMode="auto">
          <a:xfrm flipV="1">
            <a:off x="2987675" y="2997200"/>
            <a:ext cx="3240088" cy="1944688"/>
          </a:xfrm>
          <a:prstGeom prst="line">
            <a:avLst/>
          </a:prstGeom>
          <a:noFill/>
          <a:ln w="38100">
            <a:solidFill>
              <a:srgbClr val="FFCC66"/>
            </a:solidFill>
            <a:round/>
            <a:headEnd/>
            <a:tailEnd type="arrow" w="med" len="med"/>
          </a:ln>
          <a:effectLst/>
        </p:spPr>
        <p:txBody>
          <a:bodyPr/>
          <a:lstStyle/>
          <a:p>
            <a:endParaRPr lang="fr-FR"/>
          </a:p>
        </p:txBody>
      </p:sp>
      <p:sp>
        <p:nvSpPr>
          <p:cNvPr id="19" name="Line 13"/>
          <p:cNvSpPr>
            <a:spLocks noChangeShapeType="1"/>
          </p:cNvSpPr>
          <p:nvPr/>
        </p:nvSpPr>
        <p:spPr bwMode="auto">
          <a:xfrm>
            <a:off x="3059113" y="5734050"/>
            <a:ext cx="3600450" cy="215900"/>
          </a:xfrm>
          <a:prstGeom prst="line">
            <a:avLst/>
          </a:prstGeom>
          <a:noFill/>
          <a:ln w="38100">
            <a:solidFill>
              <a:srgbClr val="FFCC66"/>
            </a:solidFill>
            <a:round/>
            <a:headEnd/>
            <a:tailEnd type="arrow" w="med" len="med"/>
          </a:ln>
          <a:effectLst/>
        </p:spPr>
        <p:txBody>
          <a:bodyPr/>
          <a:lstStyle/>
          <a:p>
            <a:endParaRPr lang="fr-FR"/>
          </a:p>
        </p:txBody>
      </p:sp>
      <p:sp>
        <p:nvSpPr>
          <p:cNvPr id="20" name="Line 14"/>
          <p:cNvSpPr>
            <a:spLocks noChangeShapeType="1"/>
          </p:cNvSpPr>
          <p:nvPr/>
        </p:nvSpPr>
        <p:spPr bwMode="auto">
          <a:xfrm flipV="1">
            <a:off x="1476375" y="3429000"/>
            <a:ext cx="215900" cy="1079500"/>
          </a:xfrm>
          <a:prstGeom prst="line">
            <a:avLst/>
          </a:prstGeom>
          <a:noFill/>
          <a:ln w="38100">
            <a:solidFill>
              <a:srgbClr val="FFCC66"/>
            </a:solidFill>
            <a:round/>
            <a:headEnd/>
            <a:tailEnd type="arrow" w="med" len="med"/>
          </a:ln>
          <a:effectLst/>
        </p:spPr>
        <p:txBody>
          <a:bodyPr/>
          <a:lstStyle/>
          <a:p>
            <a:endParaRPr lang="fr-F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1" y="2996952"/>
            <a:ext cx="9144001" cy="838200"/>
          </a:xfrm>
          <a:prstGeom prst="rect">
            <a:avLst/>
          </a:prstGeom>
          <a:noFill/>
          <a:ln w="9525">
            <a:noFill/>
            <a:miter lim="800000"/>
            <a:headEnd/>
            <a:tailEnd/>
          </a:ln>
          <a:effectLst/>
        </p:spPr>
        <p:txBody>
          <a:bodyPr anchor="ctr"/>
          <a:lstStyle/>
          <a:p>
            <a:pPr algn="ctr">
              <a:defRPr/>
            </a:pPr>
            <a:r>
              <a:rPr lang="fr-FR" sz="3200" dirty="0" smtClean="0">
                <a:solidFill>
                  <a:srgbClr val="FFC000"/>
                </a:solidFill>
                <a:effectLst>
                  <a:outerShdw blurRad="38100" dist="38100" dir="2700000" algn="tl">
                    <a:srgbClr val="000000"/>
                  </a:outerShdw>
                </a:effectLst>
                <a:latin typeface="Arial" charset="0"/>
                <a:cs typeface="Arial" charset="0"/>
              </a:rPr>
              <a:t>L’analyse et la modélisation statistique</a:t>
            </a:r>
            <a:endParaRPr lang="fr-FR" sz="3200" dirty="0">
              <a:solidFill>
                <a:srgbClr val="FFC0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smtClean="0">
                <a:effectLst>
                  <a:outerShdw blurRad="38100" dist="38100" dir="2700000" algn="tl">
                    <a:srgbClr val="000000"/>
                  </a:outerShdw>
                </a:effectLst>
              </a:rPr>
              <a:t>Statistiques classiques</a:t>
            </a:r>
            <a:endParaRPr lang="fr-FR" sz="3200" i="1">
              <a:effectLst>
                <a:outerShdw blurRad="38100" dist="38100" dir="2700000" algn="tl">
                  <a:srgbClr val="000000"/>
                </a:outerShdw>
              </a:effectLst>
            </a:endParaRPr>
          </a:p>
        </p:txBody>
      </p:sp>
      <p:sp>
        <p:nvSpPr>
          <p:cNvPr id="113676" name="Text Box 12"/>
          <p:cNvSpPr txBox="1">
            <a:spLocks noChangeArrowheads="1"/>
          </p:cNvSpPr>
          <p:nvPr/>
        </p:nvSpPr>
        <p:spPr bwMode="auto">
          <a:xfrm>
            <a:off x="611560" y="1340768"/>
            <a:ext cx="7848228" cy="4953664"/>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rPr>
              <a:t> Les statistiques classiques font parties de l’analyse spatiale lorsque les caractéristiques obtenues par traitement spatial sont utilisés comme variables</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Statistiques de base : moyenne, médiane, variance, écart-type, analyse de distribution, analyse de variance</a:t>
            </a:r>
          </a:p>
          <a:p>
            <a:pPr lvl="1">
              <a:spcBef>
                <a:spcPct val="40000"/>
              </a:spcBef>
              <a:spcAft>
                <a:spcPct val="15000"/>
              </a:spcAft>
              <a:buClr>
                <a:srgbClr val="FFC000"/>
              </a:buClr>
              <a:buSzPct val="80000"/>
              <a:buFont typeface="Arial" pitchFamily="34" charset="0"/>
              <a:buChar char="•"/>
              <a:defRPr/>
            </a:pPr>
            <a:r>
              <a:rPr lang="fr-FR" dirty="0" smtClean="0"/>
              <a:t> Analyse bivariée : comparaison de deux sous-ensembles, évaluation de la causalité, relations entre deux groupes (définis sur un facteur d’exposition)</a:t>
            </a:r>
          </a:p>
          <a:p>
            <a:pPr lvl="1">
              <a:spcBef>
                <a:spcPct val="40000"/>
              </a:spcBef>
              <a:spcAft>
                <a:spcPct val="15000"/>
              </a:spcAft>
              <a:buClr>
                <a:srgbClr val="FFC000"/>
              </a:buClr>
              <a:buSzPct val="80000"/>
              <a:buFont typeface="Arial" pitchFamily="34" charset="0"/>
              <a:buChar char="•"/>
              <a:defRPr/>
            </a:pPr>
            <a:r>
              <a:rPr lang="fr-FR" dirty="0" smtClean="0"/>
              <a:t> Modèles statistiques pour expliquer la distribution des valeurs ou les probabilités : régressions linéaires et multilinéaires, analyse multivariées, régression logistique, analyse multi niveau, etc.</a:t>
            </a:r>
          </a:p>
          <a:p>
            <a:pPr lvl="1">
              <a:spcBef>
                <a:spcPct val="40000"/>
              </a:spcBef>
              <a:spcAft>
                <a:spcPct val="15000"/>
              </a:spcAft>
              <a:buClr>
                <a:srgbClr val="FFC000"/>
              </a:buClr>
              <a:buSzPct val="80000"/>
              <a:buFont typeface="Arial" pitchFamily="34" charset="0"/>
              <a:buChar char="•"/>
              <a:defRPr/>
            </a:pPr>
            <a:r>
              <a:rPr lang="fr-FR" dirty="0" smtClean="0"/>
              <a:t> Les SIG sont très utilisés pour ajouter des variables environnementales ou spatiales grâce à des opérations utilisant la localisation (jointures spatiales, superposition, recherche dans un rayon, buffer, voisinage…) </a:t>
            </a:r>
            <a:endParaRPr lang="fr-FR"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Statistiques classiques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7920038" cy="430887"/>
          </a:xfrm>
          <a:prstGeom prst="rect">
            <a:avLst/>
          </a:prstGeom>
          <a:solidFill>
            <a:srgbClr val="C0C0C0">
              <a:alpha val="10001"/>
            </a:srgbClr>
          </a:solidFill>
          <a:ln w="9525" algn="ctr">
            <a:noFill/>
            <a:miter lim="800000"/>
            <a:headEnd/>
            <a:tailEnd/>
          </a:ln>
          <a:effectLst/>
        </p:spPr>
        <p:txBody>
          <a:bodyPr>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rPr>
              <a:t> </a:t>
            </a:r>
            <a:r>
              <a:rPr lang="fr-FR" sz="2200" dirty="0" smtClean="0">
                <a:solidFill>
                  <a:srgbClr val="FFC000"/>
                </a:solidFill>
              </a:rPr>
              <a:t>Statistiques : distributions, corrélations, séries…</a:t>
            </a:r>
          </a:p>
        </p:txBody>
      </p:sp>
      <p:pic>
        <p:nvPicPr>
          <p:cNvPr id="4" name="Picture 4" descr="Stat002"/>
          <p:cNvPicPr>
            <a:picLocks noChangeAspect="1" noChangeArrowheads="1"/>
          </p:cNvPicPr>
          <p:nvPr/>
        </p:nvPicPr>
        <p:blipFill>
          <a:blip r:embed="rId3" cstate="print"/>
          <a:srcRect/>
          <a:stretch>
            <a:fillRect/>
          </a:stretch>
        </p:blipFill>
        <p:spPr bwMode="auto">
          <a:xfrm>
            <a:off x="547841" y="2204864"/>
            <a:ext cx="2706905" cy="1728192"/>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3491879" y="2132856"/>
            <a:ext cx="1847850" cy="1752600"/>
          </a:xfrm>
          <a:prstGeom prst="rect">
            <a:avLst/>
          </a:prstGeom>
          <a:noFill/>
          <a:ln w="9525">
            <a:noFill/>
            <a:miter lim="800000"/>
            <a:headEnd/>
            <a:tailEnd/>
          </a:ln>
        </p:spPr>
      </p:pic>
      <p:pic>
        <p:nvPicPr>
          <p:cNvPr id="12291" name="Picture 3" descr="STAT11"/>
          <p:cNvPicPr>
            <a:picLocks noChangeAspect="1" noChangeArrowheads="1"/>
          </p:cNvPicPr>
          <p:nvPr/>
        </p:nvPicPr>
        <p:blipFill>
          <a:blip r:embed="rId5" cstate="print"/>
          <a:srcRect/>
          <a:stretch>
            <a:fillRect/>
          </a:stretch>
        </p:blipFill>
        <p:spPr bwMode="auto">
          <a:xfrm>
            <a:off x="5580112" y="2132857"/>
            <a:ext cx="2664296" cy="1773396"/>
          </a:xfrm>
          <a:prstGeom prst="rect">
            <a:avLst/>
          </a:prstGeom>
          <a:noFill/>
          <a:ln w="9525">
            <a:noFill/>
            <a:miter lim="800000"/>
            <a:headEnd/>
            <a:tailEnd/>
          </a:ln>
        </p:spPr>
      </p:pic>
      <p:pic>
        <p:nvPicPr>
          <p:cNvPr id="7" name="Picture 21"/>
          <p:cNvPicPr>
            <a:picLocks noChangeAspect="1" noChangeArrowheads="1"/>
          </p:cNvPicPr>
          <p:nvPr/>
        </p:nvPicPr>
        <p:blipFill>
          <a:blip r:embed="rId6" cstate="print"/>
          <a:srcRect/>
          <a:stretch>
            <a:fillRect/>
          </a:stretch>
        </p:blipFill>
        <p:spPr bwMode="auto">
          <a:xfrm>
            <a:off x="539552" y="4149080"/>
            <a:ext cx="5022850" cy="179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Statistiques classiques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064698" cy="43088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rPr>
              <a:t> </a:t>
            </a:r>
            <a:r>
              <a:rPr lang="fr-FR" sz="2200" dirty="0" smtClean="0">
                <a:solidFill>
                  <a:srgbClr val="FFC000"/>
                </a:solidFill>
              </a:rPr>
              <a:t>Statistiques classiques, analyses multivariées, modélisation</a:t>
            </a:r>
          </a:p>
        </p:txBody>
      </p:sp>
      <p:pic>
        <p:nvPicPr>
          <p:cNvPr id="8" name="Picture 8" descr="stat01"/>
          <p:cNvPicPr>
            <a:picLocks noChangeAspect="1" noChangeArrowheads="1"/>
          </p:cNvPicPr>
          <p:nvPr/>
        </p:nvPicPr>
        <p:blipFill>
          <a:blip r:embed="rId3" cstate="print"/>
          <a:srcRect/>
          <a:stretch>
            <a:fillRect/>
          </a:stretch>
        </p:blipFill>
        <p:spPr bwMode="auto">
          <a:xfrm>
            <a:off x="539552" y="2276871"/>
            <a:ext cx="3528392" cy="4142025"/>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Statistiques classiques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9"/>
            <a:ext cx="7992690" cy="345583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rPr>
              <a:t> </a:t>
            </a:r>
            <a:r>
              <a:rPr lang="fr-FR" sz="2200" dirty="0" smtClean="0">
                <a:solidFill>
                  <a:srgbClr val="FFC000"/>
                </a:solidFill>
              </a:rPr>
              <a:t>Problèmes classiques avec les statistiques en géographie</a:t>
            </a:r>
          </a:p>
          <a:p>
            <a:pPr lvl="1">
              <a:spcBef>
                <a:spcPct val="40000"/>
              </a:spcBef>
              <a:spcAft>
                <a:spcPct val="15000"/>
              </a:spcAft>
              <a:buClr>
                <a:srgbClr val="FFC000"/>
              </a:buClr>
              <a:buSzPct val="80000"/>
              <a:buFont typeface="Arial" pitchFamily="34" charset="0"/>
              <a:buChar char="•"/>
              <a:defRPr/>
            </a:pPr>
            <a:r>
              <a:rPr lang="fr-FR" dirty="0" smtClean="0"/>
              <a:t> Erreur écologique  avec les statistiques basées sur l’agrégation spatiale (le résultat doit rester au niveau du groupe, et ne peut être inféré aux individus que sous condition d’</a:t>
            </a:r>
            <a:r>
              <a:rPr lang="fr-FR" dirty="0" err="1" smtClean="0"/>
              <a:t>homogénéïté</a:t>
            </a:r>
            <a:r>
              <a:rPr lang="fr-FR" dirty="0" smtClean="0"/>
              <a:t> dans le groupe)</a:t>
            </a:r>
          </a:p>
          <a:p>
            <a:pPr lvl="1">
              <a:spcBef>
                <a:spcPct val="40000"/>
              </a:spcBef>
              <a:spcAft>
                <a:spcPct val="15000"/>
              </a:spcAft>
              <a:buClr>
                <a:srgbClr val="FFC000"/>
              </a:buClr>
              <a:buSzPct val="80000"/>
              <a:buFont typeface="Arial" pitchFamily="34" charset="0"/>
              <a:buChar char="•"/>
              <a:defRPr/>
            </a:pPr>
            <a:r>
              <a:rPr lang="fr-FR" dirty="0" smtClean="0"/>
              <a:t> Erreur atomique avec les statistiques basées sur les individus (le contexte n’est pas pris en compte, alors que les individus ne sont pas spatialement indépendants)</a:t>
            </a:r>
          </a:p>
          <a:p>
            <a:pPr lvl="1">
              <a:spcBef>
                <a:spcPct val="40000"/>
              </a:spcBef>
              <a:spcAft>
                <a:spcPct val="15000"/>
              </a:spcAft>
              <a:buClr>
                <a:srgbClr val="FFC000"/>
              </a:buClr>
              <a:buSzPct val="80000"/>
              <a:buFont typeface="Arial" pitchFamily="34" charset="0"/>
              <a:buChar char="•"/>
              <a:defRPr/>
            </a:pPr>
            <a:r>
              <a:rPr lang="fr-FR" dirty="0" smtClean="0"/>
              <a:t> Les sondages doivent utiliser des échantillons non biaisés par des choix spatiaux , et représentatifs (un échantillon peut ne pas être représentatif d’un sous-ensemble spatial) </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Régressions localisées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611560" y="1340768"/>
            <a:ext cx="7848228" cy="5169107"/>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rPr>
              <a:t> Extension des modèles de régression à la localisation (GWM)</a:t>
            </a:r>
            <a:endParaRPr lang="fr-FR" sz="2200" dirty="0" smtClean="0">
              <a:solidFill>
                <a:srgbClr val="FFC000"/>
              </a:solidFill>
            </a:endParaRPr>
          </a:p>
          <a:p>
            <a:pPr lvl="1">
              <a:spcBef>
                <a:spcPct val="40000"/>
              </a:spcBef>
              <a:spcAft>
                <a:spcPct val="15000"/>
              </a:spcAft>
              <a:buClr>
                <a:srgbClr val="FFC000"/>
              </a:buClr>
              <a:buSzPct val="80000"/>
              <a:buFont typeface="Arial" pitchFamily="34" charset="0"/>
              <a:buChar char="•"/>
              <a:defRPr/>
            </a:pPr>
            <a:r>
              <a:rPr lang="fr-FR" dirty="0" smtClean="0"/>
              <a:t> Les modèles classiques font l’hypothèse de stationnarité spatiale sur le domaine étudié (pas de tendance spatiale globale, les individus sont spatialement indépendants). Les résidus doivent être spatialement aléatoire.</a:t>
            </a:r>
          </a:p>
          <a:p>
            <a:pPr lvl="1">
              <a:spcBef>
                <a:spcPct val="40000"/>
              </a:spcBef>
              <a:spcAft>
                <a:spcPct val="15000"/>
              </a:spcAft>
              <a:buClr>
                <a:srgbClr val="FFC000"/>
              </a:buClr>
              <a:buSzPct val="80000"/>
              <a:buFont typeface="Arial" pitchFamily="34" charset="0"/>
              <a:buChar char="•"/>
              <a:defRPr/>
            </a:pPr>
            <a:r>
              <a:rPr lang="fr-FR" dirty="0" smtClean="0"/>
              <a:t> Les modèle GWM : le modèle de régression global est modifié pour permettre l’estimation locale à un point P des paramètres de la régression, en ajoutant un poids aux observations en fonction de leur distance au point P. Le poids est calculé en utilisant une fonction de la distance (par exemple, 3/2(1 – (d/h)</a:t>
            </a:r>
            <a:r>
              <a:rPr lang="fr-FR" baseline="30000" dirty="0" smtClean="0"/>
              <a:t>2</a:t>
            </a:r>
            <a:r>
              <a:rPr lang="fr-FR" dirty="0" smtClean="0"/>
              <a:t>), </a:t>
            </a:r>
            <a:r>
              <a:rPr lang="fr-FR" dirty="0" err="1" smtClean="0"/>
              <a:t>exp</a:t>
            </a:r>
            <a:r>
              <a:rPr lang="fr-FR" dirty="0" smtClean="0"/>
              <a:t>(-d/h), comme dans l’interpolation par noyau).</a:t>
            </a:r>
          </a:p>
          <a:p>
            <a:pPr lvl="1">
              <a:spcBef>
                <a:spcPct val="40000"/>
              </a:spcBef>
              <a:spcAft>
                <a:spcPct val="15000"/>
              </a:spcAft>
              <a:buClr>
                <a:srgbClr val="FFC000"/>
              </a:buClr>
              <a:buSzPct val="80000"/>
              <a:buFont typeface="Arial" pitchFamily="34" charset="0"/>
              <a:buChar char="•"/>
              <a:defRPr/>
            </a:pPr>
            <a:r>
              <a:rPr lang="fr-FR" dirty="0" smtClean="0"/>
              <a:t> la variation spatiale des coefficients est analysée (significativité, variation spatiale)</a:t>
            </a:r>
          </a:p>
          <a:p>
            <a:pPr lvl="1">
              <a:spcBef>
                <a:spcPct val="40000"/>
              </a:spcBef>
              <a:spcAft>
                <a:spcPct val="15000"/>
              </a:spcAft>
              <a:buClr>
                <a:srgbClr val="FFC000"/>
              </a:buClr>
              <a:buSzPct val="80000"/>
              <a:buFont typeface="Arial" pitchFamily="34" charset="0"/>
              <a:buChar char="•"/>
              <a:defRPr/>
            </a:pPr>
            <a:r>
              <a:rPr lang="fr-FR" dirty="0" smtClean="0">
                <a:effectLst>
                  <a:outerShdw blurRad="38100" dist="38100" dir="2700000" algn="tl">
                    <a:srgbClr val="000000"/>
                  </a:outerShdw>
                </a:effectLst>
              </a:rPr>
              <a:t> Une autre méthode consiste à construire un modèle global dans lequel les </a:t>
            </a:r>
            <a:r>
              <a:rPr lang="fr-FR" dirty="0" err="1" smtClean="0">
                <a:effectLst>
                  <a:outerShdw blurRad="38100" dist="38100" dir="2700000" algn="tl">
                    <a:srgbClr val="000000"/>
                  </a:outerShdw>
                </a:effectLst>
              </a:rPr>
              <a:t>régresseurs</a:t>
            </a:r>
            <a:r>
              <a:rPr lang="fr-FR" dirty="0" smtClean="0">
                <a:effectLst>
                  <a:outerShdw blurRad="38100" dist="38100" dir="2700000" algn="tl">
                    <a:srgbClr val="000000"/>
                  </a:outerShdw>
                </a:effectLst>
              </a:rPr>
              <a:t> sont  des combinaisons linéaires des valeurs pondérées par la distance</a:t>
            </a:r>
            <a:endParaRPr lang="fr-FR"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err="1" smtClean="0">
                <a:effectLst>
                  <a:outerShdw blurRad="38100" dist="38100" dir="2700000" algn="tl">
                    <a:srgbClr val="000000"/>
                  </a:outerShdw>
                </a:effectLst>
                <a:latin typeface="Arial" charset="0"/>
                <a:cs typeface="Arial" charset="0"/>
              </a:rPr>
              <a:t>Selected</a:t>
            </a:r>
            <a:r>
              <a:rPr lang="fr-FR" sz="3200" dirty="0" smtClean="0">
                <a:effectLst>
                  <a:outerShdw blurRad="38100" dist="38100" dir="2700000" algn="tl">
                    <a:srgbClr val="000000"/>
                  </a:outerShdw>
                </a:effectLst>
                <a:latin typeface="Arial" charset="0"/>
                <a:cs typeface="Arial" charset="0"/>
              </a:rPr>
              <a:t> </a:t>
            </a:r>
            <a:r>
              <a:rPr lang="fr-FR" sz="3200" dirty="0" err="1" smtClean="0">
                <a:effectLst>
                  <a:outerShdw blurRad="38100" dist="38100" dir="2700000" algn="tl">
                    <a:srgbClr val="000000"/>
                  </a:outerShdw>
                </a:effectLst>
                <a:latin typeface="Arial" charset="0"/>
                <a:cs typeface="Arial" charset="0"/>
              </a:rPr>
              <a:t>bibliography</a:t>
            </a:r>
            <a:endParaRPr lang="fr-FR" sz="3200" i="1" dirty="0">
              <a:effectLst>
                <a:outerShdw blurRad="38100" dist="38100" dir="2700000" algn="tl">
                  <a:srgbClr val="000000"/>
                </a:outerShdw>
              </a:effectLst>
              <a:latin typeface="Arial" charset="0"/>
              <a:cs typeface="Arial" charset="0"/>
            </a:endParaRPr>
          </a:p>
        </p:txBody>
      </p:sp>
      <p:sp>
        <p:nvSpPr>
          <p:cNvPr id="226307" name="Text Box 3"/>
          <p:cNvSpPr txBox="1">
            <a:spLocks noChangeArrowheads="1"/>
          </p:cNvSpPr>
          <p:nvPr/>
        </p:nvSpPr>
        <p:spPr bwMode="auto">
          <a:xfrm>
            <a:off x="539750" y="1557338"/>
            <a:ext cx="7920038" cy="4062651"/>
          </a:xfrm>
          <a:prstGeom prst="rect">
            <a:avLst/>
          </a:prstGeom>
          <a:solidFill>
            <a:srgbClr val="C0C0C0">
              <a:alpha val="10001"/>
            </a:srgbClr>
          </a:solidFill>
          <a:ln w="9525" algn="ctr">
            <a:noFill/>
            <a:miter lim="800000"/>
            <a:headEnd/>
            <a:tailEnd/>
          </a:ln>
          <a:effectLst/>
        </p:spPr>
        <p:txBody>
          <a:bodyPr wrap="square">
            <a:spAutoFit/>
          </a:bodyPr>
          <a:lstStyle/>
          <a:p>
            <a:r>
              <a:rPr lang="en-US" sz="1600" dirty="0" err="1" smtClean="0">
                <a:latin typeface="+mn-lt"/>
              </a:rPr>
              <a:t>Anselin</a:t>
            </a:r>
            <a:r>
              <a:rPr lang="en-US" sz="1600" dirty="0" smtClean="0">
                <a:latin typeface="+mn-lt"/>
              </a:rPr>
              <a:t>, L. (1995) "Local indicators of spatial association – LISA". </a:t>
            </a:r>
            <a:r>
              <a:rPr lang="en-US" sz="1600" i="1" dirty="0" smtClean="0">
                <a:latin typeface="+mn-lt"/>
              </a:rPr>
              <a:t>Geographical Analysis</a:t>
            </a:r>
            <a:r>
              <a:rPr lang="en-US" sz="1600" dirty="0" smtClean="0">
                <a:latin typeface="+mn-lt"/>
              </a:rPr>
              <a:t>, 27, 93–115.</a:t>
            </a:r>
          </a:p>
          <a:p>
            <a:endParaRPr lang="en-US" sz="1600" dirty="0" smtClean="0">
              <a:latin typeface="+mn-lt"/>
            </a:endParaRPr>
          </a:p>
          <a:p>
            <a:r>
              <a:rPr lang="en-US" sz="1600" dirty="0" smtClean="0">
                <a:latin typeface="+mn-lt"/>
              </a:rPr>
              <a:t>Cliff and </a:t>
            </a:r>
            <a:r>
              <a:rPr lang="en-US" sz="1600" dirty="0" err="1" smtClean="0">
                <a:latin typeface="+mn-lt"/>
              </a:rPr>
              <a:t>Ord</a:t>
            </a:r>
            <a:r>
              <a:rPr lang="en-US" sz="1600" dirty="0" smtClean="0">
                <a:latin typeface="+mn-lt"/>
              </a:rPr>
              <a:t>, Spatial Processes, (1981) Models and applications, </a:t>
            </a:r>
            <a:r>
              <a:rPr lang="en-US" sz="1600" dirty="0" err="1" smtClean="0">
                <a:latin typeface="+mn-lt"/>
              </a:rPr>
              <a:t>Poin</a:t>
            </a:r>
            <a:r>
              <a:rPr lang="en-US" sz="1600" dirty="0" smtClean="0">
                <a:latin typeface="+mn-lt"/>
              </a:rPr>
              <a:t> limited, London</a:t>
            </a:r>
          </a:p>
          <a:p>
            <a:endParaRPr lang="en-US" sz="1600" dirty="0" smtClean="0">
              <a:latin typeface="+mn-lt"/>
            </a:endParaRPr>
          </a:p>
          <a:p>
            <a:r>
              <a:rPr lang="en-US" sz="1600" dirty="0" err="1" smtClean="0">
                <a:latin typeface="+mn-lt"/>
              </a:rPr>
              <a:t>Diggle</a:t>
            </a:r>
            <a:r>
              <a:rPr lang="en-US" sz="1600" dirty="0" smtClean="0">
                <a:latin typeface="+mn-lt"/>
              </a:rPr>
              <a:t> (2003) Statistical analysis of spatial point patterns, Arnold Publisher, London</a:t>
            </a:r>
          </a:p>
          <a:p>
            <a:endParaRPr lang="en-US" sz="1600" dirty="0" smtClean="0">
              <a:latin typeface="+mn-lt"/>
            </a:endParaRPr>
          </a:p>
          <a:p>
            <a:r>
              <a:rPr lang="en-US" sz="1600" dirty="0" smtClean="0">
                <a:latin typeface="+mn-lt"/>
              </a:rPr>
              <a:t>Hillier and </a:t>
            </a:r>
            <a:r>
              <a:rPr lang="en-US" sz="1600" dirty="0" err="1" smtClean="0">
                <a:latin typeface="+mn-lt"/>
              </a:rPr>
              <a:t>Liberman</a:t>
            </a:r>
            <a:r>
              <a:rPr lang="en-US" sz="1600" dirty="0" smtClean="0">
                <a:latin typeface="+mn-lt"/>
              </a:rPr>
              <a:t> (2001), Introduction to operation research, </a:t>
            </a:r>
            <a:r>
              <a:rPr lang="en-US" sz="1600" dirty="0" err="1" smtClean="0">
                <a:latin typeface="+mn-lt"/>
              </a:rPr>
              <a:t>McGrawHill</a:t>
            </a:r>
            <a:endParaRPr lang="en-US" sz="1600" dirty="0" smtClean="0">
              <a:latin typeface="+mn-lt"/>
            </a:endParaRPr>
          </a:p>
          <a:p>
            <a:endParaRPr lang="en-US" sz="1600" dirty="0" smtClean="0">
              <a:latin typeface="+mn-lt"/>
            </a:endParaRPr>
          </a:p>
          <a:p>
            <a:r>
              <a:rPr lang="en-US" sz="1600" dirty="0" err="1" smtClean="0">
                <a:latin typeface="+mn-lt"/>
              </a:rPr>
              <a:t>Kulldorf</a:t>
            </a:r>
            <a:r>
              <a:rPr lang="en-US" sz="1600" dirty="0" smtClean="0">
                <a:latin typeface="+mn-lt"/>
              </a:rPr>
              <a:t> (2003), </a:t>
            </a:r>
            <a:r>
              <a:rPr lang="en-US" sz="1600" dirty="0" err="1" smtClean="0">
                <a:latin typeface="+mn-lt"/>
              </a:rPr>
              <a:t>SatScan</a:t>
            </a:r>
            <a:r>
              <a:rPr lang="en-US" sz="1600" dirty="0" smtClean="0">
                <a:latin typeface="+mn-lt"/>
              </a:rPr>
              <a:t> software manual</a:t>
            </a:r>
          </a:p>
          <a:p>
            <a:endParaRPr lang="en-US" sz="1600" dirty="0" smtClean="0">
              <a:latin typeface="+mn-lt"/>
            </a:endParaRPr>
          </a:p>
          <a:p>
            <a:r>
              <a:rPr lang="en-US" sz="1600" dirty="0" smtClean="0">
                <a:latin typeface="+mn-lt"/>
              </a:rPr>
              <a:t>Pfeiffer et all (2008), Spatial analysis in Epidemiology, Oxford</a:t>
            </a:r>
          </a:p>
          <a:p>
            <a:endParaRPr lang="en-US" sz="1600" dirty="0" smtClean="0">
              <a:latin typeface="+mn-lt"/>
            </a:endParaRPr>
          </a:p>
          <a:p>
            <a:r>
              <a:rPr lang="en-US" sz="1600" dirty="0" err="1" smtClean="0">
                <a:latin typeface="+mn-lt"/>
              </a:rPr>
              <a:t>Shabenberger</a:t>
            </a:r>
            <a:r>
              <a:rPr lang="en-US" sz="1600" dirty="0" smtClean="0">
                <a:latin typeface="+mn-lt"/>
              </a:rPr>
              <a:t> and </a:t>
            </a:r>
            <a:r>
              <a:rPr lang="en-US" sz="1600" dirty="0" err="1" smtClean="0">
                <a:latin typeface="+mn-lt"/>
              </a:rPr>
              <a:t>Gotway</a:t>
            </a:r>
            <a:r>
              <a:rPr lang="en-US" sz="1600" dirty="0" smtClean="0">
                <a:latin typeface="+mn-lt"/>
              </a:rPr>
              <a:t> (2005), Statistical Methods for spatial data analysis,  Chapman &amp; Hall</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defRPr/>
            </a:pPr>
            <a:r>
              <a:rPr lang="fr-FR" sz="3600" i="1" dirty="0">
                <a:effectLst>
                  <a:outerShdw blurRad="38100" dist="38100" dir="2700000" algn="tl">
                    <a:srgbClr val="000000"/>
                  </a:outerShdw>
                </a:effectLst>
                <a:latin typeface="Arial" charset="0"/>
                <a:cs typeface="Arial" charset="0"/>
              </a:rPr>
              <a:t>  </a:t>
            </a:r>
            <a:r>
              <a:rPr lang="fr-FR" sz="3600" dirty="0" smtClean="0">
                <a:effectLst>
                  <a:outerShdw blurRad="38100" dist="38100" dir="2700000" algn="tl">
                    <a:srgbClr val="000000"/>
                  </a:outerShdw>
                </a:effectLst>
                <a:latin typeface="Arial" charset="0"/>
                <a:cs typeface="Arial" charset="0"/>
              </a:rPr>
              <a:t>Fin</a:t>
            </a:r>
            <a:endParaRPr lang="fr-FR" sz="3600" dirty="0">
              <a:effectLst>
                <a:outerShdw blurRad="38100" dist="38100" dir="2700000" algn="tl">
                  <a:srgbClr val="000000"/>
                </a:outerShdw>
              </a:effectLst>
              <a:latin typeface="Arial" charset="0"/>
              <a:cs typeface="Arial" charset="0"/>
            </a:endParaRPr>
          </a:p>
          <a:p>
            <a:pPr eaLnBrk="0" hangingPunct="0">
              <a:defRPr/>
            </a:pPr>
            <a:r>
              <a:rPr lang="fr-FR" sz="800" dirty="0">
                <a:effectLst/>
                <a:latin typeface="Arial" charset="0"/>
                <a:cs typeface="Arial" charset="0"/>
              </a:rPr>
              <a:t>          M. Souris, </a:t>
            </a:r>
            <a:r>
              <a:rPr lang="fr-FR" sz="800" dirty="0" smtClean="0">
                <a:effectLst/>
                <a:latin typeface="Arial" charset="0"/>
                <a:cs typeface="Arial" charset="0"/>
              </a:rPr>
              <a:t>2011</a:t>
            </a:r>
            <a:endParaRPr lang="fr-FR" sz="800" b="1" dirty="0">
              <a:effectLst/>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Les données localisées</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611560" y="1340768"/>
            <a:ext cx="7920038" cy="4296561"/>
          </a:xfrm>
          <a:prstGeom prst="rect">
            <a:avLst/>
          </a:prstGeom>
          <a:solidFill>
            <a:srgbClr val="C0C0C0">
              <a:alpha val="10001"/>
            </a:srgbClr>
          </a:solidFill>
          <a:ln w="9525" algn="ctr">
            <a:noFill/>
            <a:miter lim="800000"/>
            <a:headEnd/>
            <a:tailEnd/>
          </a:ln>
          <a:effectLst/>
        </p:spPr>
        <p:txBody>
          <a:bodyPr wrap="square">
            <a:spAutoFit/>
          </a:bodyPr>
          <a:lstStyle/>
          <a:p>
            <a:pPr lvl="1">
              <a:spcBef>
                <a:spcPct val="40000"/>
              </a:spcBef>
              <a:spcAft>
                <a:spcPct val="15000"/>
              </a:spcAft>
              <a:buClr>
                <a:srgbClr val="FFCC66"/>
              </a:buClr>
              <a:buSzPct val="80000"/>
              <a:defRPr/>
            </a:pPr>
            <a:endParaRPr lang="fr-FR" sz="2200" dirty="0" smtClean="0">
              <a:effectLst>
                <a:outerShdw blurRad="38100" dist="38100" dir="2700000" algn="tl">
                  <a:srgbClr val="000000"/>
                </a:outerShdw>
              </a:effectLst>
            </a:endParaRPr>
          </a:p>
          <a:p>
            <a:pPr marL="177800" lvl="1">
              <a:spcBef>
                <a:spcPct val="40000"/>
              </a:spcBef>
              <a:spcAft>
                <a:spcPct val="15000"/>
              </a:spcAft>
              <a:buClr>
                <a:srgbClr val="FFC000"/>
              </a:buClr>
              <a:buSzPct val="80000"/>
              <a:buFont typeface="Arial" pitchFamily="34" charset="0"/>
              <a:buChar char="►"/>
              <a:defRPr/>
            </a:pPr>
            <a:r>
              <a:rPr lang="fr-FR" sz="2000" dirty="0" smtClean="0"/>
              <a:t> </a:t>
            </a:r>
            <a:r>
              <a:rPr lang="fr-FR" sz="2000" dirty="0" smtClean="0">
                <a:solidFill>
                  <a:srgbClr val="FFC000"/>
                </a:solidFill>
              </a:rPr>
              <a:t>L’analyse spatiale requiert des données localisées</a:t>
            </a:r>
          </a:p>
          <a:p>
            <a:pPr lvl="1">
              <a:spcBef>
                <a:spcPct val="40000"/>
              </a:spcBef>
              <a:spcAft>
                <a:spcPct val="15000"/>
              </a:spcAft>
              <a:buClr>
                <a:srgbClr val="FFC000"/>
              </a:buClr>
              <a:buSzPct val="80000"/>
              <a:buFont typeface="Arial" pitchFamily="34" charset="0"/>
              <a:buChar char="•"/>
              <a:defRPr/>
            </a:pPr>
            <a:r>
              <a:rPr lang="fr-FR" dirty="0" smtClean="0"/>
              <a:t> les données spatiales dans les SIG sont : des collections de zones, de lignes, de points, de réseaux, des pixels, en 2D et en 3D, avec des attributs descriptifs.</a:t>
            </a:r>
          </a:p>
          <a:p>
            <a:pPr lvl="1">
              <a:spcBef>
                <a:spcPct val="40000"/>
              </a:spcBef>
              <a:spcAft>
                <a:spcPct val="15000"/>
              </a:spcAft>
              <a:buClr>
                <a:srgbClr val="FFC000"/>
              </a:buClr>
              <a:buSzPct val="80000"/>
              <a:buFont typeface="Arial" pitchFamily="34" charset="0"/>
              <a:buChar char="•"/>
              <a:defRPr/>
            </a:pPr>
            <a:r>
              <a:rPr lang="fr-FR" dirty="0" smtClean="0"/>
              <a:t> l’espace peut être considéré comme continu ou discret.</a:t>
            </a:r>
          </a:p>
          <a:p>
            <a:pPr lvl="1">
              <a:spcBef>
                <a:spcPct val="40000"/>
              </a:spcBef>
              <a:spcAft>
                <a:spcPct val="15000"/>
              </a:spcAft>
              <a:buClr>
                <a:srgbClr val="FFC000"/>
              </a:buClr>
              <a:buSzPct val="80000"/>
              <a:buFont typeface="Arial" pitchFamily="34" charset="0"/>
              <a:buChar char="•"/>
              <a:defRPr/>
            </a:pPr>
            <a:r>
              <a:rPr lang="fr-FR" dirty="0" smtClean="0"/>
              <a:t> les valeurs peuvent être numériques (i.e. altitude) ou nominales (ex. usage du sol). Les valeurs numériques peuvent être des effectifs, des quantités ou des ratios. Les valeurs nominales peuvent être  booléennes (oui/non).</a:t>
            </a:r>
          </a:p>
          <a:p>
            <a:pPr lvl="1">
              <a:spcBef>
                <a:spcPct val="40000"/>
              </a:spcBef>
              <a:spcAft>
                <a:spcPct val="15000"/>
              </a:spcAft>
              <a:buClr>
                <a:srgbClr val="FFC000"/>
              </a:buClr>
              <a:buSzPct val="80000"/>
              <a:buFont typeface="Arial" pitchFamily="34" charset="0"/>
              <a:buChar char="•"/>
              <a:defRPr/>
            </a:pPr>
            <a:r>
              <a:rPr lang="fr-FR" dirty="0" smtClean="0"/>
              <a:t> si le temps est disponible, il permet l’analyse spatio-temporelle des comportements ou des évènements.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smtClean="0">
                <a:effectLst>
                  <a:outerShdw blurRad="38100" dist="38100" dir="2700000" algn="tl">
                    <a:srgbClr val="000000"/>
                  </a:outerShdw>
                </a:effectLst>
              </a:rPr>
              <a:t>Les données localisées</a:t>
            </a:r>
            <a:endParaRPr lang="fr-FR" sz="3200" i="1">
              <a:effectLst>
                <a:outerShdw blurRad="38100" dist="38100" dir="2700000" algn="tl">
                  <a:srgbClr val="000000"/>
                </a:outerShdw>
              </a:effectLst>
            </a:endParaRPr>
          </a:p>
        </p:txBody>
      </p:sp>
      <p:sp>
        <p:nvSpPr>
          <p:cNvPr id="113676" name="Text Box 12"/>
          <p:cNvSpPr txBox="1">
            <a:spLocks noChangeArrowheads="1"/>
          </p:cNvSpPr>
          <p:nvPr/>
        </p:nvSpPr>
        <p:spPr bwMode="auto">
          <a:xfrm>
            <a:off x="539750" y="1557338"/>
            <a:ext cx="8280722" cy="400110"/>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rPr>
              <a:t> Exemple : villages ruraux au Gabon (Afrique)</a:t>
            </a:r>
          </a:p>
        </p:txBody>
      </p:sp>
      <p:pic>
        <p:nvPicPr>
          <p:cNvPr id="4" name="Image 3" descr="Gabon01.jpg"/>
          <p:cNvPicPr/>
          <p:nvPr/>
        </p:nvPicPr>
        <p:blipFill>
          <a:blip r:embed="rId3" cstate="print"/>
          <a:stretch>
            <a:fillRect/>
          </a:stretch>
        </p:blipFill>
        <p:spPr>
          <a:xfrm>
            <a:off x="539552" y="2420888"/>
            <a:ext cx="4248472" cy="4104456"/>
          </a:xfrm>
          <a:prstGeom prst="rect">
            <a:avLst/>
          </a:prstGeom>
        </p:spPr>
      </p:pic>
      <p:sp>
        <p:nvSpPr>
          <p:cNvPr id="5" name="Text Box 12"/>
          <p:cNvSpPr txBox="1">
            <a:spLocks noChangeArrowheads="1"/>
          </p:cNvSpPr>
          <p:nvPr/>
        </p:nvSpPr>
        <p:spPr bwMode="auto">
          <a:xfrm>
            <a:off x="5076056" y="3284984"/>
            <a:ext cx="3816424" cy="1800493"/>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C66"/>
              </a:buClr>
              <a:buSzPct val="80000"/>
              <a:defRPr/>
            </a:pPr>
            <a:r>
              <a:rPr lang="fr-FR" sz="2000" dirty="0" smtClean="0">
                <a:effectLst>
                  <a:outerShdw blurRad="38100" dist="38100" dir="2700000" algn="tl">
                    <a:srgbClr val="000000"/>
                  </a:outerShdw>
                </a:effectLst>
              </a:rPr>
              <a:t>2321 villages en zone rurale</a:t>
            </a:r>
          </a:p>
          <a:p>
            <a:pPr marL="177800" lvl="1">
              <a:spcBef>
                <a:spcPct val="40000"/>
              </a:spcBef>
              <a:spcAft>
                <a:spcPct val="15000"/>
              </a:spcAft>
              <a:buClr>
                <a:srgbClr val="FFCC66"/>
              </a:buClr>
              <a:buSzPct val="80000"/>
              <a:defRPr/>
            </a:pPr>
            <a:r>
              <a:rPr lang="fr-FR" sz="2000" dirty="0" smtClean="0">
                <a:effectLst>
                  <a:outerShdw blurRad="38100" dist="38100" dir="2700000" algn="tl">
                    <a:srgbClr val="000000"/>
                  </a:outerShdw>
                </a:effectLst>
              </a:rPr>
              <a:t>Enquête épidémiologique dans un échantillon de villages (4514 personnes dans 210 villages sélectionnés)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Rot="1" noChangeArrowheads="1"/>
          </p:cNvSpPr>
          <p:nvPr/>
        </p:nvSpPr>
        <p:spPr bwMode="auto">
          <a:xfrm>
            <a:off x="-1" y="2996952"/>
            <a:ext cx="9144001" cy="838200"/>
          </a:xfrm>
          <a:prstGeom prst="rect">
            <a:avLst/>
          </a:prstGeom>
          <a:noFill/>
          <a:ln w="9525">
            <a:noFill/>
            <a:miter lim="800000"/>
            <a:headEnd/>
            <a:tailEnd/>
          </a:ln>
          <a:effectLst/>
        </p:spPr>
        <p:txBody>
          <a:bodyPr anchor="ctr"/>
          <a:lstStyle/>
          <a:p>
            <a:pPr algn="ctr">
              <a:defRPr/>
            </a:pPr>
            <a:r>
              <a:rPr lang="fr-FR" sz="3200" dirty="0" smtClean="0">
                <a:solidFill>
                  <a:srgbClr val="FFC000"/>
                </a:solidFill>
                <a:effectLst>
                  <a:outerShdw blurRad="38100" dist="38100" dir="2700000" algn="tl">
                    <a:srgbClr val="000000"/>
                  </a:outerShdw>
                </a:effectLst>
                <a:latin typeface="Arial" charset="0"/>
                <a:cs typeface="Arial" charset="0"/>
              </a:rPr>
              <a:t>Cadre général</a:t>
            </a:r>
            <a:endParaRPr lang="fr-FR" sz="3200" dirty="0">
              <a:solidFill>
                <a:srgbClr val="FFC000"/>
              </a:solidFill>
              <a:effectLst>
                <a:outerShdw blurRad="38100" dist="38100" dir="2700000" algn="tl">
                  <a:srgbClr val="00000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rPr>
              <a:t>L’analyse spatiale en géographie</a:t>
            </a:r>
            <a:endParaRPr lang="fr-FR" sz="3200" i="1" dirty="0">
              <a:effectLst>
                <a:outerShdw blurRad="38100" dist="38100" dir="2700000" algn="tl">
                  <a:srgbClr val="000000"/>
                </a:outerShdw>
              </a:effectLst>
            </a:endParaRPr>
          </a:p>
        </p:txBody>
      </p:sp>
      <p:sp>
        <p:nvSpPr>
          <p:cNvPr id="113676" name="Text Box 12"/>
          <p:cNvSpPr txBox="1">
            <a:spLocks noChangeArrowheads="1"/>
          </p:cNvSpPr>
          <p:nvPr/>
        </p:nvSpPr>
        <p:spPr bwMode="auto">
          <a:xfrm>
            <a:off x="611560" y="1412776"/>
            <a:ext cx="7920038" cy="4844403"/>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rPr>
              <a:t> Plusieurs situations différentes</a:t>
            </a:r>
          </a:p>
          <a:p>
            <a:pPr marL="450850" lvl="1">
              <a:spcBef>
                <a:spcPct val="40000"/>
              </a:spcBef>
              <a:spcAft>
                <a:spcPct val="15000"/>
              </a:spcAft>
              <a:buClr>
                <a:srgbClr val="FFC000"/>
              </a:buClr>
              <a:buSzPct val="80000"/>
              <a:buFont typeface="Arial" pitchFamily="34" charset="0"/>
              <a:buChar char="•"/>
              <a:defRPr/>
            </a:pPr>
            <a:r>
              <a:rPr lang="fr-FR" dirty="0" smtClean="0"/>
              <a:t> L’espace support du phénomène étudié est continu, un évènement peut arriver n’importe où et une valeur peut être mesurée partout (par exemple, un arbre dans une forêt, une valeur de sol, une température). </a:t>
            </a:r>
          </a:p>
          <a:p>
            <a:pPr marL="450850" lvl="1">
              <a:spcBef>
                <a:spcPct val="40000"/>
              </a:spcBef>
              <a:spcAft>
                <a:spcPct val="15000"/>
              </a:spcAft>
              <a:buClr>
                <a:srgbClr val="FFC000"/>
              </a:buClr>
              <a:buSzPct val="80000"/>
              <a:buFont typeface="Arial" pitchFamily="34" charset="0"/>
              <a:buChar char="•"/>
              <a:defRPr/>
            </a:pPr>
            <a:r>
              <a:rPr lang="fr-FR" dirty="0" smtClean="0"/>
              <a:t> L’espace n’est pas continu, mais discret. Un évènement ne peut arriver ou être mesuré que dans un sous-ensemble (par exemple, des villages, les points d’ne enquête, des hôpitaux). La position du support ne doit pas intervenir dans le résultat de l’analyse spatiale.</a:t>
            </a:r>
            <a:endParaRPr lang="fr-FR" sz="2200" dirty="0" smtClean="0">
              <a:solidFill>
                <a:srgbClr val="FFC000"/>
              </a:solidFill>
            </a:endParaRPr>
          </a:p>
          <a:p>
            <a:pPr marL="177800" lvl="1">
              <a:spcBef>
                <a:spcPct val="40000"/>
              </a:spcBef>
              <a:spcAft>
                <a:spcPct val="15000"/>
              </a:spcAft>
              <a:buClr>
                <a:srgbClr val="FFC000"/>
              </a:buClr>
              <a:buSzPct val="80000"/>
              <a:buFont typeface="Arial" pitchFamily="34" charset="0"/>
              <a:buChar char="►"/>
              <a:defRPr/>
            </a:pPr>
            <a:r>
              <a:rPr lang="fr-FR" sz="2200" dirty="0" smtClean="0">
                <a:solidFill>
                  <a:srgbClr val="FFC000"/>
                </a:solidFill>
              </a:rPr>
              <a:t> </a:t>
            </a:r>
            <a:r>
              <a:rPr lang="fr-FR" sz="2000" dirty="0" smtClean="0">
                <a:solidFill>
                  <a:srgbClr val="FFC000"/>
                </a:solidFill>
              </a:rPr>
              <a:t>Des méthodes fonction de ce que l’on cherche à étudier</a:t>
            </a:r>
          </a:p>
          <a:p>
            <a:pPr marL="450850" lvl="1">
              <a:spcBef>
                <a:spcPct val="40000"/>
              </a:spcBef>
              <a:spcAft>
                <a:spcPct val="15000"/>
              </a:spcAft>
              <a:buClr>
                <a:srgbClr val="FFC000"/>
              </a:buClr>
              <a:buSzPct val="80000"/>
              <a:buFont typeface="Arial" pitchFamily="34" charset="0"/>
              <a:buChar char="•"/>
              <a:defRPr/>
            </a:pPr>
            <a:r>
              <a:rPr lang="fr-FR" dirty="0" smtClean="0"/>
              <a:t> La dépendance spatiale (tendance globale et effets locaux)</a:t>
            </a:r>
          </a:p>
          <a:p>
            <a:pPr marL="450850" lvl="1">
              <a:spcBef>
                <a:spcPct val="40000"/>
              </a:spcBef>
              <a:spcAft>
                <a:spcPct val="15000"/>
              </a:spcAft>
              <a:buClr>
                <a:srgbClr val="FFC000"/>
              </a:buClr>
              <a:buSzPct val="80000"/>
              <a:buFont typeface="Arial" pitchFamily="34" charset="0"/>
              <a:buChar char="•"/>
              <a:defRPr/>
            </a:pPr>
            <a:r>
              <a:rPr lang="fr-FR" dirty="0" smtClean="0"/>
              <a:t> Les relations statistiques avec un caractère environnemental</a:t>
            </a:r>
          </a:p>
          <a:p>
            <a:pPr marL="450850" lvl="1">
              <a:spcBef>
                <a:spcPct val="40000"/>
              </a:spcBef>
              <a:spcAft>
                <a:spcPct val="15000"/>
              </a:spcAft>
              <a:buClr>
                <a:srgbClr val="FFC000"/>
              </a:buClr>
              <a:buSzPct val="80000"/>
              <a:buFont typeface="Arial" pitchFamily="34" charset="0"/>
              <a:buChar char="•"/>
              <a:defRPr/>
            </a:pPr>
            <a:r>
              <a:rPr lang="fr-FR" dirty="0" smtClean="0"/>
              <a:t> Les structures spatiales dues aux relations de voisinages ou de proximité</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FFCC99">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19186</TotalTime>
  <Words>3535</Words>
  <Application>Microsoft Office PowerPoint</Application>
  <PresentationFormat>Affichage à l'écran (4:3)</PresentationFormat>
  <Paragraphs>382</Paragraphs>
  <Slides>59</Slides>
  <Notes>59</Notes>
  <HiddenSlides>0</HiddenSlides>
  <MMClips>0</MMClips>
  <ScaleCrop>false</ScaleCrop>
  <HeadingPairs>
    <vt:vector size="6" baseType="variant">
      <vt:variant>
        <vt:lpstr>Thème</vt:lpstr>
      </vt:variant>
      <vt:variant>
        <vt:i4>1</vt:i4>
      </vt:variant>
      <vt:variant>
        <vt:lpstr>Serveurs OLE incorporés</vt:lpstr>
      </vt:variant>
      <vt:variant>
        <vt:i4>0</vt:i4>
      </vt:variant>
      <vt:variant>
        <vt:lpstr>Titres des diapositives</vt:lpstr>
      </vt:variant>
      <vt:variant>
        <vt:i4>59</vt:i4>
      </vt:variant>
    </vt:vector>
  </HeadingPairs>
  <TitlesOfParts>
    <vt:vector size="60" baseType="lpstr">
      <vt:lpstr>Compass</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vector>
  </TitlesOfParts>
  <Company>IRD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que Savane?</dc:title>
  <dc:creator>habert</dc:creator>
  <cp:lastModifiedBy>Marc</cp:lastModifiedBy>
  <cp:revision>392</cp:revision>
  <dcterms:created xsi:type="dcterms:W3CDTF">2003-09-30T08:34:25Z</dcterms:created>
  <dcterms:modified xsi:type="dcterms:W3CDTF">2011-12-06T09:44:57Z</dcterms:modified>
</cp:coreProperties>
</file>