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4"/>
  </p:notesMasterIdLst>
  <p:handoutMasterIdLst>
    <p:handoutMasterId r:id="rId75"/>
  </p:handoutMasterIdLst>
  <p:sldIdLst>
    <p:sldId id="382" r:id="rId2"/>
    <p:sldId id="383" r:id="rId3"/>
    <p:sldId id="384" r:id="rId4"/>
    <p:sldId id="385" r:id="rId5"/>
    <p:sldId id="386" r:id="rId6"/>
    <p:sldId id="269" r:id="rId7"/>
    <p:sldId id="270" r:id="rId8"/>
    <p:sldId id="272" r:id="rId9"/>
    <p:sldId id="273" r:id="rId10"/>
    <p:sldId id="332" r:id="rId11"/>
    <p:sldId id="274" r:id="rId12"/>
    <p:sldId id="333" r:id="rId13"/>
    <p:sldId id="275" r:id="rId14"/>
    <p:sldId id="277" r:id="rId15"/>
    <p:sldId id="276" r:id="rId16"/>
    <p:sldId id="334" r:id="rId17"/>
    <p:sldId id="278" r:id="rId18"/>
    <p:sldId id="279" r:id="rId19"/>
    <p:sldId id="288" r:id="rId20"/>
    <p:sldId id="335" r:id="rId21"/>
    <p:sldId id="282" r:id="rId22"/>
    <p:sldId id="290" r:id="rId23"/>
    <p:sldId id="368" r:id="rId24"/>
    <p:sldId id="283" r:id="rId25"/>
    <p:sldId id="286" r:id="rId26"/>
    <p:sldId id="284" r:id="rId27"/>
    <p:sldId id="287" r:id="rId28"/>
    <p:sldId id="395" r:id="rId29"/>
    <p:sldId id="396" r:id="rId30"/>
    <p:sldId id="397" r:id="rId31"/>
    <p:sldId id="291" r:id="rId32"/>
    <p:sldId id="387" r:id="rId33"/>
    <p:sldId id="354" r:id="rId34"/>
    <p:sldId id="355" r:id="rId35"/>
    <p:sldId id="356" r:id="rId36"/>
    <p:sldId id="364" r:id="rId37"/>
    <p:sldId id="358" r:id="rId38"/>
    <p:sldId id="362" r:id="rId39"/>
    <p:sldId id="394" r:id="rId40"/>
    <p:sldId id="406" r:id="rId41"/>
    <p:sldId id="407" r:id="rId42"/>
    <p:sldId id="409" r:id="rId43"/>
    <p:sldId id="411" r:id="rId44"/>
    <p:sldId id="399" r:id="rId45"/>
    <p:sldId id="402" r:id="rId46"/>
    <p:sldId id="405" r:id="rId47"/>
    <p:sldId id="408" r:id="rId48"/>
    <p:sldId id="412" r:id="rId49"/>
    <p:sldId id="388" r:id="rId50"/>
    <p:sldId id="310" r:id="rId51"/>
    <p:sldId id="389" r:id="rId52"/>
    <p:sldId id="315" r:id="rId53"/>
    <p:sldId id="316" r:id="rId54"/>
    <p:sldId id="319" r:id="rId55"/>
    <p:sldId id="322" r:id="rId56"/>
    <p:sldId id="324" r:id="rId57"/>
    <p:sldId id="330" r:id="rId58"/>
    <p:sldId id="391" r:id="rId59"/>
    <p:sldId id="366" r:id="rId60"/>
    <p:sldId id="367" r:id="rId61"/>
    <p:sldId id="390" r:id="rId62"/>
    <p:sldId id="372" r:id="rId63"/>
    <p:sldId id="373" r:id="rId64"/>
    <p:sldId id="374" r:id="rId65"/>
    <p:sldId id="375" r:id="rId66"/>
    <p:sldId id="376" r:id="rId67"/>
    <p:sldId id="377" r:id="rId68"/>
    <p:sldId id="378" r:id="rId69"/>
    <p:sldId id="379" r:id="rId70"/>
    <p:sldId id="380" r:id="rId71"/>
    <p:sldId id="339" r:id="rId72"/>
    <p:sldId id="392" r:id="rId73"/>
  </p:sldIdLst>
  <p:sldSz cx="9144000" cy="6858000" type="screen4x3"/>
  <p:notesSz cx="9926638" cy="67818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FFFF"/>
    </p:penClr>
  </p:showPr>
  <p:clrMru>
    <a:srgbClr val="3333FF"/>
    <a:srgbClr val="0000FF"/>
    <a:srgbClr val="000099"/>
    <a:srgbClr val="FFCC00"/>
    <a:srgbClr val="FF9900"/>
    <a:srgbClr val="3B3C47"/>
    <a:srgbClr val="080808"/>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2" autoAdjust="0"/>
    <p:restoredTop sz="94660"/>
  </p:normalViewPr>
  <p:slideViewPr>
    <p:cSldViewPr snapToGrid="0">
      <p:cViewPr varScale="1">
        <p:scale>
          <a:sx n="79" d="100"/>
          <a:sy n="79" d="100"/>
        </p:scale>
        <p:origin x="-1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42"/>
    </p:cViewPr>
  </p:sorterViewPr>
  <p:notesViewPr>
    <p:cSldViewPr snapToGrid="0">
      <p:cViewPr varScale="1">
        <p:scale>
          <a:sx n="43" d="100"/>
          <a:sy n="43" d="100"/>
        </p:scale>
        <p:origin x="-1422" y="-90"/>
      </p:cViewPr>
      <p:guideLst>
        <p:guide orient="horz" pos="2136"/>
        <p:guide pos="312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100355" name="Rectangle 3"/>
          <p:cNvSpPr>
            <a:spLocks noGrp="1" noChangeArrowheads="1"/>
          </p:cNvSpPr>
          <p:nvPr>
            <p:ph type="dt" sz="quarter" idx="1"/>
          </p:nvPr>
        </p:nvSpPr>
        <p:spPr bwMode="auto">
          <a:xfrm>
            <a:off x="5622925"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GB"/>
          </a:p>
        </p:txBody>
      </p:sp>
      <p:sp>
        <p:nvSpPr>
          <p:cNvPr id="100356" name="Rectangle 4"/>
          <p:cNvSpPr>
            <a:spLocks noGrp="1" noChangeArrowheads="1"/>
          </p:cNvSpPr>
          <p:nvPr>
            <p:ph type="ftr" sz="quarter" idx="2"/>
          </p:nvPr>
        </p:nvSpPr>
        <p:spPr bwMode="auto">
          <a:xfrm>
            <a:off x="0" y="6440488"/>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100357" name="Rectangle 5"/>
          <p:cNvSpPr>
            <a:spLocks noGrp="1" noChangeArrowheads="1"/>
          </p:cNvSpPr>
          <p:nvPr>
            <p:ph type="sldNum" sz="quarter" idx="3"/>
          </p:nvPr>
        </p:nvSpPr>
        <p:spPr bwMode="auto">
          <a:xfrm>
            <a:off x="5622925" y="6440488"/>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D502BCF6-F3B4-44F8-87B2-D527F09B4DD2}" type="slidenum">
              <a:rPr lang="en-GB"/>
              <a:pPr>
                <a:defRPr/>
              </a:pPr>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fr-FR"/>
          </a:p>
        </p:txBody>
      </p:sp>
      <p:sp>
        <p:nvSpPr>
          <p:cNvPr id="3075" name="Rectangle 3"/>
          <p:cNvSpPr>
            <a:spLocks noGrp="1" noChangeArrowheads="1"/>
          </p:cNvSpPr>
          <p:nvPr>
            <p:ph type="dt" idx="1"/>
          </p:nvPr>
        </p:nvSpPr>
        <p:spPr bwMode="auto">
          <a:xfrm>
            <a:off x="5624513"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fr-FR"/>
          </a:p>
        </p:txBody>
      </p:sp>
      <p:sp>
        <p:nvSpPr>
          <p:cNvPr id="76804" name="Rectangle 4"/>
          <p:cNvSpPr>
            <a:spLocks noChangeArrowheads="1" noTextEdit="1"/>
          </p:cNvSpPr>
          <p:nvPr>
            <p:ph type="sldImg" idx="2"/>
          </p:nvPr>
        </p:nvSpPr>
        <p:spPr bwMode="auto">
          <a:xfrm>
            <a:off x="3267075" y="508000"/>
            <a:ext cx="3390900" cy="25431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3975" y="3221038"/>
            <a:ext cx="7278688" cy="3052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6442075"/>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fr-FR"/>
          </a:p>
        </p:txBody>
      </p:sp>
      <p:sp>
        <p:nvSpPr>
          <p:cNvPr id="3079" name="Rectangle 7"/>
          <p:cNvSpPr>
            <a:spLocks noGrp="1" noChangeArrowheads="1"/>
          </p:cNvSpPr>
          <p:nvPr>
            <p:ph type="sldNum" sz="quarter" idx="5"/>
          </p:nvPr>
        </p:nvSpPr>
        <p:spPr bwMode="auto">
          <a:xfrm>
            <a:off x="5624513" y="6442075"/>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8277DFFA-D225-4E92-80A8-4672328B5636}"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EBA7809-BB9A-4AC6-A73C-3FC821EF1CC5}" type="slidenum">
              <a:rPr lang="fr-FR" smtClean="0"/>
              <a:pPr/>
              <a:t>1</a:t>
            </a:fld>
            <a:endParaRPr lang="fr-FR" smtClean="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xfrm>
            <a:off x="992188" y="3219450"/>
            <a:ext cx="7942262" cy="3054350"/>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7C32984-0692-4106-AC49-EE2F7A7174E9}" type="slidenum">
              <a:rPr lang="fr-FR" smtClean="0"/>
              <a:pPr/>
              <a:t>11</a:t>
            </a:fld>
            <a:endParaRPr lang="fr-FR"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2B9032C-EA2E-47AC-B505-6CB04BFE241D}" type="slidenum">
              <a:rPr lang="fr-FR" smtClean="0"/>
              <a:pPr/>
              <a:t>12</a:t>
            </a:fld>
            <a:endParaRPr lang="fr-FR"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F2BA373-F6AC-47AB-B4C7-EFF7A435702A}" type="slidenum">
              <a:rPr lang="fr-FR" smtClean="0"/>
              <a:pPr/>
              <a:t>13</a:t>
            </a:fld>
            <a:endParaRPr lang="fr-FR"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EB4CD19-29AB-4AE2-AB4F-8961FC31FA6A}" type="slidenum">
              <a:rPr lang="fr-FR" smtClean="0"/>
              <a:pPr/>
              <a:t>14</a:t>
            </a:fld>
            <a:endParaRPr lang="fr-FR"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11A29FC-FFD4-4DB4-B53E-761B74511882}" type="slidenum">
              <a:rPr lang="fr-FR" smtClean="0"/>
              <a:pPr/>
              <a:t>15</a:t>
            </a:fld>
            <a:endParaRPr lang="fr-FR"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08D44EA-9190-49EB-8311-7DFD45581F75}" type="slidenum">
              <a:rPr lang="fr-FR" smtClean="0"/>
              <a:pPr/>
              <a:t>16</a:t>
            </a:fld>
            <a:endParaRPr lang="fr-FR" smtClean="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93E4283-A6BC-4962-900E-DC4AB96B673A}" type="slidenum">
              <a:rPr lang="fr-FR" smtClean="0"/>
              <a:pPr/>
              <a:t>17</a:t>
            </a:fld>
            <a:endParaRPr lang="fr-FR"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961F4DC-DC7B-4C93-B2F3-569950D0FDF0}" type="slidenum">
              <a:rPr lang="fr-FR" smtClean="0"/>
              <a:pPr/>
              <a:t>18</a:t>
            </a:fld>
            <a:endParaRPr lang="fr-FR"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1ED2C78-9055-4DBB-912C-4929A03DC2E6}" type="slidenum">
              <a:rPr lang="fr-FR" smtClean="0"/>
              <a:pPr/>
              <a:t>19</a:t>
            </a:fld>
            <a:endParaRPr lang="fr-FR"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7C7A0CC-8FC0-4379-82D8-E30F16168191}" type="slidenum">
              <a:rPr lang="fr-FR" smtClean="0"/>
              <a:pPr/>
              <a:t>20</a:t>
            </a:fld>
            <a:endParaRPr lang="fr-FR"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50170C4-8DC8-4742-8336-657561F4ACB6}" type="slidenum">
              <a:rPr lang="fr-FR" smtClean="0"/>
              <a:pPr/>
              <a:t>2</a:t>
            </a:fld>
            <a:endParaRPr lang="fr-FR"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xfrm>
            <a:off x="992188" y="3221038"/>
            <a:ext cx="7942262" cy="3052762"/>
          </a:xfrm>
          <a:noFill/>
          <a:ln/>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FFBA8F7-1638-40C1-B1CE-5686EAD118E4}" type="slidenum">
              <a:rPr lang="fr-FR" smtClean="0"/>
              <a:pPr/>
              <a:t>21</a:t>
            </a:fld>
            <a:endParaRPr lang="fr-FR"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D63ABC7-BF4A-45EB-95D7-4738BCCEBA59}" type="slidenum">
              <a:rPr lang="fr-FR" smtClean="0"/>
              <a:pPr/>
              <a:t>22</a:t>
            </a:fld>
            <a:endParaRPr lang="fr-FR"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9901045-CAD7-4520-B6AB-3BC8FF0CBE40}" type="slidenum">
              <a:rPr lang="fr-FR" smtClean="0"/>
              <a:pPr/>
              <a:t>23</a:t>
            </a:fld>
            <a:endParaRPr lang="fr-FR" smtClean="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CCDF033-3DDE-409B-9A53-D5843232F556}" type="slidenum">
              <a:rPr lang="fr-FR" smtClean="0"/>
              <a:pPr/>
              <a:t>24</a:t>
            </a:fld>
            <a:endParaRPr lang="fr-FR"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18CC024-2326-4126-85FA-F26D4399FA5E}" type="slidenum">
              <a:rPr lang="fr-FR" smtClean="0"/>
              <a:pPr/>
              <a:t>25</a:t>
            </a:fld>
            <a:endParaRPr lang="fr-FR" smtClean="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F65CED9-1A1C-47DD-8B70-778890BF23AF}" type="slidenum">
              <a:rPr lang="fr-FR" smtClean="0"/>
              <a:pPr/>
              <a:t>26</a:t>
            </a:fld>
            <a:endParaRPr lang="fr-FR"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6E358A5-21E7-49F2-912C-79FD868ABB11}" type="slidenum">
              <a:rPr lang="fr-FR" smtClean="0"/>
              <a:pPr/>
              <a:t>27</a:t>
            </a:fld>
            <a:endParaRPr lang="fr-FR" smtClean="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06E89E7-74D7-461D-9190-EF6DD293A9F9}" type="slidenum">
              <a:rPr lang="fr-FR" smtClean="0"/>
              <a:pPr/>
              <a:t>28</a:t>
            </a:fld>
            <a:endParaRPr lang="fr-FR" smtClean="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838EE62-50E3-42B8-A958-61CA8B9421BC}" type="slidenum">
              <a:rPr lang="fr-FR" smtClean="0"/>
              <a:pPr/>
              <a:t>29</a:t>
            </a:fld>
            <a:endParaRPr lang="fr-FR" smtClean="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6A1AACD-FF00-4CFE-A01D-F90A61DF9991}" type="slidenum">
              <a:rPr lang="fr-FR" smtClean="0"/>
              <a:pPr/>
              <a:t>30</a:t>
            </a:fld>
            <a:endParaRPr lang="fr-FR" smtClean="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28AB4B7-B791-4A55-A6DE-181B15A5954A}" type="slidenum">
              <a:rPr lang="fr-FR" smtClean="0"/>
              <a:pPr/>
              <a:t>4</a:t>
            </a:fld>
            <a:endParaRPr lang="fr-FR" smtClean="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xfrm>
            <a:off x="992188" y="3221038"/>
            <a:ext cx="7942262" cy="3052762"/>
          </a:xfrm>
          <a:noFill/>
          <a:ln/>
        </p:spPr>
        <p:txBody>
          <a:bodyPr/>
          <a:lstStyle/>
          <a:p>
            <a:pPr eaLnBrk="1" hangingPunct="1"/>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8B8064E-9BB9-4A3C-8A50-471DB34DCC28}" type="slidenum">
              <a:rPr lang="fr-FR" smtClean="0"/>
              <a:pPr/>
              <a:t>31</a:t>
            </a:fld>
            <a:endParaRPr lang="fr-FR" smtClean="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A931ED2-35EC-4FDB-A1C9-F73F46218E8D}" type="slidenum">
              <a:rPr lang="fr-FR" smtClean="0"/>
              <a:pPr/>
              <a:t>33</a:t>
            </a:fld>
            <a:endParaRPr lang="fr-FR" smtClean="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EEF62BA-8488-4CF9-8822-72B48517B85F}" type="slidenum">
              <a:rPr lang="fr-FR" smtClean="0"/>
              <a:pPr/>
              <a:t>34</a:t>
            </a:fld>
            <a:endParaRPr lang="fr-FR" smtClean="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BA68996-EE0E-4935-ACB3-049C3E57D219}" type="slidenum">
              <a:rPr lang="fr-FR" smtClean="0"/>
              <a:pPr/>
              <a:t>35</a:t>
            </a:fld>
            <a:endParaRPr lang="fr-FR" smtClean="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6A71762-6A7C-49A0-8DE9-0B73986EC9E3}" type="slidenum">
              <a:rPr lang="fr-FR" smtClean="0"/>
              <a:pPr/>
              <a:t>36</a:t>
            </a:fld>
            <a:endParaRPr lang="fr-FR"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BCAFCDF-3DB7-457D-9611-271B73FFAD1E}" type="slidenum">
              <a:rPr lang="fr-FR" smtClean="0"/>
              <a:pPr/>
              <a:t>37</a:t>
            </a:fld>
            <a:endParaRPr lang="fr-FR" smtClean="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C35361F-5614-43A5-9504-24D789A448D1}" type="slidenum">
              <a:rPr lang="fr-FR" smtClean="0"/>
              <a:pPr/>
              <a:t>38</a:t>
            </a:fld>
            <a:endParaRPr lang="fr-FR"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AFA9C67-FA1F-4832-86F8-9D090A044557}" type="slidenum">
              <a:rPr lang="fr-FR" smtClean="0"/>
              <a:pPr/>
              <a:t>40</a:t>
            </a:fld>
            <a:endParaRPr lang="fr-FR" smtClean="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D0F2496-A705-4F38-96E5-041F92364503}" type="slidenum">
              <a:rPr lang="fr-FR" smtClean="0"/>
              <a:pPr/>
              <a:t>44</a:t>
            </a:fld>
            <a:endParaRPr lang="fr-FR" smtClean="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44F9E2F-A786-4895-A1A7-602B6BB9E832}" type="slidenum">
              <a:rPr lang="fr-FR" smtClean="0"/>
              <a:pPr/>
              <a:t>45</a:t>
            </a:fld>
            <a:endParaRPr lang="fr-FR" smtClean="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5F15680-0607-4516-A7A2-986F0D281D38}" type="slidenum">
              <a:rPr lang="fr-FR" smtClean="0"/>
              <a:pPr/>
              <a:t>5</a:t>
            </a:fld>
            <a:endParaRPr lang="fr-FR" smtClean="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xfrm>
            <a:off x="992188" y="3221038"/>
            <a:ext cx="7942262" cy="3052762"/>
          </a:xfrm>
          <a:noFill/>
          <a:ln/>
        </p:spPr>
        <p:txBody>
          <a:bodyPr/>
          <a:lstStyle/>
          <a:p>
            <a:pPr eaLnBrk="1" hangingPunct="1"/>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031A4CD-64AC-4AB5-8807-E1109D7AC6E9}" type="slidenum">
              <a:rPr lang="fr-FR" smtClean="0"/>
              <a:pPr/>
              <a:t>46</a:t>
            </a:fld>
            <a:endParaRPr lang="fr-FR" smtClean="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5E57CE5-1AF9-41FA-8DF3-8FCBD4B9A5FA}" type="slidenum">
              <a:rPr lang="fr-FR" smtClean="0"/>
              <a:pPr/>
              <a:t>47</a:t>
            </a:fld>
            <a:endParaRPr lang="fr-FR" smtClean="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9898446-6CFB-4C17-AC90-B4BA95404B03}" type="slidenum">
              <a:rPr lang="fr-FR" smtClean="0"/>
              <a:pPr/>
              <a:t>48</a:t>
            </a:fld>
            <a:endParaRPr lang="fr-FR" smtClean="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9CA4622-2F71-4A74-AB70-5265798078BF}" type="slidenum">
              <a:rPr lang="fr-FR" smtClean="0"/>
              <a:pPr/>
              <a:t>50</a:t>
            </a:fld>
            <a:endParaRPr lang="fr-FR" smtClean="0"/>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141FE8C9-3289-46AE-96E9-C3400AC47708}" type="slidenum">
              <a:rPr lang="fr-FR" smtClean="0"/>
              <a:pPr/>
              <a:t>52</a:t>
            </a:fld>
            <a:endParaRPr lang="fr-FR" smtClean="0"/>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4F99A9F1-3274-4F71-BB4D-5AB493438AC4}" type="slidenum">
              <a:rPr lang="fr-FR" smtClean="0"/>
              <a:pPr/>
              <a:t>53</a:t>
            </a:fld>
            <a:endParaRPr lang="fr-FR" smtClean="0"/>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257AB6F-C012-4502-88C9-959AF1B5366A}" type="slidenum">
              <a:rPr lang="fr-FR" smtClean="0"/>
              <a:pPr/>
              <a:t>54</a:t>
            </a:fld>
            <a:endParaRPr lang="fr-FR" smtClean="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E97E06E-51E3-4140-A1C0-73595829D504}" type="slidenum">
              <a:rPr lang="fr-FR" smtClean="0"/>
              <a:pPr/>
              <a:t>55</a:t>
            </a:fld>
            <a:endParaRPr lang="fr-FR"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E699CF3-ED3C-4FBA-9D7A-3A93AB912D4B}" type="slidenum">
              <a:rPr lang="fr-FR" smtClean="0"/>
              <a:pPr/>
              <a:t>56</a:t>
            </a:fld>
            <a:endParaRPr lang="fr-FR"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0E074859-960A-4779-B393-D7032375A494}" type="slidenum">
              <a:rPr lang="fr-FR" smtClean="0"/>
              <a:pPr/>
              <a:t>57</a:t>
            </a:fld>
            <a:endParaRPr lang="fr-FR" smtClean="0"/>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BFB5A5F-9D47-4D84-8397-0F6222C7FED3}" type="slidenum">
              <a:rPr lang="fr-FR" smtClean="0"/>
              <a:pPr/>
              <a:t>6</a:t>
            </a:fld>
            <a:endParaRPr lang="fr-FR" smtClean="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4140CD2-4B4B-42CF-8986-4D1B39D17FF6}" type="slidenum">
              <a:rPr lang="fr-FR" smtClean="0"/>
              <a:pPr/>
              <a:t>59</a:t>
            </a:fld>
            <a:endParaRPr lang="fr-FR" smtClean="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CC6C987-DF10-478D-A410-E1E0E91B69B7}" type="slidenum">
              <a:rPr lang="fr-FR" smtClean="0"/>
              <a:pPr/>
              <a:t>60</a:t>
            </a:fld>
            <a:endParaRPr lang="fr-FR" smtClean="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0ADC75F-4A67-4649-A35A-1FE936E0BC37}" type="slidenum">
              <a:rPr lang="fr-FR" smtClean="0"/>
              <a:pPr/>
              <a:t>62</a:t>
            </a:fld>
            <a:endParaRPr lang="fr-FR" smtClean="0"/>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85EAB7A-087D-41F6-AFE1-147D53F4E6CC}" type="slidenum">
              <a:rPr lang="fr-FR" smtClean="0"/>
              <a:pPr/>
              <a:t>63</a:t>
            </a:fld>
            <a:endParaRPr lang="fr-FR" smtClean="0"/>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5F8ED99-4EA2-4227-AF6C-B539897F09EC}" type="slidenum">
              <a:rPr lang="fr-FR" smtClean="0"/>
              <a:pPr/>
              <a:t>64</a:t>
            </a:fld>
            <a:endParaRPr lang="fr-FR" smtClean="0"/>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E817885-04A0-4360-858B-2748D511A3DB}" type="slidenum">
              <a:rPr lang="fr-FR" smtClean="0"/>
              <a:pPr/>
              <a:t>65</a:t>
            </a:fld>
            <a:endParaRPr lang="fr-FR" smtClean="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66FAF415-B4D4-498B-8055-F49D37FF4521}" type="slidenum">
              <a:rPr lang="fr-FR" smtClean="0"/>
              <a:pPr/>
              <a:t>66</a:t>
            </a:fld>
            <a:endParaRPr lang="fr-FR" smtClean="0"/>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D476CCC1-49A5-4FC8-80B5-E1DCEFC41FBC}" type="slidenum">
              <a:rPr lang="fr-FR" smtClean="0"/>
              <a:pPr/>
              <a:t>67</a:t>
            </a:fld>
            <a:endParaRPr lang="fr-FR" smtClean="0"/>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A4965B0A-7354-4B0F-B404-A1547C1C304B}" type="slidenum">
              <a:rPr lang="fr-FR" smtClean="0"/>
              <a:pPr/>
              <a:t>68</a:t>
            </a:fld>
            <a:endParaRPr lang="fr-FR" smtClean="0"/>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5955DA5-40F6-4C4D-B763-6B1404A98696}" type="slidenum">
              <a:rPr lang="fr-FR" smtClean="0"/>
              <a:pPr/>
              <a:t>69</a:t>
            </a:fld>
            <a:endParaRPr lang="fr-FR" smtClean="0"/>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4A2D352-6A85-449C-8A78-0506F3D2C386}" type="slidenum">
              <a:rPr lang="fr-FR" smtClean="0"/>
              <a:pPr/>
              <a:t>7</a:t>
            </a:fld>
            <a:endParaRPr lang="fr-FR" smtClean="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6CA4B35-AF13-413E-8035-06AC496F4C8A}" type="slidenum">
              <a:rPr lang="fr-FR" smtClean="0"/>
              <a:pPr/>
              <a:t>70</a:t>
            </a:fld>
            <a:endParaRPr lang="fr-FR" smtClean="0"/>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6BED3A1-37C4-4F7A-A5B2-FB2890B7925C}" type="slidenum">
              <a:rPr lang="fr-FR" smtClean="0"/>
              <a:pPr/>
              <a:t>71</a:t>
            </a:fld>
            <a:endParaRPr lang="fr-FR" smtClean="0"/>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6321FBC-4B7C-463A-8B94-E336B9D1C380}" type="slidenum">
              <a:rPr lang="fr-FR" smtClean="0"/>
              <a:pPr/>
              <a:t>72</a:t>
            </a:fld>
            <a:endParaRPr lang="fr-FR" smtClean="0"/>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xfrm>
            <a:off x="992188" y="3221038"/>
            <a:ext cx="7942262" cy="3052762"/>
          </a:xfrm>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4878A9E-B969-4269-BC1A-4029FF0C98E4}" type="slidenum">
              <a:rPr lang="fr-FR" smtClean="0"/>
              <a:pPr/>
              <a:t>8</a:t>
            </a:fld>
            <a:endParaRPr lang="fr-FR"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96A5BC3-672B-460F-A7C2-64D0AADF92EB}" type="slidenum">
              <a:rPr lang="fr-FR" smtClean="0"/>
              <a:pPr/>
              <a:t>9</a:t>
            </a:fld>
            <a:endParaRPr lang="fr-FR"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00E9806-349E-4CA0-8495-7969543934D6}" type="slidenum">
              <a:rPr lang="fr-FR" smtClean="0"/>
              <a:pPr/>
              <a:t>10</a:t>
            </a:fld>
            <a:endParaRPr lang="fr-FR"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p>
            </p:txBody>
          </p:sp>
        </p:grpSp>
      </p:grpSp>
      <p:sp>
        <p:nvSpPr>
          <p:cNvPr id="34114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Click to edit Master title style</a:t>
            </a:r>
          </a:p>
        </p:txBody>
      </p:sp>
      <p:sp>
        <p:nvSpPr>
          <p:cNvPr id="34114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FR"/>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fr-F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fr-F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1C6190D5-F1F9-40C7-BF95-48785F81369C}"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31FE5862-7123-45B7-B897-F0DB54125A8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59101E71-26AC-4CC0-A094-3A746F55562A}"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Rectangle 154"/>
          <p:cNvSpPr>
            <a:spLocks noGrp="1" noChangeArrowheads="1"/>
          </p:cNvSpPr>
          <p:nvPr>
            <p:ph type="dt" sz="half" idx="10"/>
          </p:nvPr>
        </p:nvSpPr>
        <p:spPr>
          <a:ln/>
        </p:spPr>
        <p:txBody>
          <a:bodyPr/>
          <a:lstStyle>
            <a:lvl1pPr>
              <a:defRPr/>
            </a:lvl1pPr>
          </a:lstStyle>
          <a:p>
            <a:pPr>
              <a:defRPr/>
            </a:pPr>
            <a:endParaRPr lang="fr-FR"/>
          </a:p>
        </p:txBody>
      </p:sp>
      <p:sp>
        <p:nvSpPr>
          <p:cNvPr id="7" name="Rectangle 155"/>
          <p:cNvSpPr>
            <a:spLocks noGrp="1" noChangeArrowheads="1"/>
          </p:cNvSpPr>
          <p:nvPr>
            <p:ph type="ftr" sz="quarter" idx="11"/>
          </p:nvPr>
        </p:nvSpPr>
        <p:spPr>
          <a:ln/>
        </p:spPr>
        <p:txBody>
          <a:bodyPr/>
          <a:lstStyle>
            <a:lvl1pPr>
              <a:defRPr/>
            </a:lvl1pPr>
          </a:lstStyle>
          <a:p>
            <a:pPr>
              <a:defRPr/>
            </a:pPr>
            <a:endParaRPr lang="fr-FR"/>
          </a:p>
        </p:txBody>
      </p:sp>
      <p:sp>
        <p:nvSpPr>
          <p:cNvPr id="8" name="Rectangle 156"/>
          <p:cNvSpPr>
            <a:spLocks noGrp="1" noChangeArrowheads="1"/>
          </p:cNvSpPr>
          <p:nvPr>
            <p:ph type="sldNum" sz="quarter" idx="12"/>
          </p:nvPr>
        </p:nvSpPr>
        <p:spPr>
          <a:ln/>
        </p:spPr>
        <p:txBody>
          <a:bodyPr/>
          <a:lstStyle>
            <a:lvl1pPr>
              <a:defRPr/>
            </a:lvl1pPr>
          </a:lstStyle>
          <a:p>
            <a:pPr>
              <a:defRPr/>
            </a:pPr>
            <a:fld id="{03A8829B-051D-497F-B505-BEDBF551349F}"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3" name="Rectangle 154"/>
          <p:cNvSpPr>
            <a:spLocks noGrp="1" noChangeArrowheads="1"/>
          </p:cNvSpPr>
          <p:nvPr>
            <p:ph type="dt" sz="half" idx="10"/>
          </p:nvPr>
        </p:nvSpPr>
        <p:spPr>
          <a:ln/>
        </p:spPr>
        <p:txBody>
          <a:bodyPr/>
          <a:lstStyle>
            <a:lvl1pPr>
              <a:defRPr/>
            </a:lvl1pPr>
          </a:lstStyle>
          <a:p>
            <a:pPr>
              <a:defRPr/>
            </a:pPr>
            <a:endParaRPr lang="fr-FR"/>
          </a:p>
        </p:txBody>
      </p:sp>
      <p:sp>
        <p:nvSpPr>
          <p:cNvPr id="4" name="Rectangle 155"/>
          <p:cNvSpPr>
            <a:spLocks noGrp="1" noChangeArrowheads="1"/>
          </p:cNvSpPr>
          <p:nvPr>
            <p:ph type="ftr" sz="quarter" idx="11"/>
          </p:nvPr>
        </p:nvSpPr>
        <p:spPr>
          <a:ln/>
        </p:spPr>
        <p:txBody>
          <a:bodyPr/>
          <a:lstStyle>
            <a:lvl1pPr>
              <a:defRPr/>
            </a:lvl1pPr>
          </a:lstStyle>
          <a:p>
            <a:pPr>
              <a:defRPr/>
            </a:pPr>
            <a:endParaRPr lang="fr-FR"/>
          </a:p>
        </p:txBody>
      </p:sp>
      <p:sp>
        <p:nvSpPr>
          <p:cNvPr id="5" name="Rectangle 156"/>
          <p:cNvSpPr>
            <a:spLocks noGrp="1" noChangeArrowheads="1"/>
          </p:cNvSpPr>
          <p:nvPr>
            <p:ph type="sldNum" sz="quarter" idx="12"/>
          </p:nvPr>
        </p:nvSpPr>
        <p:spPr>
          <a:ln/>
        </p:spPr>
        <p:txBody>
          <a:bodyPr/>
          <a:lstStyle>
            <a:lvl1pPr>
              <a:defRPr/>
            </a:lvl1pPr>
          </a:lstStyle>
          <a:p>
            <a:pPr>
              <a:defRPr/>
            </a:pPr>
            <a:fld id="{E090D8FF-E312-4B13-A56B-D4D5BB80BA7A}"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fr-FR"/>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154"/>
          <p:cNvSpPr>
            <a:spLocks noGrp="1" noChangeArrowheads="1"/>
          </p:cNvSpPr>
          <p:nvPr>
            <p:ph type="dt" sz="half" idx="10"/>
          </p:nvPr>
        </p:nvSpPr>
        <p:spPr>
          <a:ln/>
        </p:spPr>
        <p:txBody>
          <a:bodyPr/>
          <a:lstStyle>
            <a:lvl1pPr>
              <a:defRPr/>
            </a:lvl1pPr>
          </a:lstStyle>
          <a:p>
            <a:pPr>
              <a:defRPr/>
            </a:pPr>
            <a:endParaRPr lang="fr-FR"/>
          </a:p>
        </p:txBody>
      </p:sp>
      <p:sp>
        <p:nvSpPr>
          <p:cNvPr id="8" name="Rectangle 155"/>
          <p:cNvSpPr>
            <a:spLocks noGrp="1" noChangeArrowheads="1"/>
          </p:cNvSpPr>
          <p:nvPr>
            <p:ph type="ftr" sz="quarter" idx="11"/>
          </p:nvPr>
        </p:nvSpPr>
        <p:spPr>
          <a:ln/>
        </p:spPr>
        <p:txBody>
          <a:bodyPr/>
          <a:lstStyle>
            <a:lvl1pPr>
              <a:defRPr/>
            </a:lvl1pPr>
          </a:lstStyle>
          <a:p>
            <a:pPr>
              <a:defRPr/>
            </a:pPr>
            <a:endParaRPr lang="fr-FR"/>
          </a:p>
        </p:txBody>
      </p:sp>
      <p:sp>
        <p:nvSpPr>
          <p:cNvPr id="9" name="Rectangle 156"/>
          <p:cNvSpPr>
            <a:spLocks noGrp="1" noChangeArrowheads="1"/>
          </p:cNvSpPr>
          <p:nvPr>
            <p:ph type="sldNum" sz="quarter" idx="12"/>
          </p:nvPr>
        </p:nvSpPr>
        <p:spPr>
          <a:ln/>
        </p:spPr>
        <p:txBody>
          <a:bodyPr/>
          <a:lstStyle>
            <a:lvl1pPr>
              <a:defRPr/>
            </a:lvl1pPr>
          </a:lstStyle>
          <a:p>
            <a:pPr>
              <a:defRPr/>
            </a:pPr>
            <a:fld id="{4754DA02-2227-4D40-9110-48F135A81D2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7E726505-F23A-4054-89A6-9961BCE9945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4EFCCCB3-D28D-4300-9943-63A4F7C5024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743635EC-7E5F-4BE7-BFA8-3907DFD7EBD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154"/>
          <p:cNvSpPr>
            <a:spLocks noGrp="1" noChangeArrowheads="1"/>
          </p:cNvSpPr>
          <p:nvPr>
            <p:ph type="dt" sz="half" idx="10"/>
          </p:nvPr>
        </p:nvSpPr>
        <p:spPr>
          <a:ln/>
        </p:spPr>
        <p:txBody>
          <a:bodyPr/>
          <a:lstStyle>
            <a:lvl1pPr>
              <a:defRPr/>
            </a:lvl1pPr>
          </a:lstStyle>
          <a:p>
            <a:pPr>
              <a:defRPr/>
            </a:pPr>
            <a:endParaRPr lang="fr-FR"/>
          </a:p>
        </p:txBody>
      </p:sp>
      <p:sp>
        <p:nvSpPr>
          <p:cNvPr id="8" name="Rectangle 155"/>
          <p:cNvSpPr>
            <a:spLocks noGrp="1" noChangeArrowheads="1"/>
          </p:cNvSpPr>
          <p:nvPr>
            <p:ph type="ftr" sz="quarter" idx="11"/>
          </p:nvPr>
        </p:nvSpPr>
        <p:spPr>
          <a:ln/>
        </p:spPr>
        <p:txBody>
          <a:bodyPr/>
          <a:lstStyle>
            <a:lvl1pPr>
              <a:defRPr/>
            </a:lvl1pPr>
          </a:lstStyle>
          <a:p>
            <a:pPr>
              <a:defRPr/>
            </a:pPr>
            <a:endParaRPr lang="fr-FR"/>
          </a:p>
        </p:txBody>
      </p:sp>
      <p:sp>
        <p:nvSpPr>
          <p:cNvPr id="9" name="Rectangle 156"/>
          <p:cNvSpPr>
            <a:spLocks noGrp="1" noChangeArrowheads="1"/>
          </p:cNvSpPr>
          <p:nvPr>
            <p:ph type="sldNum" sz="quarter" idx="12"/>
          </p:nvPr>
        </p:nvSpPr>
        <p:spPr>
          <a:ln/>
        </p:spPr>
        <p:txBody>
          <a:bodyPr/>
          <a:lstStyle>
            <a:lvl1pPr>
              <a:defRPr/>
            </a:lvl1pPr>
          </a:lstStyle>
          <a:p>
            <a:pPr>
              <a:defRPr/>
            </a:pPr>
            <a:fld id="{E5350DBD-EE68-4C39-B0EE-2059956D2283}"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154"/>
          <p:cNvSpPr>
            <a:spLocks noGrp="1" noChangeArrowheads="1"/>
          </p:cNvSpPr>
          <p:nvPr>
            <p:ph type="dt" sz="half" idx="10"/>
          </p:nvPr>
        </p:nvSpPr>
        <p:spPr>
          <a:ln/>
        </p:spPr>
        <p:txBody>
          <a:bodyPr/>
          <a:lstStyle>
            <a:lvl1pPr>
              <a:defRPr/>
            </a:lvl1pPr>
          </a:lstStyle>
          <a:p>
            <a:pPr>
              <a:defRPr/>
            </a:pPr>
            <a:endParaRPr lang="fr-FR"/>
          </a:p>
        </p:txBody>
      </p:sp>
      <p:sp>
        <p:nvSpPr>
          <p:cNvPr id="4" name="Rectangle 155"/>
          <p:cNvSpPr>
            <a:spLocks noGrp="1" noChangeArrowheads="1"/>
          </p:cNvSpPr>
          <p:nvPr>
            <p:ph type="ftr" sz="quarter" idx="11"/>
          </p:nvPr>
        </p:nvSpPr>
        <p:spPr>
          <a:ln/>
        </p:spPr>
        <p:txBody>
          <a:bodyPr/>
          <a:lstStyle>
            <a:lvl1pPr>
              <a:defRPr/>
            </a:lvl1pPr>
          </a:lstStyle>
          <a:p>
            <a:pPr>
              <a:defRPr/>
            </a:pPr>
            <a:endParaRPr lang="fr-FR"/>
          </a:p>
        </p:txBody>
      </p:sp>
      <p:sp>
        <p:nvSpPr>
          <p:cNvPr id="5" name="Rectangle 156"/>
          <p:cNvSpPr>
            <a:spLocks noGrp="1" noChangeArrowheads="1"/>
          </p:cNvSpPr>
          <p:nvPr>
            <p:ph type="sldNum" sz="quarter" idx="12"/>
          </p:nvPr>
        </p:nvSpPr>
        <p:spPr>
          <a:ln/>
        </p:spPr>
        <p:txBody>
          <a:bodyPr/>
          <a:lstStyle>
            <a:lvl1pPr>
              <a:defRPr/>
            </a:lvl1pPr>
          </a:lstStyle>
          <a:p>
            <a:pPr>
              <a:defRPr/>
            </a:pPr>
            <a:fld id="{0AE50F0D-5032-4584-9FAA-D9D5C6AC4989}"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fr-FR"/>
          </a:p>
        </p:txBody>
      </p:sp>
      <p:sp>
        <p:nvSpPr>
          <p:cNvPr id="3" name="Rectangle 155"/>
          <p:cNvSpPr>
            <a:spLocks noGrp="1" noChangeArrowheads="1"/>
          </p:cNvSpPr>
          <p:nvPr>
            <p:ph type="ftr" sz="quarter" idx="11"/>
          </p:nvPr>
        </p:nvSpPr>
        <p:spPr>
          <a:ln/>
        </p:spPr>
        <p:txBody>
          <a:bodyPr/>
          <a:lstStyle>
            <a:lvl1pPr>
              <a:defRPr/>
            </a:lvl1pPr>
          </a:lstStyle>
          <a:p>
            <a:pPr>
              <a:defRPr/>
            </a:pPr>
            <a:endParaRPr lang="fr-FR"/>
          </a:p>
        </p:txBody>
      </p:sp>
      <p:sp>
        <p:nvSpPr>
          <p:cNvPr id="4" name="Rectangle 156"/>
          <p:cNvSpPr>
            <a:spLocks noGrp="1" noChangeArrowheads="1"/>
          </p:cNvSpPr>
          <p:nvPr>
            <p:ph type="sldNum" sz="quarter" idx="12"/>
          </p:nvPr>
        </p:nvSpPr>
        <p:spPr>
          <a:ln/>
        </p:spPr>
        <p:txBody>
          <a:bodyPr/>
          <a:lstStyle>
            <a:lvl1pPr>
              <a:defRPr/>
            </a:lvl1pPr>
          </a:lstStyle>
          <a:p>
            <a:pPr>
              <a:defRPr/>
            </a:pPr>
            <a:fld id="{EE40255B-E545-49B6-BC34-9AE73D54E4B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5D9C87D9-8EEF-4EA2-AEB1-003912B2171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6F0E3CE5-578C-4026-AB56-1565185A795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422400"/>
            <a:ext cx="9147175" cy="5435600"/>
            <a:chOff x="0" y="896"/>
            <a:chExt cx="5762" cy="3424"/>
          </a:xfrm>
        </p:grpSpPr>
        <p:grpSp>
          <p:nvGrpSpPr>
            <p:cNvPr id="2056" name="Group 3"/>
            <p:cNvGrpSpPr>
              <a:grpSpLocks/>
            </p:cNvGrpSpPr>
            <p:nvPr userDrawn="1"/>
          </p:nvGrpSpPr>
          <p:grpSpPr bwMode="auto">
            <a:xfrm>
              <a:off x="20" y="896"/>
              <a:ext cx="5742" cy="3424"/>
              <a:chOff x="20" y="896"/>
              <a:chExt cx="5742" cy="3424"/>
            </a:xfrm>
          </p:grpSpPr>
          <p:sp>
            <p:nvSpPr>
              <p:cNvPr id="33997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33997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33997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33997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33997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33997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33997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33997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33998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33998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33998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33998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33998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p>
            </p:txBody>
          </p:sp>
        </p:grpSp>
        <p:grpSp>
          <p:nvGrpSpPr>
            <p:cNvPr id="2057" name="Group 17"/>
            <p:cNvGrpSpPr>
              <a:grpSpLocks/>
            </p:cNvGrpSpPr>
            <p:nvPr userDrawn="1"/>
          </p:nvGrpSpPr>
          <p:grpSpPr bwMode="auto">
            <a:xfrm>
              <a:off x="0" y="2291"/>
              <a:ext cx="1385" cy="1702"/>
              <a:chOff x="0" y="2291"/>
              <a:chExt cx="1385" cy="1702"/>
            </a:xfrm>
          </p:grpSpPr>
          <p:sp>
            <p:nvSpPr>
              <p:cNvPr id="339986"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8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88"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8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90"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91"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9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93"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94"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95"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96"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97"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9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999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00"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0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0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03"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0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05"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06"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07"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0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0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1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1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1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1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1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1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1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1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1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1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2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2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2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2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2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2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2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2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2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2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3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3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3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3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3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3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3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3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3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3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4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4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4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4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4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4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4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4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4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4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p>
            </p:txBody>
          </p:sp>
          <p:sp>
            <p:nvSpPr>
              <p:cNvPr id="34005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5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52"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5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5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5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5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5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58"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59"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6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6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62"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63"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64"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65"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6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67"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6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69"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70"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7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7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7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7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75"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76"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77"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7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7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8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8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8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8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8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8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8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8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8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8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9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9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9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9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9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9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9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9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9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09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10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10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10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10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10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10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10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p>
            </p:txBody>
          </p:sp>
          <p:sp>
            <p:nvSpPr>
              <p:cNvPr id="34010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p>
            </p:txBody>
          </p:sp>
          <p:sp>
            <p:nvSpPr>
              <p:cNvPr id="34010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p>
            </p:txBody>
          </p:sp>
          <p:sp>
            <p:nvSpPr>
              <p:cNvPr id="34010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p>
            </p:txBody>
          </p:sp>
          <p:sp>
            <p:nvSpPr>
              <p:cNvPr id="34011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p>
            </p:txBody>
          </p:sp>
          <p:sp>
            <p:nvSpPr>
              <p:cNvPr id="34011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p>
            </p:txBody>
          </p:sp>
          <p:sp>
            <p:nvSpPr>
              <p:cNvPr id="34011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p>
            </p:txBody>
          </p:sp>
          <p:sp>
            <p:nvSpPr>
              <p:cNvPr id="34011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p>
            </p:txBody>
          </p:sp>
          <p:sp>
            <p:nvSpPr>
              <p:cNvPr id="34011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p>
            </p:txBody>
          </p:sp>
          <p:sp>
            <p:nvSpPr>
              <p:cNvPr id="34011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11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011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34011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34011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p>
            </p:txBody>
          </p:sp>
          <p:sp>
            <p:nvSpPr>
              <p:cNvPr id="34012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p>
            </p:txBody>
          </p:sp>
        </p:grpSp>
      </p:grpSp>
      <p:sp>
        <p:nvSpPr>
          <p:cNvPr id="34012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34012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fr-FR"/>
          </a:p>
        </p:txBody>
      </p:sp>
      <p:sp>
        <p:nvSpPr>
          <p:cNvPr id="34012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fr-FR"/>
          </a:p>
        </p:txBody>
      </p:sp>
      <p:sp>
        <p:nvSpPr>
          <p:cNvPr id="34012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561E6B46-D187-4E0F-B11B-46CC34E1EC55}" type="slidenum">
              <a:rPr lang="fr-FR"/>
              <a:pPr>
                <a:defRPr/>
              </a:pPr>
              <a:t>‹N°›</a:t>
            </a:fld>
            <a:endParaRPr lang="fr-FR"/>
          </a:p>
        </p:txBody>
      </p:sp>
      <p:sp>
        <p:nvSpPr>
          <p:cNvPr id="34012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693"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Document_Microsoft_Office_Word_97_-_20031.doc"/></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60.wmf"/></Relationships>
</file>

<file path=ppt/slides/_rels/slide48.xml.rels><?xml version="1.0" encoding="UTF-8" standalone="yes"?>
<Relationships xmlns="http://schemas.openxmlformats.org/package/2006/relationships"><Relationship Id="rId3" Type="http://schemas.openxmlformats.org/officeDocument/2006/relationships/hyperlink" Target="09-Semiologie_graphique_2010_animation/bird_flu.swf"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5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73.jpeg"/></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6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81.jpeg"/></Relationships>
</file>

<file path=ppt/slides/_rels/slide6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83.jpeg"/></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580390" y="3716338"/>
            <a:ext cx="3929063" cy="1368425"/>
          </a:xfrm>
          <a:prstGeom prst="rect">
            <a:avLst/>
          </a:prstGeom>
          <a:noFill/>
          <a:ln w="9525">
            <a:noFill/>
            <a:miter lim="800000"/>
            <a:headEnd/>
            <a:tailEnd/>
          </a:ln>
          <a:effectLst/>
        </p:spPr>
        <p:txBody>
          <a:bodyPr/>
          <a:lstStyle/>
          <a:p>
            <a:pPr>
              <a:spcBef>
                <a:spcPct val="20000"/>
              </a:spcBef>
              <a:buClr>
                <a:schemeClr val="hlink"/>
              </a:buClr>
              <a:buSzPct val="80000"/>
              <a:buFont typeface="Arial" charset="0"/>
              <a:buNone/>
              <a:defRPr/>
            </a:pPr>
            <a:r>
              <a:rPr lang="fr-FR" dirty="0">
                <a:solidFill>
                  <a:srgbClr val="FFCC66"/>
                </a:solidFill>
                <a:effectLst>
                  <a:outerShdw blurRad="38100" dist="38100" dir="2700000" algn="tl">
                    <a:srgbClr val="000000"/>
                  </a:outerShdw>
                </a:effectLst>
                <a:latin typeface="Arial" pitchFamily="34" charset="0"/>
                <a:cs typeface="Arial" pitchFamily="34" charset="0"/>
              </a:rPr>
              <a:t>Marc SOURIS </a:t>
            </a:r>
          </a:p>
          <a:p>
            <a:pPr>
              <a:spcBef>
                <a:spcPct val="20000"/>
              </a:spcBef>
              <a:buClr>
                <a:schemeClr val="hlink"/>
              </a:buClr>
              <a:buSzPct val="80000"/>
              <a:buFont typeface="Arial" charset="0"/>
              <a:buNone/>
              <a:defRPr/>
            </a:pPr>
            <a:r>
              <a:rPr lang="fr-FR" dirty="0">
                <a:solidFill>
                  <a:srgbClr val="FFCC66"/>
                </a:solidFill>
                <a:effectLst>
                  <a:outerShdw blurRad="38100" dist="38100" dir="2700000" algn="tl">
                    <a:srgbClr val="000000"/>
                  </a:outerShdw>
                </a:effectLst>
                <a:latin typeface="Arial" pitchFamily="34" charset="0"/>
                <a:cs typeface="Arial" pitchFamily="34" charset="0"/>
              </a:rPr>
              <a:t>Florent DEMORAES</a:t>
            </a:r>
          </a:p>
          <a:p>
            <a:pPr>
              <a:spcBef>
                <a:spcPct val="20000"/>
              </a:spcBef>
              <a:buClr>
                <a:schemeClr val="hlink"/>
              </a:buClr>
              <a:buSzPct val="80000"/>
              <a:buFont typeface="Arial" charset="0"/>
              <a:buNone/>
              <a:defRPr/>
            </a:pPr>
            <a:r>
              <a:rPr lang="fr-FR" dirty="0">
                <a:solidFill>
                  <a:srgbClr val="FFCC66"/>
                </a:solidFill>
                <a:effectLst>
                  <a:outerShdw blurRad="38100" dist="38100" dir="2700000" algn="tl">
                    <a:srgbClr val="000000"/>
                  </a:outerShdw>
                </a:effectLst>
                <a:latin typeface="Arial" pitchFamily="34" charset="0"/>
                <a:cs typeface="Arial" pitchFamily="34" charset="0"/>
              </a:rPr>
              <a:t>Tania SERRANO</a:t>
            </a:r>
          </a:p>
          <a:p>
            <a:pPr>
              <a:spcBef>
                <a:spcPct val="20000"/>
              </a:spcBef>
              <a:buClr>
                <a:schemeClr val="hlink"/>
              </a:buClr>
              <a:buSzPct val="80000"/>
              <a:buFont typeface="Arial" charset="0"/>
              <a:buNone/>
              <a:defRPr/>
            </a:pPr>
            <a:r>
              <a:rPr lang="fr-FR" sz="1400" dirty="0">
                <a:solidFill>
                  <a:srgbClr val="FFCC66"/>
                </a:solidFill>
                <a:effectLst>
                  <a:outerShdw blurRad="38100" dist="38100" dir="2700000" algn="tl">
                    <a:srgbClr val="000000"/>
                  </a:outerShdw>
                </a:effectLst>
                <a:latin typeface="Arial" pitchFamily="34" charset="0"/>
                <a:cs typeface="Arial" pitchFamily="34" charset="0"/>
              </a:rPr>
              <a:t>(</a:t>
            </a:r>
            <a:r>
              <a:rPr lang="fr-FR" sz="1400" i="1" dirty="0">
                <a:solidFill>
                  <a:srgbClr val="FFCC66"/>
                </a:solidFill>
                <a:effectLst>
                  <a:outerShdw blurRad="38100" dist="38100" dir="2700000" algn="tl">
                    <a:srgbClr val="000000"/>
                  </a:outerShdw>
                </a:effectLst>
                <a:latin typeface="Arial" pitchFamily="34" charset="0"/>
                <a:cs typeface="Arial" pitchFamily="34" charset="0"/>
              </a:rPr>
              <a:t>d’après Estelle </a:t>
            </a:r>
            <a:r>
              <a:rPr lang="fr-FR" sz="1400" i="1" dirty="0" err="1">
                <a:solidFill>
                  <a:srgbClr val="FFCC66"/>
                </a:solidFill>
                <a:effectLst>
                  <a:outerShdw blurRad="38100" dist="38100" dir="2700000" algn="tl">
                    <a:srgbClr val="000000"/>
                  </a:outerShdw>
                </a:effectLst>
                <a:latin typeface="Arial" pitchFamily="34" charset="0"/>
                <a:cs typeface="Arial" pitchFamily="34" charset="0"/>
              </a:rPr>
              <a:t>Ployon</a:t>
            </a:r>
            <a:r>
              <a:rPr lang="fr-FR" sz="1400" i="1" dirty="0">
                <a:solidFill>
                  <a:srgbClr val="FFCC66"/>
                </a:solidFill>
                <a:effectLst>
                  <a:outerShdw blurRad="38100" dist="38100" dir="2700000" algn="tl">
                    <a:srgbClr val="000000"/>
                  </a:outerShdw>
                </a:effectLst>
                <a:latin typeface="Arial" pitchFamily="34" charset="0"/>
                <a:cs typeface="Arial" pitchFamily="34" charset="0"/>
              </a:rPr>
              <a:t> - Université de Savoie-</a:t>
            </a:r>
            <a:r>
              <a:rPr lang="fr-FR" sz="1400" dirty="0">
                <a:solidFill>
                  <a:srgbClr val="FFCC66"/>
                </a:solidFill>
                <a:effectLst>
                  <a:outerShdw blurRad="38100" dist="38100" dir="2700000" algn="tl">
                    <a:srgbClr val="000000"/>
                  </a:outerShdw>
                </a:effectLst>
                <a:latin typeface="Arial" pitchFamily="34" charset="0"/>
                <a:cs typeface="Arial" pitchFamily="34" charset="0"/>
              </a:rPr>
              <a:t>)</a:t>
            </a:r>
          </a:p>
        </p:txBody>
      </p:sp>
      <p:sp>
        <p:nvSpPr>
          <p:cNvPr id="4099" name="Rectangle 3"/>
          <p:cNvSpPr>
            <a:spLocks noChangeArrowheads="1"/>
          </p:cNvSpPr>
          <p:nvPr/>
        </p:nvSpPr>
        <p:spPr bwMode="auto">
          <a:xfrm>
            <a:off x="0" y="5805488"/>
            <a:ext cx="9144000" cy="214312"/>
          </a:xfrm>
          <a:prstGeom prst="rect">
            <a:avLst/>
          </a:prstGeom>
          <a:solidFill>
            <a:srgbClr val="C0C0C0">
              <a:alpha val="14902"/>
            </a:srgbClr>
          </a:solidFill>
          <a:ln w="9525">
            <a:noFill/>
            <a:miter lim="800000"/>
            <a:headEnd/>
            <a:tailEnd/>
          </a:ln>
        </p:spPr>
        <p:txBody>
          <a:bodyPr wrap="none" anchor="ctr"/>
          <a:lstStyle/>
          <a:p>
            <a:endParaRPr lang="fr-FR">
              <a:latin typeface="Arial" pitchFamily="34" charset="0"/>
              <a:cs typeface="Arial" pitchFamily="34" charset="0"/>
            </a:endParaRPr>
          </a:p>
        </p:txBody>
      </p:sp>
      <p:sp>
        <p:nvSpPr>
          <p:cNvPr id="343046" name="Rectangle 6"/>
          <p:cNvSpPr>
            <a:spLocks noChangeArrowheads="1"/>
          </p:cNvSpPr>
          <p:nvPr/>
        </p:nvSpPr>
        <p:spPr bwMode="auto">
          <a:xfrm>
            <a:off x="755650" y="476250"/>
            <a:ext cx="7772400" cy="1008063"/>
          </a:xfrm>
          <a:prstGeom prst="rect">
            <a:avLst/>
          </a:prstGeom>
          <a:noFill/>
          <a:ln w="9525">
            <a:noFill/>
            <a:miter lim="800000"/>
            <a:headEnd/>
            <a:tailEnd/>
          </a:ln>
          <a:effectLst/>
        </p:spPr>
        <p:txBody>
          <a:bodyPr anchor="b" anchorCtr="1"/>
          <a:lstStyle/>
          <a:p>
            <a:pPr algn="ctr">
              <a:defRPr/>
            </a:pPr>
            <a:r>
              <a:rPr lang="fr-FR" sz="4400" dirty="0" smtClean="0">
                <a:effectLst>
                  <a:outerShdw blurRad="38100" dist="38100" dir="2700000" algn="tl">
                    <a:srgbClr val="000000"/>
                  </a:outerShdw>
                </a:effectLst>
                <a:latin typeface="Arial" pitchFamily="34" charset="0"/>
                <a:cs typeface="Arial" pitchFamily="34" charset="0"/>
              </a:rPr>
              <a:t>Module </a:t>
            </a:r>
            <a:r>
              <a:rPr lang="fr-FR" sz="4400" dirty="0">
                <a:effectLst>
                  <a:outerShdw blurRad="38100" dist="38100" dir="2700000" algn="tl">
                    <a:srgbClr val="000000"/>
                  </a:outerShdw>
                </a:effectLst>
                <a:latin typeface="Arial" pitchFamily="34" charset="0"/>
                <a:cs typeface="Arial" pitchFamily="34" charset="0"/>
              </a:rPr>
              <a:t>SIG-Santé</a:t>
            </a:r>
          </a:p>
        </p:txBody>
      </p:sp>
      <p:sp>
        <p:nvSpPr>
          <p:cNvPr id="343047" name="Text Box 7"/>
          <p:cNvSpPr txBox="1">
            <a:spLocks noChangeArrowheads="1"/>
          </p:cNvSpPr>
          <p:nvPr/>
        </p:nvSpPr>
        <p:spPr bwMode="auto">
          <a:xfrm>
            <a:off x="518160" y="1811338"/>
            <a:ext cx="8625840" cy="1169551"/>
          </a:xfrm>
          <a:prstGeom prst="rect">
            <a:avLst/>
          </a:prstGeom>
          <a:noFill/>
          <a:ln w="9525">
            <a:noFill/>
            <a:miter lim="800000"/>
            <a:headEnd/>
            <a:tailEnd/>
          </a:ln>
          <a:effectLst/>
        </p:spPr>
        <p:txBody>
          <a:bodyPr wrap="square">
            <a:spAutoFit/>
          </a:bodyPr>
          <a:lstStyle/>
          <a:p>
            <a:pPr>
              <a:spcBef>
                <a:spcPct val="50000"/>
              </a:spcBef>
              <a:defRPr/>
            </a:pPr>
            <a:r>
              <a:rPr lang="fr-FR" sz="3400" dirty="0" smtClean="0">
                <a:effectLst>
                  <a:outerShdw blurRad="38100" dist="38100" dir="2700000" algn="tl">
                    <a:srgbClr val="000000"/>
                  </a:outerShdw>
                </a:effectLst>
                <a:latin typeface="Arial" pitchFamily="34" charset="0"/>
                <a:cs typeface="Arial" pitchFamily="34" charset="0"/>
              </a:rPr>
              <a:t>9. Sémiologie </a:t>
            </a:r>
            <a:r>
              <a:rPr lang="fr-FR" sz="3400" dirty="0">
                <a:effectLst>
                  <a:outerShdw blurRad="38100" dist="38100" dir="2700000" algn="tl">
                    <a:srgbClr val="000000"/>
                  </a:outerShdw>
                </a:effectLst>
                <a:latin typeface="Arial" pitchFamily="34" charset="0"/>
                <a:cs typeface="Arial" pitchFamily="34" charset="0"/>
              </a:rPr>
              <a:t>graphique</a:t>
            </a:r>
          </a:p>
          <a:p>
            <a:pPr>
              <a:spcBef>
                <a:spcPct val="50000"/>
              </a:spcBef>
              <a:defRPr/>
            </a:pPr>
            <a:r>
              <a:rPr lang="fr-FR" sz="2400" dirty="0">
                <a:effectLst>
                  <a:outerShdw blurRad="38100" dist="38100" dir="2700000" algn="tl">
                    <a:srgbClr val="000000"/>
                  </a:outerShdw>
                </a:effectLst>
                <a:latin typeface="Arial" pitchFamily="34" charset="0"/>
                <a:cs typeface="Arial" pitchFamily="34" charset="0"/>
              </a:rPr>
              <a:t>Règles et notions de base</a:t>
            </a:r>
            <a:endParaRPr lang="fr-FR" sz="2400" i="1" dirty="0">
              <a:effectLst>
                <a:outerShdw blurRad="38100" dist="38100" dir="2700000" algn="tl">
                  <a:srgbClr val="000000"/>
                </a:outerShdw>
              </a:effectLst>
              <a:latin typeface="Arial" pitchFamily="34" charset="0"/>
              <a:cs typeface="Arial" pitchFamily="34" charset="0"/>
            </a:endParaRPr>
          </a:p>
        </p:txBody>
      </p:sp>
      <p:grpSp>
        <p:nvGrpSpPr>
          <p:cNvPr id="4104" name="Group 29"/>
          <p:cNvGrpSpPr>
            <a:grpSpLocks/>
          </p:cNvGrpSpPr>
          <p:nvPr/>
        </p:nvGrpSpPr>
        <p:grpSpPr bwMode="auto">
          <a:xfrm>
            <a:off x="4827588" y="3492500"/>
            <a:ext cx="4132262" cy="1968500"/>
            <a:chOff x="3041" y="2200"/>
            <a:chExt cx="2603" cy="1240"/>
          </a:xfrm>
        </p:grpSpPr>
        <p:pic>
          <p:nvPicPr>
            <p:cNvPr id="4105" name="Picture 14" descr="formes géométriques"/>
            <p:cNvPicPr>
              <a:picLocks noChangeAspect="1" noChangeArrowheads="1"/>
            </p:cNvPicPr>
            <p:nvPr/>
          </p:nvPicPr>
          <p:blipFill>
            <a:blip r:embed="rId3" cstate="print"/>
            <a:srcRect/>
            <a:stretch>
              <a:fillRect/>
            </a:stretch>
          </p:blipFill>
          <p:spPr bwMode="auto">
            <a:xfrm>
              <a:off x="3961" y="2203"/>
              <a:ext cx="723" cy="317"/>
            </a:xfrm>
            <a:prstGeom prst="rect">
              <a:avLst/>
            </a:prstGeom>
            <a:noFill/>
            <a:ln w="9525">
              <a:noFill/>
              <a:miter lim="800000"/>
              <a:headEnd/>
              <a:tailEnd/>
            </a:ln>
          </p:spPr>
        </p:pic>
        <p:pic>
          <p:nvPicPr>
            <p:cNvPr id="4106" name="Picture 16" descr="trame couleur"/>
            <p:cNvPicPr>
              <a:picLocks noChangeAspect="1" noChangeArrowheads="1"/>
            </p:cNvPicPr>
            <p:nvPr/>
          </p:nvPicPr>
          <p:blipFill>
            <a:blip r:embed="rId4" cstate="print"/>
            <a:srcRect/>
            <a:stretch>
              <a:fillRect/>
            </a:stretch>
          </p:blipFill>
          <p:spPr bwMode="auto">
            <a:xfrm>
              <a:off x="3963" y="3169"/>
              <a:ext cx="721" cy="271"/>
            </a:xfrm>
            <a:prstGeom prst="rect">
              <a:avLst/>
            </a:prstGeom>
            <a:noFill/>
            <a:ln w="9525">
              <a:noFill/>
              <a:miter lim="800000"/>
              <a:headEnd/>
              <a:tailEnd/>
            </a:ln>
          </p:spPr>
        </p:pic>
        <p:pic>
          <p:nvPicPr>
            <p:cNvPr id="4107" name="Picture 18" descr="grain rond"/>
            <p:cNvPicPr>
              <a:picLocks noChangeAspect="1" noChangeArrowheads="1"/>
            </p:cNvPicPr>
            <p:nvPr/>
          </p:nvPicPr>
          <p:blipFill>
            <a:blip r:embed="rId5" cstate="print"/>
            <a:srcRect/>
            <a:stretch>
              <a:fillRect/>
            </a:stretch>
          </p:blipFill>
          <p:spPr bwMode="auto">
            <a:xfrm>
              <a:off x="3963" y="2867"/>
              <a:ext cx="721" cy="271"/>
            </a:xfrm>
            <a:prstGeom prst="rect">
              <a:avLst/>
            </a:prstGeom>
            <a:noFill/>
            <a:ln w="9525">
              <a:noFill/>
              <a:miter lim="800000"/>
              <a:headEnd/>
              <a:tailEnd/>
            </a:ln>
          </p:spPr>
        </p:pic>
        <p:pic>
          <p:nvPicPr>
            <p:cNvPr id="4108" name="Picture 22" descr="formes lineaires"/>
            <p:cNvPicPr>
              <a:picLocks noChangeAspect="1" noChangeArrowheads="1"/>
            </p:cNvPicPr>
            <p:nvPr/>
          </p:nvPicPr>
          <p:blipFill>
            <a:blip r:embed="rId6" cstate="print"/>
            <a:srcRect/>
            <a:stretch>
              <a:fillRect/>
            </a:stretch>
          </p:blipFill>
          <p:spPr bwMode="auto">
            <a:xfrm>
              <a:off x="3961" y="2555"/>
              <a:ext cx="716" cy="277"/>
            </a:xfrm>
            <a:prstGeom prst="rect">
              <a:avLst/>
            </a:prstGeom>
            <a:noFill/>
            <a:ln w="9525">
              <a:noFill/>
              <a:miter lim="800000"/>
              <a:headEnd/>
              <a:tailEnd/>
            </a:ln>
          </p:spPr>
        </p:pic>
        <p:pic>
          <p:nvPicPr>
            <p:cNvPr id="4109" name="Picture 27"/>
            <p:cNvPicPr>
              <a:picLocks noChangeAspect="1" noChangeArrowheads="1"/>
            </p:cNvPicPr>
            <p:nvPr/>
          </p:nvPicPr>
          <p:blipFill>
            <a:blip r:embed="rId7" cstate="print"/>
            <a:srcRect l="3319" r="2808"/>
            <a:stretch>
              <a:fillRect/>
            </a:stretch>
          </p:blipFill>
          <p:spPr bwMode="auto">
            <a:xfrm>
              <a:off x="3041" y="2200"/>
              <a:ext cx="883" cy="1232"/>
            </a:xfrm>
            <a:prstGeom prst="rect">
              <a:avLst/>
            </a:prstGeom>
            <a:noFill/>
            <a:ln w="9525">
              <a:noFill/>
              <a:miter lim="800000"/>
              <a:headEnd/>
              <a:tailEnd/>
            </a:ln>
          </p:spPr>
        </p:pic>
        <p:pic>
          <p:nvPicPr>
            <p:cNvPr id="4110" name="Picture 28"/>
            <p:cNvPicPr>
              <a:picLocks noChangeAspect="1" noChangeArrowheads="1"/>
            </p:cNvPicPr>
            <p:nvPr/>
          </p:nvPicPr>
          <p:blipFill>
            <a:blip r:embed="rId8" cstate="print"/>
            <a:srcRect/>
            <a:stretch>
              <a:fillRect/>
            </a:stretch>
          </p:blipFill>
          <p:spPr bwMode="auto">
            <a:xfrm>
              <a:off x="4720" y="2203"/>
              <a:ext cx="924" cy="1234"/>
            </a:xfrm>
            <a:prstGeom prst="rect">
              <a:avLst/>
            </a:prstGeom>
            <a:noFill/>
            <a:ln w="9525">
              <a:noFill/>
              <a:miter lim="800000"/>
              <a:headEnd/>
              <a:tailEnd/>
            </a:ln>
          </p:spPr>
        </p:pic>
      </p:grpSp>
      <p:sp>
        <p:nvSpPr>
          <p:cNvPr id="15"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Paris </a:t>
            </a:r>
            <a:r>
              <a:rPr lang="fr-FR" sz="1500" dirty="0">
                <a:effectLst>
                  <a:outerShdw blurRad="38100" dist="38100" dir="2700000" algn="tl">
                    <a:srgbClr val="000000"/>
                  </a:outerShdw>
                </a:effectLst>
                <a:latin typeface="Verdana" pitchFamily="34" charset="0"/>
              </a:rPr>
              <a:t>Ouest Nanterre-La </a:t>
            </a:r>
            <a:r>
              <a:rPr lang="fr-FR" sz="1500" dirty="0" smtClean="0">
                <a:effectLst>
                  <a:outerShdw blurRad="38100" dist="38100" dir="2700000" algn="tl">
                    <a:srgbClr val="000000"/>
                  </a:outerShdw>
                </a:effectLst>
                <a:latin typeface="Verdana" pitchFamily="34" charset="0"/>
              </a:rPr>
              <a:t>Défense</a:t>
            </a:r>
            <a:br>
              <a:rPr lang="fr-FR" sz="1500" dirty="0" smtClean="0">
                <a:effectLst>
                  <a:outerShdw blurRad="38100" dist="38100" dir="2700000" algn="tl">
                    <a:srgbClr val="000000"/>
                  </a:outerShdw>
                </a:effectLst>
                <a:latin typeface="Verdana" pitchFamily="34" charset="0"/>
              </a:rPr>
            </a:br>
            <a:r>
              <a:rPr lang="fr-FR" sz="1500" dirty="0" smtClean="0">
                <a:effectLst>
                  <a:outerShdw blurRad="38100" dist="38100" dir="2700000" algn="tl">
                    <a:srgbClr val="000000"/>
                  </a:outerShdw>
                </a:effectLst>
                <a:latin typeface="Verdana" pitchFamily="34" charset="0"/>
              </a:rPr>
              <a:t>Institut de Recherche pour le Développement</a:t>
            </a:r>
            <a:endParaRPr lang="fr-FR" sz="1500" dirty="0">
              <a:effectLst>
                <a:outerShdw blurRad="38100" dist="38100" dir="2700000" algn="tl">
                  <a:srgbClr val="000000"/>
                </a:outerShdw>
              </a:effectLst>
              <a:latin typeface="Verdana" pitchFamily="34" charset="0"/>
            </a:endParaRPr>
          </a:p>
        </p:txBody>
      </p:sp>
      <p:sp>
        <p:nvSpPr>
          <p:cNvPr id="16"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Master de Géographie de la Santé, 2011-2012</a:t>
            </a:r>
            <a:endParaRPr lang="fr-FR" sz="1500" dirty="0">
              <a:effectLst>
                <a:outerShdw blurRad="38100" dist="38100" dir="2700000" algn="tl">
                  <a:srgbClr val="000000"/>
                </a:outerShdw>
              </a:effectLst>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168275" y="2657475"/>
            <a:ext cx="1751013" cy="2014538"/>
          </a:xfrm>
          <a:prstGeom prst="rect">
            <a:avLst/>
          </a:prstGeom>
          <a:noFill/>
          <a:ln w="9525">
            <a:noFill/>
            <a:miter lim="800000"/>
            <a:headEnd/>
            <a:tailEnd/>
          </a:ln>
          <a:effectLst/>
        </p:spPr>
        <p:txBody>
          <a:bodyPr>
            <a:spAutoFit/>
          </a:bodyPr>
          <a:lstStyle/>
          <a:p>
            <a:pPr>
              <a:spcBef>
                <a:spcPct val="50000"/>
              </a:spcBef>
              <a:defRPr/>
            </a:pPr>
            <a:r>
              <a:rPr lang="fr-FR">
                <a:effectLst>
                  <a:outerShdw blurRad="38100" dist="38100" dir="2700000" algn="tl">
                    <a:srgbClr val="000000"/>
                  </a:outerShdw>
                </a:effectLst>
                <a:latin typeface="Arial" pitchFamily="34" charset="0"/>
                <a:cs typeface="Arial" pitchFamily="34" charset="0"/>
              </a:rPr>
              <a:t>Exemple de variation de la trame (données qualitatives en implantation surfacique)</a:t>
            </a:r>
          </a:p>
        </p:txBody>
      </p:sp>
      <p:sp>
        <p:nvSpPr>
          <p:cNvPr id="84997" name="Rectangle 5"/>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variable de forme</a:t>
            </a:r>
            <a:endParaRPr lang="fr-FR" sz="3200" i="1">
              <a:effectLst>
                <a:outerShdw blurRad="38100" dist="38100" dir="2700000" algn="tl">
                  <a:srgbClr val="000000"/>
                </a:outerShdw>
              </a:effectLst>
              <a:latin typeface="Arial" pitchFamily="34" charset="0"/>
              <a:cs typeface="Arial" pitchFamily="34" charset="0"/>
            </a:endParaRPr>
          </a:p>
        </p:txBody>
      </p:sp>
      <p:pic>
        <p:nvPicPr>
          <p:cNvPr id="13316" name="Picture 7" descr="Capture"/>
          <p:cNvPicPr>
            <a:picLocks noChangeAspect="1" noChangeArrowheads="1"/>
          </p:cNvPicPr>
          <p:nvPr>
            <p:ph/>
          </p:nvPr>
        </p:nvPicPr>
        <p:blipFill>
          <a:blip r:embed="rId3" cstate="print"/>
          <a:srcRect l="3334" t="21614" r="13820" b="8942"/>
          <a:stretch>
            <a:fillRect/>
          </a:stretch>
        </p:blipFill>
        <p:spPr>
          <a:xfrm>
            <a:off x="1827213" y="1514475"/>
            <a:ext cx="7069137" cy="474027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476250" y="1381125"/>
            <a:ext cx="8328025" cy="1190625"/>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pitchFamily="34" charset="0"/>
                <a:cs typeface="Arial" pitchFamily="34" charset="0"/>
              </a:rPr>
              <a:t>La variation de couleur est difficile à utiliser car même s’il existe en théorie un ordre dans les couleurs, ordre lié au spectre de la lumière (c’est-à-dire aux longueurs d’onde des radiations monochromatiques), </a:t>
            </a:r>
            <a:r>
              <a:rPr lang="fr-FR">
                <a:solidFill>
                  <a:srgbClr val="FFCC66"/>
                </a:solidFill>
                <a:effectLst>
                  <a:outerShdw blurRad="38100" dist="38100" dir="2700000" algn="tl">
                    <a:srgbClr val="000000"/>
                  </a:outerShdw>
                </a:effectLst>
                <a:latin typeface="Arial" pitchFamily="34" charset="0"/>
                <a:cs typeface="Arial" pitchFamily="34" charset="0"/>
              </a:rPr>
              <a:t>l’œil n’est pas capable de percevoir cet ordre.</a:t>
            </a:r>
          </a:p>
        </p:txBody>
      </p:sp>
      <p:sp>
        <p:nvSpPr>
          <p:cNvPr id="23561" name="Text Box 9"/>
          <p:cNvSpPr txBox="1">
            <a:spLocks noChangeArrowheads="1"/>
          </p:cNvSpPr>
          <p:nvPr/>
        </p:nvSpPr>
        <p:spPr bwMode="auto">
          <a:xfrm>
            <a:off x="1420813" y="3721100"/>
            <a:ext cx="2122697" cy="338554"/>
          </a:xfrm>
          <a:prstGeom prst="rect">
            <a:avLst/>
          </a:prstGeom>
          <a:noFill/>
          <a:ln w="9525">
            <a:noFill/>
            <a:miter lim="800000"/>
            <a:headEnd/>
            <a:tailEnd/>
          </a:ln>
          <a:effectLst/>
        </p:spPr>
        <p:txBody>
          <a:bodyPr wrap="none">
            <a:spAutoFit/>
          </a:bodyPr>
          <a:lstStyle/>
          <a:p>
            <a:pPr eaLnBrk="0" hangingPunct="0">
              <a:defRPr/>
            </a:pPr>
            <a:r>
              <a:rPr lang="fr-FR" sz="1600">
                <a:effectLst>
                  <a:outerShdw blurRad="38100" dist="38100" dir="2700000" algn="tl">
                    <a:srgbClr val="000000"/>
                  </a:outerShdw>
                </a:effectLst>
                <a:latin typeface="Arial" pitchFamily="34" charset="0"/>
                <a:cs typeface="Arial" pitchFamily="34" charset="0"/>
              </a:rPr>
              <a:t>Spectre de la lumière</a:t>
            </a:r>
            <a:endParaRPr lang="fr-FR" sz="2400">
              <a:effectLst>
                <a:outerShdw blurRad="38100" dist="38100" dir="2700000" algn="tl">
                  <a:srgbClr val="000000"/>
                </a:outerShdw>
              </a:effectLst>
              <a:latin typeface="Arial" pitchFamily="34" charset="0"/>
              <a:cs typeface="Arial" pitchFamily="34" charset="0"/>
            </a:endParaRPr>
          </a:p>
        </p:txBody>
      </p:sp>
      <p:grpSp>
        <p:nvGrpSpPr>
          <p:cNvPr id="14340" name="Group 24"/>
          <p:cNvGrpSpPr>
            <a:grpSpLocks/>
          </p:cNvGrpSpPr>
          <p:nvPr/>
        </p:nvGrpSpPr>
        <p:grpSpPr bwMode="auto">
          <a:xfrm>
            <a:off x="481013" y="2822575"/>
            <a:ext cx="3768725" cy="798513"/>
            <a:chOff x="303" y="1778"/>
            <a:chExt cx="2374" cy="503"/>
          </a:xfrm>
        </p:grpSpPr>
        <p:pic>
          <p:nvPicPr>
            <p:cNvPr id="14348" name="Picture 7" descr="scale bar"/>
            <p:cNvPicPr>
              <a:picLocks noChangeAspect="1" noChangeArrowheads="1"/>
            </p:cNvPicPr>
            <p:nvPr/>
          </p:nvPicPr>
          <p:blipFill>
            <a:blip r:embed="rId3" cstate="print"/>
            <a:srcRect/>
            <a:stretch>
              <a:fillRect/>
            </a:stretch>
          </p:blipFill>
          <p:spPr bwMode="auto">
            <a:xfrm>
              <a:off x="303" y="1778"/>
              <a:ext cx="2374" cy="503"/>
            </a:xfrm>
            <a:prstGeom prst="rect">
              <a:avLst/>
            </a:prstGeom>
            <a:noFill/>
            <a:ln w="9525">
              <a:noFill/>
              <a:miter lim="800000"/>
              <a:headEnd/>
              <a:tailEnd/>
            </a:ln>
          </p:spPr>
        </p:pic>
        <p:sp>
          <p:nvSpPr>
            <p:cNvPr id="14349" name="Line 10"/>
            <p:cNvSpPr>
              <a:spLocks noChangeShapeType="1"/>
            </p:cNvSpPr>
            <p:nvPr/>
          </p:nvSpPr>
          <p:spPr bwMode="auto">
            <a:xfrm flipV="1">
              <a:off x="1188" y="2217"/>
              <a:ext cx="660" cy="0"/>
            </a:xfrm>
            <a:prstGeom prst="line">
              <a:avLst/>
            </a:prstGeom>
            <a:noFill/>
            <a:ln w="25400">
              <a:solidFill>
                <a:srgbClr val="080808"/>
              </a:solidFill>
              <a:round/>
              <a:headEnd/>
              <a:tailEnd type="arrow" w="med" len="med"/>
            </a:ln>
          </p:spPr>
          <p:txBody>
            <a:bodyPr wrap="none" anchor="ctr"/>
            <a:lstStyle/>
            <a:p>
              <a:endParaRPr lang="en-US">
                <a:latin typeface="Arial" pitchFamily="34" charset="0"/>
                <a:cs typeface="Arial" pitchFamily="34" charset="0"/>
              </a:endParaRPr>
            </a:p>
          </p:txBody>
        </p:sp>
      </p:grpSp>
      <p:sp>
        <p:nvSpPr>
          <p:cNvPr id="23563" name="Text Box 11"/>
          <p:cNvSpPr txBox="1">
            <a:spLocks noChangeArrowheads="1"/>
          </p:cNvSpPr>
          <p:nvPr/>
        </p:nvSpPr>
        <p:spPr bwMode="auto">
          <a:xfrm>
            <a:off x="428625" y="4214813"/>
            <a:ext cx="8382000" cy="2465387"/>
          </a:xfrm>
          <a:prstGeom prst="rect">
            <a:avLst/>
          </a:prstGeom>
          <a:solidFill>
            <a:srgbClr val="C0C0C0">
              <a:alpha val="10001"/>
            </a:srgbClr>
          </a:solidFill>
          <a:ln w="9525">
            <a:noFill/>
            <a:miter lim="800000"/>
            <a:headEnd/>
            <a:tailEnd/>
          </a:ln>
          <a:effectLst/>
        </p:spPr>
        <p:txBody>
          <a:bodyPr>
            <a:spAutoFit/>
          </a:bodyPr>
          <a:lstStyle/>
          <a:p>
            <a:pPr eaLnBrk="0" hangingPunct="0">
              <a:spcAft>
                <a:spcPct val="40000"/>
              </a:spcAft>
              <a:defRPr/>
            </a:pPr>
            <a:r>
              <a:rPr lang="fr-FR">
                <a:solidFill>
                  <a:srgbClr val="FFCC66"/>
                </a:solidFill>
                <a:effectLst>
                  <a:outerShdw blurRad="38100" dist="38100" dir="2700000" algn="tl">
                    <a:srgbClr val="000000"/>
                  </a:outerShdw>
                </a:effectLst>
                <a:latin typeface="Arial" pitchFamily="34" charset="0"/>
                <a:cs typeface="Arial" pitchFamily="34" charset="0"/>
              </a:rPr>
              <a:t>Propriétés</a:t>
            </a:r>
          </a:p>
          <a:p>
            <a:pPr eaLnBrk="0" hangingPunct="0">
              <a:spcAft>
                <a:spcPct val="40000"/>
              </a:spcAft>
              <a:defRPr/>
            </a:pPr>
            <a:r>
              <a:rPr lang="fr-FR">
                <a:effectLst>
                  <a:outerShdw blurRad="38100" dist="38100" dir="2700000" algn="tl">
                    <a:srgbClr val="000000"/>
                  </a:outerShdw>
                </a:effectLst>
                <a:latin typeface="Arial" pitchFamily="34" charset="0"/>
                <a:cs typeface="Arial" pitchFamily="34" charset="0"/>
              </a:rPr>
              <a:t>La variation de couleur est uniquement différenciatrice,</a:t>
            </a:r>
            <a:r>
              <a:rPr lang="fr-FR" b="1">
                <a:effectLst>
                  <a:outerShdw blurRad="38100" dist="38100" dir="2700000" algn="tl">
                    <a:srgbClr val="000000"/>
                  </a:outerShdw>
                </a:effectLst>
                <a:latin typeface="Arial" pitchFamily="34" charset="0"/>
                <a:cs typeface="Arial" pitchFamily="34" charset="0"/>
              </a:rPr>
              <a:t> </a:t>
            </a:r>
            <a:r>
              <a:rPr lang="fr-FR">
                <a:effectLst>
                  <a:outerShdw blurRad="38100" dist="38100" dir="2700000" algn="tl">
                    <a:srgbClr val="000000"/>
                  </a:outerShdw>
                </a:effectLst>
                <a:latin typeface="Arial" pitchFamily="34" charset="0"/>
                <a:cs typeface="Arial" pitchFamily="34" charset="0"/>
              </a:rPr>
              <a:t>elle est</a:t>
            </a:r>
            <a:r>
              <a:rPr lang="fr-FR" b="1">
                <a:effectLst>
                  <a:outerShdw blurRad="38100" dist="38100" dir="2700000" algn="tl">
                    <a:srgbClr val="000000"/>
                  </a:outerShdw>
                </a:effectLst>
                <a:latin typeface="Arial" pitchFamily="34" charset="0"/>
                <a:cs typeface="Arial" pitchFamily="34" charset="0"/>
              </a:rPr>
              <a:t> </a:t>
            </a:r>
            <a:r>
              <a:rPr lang="fr-FR">
                <a:effectLst>
                  <a:outerShdw blurRad="38100" dist="38100" dir="2700000" algn="tl">
                    <a:srgbClr val="000000"/>
                  </a:outerShdw>
                </a:effectLst>
                <a:latin typeface="Arial" pitchFamily="34" charset="0"/>
                <a:cs typeface="Arial" pitchFamily="34" charset="0"/>
              </a:rPr>
              <a:t>utilisée pour représenter des caractères qualitatifs, c’est-à-dire des objets de nature différente.</a:t>
            </a:r>
          </a:p>
          <a:p>
            <a:pPr eaLnBrk="0" hangingPunct="0">
              <a:defRPr/>
            </a:pPr>
            <a:endParaRPr lang="fr-FR" sz="800">
              <a:effectLst>
                <a:outerShdw blurRad="38100" dist="38100" dir="2700000" algn="tl">
                  <a:srgbClr val="000000"/>
                </a:outerShdw>
              </a:effectLst>
              <a:latin typeface="Arial" pitchFamily="34" charset="0"/>
              <a:cs typeface="Arial" pitchFamily="34" charset="0"/>
            </a:endParaRPr>
          </a:p>
          <a:p>
            <a:pPr eaLnBrk="0" hangingPunct="0">
              <a:spcAft>
                <a:spcPct val="40000"/>
              </a:spcAft>
              <a:defRPr/>
            </a:pPr>
            <a:r>
              <a:rPr lang="fr-FR">
                <a:solidFill>
                  <a:srgbClr val="FFCC66"/>
                </a:solidFill>
                <a:effectLst>
                  <a:outerShdw blurRad="38100" dist="38100" dir="2700000" algn="tl">
                    <a:srgbClr val="000000"/>
                  </a:outerShdw>
                </a:effectLst>
                <a:latin typeface="Arial" pitchFamily="34" charset="0"/>
                <a:cs typeface="Arial" pitchFamily="34" charset="0"/>
              </a:rPr>
              <a:t>Utilisation pour une meilleure efficacité</a:t>
            </a:r>
          </a:p>
          <a:p>
            <a:pPr eaLnBrk="0" hangingPunct="0">
              <a:spcAft>
                <a:spcPct val="40000"/>
              </a:spcAft>
              <a:defRPr/>
            </a:pPr>
            <a:r>
              <a:rPr lang="fr-FR">
                <a:effectLst>
                  <a:outerShdw blurRad="38100" dist="38100" dir="2700000" algn="tl">
                    <a:srgbClr val="000000"/>
                  </a:outerShdw>
                </a:effectLst>
                <a:latin typeface="Arial" pitchFamily="34" charset="0"/>
                <a:cs typeface="Arial" pitchFamily="34" charset="0"/>
              </a:rPr>
              <a:t>La variation de couleur s’emploie dans toutes les implantations mais elle est surtout efficace en </a:t>
            </a:r>
            <a:r>
              <a:rPr lang="fr-FR">
                <a:solidFill>
                  <a:srgbClr val="FFCC66"/>
                </a:solidFill>
                <a:effectLst>
                  <a:outerShdw blurRad="38100" dist="38100" dir="2700000" algn="tl">
                    <a:srgbClr val="000000"/>
                  </a:outerShdw>
                </a:effectLst>
                <a:latin typeface="Arial" pitchFamily="34" charset="0"/>
                <a:cs typeface="Arial" pitchFamily="34" charset="0"/>
              </a:rPr>
              <a:t>implantation de surface</a:t>
            </a:r>
            <a:r>
              <a:rPr lang="fr-FR">
                <a:effectLst>
                  <a:outerShdw blurRad="38100" dist="38100" dir="2700000" algn="tl">
                    <a:srgbClr val="000000"/>
                  </a:outerShdw>
                </a:effectLst>
                <a:latin typeface="Arial" pitchFamily="34" charset="0"/>
                <a:cs typeface="Arial" pitchFamily="34" charset="0"/>
              </a:rPr>
              <a:t> </a:t>
            </a:r>
            <a:endParaRPr lang="fr-FR">
              <a:solidFill>
                <a:srgbClr val="FFCC66"/>
              </a:solidFill>
              <a:effectLst>
                <a:outerShdw blurRad="38100" dist="38100" dir="2700000" algn="tl">
                  <a:srgbClr val="000000"/>
                </a:outerShdw>
              </a:effectLst>
              <a:latin typeface="Arial" pitchFamily="34" charset="0"/>
              <a:cs typeface="Arial" pitchFamily="34" charset="0"/>
            </a:endParaRPr>
          </a:p>
        </p:txBody>
      </p:sp>
      <p:sp>
        <p:nvSpPr>
          <p:cNvPr id="23570" name="Text Box 18"/>
          <p:cNvSpPr txBox="1">
            <a:spLocks noChangeArrowheads="1"/>
          </p:cNvSpPr>
          <p:nvPr/>
        </p:nvSpPr>
        <p:spPr bwMode="auto">
          <a:xfrm>
            <a:off x="5318125" y="3644900"/>
            <a:ext cx="3105150" cy="336550"/>
          </a:xfrm>
          <a:prstGeom prst="rect">
            <a:avLst/>
          </a:prstGeom>
          <a:noFill/>
          <a:ln w="9525">
            <a:noFill/>
            <a:miter lim="800000"/>
            <a:headEnd/>
            <a:tailEnd/>
          </a:ln>
          <a:effectLst/>
        </p:spPr>
        <p:txBody>
          <a:bodyPr wrap="none">
            <a:spAutoFit/>
          </a:bodyPr>
          <a:lstStyle/>
          <a:p>
            <a:pPr eaLnBrk="0" hangingPunct="0">
              <a:defRPr/>
            </a:pPr>
            <a:r>
              <a:rPr lang="fr-FR" sz="1600">
                <a:effectLst>
                  <a:outerShdw blurRad="38100" dist="38100" dir="2700000" algn="tl">
                    <a:srgbClr val="000000"/>
                  </a:outerShdw>
                </a:effectLst>
                <a:latin typeface="Arial" pitchFamily="34" charset="0"/>
                <a:cs typeface="Arial" pitchFamily="34" charset="0"/>
              </a:rPr>
              <a:t>L ’œil ne peut pas établir d’ordre</a:t>
            </a:r>
            <a:endParaRPr lang="fr-FR" sz="2400">
              <a:effectLst>
                <a:outerShdw blurRad="38100" dist="38100" dir="2700000" algn="tl">
                  <a:srgbClr val="000000"/>
                </a:outerShdw>
              </a:effectLst>
              <a:latin typeface="Arial" pitchFamily="34" charset="0"/>
              <a:cs typeface="Arial" pitchFamily="34" charset="0"/>
            </a:endParaRPr>
          </a:p>
        </p:txBody>
      </p:sp>
      <p:pic>
        <p:nvPicPr>
          <p:cNvPr id="14343" name="Picture 19" descr="Sans titre-1 copie"/>
          <p:cNvPicPr>
            <a:picLocks noChangeAspect="1" noChangeArrowheads="1"/>
          </p:cNvPicPr>
          <p:nvPr/>
        </p:nvPicPr>
        <p:blipFill>
          <a:blip r:embed="rId4" cstate="print"/>
          <a:srcRect/>
          <a:stretch>
            <a:fillRect/>
          </a:stretch>
        </p:blipFill>
        <p:spPr bwMode="auto">
          <a:xfrm>
            <a:off x="4970463" y="3609975"/>
            <a:ext cx="366712" cy="366713"/>
          </a:xfrm>
          <a:prstGeom prst="rect">
            <a:avLst/>
          </a:prstGeom>
          <a:noFill/>
          <a:ln w="9525">
            <a:noFill/>
            <a:miter lim="800000"/>
            <a:headEnd/>
            <a:tailEnd/>
          </a:ln>
        </p:spPr>
      </p:pic>
      <p:grpSp>
        <p:nvGrpSpPr>
          <p:cNvPr id="14344" name="Group 21"/>
          <p:cNvGrpSpPr>
            <a:grpSpLocks/>
          </p:cNvGrpSpPr>
          <p:nvPr/>
        </p:nvGrpSpPr>
        <p:grpSpPr bwMode="auto">
          <a:xfrm>
            <a:off x="5319713" y="2825750"/>
            <a:ext cx="3087687" cy="755650"/>
            <a:chOff x="3071" y="1635"/>
            <a:chExt cx="2074" cy="573"/>
          </a:xfrm>
        </p:grpSpPr>
        <p:pic>
          <p:nvPicPr>
            <p:cNvPr id="14346" name="Picture 8" descr="couleur"/>
            <p:cNvPicPr>
              <a:picLocks noChangeAspect="1" noChangeArrowheads="1"/>
            </p:cNvPicPr>
            <p:nvPr/>
          </p:nvPicPr>
          <p:blipFill>
            <a:blip r:embed="rId5" cstate="print"/>
            <a:srcRect r="40875"/>
            <a:stretch>
              <a:fillRect/>
            </a:stretch>
          </p:blipFill>
          <p:spPr bwMode="auto">
            <a:xfrm>
              <a:off x="3071" y="1635"/>
              <a:ext cx="1458" cy="537"/>
            </a:xfrm>
            <a:prstGeom prst="rect">
              <a:avLst/>
            </a:prstGeom>
            <a:noFill/>
            <a:ln w="9525">
              <a:noFill/>
              <a:miter lim="800000"/>
              <a:headEnd/>
              <a:tailEnd/>
            </a:ln>
          </p:spPr>
        </p:pic>
        <p:pic>
          <p:nvPicPr>
            <p:cNvPr id="14347" name="Picture 20" descr="couleur"/>
            <p:cNvPicPr>
              <a:picLocks noChangeAspect="1" noChangeArrowheads="1"/>
            </p:cNvPicPr>
            <p:nvPr/>
          </p:nvPicPr>
          <p:blipFill>
            <a:blip r:embed="rId6" cstate="print"/>
            <a:srcRect l="77698" r="-2802" b="-5588"/>
            <a:stretch>
              <a:fillRect/>
            </a:stretch>
          </p:blipFill>
          <p:spPr bwMode="auto">
            <a:xfrm>
              <a:off x="4520" y="1635"/>
              <a:ext cx="625" cy="573"/>
            </a:xfrm>
            <a:prstGeom prst="rect">
              <a:avLst/>
            </a:prstGeom>
            <a:noFill/>
            <a:ln w="9525">
              <a:noFill/>
              <a:miter lim="800000"/>
              <a:headEnd/>
              <a:tailEnd/>
            </a:ln>
          </p:spPr>
        </p:pic>
      </p:grpSp>
      <p:sp>
        <p:nvSpPr>
          <p:cNvPr id="23574" name="Rectangle 22"/>
          <p:cNvSpPr>
            <a:spLocks noRot="1" noChangeArrowheads="1"/>
          </p:cNvSpPr>
          <p:nvPr/>
        </p:nvSpPr>
        <p:spPr bwMode="auto">
          <a:xfrm>
            <a:off x="0" y="336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variation de la couleur</a:t>
            </a:r>
            <a:endParaRPr lang="fr-FR" sz="3200" i="1">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6" name="Rectangle 6"/>
          <p:cNvSpPr>
            <a:spLocks noRot="1" noChangeArrowheads="1"/>
          </p:cNvSpPr>
          <p:nvPr/>
        </p:nvSpPr>
        <p:spPr bwMode="auto">
          <a:xfrm>
            <a:off x="0" y="209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la couleur</a:t>
            </a:r>
            <a:endParaRPr lang="fr-FR" sz="3200" i="1">
              <a:effectLst>
                <a:outerShdw blurRad="38100" dist="38100" dir="2700000" algn="tl">
                  <a:srgbClr val="000000"/>
                </a:outerShdw>
              </a:effectLst>
              <a:latin typeface="Arial" charset="0"/>
            </a:endParaRPr>
          </a:p>
        </p:txBody>
      </p:sp>
      <p:sp>
        <p:nvSpPr>
          <p:cNvPr id="87048" name="Text Box 8"/>
          <p:cNvSpPr txBox="1">
            <a:spLocks noChangeArrowheads="1"/>
          </p:cNvSpPr>
          <p:nvPr/>
        </p:nvSpPr>
        <p:spPr bwMode="auto">
          <a:xfrm>
            <a:off x="422275" y="2709863"/>
            <a:ext cx="1725613" cy="2289175"/>
          </a:xfrm>
          <a:prstGeom prst="rect">
            <a:avLst/>
          </a:prstGeom>
          <a:noFill/>
          <a:ln w="9525">
            <a:noFill/>
            <a:miter lim="800000"/>
            <a:headEnd/>
            <a:tailEnd/>
          </a:ln>
          <a:effectLst/>
        </p:spPr>
        <p:txBody>
          <a:bodyPr>
            <a:spAutoFit/>
          </a:bodyPr>
          <a:lstStyle/>
          <a:p>
            <a:pPr>
              <a:spcBef>
                <a:spcPct val="50000"/>
              </a:spcBef>
              <a:defRPr/>
            </a:pPr>
            <a:r>
              <a:rPr lang="fr-FR">
                <a:effectLst>
                  <a:outerShdw blurRad="38100" dist="38100" dir="2700000" algn="tl">
                    <a:srgbClr val="000000"/>
                  </a:outerShdw>
                </a:effectLst>
                <a:latin typeface="Arial" charset="0"/>
              </a:rPr>
              <a:t>Exemple de variation de la couleur dans des zones (données qualitatives en implantation surfacique)</a:t>
            </a:r>
          </a:p>
        </p:txBody>
      </p:sp>
      <p:grpSp>
        <p:nvGrpSpPr>
          <p:cNvPr id="15364" name="Group 12"/>
          <p:cNvGrpSpPr>
            <a:grpSpLocks/>
          </p:cNvGrpSpPr>
          <p:nvPr/>
        </p:nvGrpSpPr>
        <p:grpSpPr bwMode="auto">
          <a:xfrm>
            <a:off x="2854325" y="1131888"/>
            <a:ext cx="5930900" cy="5519737"/>
            <a:chOff x="1798" y="713"/>
            <a:chExt cx="3736" cy="3477"/>
          </a:xfrm>
        </p:grpSpPr>
        <p:pic>
          <p:nvPicPr>
            <p:cNvPr id="15365" name="Picture 11"/>
            <p:cNvPicPr>
              <a:picLocks noChangeAspect="1" noChangeArrowheads="1"/>
            </p:cNvPicPr>
            <p:nvPr/>
          </p:nvPicPr>
          <p:blipFill>
            <a:blip r:embed="rId3" cstate="print"/>
            <a:srcRect l="2226" t="13354" r="45950" b="9479"/>
            <a:stretch>
              <a:fillRect/>
            </a:stretch>
          </p:blipFill>
          <p:spPr bwMode="auto">
            <a:xfrm>
              <a:off x="1798" y="713"/>
              <a:ext cx="3736" cy="3477"/>
            </a:xfrm>
            <a:prstGeom prst="rect">
              <a:avLst/>
            </a:prstGeom>
            <a:noFill/>
            <a:ln w="9525">
              <a:noFill/>
              <a:miter lim="800000"/>
              <a:headEnd/>
              <a:tailEnd/>
            </a:ln>
          </p:spPr>
        </p:pic>
        <p:sp>
          <p:nvSpPr>
            <p:cNvPr id="15366" name="Text Box 4"/>
            <p:cNvSpPr txBox="1">
              <a:spLocks noChangeArrowheads="1"/>
            </p:cNvSpPr>
            <p:nvPr/>
          </p:nvSpPr>
          <p:spPr bwMode="auto">
            <a:xfrm>
              <a:off x="4098" y="1111"/>
              <a:ext cx="1249" cy="300"/>
            </a:xfrm>
            <a:prstGeom prst="rect">
              <a:avLst/>
            </a:prstGeom>
            <a:noFill/>
            <a:ln w="9525">
              <a:noFill/>
              <a:miter lim="800000"/>
              <a:headEnd/>
              <a:tailEnd/>
            </a:ln>
          </p:spPr>
          <p:txBody>
            <a:bodyPr>
              <a:spAutoFit/>
            </a:bodyPr>
            <a:lstStyle/>
            <a:p>
              <a:pPr algn="ctr" eaLnBrk="0" hangingPunct="0">
                <a:lnSpc>
                  <a:spcPct val="80000"/>
                </a:lnSpc>
                <a:spcBef>
                  <a:spcPct val="50000"/>
                </a:spcBef>
              </a:pPr>
              <a:r>
                <a:rPr lang="fr-FR" sz="1200" b="1">
                  <a:solidFill>
                    <a:schemeClr val="bg1"/>
                  </a:solidFill>
                  <a:latin typeface="Arial" charset="0"/>
                </a:rPr>
                <a:t>Occupation des sols</a:t>
              </a:r>
            </a:p>
            <a:p>
              <a:pPr algn="ctr" eaLnBrk="0" hangingPunct="0">
                <a:lnSpc>
                  <a:spcPct val="80000"/>
                </a:lnSpc>
                <a:spcBef>
                  <a:spcPct val="50000"/>
                </a:spcBef>
              </a:pPr>
              <a:r>
                <a:rPr lang="fr-FR" sz="1200" b="1">
                  <a:solidFill>
                    <a:schemeClr val="bg1"/>
                  </a:solidFill>
                  <a:latin typeface="Arial" charset="0"/>
                </a:rPr>
                <a:t>Thaïlande - 2000</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2" name="Text Box 6"/>
          <p:cNvSpPr txBox="1">
            <a:spLocks noChangeArrowheads="1"/>
          </p:cNvSpPr>
          <p:nvPr/>
        </p:nvSpPr>
        <p:spPr bwMode="auto">
          <a:xfrm>
            <a:off x="542925" y="1206500"/>
            <a:ext cx="8129588" cy="2493963"/>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dirty="0">
                <a:solidFill>
                  <a:srgbClr val="FFFFFF"/>
                </a:solidFill>
                <a:effectLst>
                  <a:outerShdw blurRad="38100" dist="38100" dir="2700000" algn="tl">
                    <a:srgbClr val="000000"/>
                  </a:outerShdw>
                </a:effectLst>
                <a:latin typeface="Arial" charset="0"/>
                <a:cs typeface="Tahoma" pitchFamily="34" charset="0"/>
              </a:rPr>
              <a:t>L’orientation est définie par l’angle que fait un </a:t>
            </a:r>
            <a:r>
              <a:rPr lang="fr-FR" dirty="0">
                <a:solidFill>
                  <a:srgbClr val="FFCC66"/>
                </a:solidFill>
                <a:effectLst>
                  <a:outerShdw blurRad="38100" dist="38100" dir="2700000" algn="tl">
                    <a:srgbClr val="000000"/>
                  </a:outerShdw>
                </a:effectLst>
                <a:latin typeface="Arial" charset="0"/>
                <a:cs typeface="Tahoma" pitchFamily="34" charset="0"/>
              </a:rPr>
              <a:t>figuré linéaire avec la verticale</a:t>
            </a:r>
          </a:p>
          <a:p>
            <a:pPr eaLnBrk="0" hangingPunct="0">
              <a:defRPr/>
            </a:pPr>
            <a:endParaRPr lang="fr-FR" dirty="0">
              <a:solidFill>
                <a:srgbClr val="FFCC66"/>
              </a:solidFill>
              <a:effectLst>
                <a:outerShdw blurRad="38100" dist="38100" dir="2700000" algn="tl">
                  <a:srgbClr val="000000"/>
                </a:outerShdw>
              </a:effectLst>
              <a:latin typeface="Arial" charset="0"/>
              <a:cs typeface="Tahoma" pitchFamily="34" charset="0"/>
            </a:endParaRPr>
          </a:p>
          <a:p>
            <a:pPr eaLnBrk="0" hangingPunct="0">
              <a:defRPr/>
            </a:pPr>
            <a:endParaRPr lang="fr-FR" dirty="0">
              <a:solidFill>
                <a:srgbClr val="FFCC66"/>
              </a:solidFill>
              <a:effectLst>
                <a:outerShdw blurRad="38100" dist="38100" dir="2700000" algn="tl">
                  <a:srgbClr val="000000"/>
                </a:outerShdw>
              </a:effectLst>
              <a:latin typeface="Arial" charset="0"/>
              <a:cs typeface="Tahoma" pitchFamily="34" charset="0"/>
            </a:endParaRPr>
          </a:p>
          <a:p>
            <a:pPr eaLnBrk="0" hangingPunct="0">
              <a:defRPr/>
            </a:pPr>
            <a:endParaRPr lang="fr-FR" dirty="0">
              <a:solidFill>
                <a:srgbClr val="FFCC66"/>
              </a:solidFill>
              <a:effectLst>
                <a:outerShdw blurRad="38100" dist="38100" dir="2700000" algn="tl">
                  <a:srgbClr val="000000"/>
                </a:outerShdw>
              </a:effectLst>
              <a:latin typeface="Arial" charset="0"/>
              <a:cs typeface="Tahoma" pitchFamily="34" charset="0"/>
            </a:endParaRPr>
          </a:p>
          <a:p>
            <a:pPr eaLnBrk="0" hangingPunct="0">
              <a:defRPr/>
            </a:pPr>
            <a:endParaRPr lang="fr-FR" dirty="0">
              <a:solidFill>
                <a:srgbClr val="FFCC66"/>
              </a:solidFill>
              <a:effectLst>
                <a:outerShdw blurRad="38100" dist="38100" dir="2700000" algn="tl">
                  <a:srgbClr val="000000"/>
                </a:outerShdw>
              </a:effectLst>
              <a:latin typeface="Arial" charset="0"/>
              <a:cs typeface="Tahoma" pitchFamily="34" charset="0"/>
            </a:endParaRPr>
          </a:p>
          <a:p>
            <a:pPr eaLnBrk="0" hangingPunct="0">
              <a:spcAft>
                <a:spcPct val="30000"/>
              </a:spcAft>
              <a:defRPr/>
            </a:pPr>
            <a:r>
              <a:rPr lang="fr-FR" sz="2000" dirty="0">
                <a:solidFill>
                  <a:srgbClr val="FFCC66"/>
                </a:solidFill>
                <a:effectLst>
                  <a:outerShdw blurRad="38100" dist="38100" dir="2700000" algn="tl">
                    <a:srgbClr val="000000"/>
                  </a:outerShdw>
                </a:effectLst>
                <a:latin typeface="Arial" charset="0"/>
                <a:cs typeface="Tahoma" pitchFamily="34" charset="0"/>
              </a:rPr>
              <a:t>Propriétés et utilisation</a:t>
            </a:r>
          </a:p>
          <a:p>
            <a:pPr eaLnBrk="0" hangingPunct="0">
              <a:spcAft>
                <a:spcPct val="30000"/>
              </a:spcAft>
              <a:buClr>
                <a:srgbClr val="FFCC66"/>
              </a:buClr>
              <a:buSzPct val="70000"/>
              <a:buFont typeface="Wingdings" pitchFamily="2" charset="2"/>
              <a:buChar char="§"/>
              <a:defRPr/>
            </a:pPr>
            <a:r>
              <a:rPr lang="fr-FR" dirty="0">
                <a:effectLst>
                  <a:outerShdw blurRad="38100" dist="38100" dir="2700000" algn="tl">
                    <a:srgbClr val="000000"/>
                  </a:outerShdw>
                </a:effectLst>
                <a:latin typeface="Arial" charset="0"/>
                <a:cs typeface="Tahoma" pitchFamily="34" charset="0"/>
              </a:rPr>
              <a:t> La variation d’orientation </a:t>
            </a:r>
            <a:r>
              <a:rPr lang="fr-FR" dirty="0">
                <a:effectLst>
                  <a:outerShdw blurRad="38100" dist="38100" dir="2700000" algn="tl">
                    <a:srgbClr val="000000"/>
                  </a:outerShdw>
                </a:effectLst>
                <a:latin typeface="Arial" charset="0"/>
                <a:cs typeface="Tahoma" pitchFamily="34" charset="0"/>
              </a:rPr>
              <a:t>est </a:t>
            </a:r>
            <a:r>
              <a:rPr lang="fr-FR" dirty="0">
                <a:effectLst>
                  <a:outerShdw blurRad="38100" dist="38100" dir="2700000" algn="tl">
                    <a:srgbClr val="000000"/>
                  </a:outerShdw>
                </a:effectLst>
                <a:latin typeface="Arial" charset="0"/>
                <a:cs typeface="Tahoma" pitchFamily="34" charset="0"/>
              </a:rPr>
              <a:t>uniquement différenciatrice</a:t>
            </a:r>
          </a:p>
          <a:p>
            <a:pPr eaLnBrk="0" hangingPunct="0">
              <a:spcAft>
                <a:spcPct val="30000"/>
              </a:spcAft>
              <a:buClr>
                <a:srgbClr val="FFCC66"/>
              </a:buClr>
              <a:buSzPct val="70000"/>
              <a:buFont typeface="Wingdings" pitchFamily="2" charset="2"/>
              <a:buChar char="§"/>
              <a:defRPr/>
            </a:pPr>
            <a:r>
              <a:rPr lang="fr-FR" dirty="0">
                <a:effectLst>
                  <a:outerShdw blurRad="38100" dist="38100" dir="2700000" algn="tl">
                    <a:srgbClr val="000000"/>
                  </a:outerShdw>
                </a:effectLst>
                <a:latin typeface="Arial" charset="0"/>
                <a:cs typeface="Tahoma" pitchFamily="34" charset="0"/>
              </a:rPr>
              <a:t> Cette variable est limitée à 4 directions sans quoi l’on perd en efficacité</a:t>
            </a:r>
          </a:p>
        </p:txBody>
      </p:sp>
      <p:pic>
        <p:nvPicPr>
          <p:cNvPr id="16387" name="Picture 8" descr="orientation surf"/>
          <p:cNvPicPr>
            <a:picLocks noChangeAspect="1" noChangeArrowheads="1"/>
          </p:cNvPicPr>
          <p:nvPr/>
        </p:nvPicPr>
        <p:blipFill>
          <a:blip r:embed="rId3" cstate="print"/>
          <a:srcRect/>
          <a:stretch>
            <a:fillRect/>
          </a:stretch>
        </p:blipFill>
        <p:spPr bwMode="auto">
          <a:xfrm>
            <a:off x="541338" y="3914775"/>
            <a:ext cx="4810125" cy="2697163"/>
          </a:xfrm>
          <a:prstGeom prst="rect">
            <a:avLst/>
          </a:prstGeom>
          <a:noFill/>
          <a:ln w="9525">
            <a:noFill/>
            <a:miter lim="800000"/>
            <a:headEnd/>
            <a:tailEnd/>
          </a:ln>
        </p:spPr>
      </p:pic>
      <p:pic>
        <p:nvPicPr>
          <p:cNvPr id="16388" name="Picture 9" descr="orientation ponct"/>
          <p:cNvPicPr>
            <a:picLocks noChangeAspect="1" noChangeArrowheads="1"/>
          </p:cNvPicPr>
          <p:nvPr/>
        </p:nvPicPr>
        <p:blipFill>
          <a:blip r:embed="rId4" cstate="print"/>
          <a:srcRect/>
          <a:stretch>
            <a:fillRect/>
          </a:stretch>
        </p:blipFill>
        <p:spPr bwMode="auto">
          <a:xfrm>
            <a:off x="3803650" y="1776413"/>
            <a:ext cx="1054100" cy="623887"/>
          </a:xfrm>
          <a:prstGeom prst="rect">
            <a:avLst/>
          </a:prstGeom>
          <a:noFill/>
          <a:ln w="9525">
            <a:noFill/>
            <a:miter lim="800000"/>
            <a:headEnd/>
            <a:tailEnd/>
          </a:ln>
        </p:spPr>
      </p:pic>
      <p:sp>
        <p:nvSpPr>
          <p:cNvPr id="24588" name="Text Box 12"/>
          <p:cNvSpPr txBox="1">
            <a:spLocks noChangeArrowheads="1"/>
          </p:cNvSpPr>
          <p:nvPr/>
        </p:nvSpPr>
        <p:spPr bwMode="auto">
          <a:xfrm>
            <a:off x="5508625" y="4595813"/>
            <a:ext cx="3155950" cy="1465262"/>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L’orientation trouve sa meilleure utilisation en </a:t>
            </a:r>
            <a:r>
              <a:rPr lang="fr-FR">
                <a:solidFill>
                  <a:srgbClr val="FFCC66"/>
                </a:solidFill>
                <a:effectLst>
                  <a:outerShdw blurRad="38100" dist="38100" dir="2700000" algn="tl">
                    <a:srgbClr val="000000"/>
                  </a:outerShdw>
                </a:effectLst>
                <a:latin typeface="Arial" charset="0"/>
                <a:cs typeface="Tahoma" pitchFamily="34" charset="0"/>
              </a:rPr>
              <a:t>implantation ponctuelle,</a:t>
            </a:r>
            <a:r>
              <a:rPr lang="fr-FR" b="1">
                <a:solidFill>
                  <a:srgbClr val="FFFF00"/>
                </a:solidFill>
                <a:effectLst>
                  <a:outerShdw blurRad="38100" dist="38100" dir="2700000" algn="tl">
                    <a:srgbClr val="000000"/>
                  </a:outerShdw>
                </a:effectLst>
                <a:latin typeface="Arial" charset="0"/>
                <a:cs typeface="Tahoma" pitchFamily="34" charset="0"/>
              </a:rPr>
              <a:t> </a:t>
            </a:r>
            <a:r>
              <a:rPr lang="fr-FR">
                <a:solidFill>
                  <a:srgbClr val="FFFFFF"/>
                </a:solidFill>
                <a:effectLst>
                  <a:outerShdw blurRad="38100" dist="38100" dir="2700000" algn="tl">
                    <a:srgbClr val="000000"/>
                  </a:outerShdw>
                </a:effectLst>
                <a:latin typeface="Arial" charset="0"/>
                <a:cs typeface="Tahoma" pitchFamily="34" charset="0"/>
              </a:rPr>
              <a:t>mais peut aussi être utilisée pour remplir des zones (trames)</a:t>
            </a:r>
          </a:p>
        </p:txBody>
      </p:sp>
      <p:sp>
        <p:nvSpPr>
          <p:cNvPr id="24589" name="Rectangle 13"/>
          <p:cNvSpPr>
            <a:spLocks noRot="1" noChangeArrowheads="1"/>
          </p:cNvSpPr>
          <p:nvPr/>
        </p:nvSpPr>
        <p:spPr bwMode="auto">
          <a:xfrm>
            <a:off x="0" y="336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d’orientation</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530225" y="1347788"/>
            <a:ext cx="8385175" cy="1465262"/>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On appelle « valeur », </a:t>
            </a:r>
            <a:r>
              <a:rPr lang="fr-FR">
                <a:effectLst>
                  <a:outerShdw blurRad="38100" dist="38100" dir="2700000" algn="tl">
                    <a:srgbClr val="000000"/>
                  </a:outerShdw>
                </a:effectLst>
                <a:latin typeface="Arial" charset="0"/>
                <a:cs typeface="Tahoma" pitchFamily="34" charset="0"/>
              </a:rPr>
              <a:t>le</a:t>
            </a:r>
            <a:r>
              <a:rPr lang="fr-FR">
                <a:solidFill>
                  <a:srgbClr val="FFCC66"/>
                </a:solidFill>
                <a:effectLst>
                  <a:outerShdw blurRad="38100" dist="38100" dir="2700000" algn="tl">
                    <a:srgbClr val="000000"/>
                  </a:outerShdw>
                </a:effectLst>
                <a:latin typeface="Arial" charset="0"/>
                <a:cs typeface="Tahoma" pitchFamily="34" charset="0"/>
              </a:rPr>
              <a:t> </a:t>
            </a:r>
            <a:r>
              <a:rPr lang="fr-FR">
                <a:effectLst>
                  <a:outerShdw blurRad="38100" dist="38100" dir="2700000" algn="tl">
                    <a:srgbClr val="000000"/>
                  </a:outerShdw>
                </a:effectLst>
                <a:latin typeface="Arial" charset="0"/>
                <a:cs typeface="Tahoma" pitchFamily="34" charset="0"/>
              </a:rPr>
              <a:t>rapport entre la quantité d’une teinte et la quantité de blanc dans une surface donnée</a:t>
            </a:r>
          </a:p>
          <a:p>
            <a:pPr eaLnBrk="0" hangingPunct="0">
              <a:defRPr/>
            </a:pPr>
            <a:endParaRPr lang="fr-FR">
              <a:effectLst>
                <a:outerShdw blurRad="38100" dist="38100" dir="2700000" algn="tl">
                  <a:srgbClr val="000000"/>
                </a:outerShdw>
              </a:effectLst>
              <a:latin typeface="Arial" charset="0"/>
              <a:cs typeface="Tahoma" pitchFamily="34" charset="0"/>
            </a:endParaRPr>
          </a:p>
          <a:p>
            <a:pPr>
              <a:defRPr/>
            </a:pPr>
            <a:r>
              <a:rPr lang="fr-FR">
                <a:solidFill>
                  <a:srgbClr val="FFFFFF"/>
                </a:solidFill>
                <a:effectLst>
                  <a:outerShdw blurRad="38100" dist="38100" dir="2700000" algn="tl">
                    <a:srgbClr val="000000"/>
                  </a:outerShdw>
                </a:effectLst>
                <a:latin typeface="Arial" charset="0"/>
              </a:rPr>
              <a:t>C’est en fait un dégradé, </a:t>
            </a:r>
            <a:r>
              <a:rPr lang="fr-FR">
                <a:effectLst>
                  <a:outerShdw blurRad="38100" dist="38100" dir="2700000" algn="tl">
                    <a:srgbClr val="000000"/>
                  </a:outerShdw>
                </a:effectLst>
                <a:latin typeface="Arial" charset="0"/>
              </a:rPr>
              <a:t>une</a:t>
            </a:r>
            <a:r>
              <a:rPr lang="fr-FR">
                <a:solidFill>
                  <a:srgbClr val="FFCC66"/>
                </a:solidFill>
                <a:effectLst>
                  <a:outerShdw blurRad="38100" dist="38100" dir="2700000" algn="tl">
                    <a:srgbClr val="000000"/>
                  </a:outerShdw>
                </a:effectLst>
                <a:latin typeface="Arial" charset="0"/>
              </a:rPr>
              <a:t> progression continue</a:t>
            </a:r>
            <a:r>
              <a:rPr lang="fr-FR">
                <a:solidFill>
                  <a:srgbClr val="FFFFFF"/>
                </a:solidFill>
                <a:effectLst>
                  <a:outerShdw blurRad="38100" dist="38100" dir="2700000" algn="tl">
                    <a:srgbClr val="000000"/>
                  </a:outerShdw>
                </a:effectLst>
                <a:latin typeface="Arial" charset="0"/>
              </a:rPr>
              <a:t> allant du </a:t>
            </a:r>
            <a:r>
              <a:rPr lang="fr-FR">
                <a:solidFill>
                  <a:srgbClr val="FFCC66"/>
                </a:solidFill>
                <a:effectLst>
                  <a:outerShdw blurRad="38100" dist="38100" dir="2700000" algn="tl">
                    <a:srgbClr val="000000"/>
                  </a:outerShdw>
                </a:effectLst>
                <a:latin typeface="Arial" charset="0"/>
              </a:rPr>
              <a:t>blanc au noir</a:t>
            </a:r>
            <a:r>
              <a:rPr lang="fr-FR">
                <a:solidFill>
                  <a:srgbClr val="FFFFFF"/>
                </a:solidFill>
                <a:effectLst>
                  <a:outerShdw blurRad="38100" dist="38100" dir="2700000" algn="tl">
                    <a:srgbClr val="000000"/>
                  </a:outerShdw>
                </a:effectLst>
                <a:latin typeface="Arial" charset="0"/>
              </a:rPr>
              <a:t> (ou du blanc à toute autre couleur foncée)</a:t>
            </a:r>
            <a:endParaRPr lang="fr-FR">
              <a:solidFill>
                <a:srgbClr val="FFFFFF"/>
              </a:solidFill>
              <a:effectLst>
                <a:outerShdw blurRad="38100" dist="38100" dir="2700000" algn="tl">
                  <a:srgbClr val="000000"/>
                </a:outerShdw>
              </a:effectLst>
              <a:latin typeface="Arial" charset="0"/>
              <a:cs typeface="Tahoma" pitchFamily="34" charset="0"/>
            </a:endParaRPr>
          </a:p>
        </p:txBody>
      </p:sp>
      <p:pic>
        <p:nvPicPr>
          <p:cNvPr id="17411" name="Picture 6" descr="trame"/>
          <p:cNvPicPr>
            <a:picLocks noChangeAspect="1" noChangeArrowheads="1"/>
          </p:cNvPicPr>
          <p:nvPr/>
        </p:nvPicPr>
        <p:blipFill>
          <a:blip r:embed="rId3" cstate="print"/>
          <a:srcRect/>
          <a:stretch>
            <a:fillRect/>
          </a:stretch>
        </p:blipFill>
        <p:spPr bwMode="auto">
          <a:xfrm>
            <a:off x="500063" y="5459413"/>
            <a:ext cx="1868487" cy="865187"/>
          </a:xfrm>
          <a:prstGeom prst="rect">
            <a:avLst/>
          </a:prstGeom>
          <a:noFill/>
          <a:ln w="9525">
            <a:noFill/>
            <a:miter lim="800000"/>
            <a:headEnd/>
            <a:tailEnd/>
          </a:ln>
        </p:spPr>
      </p:pic>
      <p:pic>
        <p:nvPicPr>
          <p:cNvPr id="17412" name="Picture 7" descr="trame gris"/>
          <p:cNvPicPr>
            <a:picLocks noChangeAspect="1" noChangeArrowheads="1"/>
          </p:cNvPicPr>
          <p:nvPr/>
        </p:nvPicPr>
        <p:blipFill>
          <a:blip r:embed="rId4" cstate="print"/>
          <a:srcRect/>
          <a:stretch>
            <a:fillRect/>
          </a:stretch>
        </p:blipFill>
        <p:spPr bwMode="auto">
          <a:xfrm>
            <a:off x="500063" y="3338513"/>
            <a:ext cx="2301875" cy="865187"/>
          </a:xfrm>
          <a:prstGeom prst="rect">
            <a:avLst/>
          </a:prstGeom>
          <a:noFill/>
          <a:ln w="9525">
            <a:noFill/>
            <a:miter lim="800000"/>
            <a:headEnd/>
            <a:tailEnd/>
          </a:ln>
        </p:spPr>
      </p:pic>
      <p:pic>
        <p:nvPicPr>
          <p:cNvPr id="17413" name="Picture 8" descr="trame couleur"/>
          <p:cNvPicPr>
            <a:picLocks noChangeAspect="1" noChangeArrowheads="1"/>
          </p:cNvPicPr>
          <p:nvPr/>
        </p:nvPicPr>
        <p:blipFill>
          <a:blip r:embed="rId5" cstate="print"/>
          <a:srcRect/>
          <a:stretch>
            <a:fillRect/>
          </a:stretch>
        </p:blipFill>
        <p:spPr bwMode="auto">
          <a:xfrm>
            <a:off x="500063" y="4392613"/>
            <a:ext cx="2301875" cy="865187"/>
          </a:xfrm>
          <a:prstGeom prst="rect">
            <a:avLst/>
          </a:prstGeom>
          <a:noFill/>
          <a:ln w="9525">
            <a:noFill/>
            <a:miter lim="800000"/>
            <a:headEnd/>
            <a:tailEnd/>
          </a:ln>
        </p:spPr>
      </p:pic>
      <p:sp>
        <p:nvSpPr>
          <p:cNvPr id="26634" name="Text Box 10"/>
          <p:cNvSpPr txBox="1">
            <a:spLocks noChangeArrowheads="1"/>
          </p:cNvSpPr>
          <p:nvPr/>
        </p:nvSpPr>
        <p:spPr bwMode="auto">
          <a:xfrm>
            <a:off x="3070225" y="3349625"/>
            <a:ext cx="5837238" cy="3113088"/>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Dans ce cas, la variation de valeur repose sur un changement de </a:t>
            </a:r>
            <a:r>
              <a:rPr lang="fr-FR">
                <a:effectLst>
                  <a:outerShdw blurRad="38100" dist="38100" dir="2700000" algn="tl">
                    <a:srgbClr val="000000"/>
                  </a:outerShdw>
                </a:effectLst>
                <a:latin typeface="Arial" charset="0"/>
                <a:cs typeface="Tahoma" pitchFamily="34" charset="0"/>
              </a:rPr>
              <a:t>proportion blanc-noir.</a:t>
            </a:r>
            <a:r>
              <a:rPr lang="fr-FR">
                <a:solidFill>
                  <a:srgbClr val="FFFF00"/>
                </a:solidFill>
                <a:effectLst>
                  <a:outerShdw blurRad="38100" dist="38100" dir="2700000" algn="tl">
                    <a:srgbClr val="000000"/>
                  </a:outerShdw>
                </a:effectLst>
                <a:latin typeface="Arial" charset="0"/>
                <a:cs typeface="Tahoma" pitchFamily="34" charset="0"/>
              </a:rPr>
              <a:t> </a:t>
            </a:r>
            <a:r>
              <a:rPr lang="fr-FR">
                <a:solidFill>
                  <a:srgbClr val="FFFFFF"/>
                </a:solidFill>
                <a:effectLst>
                  <a:outerShdw blurRad="38100" dist="38100" dir="2700000" algn="tl">
                    <a:srgbClr val="000000"/>
                  </a:outerShdw>
                </a:effectLst>
                <a:latin typeface="Arial" charset="0"/>
                <a:cs typeface="Tahoma" pitchFamily="34" charset="0"/>
              </a:rPr>
              <a:t>Dans ce cas, la variation de valeur repose sur une </a:t>
            </a:r>
            <a:r>
              <a:rPr lang="fr-FR">
                <a:solidFill>
                  <a:srgbClr val="FFCC66"/>
                </a:solidFill>
                <a:effectLst>
                  <a:outerShdw blurRad="38100" dist="38100" dir="2700000" algn="tl">
                    <a:srgbClr val="000000"/>
                  </a:outerShdw>
                </a:effectLst>
                <a:latin typeface="Arial" charset="0"/>
                <a:cs typeface="Tahoma" pitchFamily="34" charset="0"/>
              </a:rPr>
              <a:t>couleur </a:t>
            </a:r>
            <a:r>
              <a:rPr lang="fr-FR">
                <a:effectLst>
                  <a:outerShdw blurRad="38100" dist="38100" dir="2700000" algn="tl">
                    <a:srgbClr val="000000"/>
                  </a:outerShdw>
                </a:effectLst>
                <a:latin typeface="Arial" charset="0"/>
                <a:cs typeface="Tahoma" pitchFamily="34" charset="0"/>
              </a:rPr>
              <a:t>dans laquelle </a:t>
            </a:r>
            <a:r>
              <a:rPr lang="fr-FR">
                <a:solidFill>
                  <a:srgbClr val="FFCC66"/>
                </a:solidFill>
                <a:effectLst>
                  <a:outerShdw blurRad="38100" dist="38100" dir="2700000" algn="tl">
                    <a:srgbClr val="000000"/>
                  </a:outerShdw>
                </a:effectLst>
                <a:latin typeface="Arial" charset="0"/>
                <a:cs typeface="Tahoma" pitchFamily="34" charset="0"/>
              </a:rPr>
              <a:t>on fait varier la quantité de blanc</a:t>
            </a:r>
          </a:p>
          <a:p>
            <a:pPr eaLnBrk="0" hangingPunct="0">
              <a:defRPr/>
            </a:pPr>
            <a:endParaRPr lang="fr-FR">
              <a:effectLst>
                <a:outerShdw blurRad="38100" dist="38100" dir="2700000" algn="tl">
                  <a:srgbClr val="000000"/>
                </a:outerShdw>
              </a:effectLst>
              <a:latin typeface="Arial" charset="0"/>
              <a:cs typeface="Tahoma" pitchFamily="34" charset="0"/>
            </a:endParaRPr>
          </a:p>
          <a:p>
            <a:pPr eaLnBrk="0" hangingPunct="0">
              <a:defRPr/>
            </a:pPr>
            <a:r>
              <a:rPr lang="fr-FR">
                <a:solidFill>
                  <a:srgbClr val="FFCC66"/>
                </a:solidFill>
                <a:effectLst>
                  <a:outerShdw blurRad="38100" dist="38100" dir="2700000" algn="tl">
                    <a:srgbClr val="000000"/>
                  </a:outerShdw>
                </a:effectLst>
                <a:latin typeface="Arial" charset="0"/>
              </a:rPr>
              <a:t>	</a:t>
            </a:r>
            <a:r>
              <a:rPr lang="fr-FR">
                <a:effectLst>
                  <a:outerShdw blurRad="38100" dist="38100" dir="2700000" algn="tl">
                    <a:srgbClr val="000000"/>
                  </a:outerShdw>
                </a:effectLst>
                <a:latin typeface="Arial" charset="0"/>
              </a:rPr>
              <a:t>Ne pas confondre avec une variation de </a:t>
            </a:r>
          </a:p>
          <a:p>
            <a:pPr eaLnBrk="0" hangingPunct="0">
              <a:defRPr/>
            </a:pPr>
            <a:r>
              <a:rPr lang="fr-FR">
                <a:effectLst>
                  <a:outerShdw blurRad="38100" dist="38100" dir="2700000" algn="tl">
                    <a:srgbClr val="000000"/>
                  </a:outerShdw>
                </a:effectLst>
                <a:latin typeface="Arial" charset="0"/>
              </a:rPr>
              <a:t>	couleurs</a:t>
            </a:r>
          </a:p>
          <a:p>
            <a:pPr eaLnBrk="0" hangingPunct="0">
              <a:defRPr/>
            </a:pPr>
            <a:endParaRPr lang="fr-FR">
              <a:effectLst>
                <a:outerShdw blurRad="38100" dist="38100" dir="2700000" algn="tl">
                  <a:srgbClr val="000000"/>
                </a:outerShdw>
              </a:effectLst>
              <a:latin typeface="Arial" charset="0"/>
            </a:endParaRPr>
          </a:p>
          <a:p>
            <a:pPr eaLnBrk="0" hangingPunct="0">
              <a:defRPr/>
            </a:pPr>
            <a:r>
              <a:rPr lang="fr-FR">
                <a:solidFill>
                  <a:srgbClr val="FFFFFF"/>
                </a:solidFill>
                <a:effectLst>
                  <a:outerShdw blurRad="38100" dist="38100" dir="2700000" algn="tl">
                    <a:srgbClr val="000000"/>
                  </a:outerShdw>
                </a:effectLst>
                <a:latin typeface="Arial" charset="0"/>
              </a:rPr>
              <a:t>Dans ce cas, la variation de valeur utilise des </a:t>
            </a:r>
            <a:r>
              <a:rPr lang="fr-FR">
                <a:solidFill>
                  <a:srgbClr val="FFCC66"/>
                </a:solidFill>
                <a:effectLst>
                  <a:outerShdw blurRad="38100" dist="38100" dir="2700000" algn="tl">
                    <a:srgbClr val="000000"/>
                  </a:outerShdw>
                </a:effectLst>
                <a:latin typeface="Arial" charset="0"/>
              </a:rPr>
              <a:t>trames </a:t>
            </a:r>
            <a:r>
              <a:rPr lang="fr-FR">
                <a:solidFill>
                  <a:srgbClr val="FFFFFF"/>
                </a:solidFill>
                <a:effectLst>
                  <a:outerShdw blurRad="38100" dist="38100" dir="2700000" algn="tl">
                    <a:srgbClr val="000000"/>
                  </a:outerShdw>
                </a:effectLst>
                <a:latin typeface="Arial" charset="0"/>
              </a:rPr>
              <a:t>mais toujours avec le principe de variation de la </a:t>
            </a:r>
            <a:r>
              <a:rPr lang="fr-FR">
                <a:solidFill>
                  <a:srgbClr val="FFCC66"/>
                </a:solidFill>
                <a:effectLst>
                  <a:outerShdw blurRad="38100" dist="38100" dir="2700000" algn="tl">
                    <a:srgbClr val="000000"/>
                  </a:outerShdw>
                </a:effectLst>
                <a:latin typeface="Arial" charset="0"/>
              </a:rPr>
              <a:t>proportion blanc-noir</a:t>
            </a:r>
          </a:p>
        </p:txBody>
      </p:sp>
      <p:pic>
        <p:nvPicPr>
          <p:cNvPr id="17415" name="Picture 15" descr="Sans titre-1 copie"/>
          <p:cNvPicPr>
            <a:picLocks noChangeAspect="1" noChangeArrowheads="1"/>
          </p:cNvPicPr>
          <p:nvPr/>
        </p:nvPicPr>
        <p:blipFill>
          <a:blip r:embed="rId6" cstate="print"/>
          <a:srcRect/>
          <a:stretch>
            <a:fillRect/>
          </a:stretch>
        </p:blipFill>
        <p:spPr bwMode="auto">
          <a:xfrm>
            <a:off x="3238500" y="4806950"/>
            <a:ext cx="407988" cy="407988"/>
          </a:xfrm>
          <a:prstGeom prst="rect">
            <a:avLst/>
          </a:prstGeom>
          <a:noFill/>
          <a:ln w="9525">
            <a:noFill/>
            <a:miter lim="800000"/>
            <a:headEnd/>
            <a:tailEnd/>
          </a:ln>
        </p:spPr>
      </p:pic>
      <p:sp>
        <p:nvSpPr>
          <p:cNvPr id="26640" name="Rectangle 16"/>
          <p:cNvSpPr>
            <a:spLocks noRot="1" noChangeArrowheads="1"/>
          </p:cNvSpPr>
          <p:nvPr/>
        </p:nvSpPr>
        <p:spPr bwMode="auto">
          <a:xfrm>
            <a:off x="0" y="336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valeur</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390525" y="1751013"/>
            <a:ext cx="8274050" cy="915987"/>
          </a:xfrm>
          <a:prstGeom prst="rect">
            <a:avLst/>
          </a:prstGeom>
          <a:solidFill>
            <a:srgbClr val="C0C0C0">
              <a:alpha val="10001"/>
            </a:srgbClr>
          </a:solidFill>
          <a:ln w="9525">
            <a:noFill/>
            <a:miter lim="800000"/>
            <a:headEnd/>
            <a:tailEnd/>
          </a:ln>
          <a:effectLst/>
        </p:spPr>
        <p:txBody>
          <a:bodyPr>
            <a:spAutoFit/>
          </a:bodyPr>
          <a:lstStyle/>
          <a:p>
            <a:pPr algn="just" eaLnBrk="0" hangingPunct="0">
              <a:tabLst>
                <a:tab pos="190500" algn="l"/>
              </a:tabLst>
              <a:defRPr/>
            </a:pPr>
            <a:r>
              <a:rPr lang="fr-FR">
                <a:solidFill>
                  <a:srgbClr val="FFFFFF"/>
                </a:solidFill>
                <a:effectLst>
                  <a:outerShdw blurRad="38100" dist="38100" dir="2700000" algn="tl">
                    <a:srgbClr val="000000"/>
                  </a:outerShdw>
                </a:effectLst>
                <a:latin typeface="Arial" charset="0"/>
                <a:cs typeface="Tahoma" pitchFamily="34" charset="0"/>
              </a:rPr>
              <a:t>La « valeur » est une </a:t>
            </a:r>
            <a:r>
              <a:rPr lang="fr-FR">
                <a:solidFill>
                  <a:srgbClr val="FFCC66"/>
                </a:solidFill>
                <a:effectLst>
                  <a:outerShdw blurRad="38100" dist="38100" dir="2700000" algn="tl">
                    <a:srgbClr val="000000"/>
                  </a:outerShdw>
                </a:effectLst>
                <a:latin typeface="Arial" charset="0"/>
                <a:cs typeface="Tahoma" pitchFamily="34" charset="0"/>
              </a:rPr>
              <a:t>variable permettant de traduire un ordre</a:t>
            </a:r>
            <a:r>
              <a:rPr lang="fr-FR">
                <a:solidFill>
                  <a:srgbClr val="FFFFFF"/>
                </a:solidFill>
                <a:effectLst>
                  <a:outerShdw blurRad="38100" dist="38100" dir="2700000" algn="tl">
                    <a:srgbClr val="000000"/>
                  </a:outerShdw>
                </a:effectLst>
                <a:latin typeface="Arial" charset="0"/>
                <a:cs typeface="Tahoma" pitchFamily="34" charset="0"/>
              </a:rPr>
              <a:t>, car l’œil classe les teintes de la plus claire à la plus foncée. Il associe aux couleurs claires, les valeurs les plus faibles et aux couleurs foncées, les valeurs fortes.</a:t>
            </a:r>
          </a:p>
        </p:txBody>
      </p:sp>
      <p:sp>
        <p:nvSpPr>
          <p:cNvPr id="25607" name="Text Box 7"/>
          <p:cNvSpPr txBox="1">
            <a:spLocks noChangeArrowheads="1"/>
          </p:cNvSpPr>
          <p:nvPr/>
        </p:nvSpPr>
        <p:spPr bwMode="auto">
          <a:xfrm>
            <a:off x="2044700" y="3227388"/>
            <a:ext cx="6188075" cy="641350"/>
          </a:xfrm>
          <a:prstGeom prst="rect">
            <a:avLst/>
          </a:prstGeom>
          <a:noFill/>
          <a:ln w="9525">
            <a:noFill/>
            <a:miter lim="800000"/>
            <a:headEnd/>
            <a:tailEnd/>
          </a:ln>
          <a:effectLst/>
        </p:spPr>
        <p:txBody>
          <a:bodyPr>
            <a:spAutoFit/>
          </a:bodyPr>
          <a:lstStyle/>
          <a:p>
            <a:pPr eaLnBrk="0" hangingPunct="0">
              <a:defRPr/>
            </a:pPr>
            <a:r>
              <a:rPr lang="fr-FR">
                <a:effectLst>
                  <a:outerShdw blurRad="38100" dist="38100" dir="2700000" algn="tl">
                    <a:srgbClr val="000000"/>
                  </a:outerShdw>
                </a:effectLst>
                <a:latin typeface="Arial" charset="0"/>
                <a:cs typeface="Tahoma" pitchFamily="34" charset="0"/>
              </a:rPr>
              <a:t>Attention, la valeur ne permet pas d’exprimer des quantités absolues (comptage, dénombrement, effectif).</a:t>
            </a:r>
          </a:p>
        </p:txBody>
      </p:sp>
      <p:sp>
        <p:nvSpPr>
          <p:cNvPr id="25610" name="Text Box 10"/>
          <p:cNvSpPr txBox="1">
            <a:spLocks noChangeArrowheads="1"/>
          </p:cNvSpPr>
          <p:nvPr/>
        </p:nvSpPr>
        <p:spPr bwMode="auto">
          <a:xfrm>
            <a:off x="390525" y="4443413"/>
            <a:ext cx="8261350" cy="1739900"/>
          </a:xfrm>
          <a:prstGeom prst="rect">
            <a:avLst/>
          </a:prstGeom>
          <a:solidFill>
            <a:srgbClr val="C0C0C0">
              <a:alpha val="10001"/>
            </a:srgbClr>
          </a:solidFill>
          <a:ln w="9525">
            <a:noFill/>
            <a:miter lim="800000"/>
            <a:headEnd/>
            <a:tailEnd/>
          </a:ln>
          <a:effectLst/>
        </p:spPr>
        <p:txBody>
          <a:bodyPr>
            <a:spAutoFit/>
          </a:bodyPr>
          <a:lstStyle/>
          <a:p>
            <a:pPr algn="just" eaLnBrk="0" hangingPunct="0">
              <a:tabLst>
                <a:tab pos="190500" algn="l"/>
              </a:tabLst>
              <a:defRPr/>
            </a:pPr>
            <a:r>
              <a:rPr lang="fr-FR">
                <a:solidFill>
                  <a:srgbClr val="FFFFFF"/>
                </a:solidFill>
                <a:effectLst>
                  <a:outerShdw blurRad="38100" dist="38100" dir="2700000" algn="tl">
                    <a:srgbClr val="000000"/>
                  </a:outerShdw>
                </a:effectLst>
                <a:latin typeface="Arial" charset="0"/>
                <a:cs typeface="Tahoma" pitchFamily="34" charset="0"/>
              </a:rPr>
              <a:t>Elle permet en revanche de représenter des données relatives (rapports, ratios, densités, taux…) qui doivent être au préalable classées. Seule la lecture de la légende restitue intellectuellement l’information sur les rapports entre les quantités. </a:t>
            </a:r>
          </a:p>
          <a:p>
            <a:pPr algn="just" eaLnBrk="0" hangingPunct="0">
              <a:tabLst>
                <a:tab pos="190500" algn="l"/>
              </a:tabLst>
              <a:defRPr/>
            </a:pPr>
            <a:endParaRPr lang="fr-FR">
              <a:solidFill>
                <a:srgbClr val="FFFFFF"/>
              </a:solidFill>
              <a:effectLst>
                <a:outerShdw blurRad="38100" dist="38100" dir="2700000" algn="tl">
                  <a:srgbClr val="000000"/>
                </a:outerShdw>
              </a:effectLst>
              <a:latin typeface="Arial" charset="0"/>
              <a:cs typeface="Tahoma" pitchFamily="34" charset="0"/>
            </a:endParaRPr>
          </a:p>
          <a:p>
            <a:pPr algn="just" eaLnBrk="0" hangingPunct="0">
              <a:tabLst>
                <a:tab pos="190500" algn="l"/>
              </a:tabLst>
              <a:defRPr/>
            </a:pPr>
            <a:r>
              <a:rPr lang="fr-FR">
                <a:solidFill>
                  <a:srgbClr val="FFFFFF"/>
                </a:solidFill>
                <a:effectLst>
                  <a:outerShdw blurRad="38100" dist="38100" dir="2700000" algn="tl">
                    <a:srgbClr val="000000"/>
                  </a:outerShdw>
                </a:effectLst>
                <a:latin typeface="Arial" charset="0"/>
              </a:rPr>
              <a:t>C’est en </a:t>
            </a:r>
            <a:r>
              <a:rPr lang="fr-FR">
                <a:solidFill>
                  <a:srgbClr val="FFCC66"/>
                </a:solidFill>
                <a:effectLst>
                  <a:outerShdw blurRad="38100" dist="38100" dir="2700000" algn="tl">
                    <a:srgbClr val="000000"/>
                  </a:outerShdw>
                </a:effectLst>
                <a:latin typeface="Arial" charset="0"/>
              </a:rPr>
              <a:t>implantation de surface</a:t>
            </a:r>
            <a:r>
              <a:rPr lang="fr-FR">
                <a:solidFill>
                  <a:srgbClr val="FFFFFF"/>
                </a:solidFill>
                <a:effectLst>
                  <a:outerShdw blurRad="38100" dist="38100" dir="2700000" algn="tl">
                    <a:srgbClr val="000000"/>
                  </a:outerShdw>
                </a:effectLst>
                <a:latin typeface="Arial" charset="0"/>
              </a:rPr>
              <a:t> que cette variable est la plus efficace</a:t>
            </a:r>
          </a:p>
        </p:txBody>
      </p:sp>
      <p:pic>
        <p:nvPicPr>
          <p:cNvPr id="18437" name="Picture 12" descr="Sans titre-1 copie"/>
          <p:cNvPicPr>
            <a:picLocks noChangeAspect="1" noChangeArrowheads="1"/>
          </p:cNvPicPr>
          <p:nvPr/>
        </p:nvPicPr>
        <p:blipFill>
          <a:blip r:embed="rId3" cstate="print"/>
          <a:srcRect/>
          <a:stretch>
            <a:fillRect/>
          </a:stretch>
        </p:blipFill>
        <p:spPr bwMode="auto">
          <a:xfrm>
            <a:off x="1319213" y="3246438"/>
            <a:ext cx="539750" cy="539750"/>
          </a:xfrm>
          <a:prstGeom prst="rect">
            <a:avLst/>
          </a:prstGeom>
          <a:noFill/>
          <a:ln w="9525">
            <a:noFill/>
            <a:miter lim="800000"/>
            <a:headEnd/>
            <a:tailEnd/>
          </a:ln>
        </p:spPr>
      </p:pic>
      <p:sp>
        <p:nvSpPr>
          <p:cNvPr id="25614" name="Rectangle 14"/>
          <p:cNvSpPr>
            <a:spLocks noRot="1" noChangeArrowheads="1"/>
          </p:cNvSpPr>
          <p:nvPr/>
        </p:nvSpPr>
        <p:spPr bwMode="auto">
          <a:xfrm>
            <a:off x="0" y="336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valeur</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Capture"/>
          <p:cNvPicPr>
            <a:picLocks noChangeAspect="1" noChangeArrowheads="1"/>
          </p:cNvPicPr>
          <p:nvPr>
            <p:ph/>
          </p:nvPr>
        </p:nvPicPr>
        <p:blipFill>
          <a:blip r:embed="rId3" cstate="print"/>
          <a:srcRect l="3172" t="11487" r="56667" b="8739"/>
          <a:stretch>
            <a:fillRect/>
          </a:stretch>
        </p:blipFill>
        <p:spPr>
          <a:xfrm>
            <a:off x="850900" y="1254125"/>
            <a:ext cx="3375025" cy="5362575"/>
          </a:xfrm>
          <a:noFill/>
        </p:spPr>
      </p:pic>
      <p:sp>
        <p:nvSpPr>
          <p:cNvPr id="89091" name="Text Box 3"/>
          <p:cNvSpPr txBox="1">
            <a:spLocks noChangeArrowheads="1"/>
          </p:cNvSpPr>
          <p:nvPr/>
        </p:nvSpPr>
        <p:spPr bwMode="auto">
          <a:xfrm>
            <a:off x="4344988" y="3055938"/>
            <a:ext cx="4592637" cy="915987"/>
          </a:xfrm>
          <a:prstGeom prst="rect">
            <a:avLst/>
          </a:prstGeom>
          <a:noFill/>
          <a:ln w="9525">
            <a:noFill/>
            <a:miter lim="800000"/>
            <a:headEnd/>
            <a:tailEnd/>
          </a:ln>
          <a:effectLst/>
        </p:spPr>
        <p:txBody>
          <a:bodyPr>
            <a:spAutoFit/>
          </a:bodyPr>
          <a:lstStyle/>
          <a:p>
            <a:pPr eaLnBrk="0" hangingPunct="0">
              <a:defRPr/>
            </a:pPr>
            <a:r>
              <a:rPr lang="fr-FR">
                <a:effectLst>
                  <a:outerShdw blurRad="38100" dist="38100" dir="2700000" algn="tl">
                    <a:srgbClr val="000000"/>
                  </a:outerShdw>
                </a:effectLst>
                <a:latin typeface="Arial" charset="0"/>
                <a:cs typeface="Tahoma" pitchFamily="34" charset="0"/>
              </a:rPr>
              <a:t>Exemple de variation de « valeur » (dégradé de gris) appliqué à des zones</a:t>
            </a:r>
          </a:p>
          <a:p>
            <a:pPr eaLnBrk="0" hangingPunct="0">
              <a:defRPr/>
            </a:pPr>
            <a:r>
              <a:rPr lang="fr-FR">
                <a:effectLst>
                  <a:outerShdw blurRad="38100" dist="38100" dir="2700000" algn="tl">
                    <a:srgbClr val="000000"/>
                  </a:outerShdw>
                </a:effectLst>
                <a:latin typeface="Arial" charset="0"/>
                <a:cs typeface="Tahoma" pitchFamily="34" charset="0"/>
              </a:rPr>
              <a:t>(données relatives classées)</a:t>
            </a:r>
          </a:p>
        </p:txBody>
      </p:sp>
      <p:sp>
        <p:nvSpPr>
          <p:cNvPr id="89092" name="Rectangle 4"/>
          <p:cNvSpPr>
            <a:spLocks noRot="1" noChangeArrowheads="1"/>
          </p:cNvSpPr>
          <p:nvPr/>
        </p:nvSpPr>
        <p:spPr bwMode="auto">
          <a:xfrm>
            <a:off x="0" y="336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valeur</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441325" y="1482725"/>
            <a:ext cx="8275638" cy="1712913"/>
          </a:xfrm>
          <a:prstGeom prst="rect">
            <a:avLst/>
          </a:prstGeom>
          <a:solidFill>
            <a:srgbClr val="C0C0C0">
              <a:alpha val="10001"/>
            </a:srgbClr>
          </a:solidFill>
          <a:ln w="9525">
            <a:noFill/>
            <a:miter lim="800000"/>
            <a:headEnd/>
            <a:tailEnd/>
          </a:ln>
          <a:effectLst/>
        </p:spPr>
        <p:txBody>
          <a:bodyPr>
            <a:spAutoFit/>
          </a:bodyPr>
          <a:lstStyle/>
          <a:p>
            <a:pPr eaLnBrk="0" hangingPunct="0">
              <a:spcAft>
                <a:spcPct val="45000"/>
              </a:spcAft>
              <a:buClr>
                <a:srgbClr val="FFCC66"/>
              </a:buClr>
              <a:buSzPct val="70000"/>
              <a:buFont typeface="Wingdings" pitchFamily="2" charset="2"/>
              <a:buChar char="§"/>
              <a:defRPr/>
            </a:pPr>
            <a:r>
              <a:rPr lang="fr-FR">
                <a:solidFill>
                  <a:srgbClr val="FFFFFF"/>
                </a:solidFill>
                <a:effectLst>
                  <a:outerShdw blurRad="38100" dist="38100" dir="2700000" algn="tl">
                    <a:srgbClr val="000000"/>
                  </a:outerShdw>
                </a:effectLst>
                <a:latin typeface="Arial" pitchFamily="34" charset="0"/>
                <a:cs typeface="Arial" pitchFamily="34" charset="0"/>
              </a:rPr>
              <a:t> La variation de grain s’obtient par </a:t>
            </a:r>
            <a:r>
              <a:rPr lang="fr-FR">
                <a:effectLst>
                  <a:outerShdw blurRad="38100" dist="38100" dir="2700000" algn="tl">
                    <a:srgbClr val="000000"/>
                  </a:outerShdw>
                </a:effectLst>
                <a:latin typeface="Arial" pitchFamily="34" charset="0"/>
                <a:cs typeface="Arial" pitchFamily="34" charset="0"/>
              </a:rPr>
              <a:t>agrandissement ou réduction</a:t>
            </a:r>
            <a:r>
              <a:rPr lang="fr-FR">
                <a:solidFill>
                  <a:srgbClr val="FFCC66"/>
                </a:solidFill>
                <a:effectLst>
                  <a:outerShdw blurRad="38100" dist="38100" dir="2700000" algn="tl">
                    <a:srgbClr val="000000"/>
                  </a:outerShdw>
                </a:effectLst>
                <a:latin typeface="Arial" pitchFamily="34" charset="0"/>
                <a:cs typeface="Arial" pitchFamily="34" charset="0"/>
              </a:rPr>
              <a:t> </a:t>
            </a:r>
            <a:r>
              <a:rPr lang="fr-FR">
                <a:effectLst>
                  <a:outerShdw blurRad="38100" dist="38100" dir="2700000" algn="tl">
                    <a:srgbClr val="000000"/>
                  </a:outerShdw>
                </a:effectLst>
                <a:latin typeface="Arial" pitchFamily="34" charset="0"/>
                <a:cs typeface="Arial" pitchFamily="34" charset="0"/>
              </a:rPr>
              <a:t>d ’une</a:t>
            </a:r>
            <a:r>
              <a:rPr lang="fr-FR">
                <a:solidFill>
                  <a:srgbClr val="FFCC66"/>
                </a:solidFill>
                <a:effectLst>
                  <a:outerShdw blurRad="38100" dist="38100" dir="2700000" algn="tl">
                    <a:srgbClr val="000000"/>
                  </a:outerShdw>
                </a:effectLst>
                <a:latin typeface="Arial" pitchFamily="34" charset="0"/>
                <a:cs typeface="Arial" pitchFamily="34" charset="0"/>
              </a:rPr>
              <a:t> texture-structure</a:t>
            </a:r>
          </a:p>
          <a:p>
            <a:pPr eaLnBrk="0" hangingPunct="0">
              <a:spcAft>
                <a:spcPct val="45000"/>
              </a:spcAft>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a:t>
            </a:r>
            <a:r>
              <a:rPr lang="fr-FR">
                <a:solidFill>
                  <a:srgbClr val="FFFFFF"/>
                </a:solidFill>
                <a:effectLst>
                  <a:outerShdw blurRad="38100" dist="38100" dir="2700000" algn="tl">
                    <a:srgbClr val="000000"/>
                  </a:outerShdw>
                </a:effectLst>
                <a:latin typeface="Arial" pitchFamily="34" charset="0"/>
                <a:cs typeface="Arial" pitchFamily="34" charset="0"/>
              </a:rPr>
              <a:t>La variation de grain correspond à une variation de taille de l’élément constitutif de la trame.</a:t>
            </a:r>
          </a:p>
          <a:p>
            <a:pPr eaLnBrk="0" hangingPunct="0">
              <a:spcAft>
                <a:spcPct val="45000"/>
              </a:spcAft>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a:t>
            </a:r>
            <a:r>
              <a:rPr lang="fr-FR">
                <a:solidFill>
                  <a:srgbClr val="FFFFFF"/>
                </a:solidFill>
                <a:effectLst>
                  <a:outerShdw blurRad="38100" dist="38100" dir="2700000" algn="tl">
                    <a:srgbClr val="000000"/>
                  </a:outerShdw>
                </a:effectLst>
                <a:latin typeface="Arial" pitchFamily="34" charset="0"/>
                <a:cs typeface="Arial" pitchFamily="34" charset="0"/>
              </a:rPr>
              <a:t>Le rapport </a:t>
            </a:r>
            <a:r>
              <a:rPr lang="fr-FR">
                <a:solidFill>
                  <a:srgbClr val="FFCC66"/>
                </a:solidFill>
                <a:effectLst>
                  <a:outerShdw blurRad="38100" dist="38100" dir="2700000" algn="tl">
                    <a:srgbClr val="000000"/>
                  </a:outerShdw>
                </a:effectLst>
                <a:latin typeface="Arial" pitchFamily="34" charset="0"/>
                <a:cs typeface="Arial" pitchFamily="34" charset="0"/>
              </a:rPr>
              <a:t>noir / blanc reste inchangé</a:t>
            </a:r>
          </a:p>
        </p:txBody>
      </p:sp>
      <p:grpSp>
        <p:nvGrpSpPr>
          <p:cNvPr id="20483" name="Group 14"/>
          <p:cNvGrpSpPr>
            <a:grpSpLocks/>
          </p:cNvGrpSpPr>
          <p:nvPr/>
        </p:nvGrpSpPr>
        <p:grpSpPr bwMode="auto">
          <a:xfrm>
            <a:off x="449263" y="3455988"/>
            <a:ext cx="2301875" cy="3049587"/>
            <a:chOff x="395" y="1967"/>
            <a:chExt cx="1450" cy="1921"/>
          </a:xfrm>
        </p:grpSpPr>
        <p:pic>
          <p:nvPicPr>
            <p:cNvPr id="20487" name="Picture 6" descr="grain rond"/>
            <p:cNvPicPr>
              <a:picLocks noChangeAspect="1" noChangeArrowheads="1"/>
            </p:cNvPicPr>
            <p:nvPr/>
          </p:nvPicPr>
          <p:blipFill>
            <a:blip r:embed="rId3" cstate="print"/>
            <a:srcRect/>
            <a:stretch>
              <a:fillRect/>
            </a:stretch>
          </p:blipFill>
          <p:spPr bwMode="auto">
            <a:xfrm>
              <a:off x="395" y="1967"/>
              <a:ext cx="1450" cy="545"/>
            </a:xfrm>
            <a:prstGeom prst="rect">
              <a:avLst/>
            </a:prstGeom>
            <a:noFill/>
            <a:ln w="9525">
              <a:noFill/>
              <a:miter lim="800000"/>
              <a:headEnd/>
              <a:tailEnd/>
            </a:ln>
          </p:spPr>
        </p:pic>
        <p:pic>
          <p:nvPicPr>
            <p:cNvPr id="20488" name="Picture 7" descr="grain ligne oblique"/>
            <p:cNvPicPr>
              <a:picLocks noChangeAspect="1" noChangeArrowheads="1"/>
            </p:cNvPicPr>
            <p:nvPr/>
          </p:nvPicPr>
          <p:blipFill>
            <a:blip r:embed="rId4" cstate="print"/>
            <a:srcRect/>
            <a:stretch>
              <a:fillRect/>
            </a:stretch>
          </p:blipFill>
          <p:spPr bwMode="auto">
            <a:xfrm>
              <a:off x="395" y="2655"/>
              <a:ext cx="1450" cy="545"/>
            </a:xfrm>
            <a:prstGeom prst="rect">
              <a:avLst/>
            </a:prstGeom>
            <a:noFill/>
            <a:ln w="9525">
              <a:noFill/>
              <a:miter lim="800000"/>
              <a:headEnd/>
              <a:tailEnd/>
            </a:ln>
          </p:spPr>
        </p:pic>
        <p:pic>
          <p:nvPicPr>
            <p:cNvPr id="20489" name="Picture 8" descr="grain ligne horiz"/>
            <p:cNvPicPr>
              <a:picLocks noChangeAspect="1" noChangeArrowheads="1"/>
            </p:cNvPicPr>
            <p:nvPr/>
          </p:nvPicPr>
          <p:blipFill>
            <a:blip r:embed="rId5" cstate="print"/>
            <a:srcRect/>
            <a:stretch>
              <a:fillRect/>
            </a:stretch>
          </p:blipFill>
          <p:spPr bwMode="auto">
            <a:xfrm>
              <a:off x="395" y="3343"/>
              <a:ext cx="1450" cy="545"/>
            </a:xfrm>
            <a:prstGeom prst="rect">
              <a:avLst/>
            </a:prstGeom>
            <a:noFill/>
            <a:ln w="9525">
              <a:noFill/>
              <a:miter lim="800000"/>
              <a:headEnd/>
              <a:tailEnd/>
            </a:ln>
          </p:spPr>
        </p:pic>
      </p:grpSp>
      <p:sp>
        <p:nvSpPr>
          <p:cNvPr id="20484" name="AutoShape 9"/>
          <p:cNvSpPr>
            <a:spLocks/>
          </p:cNvSpPr>
          <p:nvPr/>
        </p:nvSpPr>
        <p:spPr bwMode="auto">
          <a:xfrm>
            <a:off x="2984500" y="4760198"/>
            <a:ext cx="518818" cy="430054"/>
          </a:xfrm>
          <a:prstGeom prst="rightBrace">
            <a:avLst>
              <a:gd name="adj1" fmla="val 74383"/>
              <a:gd name="adj2" fmla="val 50000"/>
            </a:avLst>
          </a:prstGeom>
          <a:noFill/>
          <a:ln w="38100">
            <a:solidFill>
              <a:srgbClr val="FFCC66"/>
            </a:solidFill>
            <a:round/>
            <a:headEnd/>
            <a:tailEnd/>
          </a:ln>
        </p:spPr>
        <p:txBody>
          <a:bodyPr wrap="none" anchor="ctr">
            <a:spAutoFit/>
          </a:bodyPr>
          <a:lstStyle/>
          <a:p>
            <a:endParaRPr lang="fr-FR">
              <a:latin typeface="Arial" pitchFamily="34" charset="0"/>
              <a:cs typeface="Arial" pitchFamily="34" charset="0"/>
            </a:endParaRPr>
          </a:p>
        </p:txBody>
      </p:sp>
      <p:sp>
        <p:nvSpPr>
          <p:cNvPr id="27659" name="Text Box 11"/>
          <p:cNvSpPr txBox="1">
            <a:spLocks noChangeArrowheads="1"/>
          </p:cNvSpPr>
          <p:nvPr/>
        </p:nvSpPr>
        <p:spPr bwMode="auto">
          <a:xfrm>
            <a:off x="3552825" y="3452813"/>
            <a:ext cx="5167313" cy="2978150"/>
          </a:xfrm>
          <a:prstGeom prst="rect">
            <a:avLst/>
          </a:prstGeom>
          <a:solidFill>
            <a:srgbClr val="C0C0C0">
              <a:alpha val="10001"/>
            </a:srgbClr>
          </a:solidFill>
          <a:ln w="9525">
            <a:noFill/>
            <a:miter lim="800000"/>
            <a:headEnd/>
            <a:tailEnd/>
          </a:ln>
          <a:effectLst/>
        </p:spPr>
        <p:txBody>
          <a:bodyPr>
            <a:spAutoFit/>
          </a:bodyPr>
          <a:lstStyle/>
          <a:p>
            <a:pPr eaLnBrk="0" hangingPunct="0">
              <a:spcAft>
                <a:spcPct val="50000"/>
              </a:spcAft>
              <a:buClr>
                <a:srgbClr val="FFCC66"/>
              </a:buClr>
              <a:buSzPct val="70000"/>
              <a:buFont typeface="Wingdings" pitchFamily="2" charset="2"/>
              <a:buChar char="§"/>
              <a:tabLst>
                <a:tab pos="190500" algn="l"/>
              </a:tabLst>
              <a:defRPr/>
            </a:pPr>
            <a:r>
              <a:rPr lang="fr-FR">
                <a:solidFill>
                  <a:srgbClr val="FFFFFF"/>
                </a:solidFill>
                <a:effectLst>
                  <a:outerShdw blurRad="38100" dist="38100" dir="2700000" algn="tl">
                    <a:srgbClr val="000000"/>
                  </a:outerShdw>
                </a:effectLst>
                <a:latin typeface="Arial" pitchFamily="34" charset="0"/>
                <a:cs typeface="Arial" pitchFamily="34" charset="0"/>
              </a:rPr>
              <a:t> 	</a:t>
            </a:r>
            <a:r>
              <a:rPr lang="fr-FR">
                <a:solidFill>
                  <a:srgbClr val="FFCC66"/>
                </a:solidFill>
                <a:effectLst>
                  <a:outerShdw blurRad="38100" dist="38100" dir="2700000" algn="tl">
                    <a:srgbClr val="000000"/>
                  </a:outerShdw>
                </a:effectLst>
                <a:latin typeface="Arial" pitchFamily="34" charset="0"/>
                <a:cs typeface="Arial" pitchFamily="34" charset="0"/>
              </a:rPr>
              <a:t>L’œil classe</a:t>
            </a:r>
            <a:r>
              <a:rPr lang="fr-FR">
                <a:solidFill>
                  <a:srgbClr val="FFFFFF"/>
                </a:solidFill>
                <a:effectLst>
                  <a:outerShdw blurRad="38100" dist="38100" dir="2700000" algn="tl">
                    <a:srgbClr val="000000"/>
                  </a:outerShdw>
                </a:effectLst>
                <a:latin typeface="Arial" pitchFamily="34" charset="0"/>
                <a:cs typeface="Arial" pitchFamily="34" charset="0"/>
              </a:rPr>
              <a:t> automatiquement les trames en 	fonction de </a:t>
            </a:r>
            <a:r>
              <a:rPr lang="fr-FR">
                <a:solidFill>
                  <a:srgbClr val="FFCC66"/>
                </a:solidFill>
                <a:effectLst>
                  <a:outerShdw blurRad="38100" dist="38100" dir="2700000" algn="tl">
                    <a:srgbClr val="000000"/>
                  </a:outerShdw>
                </a:effectLst>
                <a:latin typeface="Arial" pitchFamily="34" charset="0"/>
                <a:cs typeface="Arial" pitchFamily="34" charset="0"/>
              </a:rPr>
              <a:t>la taille de l’élément constitutif</a:t>
            </a:r>
          </a:p>
          <a:p>
            <a:pPr>
              <a:spcAft>
                <a:spcPct val="50000"/>
              </a:spcAft>
              <a:buClr>
                <a:srgbClr val="FFCC66"/>
              </a:buClr>
              <a:buSzPct val="70000"/>
              <a:buFont typeface="Wingdings" pitchFamily="2" charset="2"/>
              <a:buChar char="§"/>
              <a:tabLst>
                <a:tab pos="190500" algn="l"/>
              </a:tabLst>
              <a:defRPr/>
            </a:pPr>
            <a:r>
              <a:rPr lang="fr-FR">
                <a:effectLst>
                  <a:outerShdw blurRad="38100" dist="38100" dir="2700000" algn="tl">
                    <a:srgbClr val="000000"/>
                  </a:outerShdw>
                </a:effectLst>
                <a:latin typeface="Arial" pitchFamily="34" charset="0"/>
                <a:cs typeface="Arial" pitchFamily="34" charset="0"/>
              </a:rPr>
              <a:t> La variation de grain permet d’exprimer un </a:t>
            </a:r>
            <a:r>
              <a:rPr lang="fr-FR">
                <a:solidFill>
                  <a:srgbClr val="FFCC66"/>
                </a:solidFill>
                <a:effectLst>
                  <a:outerShdw blurRad="38100" dist="38100" dir="2700000" algn="tl">
                    <a:srgbClr val="000000"/>
                  </a:outerShdw>
                </a:effectLst>
                <a:latin typeface="Arial" pitchFamily="34" charset="0"/>
                <a:cs typeface="Arial" pitchFamily="34" charset="0"/>
              </a:rPr>
              <a:t>ordre</a:t>
            </a:r>
          </a:p>
          <a:p>
            <a:pPr>
              <a:spcAft>
                <a:spcPct val="50000"/>
              </a:spcAft>
              <a:buClr>
                <a:srgbClr val="FFCC66"/>
              </a:buClr>
              <a:buSzPct val="70000"/>
              <a:buFont typeface="Wingdings" pitchFamily="2" charset="2"/>
              <a:buChar char="§"/>
              <a:tabLst>
                <a:tab pos="190500" algn="l"/>
              </a:tabLst>
              <a:defRPr/>
            </a:pPr>
            <a:r>
              <a:rPr lang="fr-FR">
                <a:solidFill>
                  <a:srgbClr val="FFFFFF"/>
                </a:solidFill>
                <a:effectLst>
                  <a:outerShdw blurRad="38100" dist="38100" dir="2700000" algn="tl">
                    <a:srgbClr val="000000"/>
                  </a:outerShdw>
                </a:effectLst>
                <a:latin typeface="Arial" pitchFamily="34" charset="0"/>
                <a:cs typeface="Arial" pitchFamily="34" charset="0"/>
              </a:rPr>
              <a:t> Elle est utilisée pour représenter une variable classée, ordonnée mais</a:t>
            </a:r>
            <a:r>
              <a:rPr lang="fr-FR">
                <a:solidFill>
                  <a:srgbClr val="FFFF00"/>
                </a:solidFill>
                <a:effectLst>
                  <a:outerShdw blurRad="38100" dist="38100" dir="2700000" algn="tl">
                    <a:srgbClr val="000000"/>
                  </a:outerShdw>
                </a:effectLst>
                <a:latin typeface="Arial" pitchFamily="34" charset="0"/>
                <a:cs typeface="Arial" pitchFamily="34" charset="0"/>
              </a:rPr>
              <a:t> </a:t>
            </a:r>
            <a:r>
              <a:rPr lang="fr-FR">
                <a:solidFill>
                  <a:srgbClr val="FFCC66"/>
                </a:solidFill>
                <a:effectLst>
                  <a:outerShdw blurRad="38100" dist="38100" dir="2700000" algn="tl">
                    <a:srgbClr val="000000"/>
                  </a:outerShdw>
                </a:effectLst>
                <a:latin typeface="Arial" pitchFamily="34" charset="0"/>
                <a:cs typeface="Arial" pitchFamily="34" charset="0"/>
              </a:rPr>
              <a:t>ne permet pas de représenter des valeurs absolues</a:t>
            </a:r>
          </a:p>
          <a:p>
            <a:pPr eaLnBrk="0" hangingPunct="0">
              <a:spcAft>
                <a:spcPct val="50000"/>
              </a:spcAft>
              <a:buClr>
                <a:srgbClr val="FFCC66"/>
              </a:buClr>
              <a:buSzPct val="70000"/>
              <a:buFont typeface="Wingdings" pitchFamily="2" charset="2"/>
              <a:buChar char="§"/>
              <a:tabLst>
                <a:tab pos="190500" algn="l"/>
              </a:tabLst>
              <a:defRPr/>
            </a:pPr>
            <a:r>
              <a:rPr lang="fr-FR">
                <a:solidFill>
                  <a:srgbClr val="FFFFFF"/>
                </a:solidFill>
                <a:effectLst>
                  <a:outerShdw blurRad="38100" dist="38100" dir="2700000" algn="tl">
                    <a:srgbClr val="000000"/>
                  </a:outerShdw>
                </a:effectLst>
                <a:latin typeface="Arial" pitchFamily="34" charset="0"/>
                <a:cs typeface="Arial" pitchFamily="34" charset="0"/>
              </a:rPr>
              <a:t> La variation de grain trouve</a:t>
            </a:r>
            <a:r>
              <a:rPr lang="fr-FR">
                <a:solidFill>
                  <a:srgbClr val="FFFF00"/>
                </a:solidFill>
                <a:effectLst>
                  <a:outerShdw blurRad="38100" dist="38100" dir="2700000" algn="tl">
                    <a:srgbClr val="000000"/>
                  </a:outerShdw>
                </a:effectLst>
                <a:latin typeface="Arial" pitchFamily="34" charset="0"/>
                <a:cs typeface="Arial" pitchFamily="34" charset="0"/>
              </a:rPr>
              <a:t> </a:t>
            </a:r>
            <a:r>
              <a:rPr lang="fr-FR">
                <a:effectLst>
                  <a:outerShdw blurRad="38100" dist="38100" dir="2700000" algn="tl">
                    <a:srgbClr val="000000"/>
                  </a:outerShdw>
                </a:effectLst>
                <a:latin typeface="Arial" pitchFamily="34" charset="0"/>
                <a:cs typeface="Arial" pitchFamily="34" charset="0"/>
              </a:rPr>
              <a:t>sa meilleure 		expression en implantation</a:t>
            </a:r>
            <a:r>
              <a:rPr lang="fr-FR">
                <a:solidFill>
                  <a:srgbClr val="FFFF00"/>
                </a:solidFill>
                <a:effectLst>
                  <a:outerShdw blurRad="38100" dist="38100" dir="2700000" algn="tl">
                    <a:srgbClr val="000000"/>
                  </a:outerShdw>
                </a:effectLst>
                <a:latin typeface="Arial" pitchFamily="34" charset="0"/>
                <a:cs typeface="Arial" pitchFamily="34" charset="0"/>
              </a:rPr>
              <a:t> </a:t>
            </a:r>
            <a:r>
              <a:rPr lang="fr-FR">
                <a:solidFill>
                  <a:srgbClr val="FFCC66"/>
                </a:solidFill>
                <a:effectLst>
                  <a:outerShdw blurRad="38100" dist="38100" dir="2700000" algn="tl">
                    <a:srgbClr val="000000"/>
                  </a:outerShdw>
                </a:effectLst>
                <a:latin typeface="Arial" pitchFamily="34" charset="0"/>
                <a:cs typeface="Arial" pitchFamily="34" charset="0"/>
              </a:rPr>
              <a:t>surfacique</a:t>
            </a:r>
          </a:p>
        </p:txBody>
      </p:sp>
      <p:sp>
        <p:nvSpPr>
          <p:cNvPr id="27663" name="Rectangle 15"/>
          <p:cNvSpPr>
            <a:spLocks noRot="1" noChangeArrowheads="1"/>
          </p:cNvSpPr>
          <p:nvPr/>
        </p:nvSpPr>
        <p:spPr bwMode="auto">
          <a:xfrm>
            <a:off x="0" y="336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variation de grain</a:t>
            </a:r>
            <a:endParaRPr lang="fr-FR" sz="3200" i="1">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542925" y="1725613"/>
            <a:ext cx="8016875" cy="3659187"/>
          </a:xfrm>
          <a:prstGeom prst="rect">
            <a:avLst/>
          </a:prstGeom>
          <a:solidFill>
            <a:srgbClr val="C0C0C0">
              <a:alpha val="10001"/>
            </a:srgbClr>
          </a:solidFill>
          <a:ln w="9525">
            <a:noFill/>
            <a:miter lim="800000"/>
            <a:headEnd/>
            <a:tailEnd/>
          </a:ln>
          <a:effectLst/>
        </p:spPr>
        <p:txBody>
          <a:bodyPr>
            <a:spAutoFit/>
          </a:bodyPr>
          <a:lstStyle/>
          <a:p>
            <a:pPr eaLnBrk="0" hangingPunct="0">
              <a:spcAft>
                <a:spcPct val="90000"/>
              </a:spcAft>
              <a:buClr>
                <a:srgbClr val="FFCC66"/>
              </a:buClr>
              <a:buSzPct val="70000"/>
              <a:buFont typeface="Wingdings" pitchFamily="2" charset="2"/>
              <a:buChar char="§"/>
              <a:defRPr/>
            </a:pPr>
            <a:r>
              <a:rPr lang="fr-FR" sz="2000">
                <a:solidFill>
                  <a:srgbClr val="FFFFFF"/>
                </a:solidFill>
                <a:effectLst>
                  <a:outerShdw blurRad="38100" dist="38100" dir="2700000" algn="tl">
                    <a:srgbClr val="000000"/>
                  </a:outerShdw>
                </a:effectLst>
                <a:latin typeface="Arial" pitchFamily="34" charset="0"/>
                <a:cs typeface="Arial" pitchFamily="34" charset="0"/>
              </a:rPr>
              <a:t> La variation de taille est une </a:t>
            </a:r>
            <a:r>
              <a:rPr lang="fr-FR" sz="2000">
                <a:solidFill>
                  <a:srgbClr val="FFCC66"/>
                </a:solidFill>
                <a:effectLst>
                  <a:outerShdw blurRad="38100" dist="38100" dir="2700000" algn="tl">
                    <a:srgbClr val="000000"/>
                  </a:outerShdw>
                </a:effectLst>
                <a:latin typeface="Arial" pitchFamily="34" charset="0"/>
                <a:cs typeface="Arial" pitchFamily="34" charset="0"/>
              </a:rPr>
              <a:t>variation de longueur</a:t>
            </a:r>
            <a:r>
              <a:rPr lang="fr-FR" sz="2000">
                <a:solidFill>
                  <a:srgbClr val="FFFFFF"/>
                </a:solidFill>
                <a:effectLst>
                  <a:outerShdw blurRad="38100" dist="38100" dir="2700000" algn="tl">
                    <a:srgbClr val="000000"/>
                  </a:outerShdw>
                </a:effectLst>
                <a:latin typeface="Arial" pitchFamily="34" charset="0"/>
                <a:cs typeface="Arial" pitchFamily="34" charset="0"/>
              </a:rPr>
              <a:t> ou </a:t>
            </a:r>
            <a:r>
              <a:rPr lang="fr-FR" sz="2000">
                <a:solidFill>
                  <a:srgbClr val="FFCC66"/>
                </a:solidFill>
                <a:effectLst>
                  <a:outerShdw blurRad="38100" dist="38100" dir="2700000" algn="tl">
                    <a:srgbClr val="000000"/>
                  </a:outerShdw>
                </a:effectLst>
                <a:latin typeface="Arial" pitchFamily="34" charset="0"/>
                <a:cs typeface="Arial" pitchFamily="34" charset="0"/>
              </a:rPr>
              <a:t>de surface,</a:t>
            </a:r>
            <a:r>
              <a:rPr lang="fr-FR" sz="2000">
                <a:solidFill>
                  <a:srgbClr val="FFFFFF"/>
                </a:solidFill>
                <a:effectLst>
                  <a:outerShdw blurRad="38100" dist="38100" dir="2700000" algn="tl">
                    <a:srgbClr val="000000"/>
                  </a:outerShdw>
                </a:effectLst>
                <a:latin typeface="Arial" pitchFamily="34" charset="0"/>
                <a:cs typeface="Arial" pitchFamily="34" charset="0"/>
              </a:rPr>
              <a:t> voire </a:t>
            </a:r>
            <a:r>
              <a:rPr lang="fr-FR" sz="2000">
                <a:solidFill>
                  <a:srgbClr val="FFCC66"/>
                </a:solidFill>
                <a:effectLst>
                  <a:outerShdw blurRad="38100" dist="38100" dir="2700000" algn="tl">
                    <a:srgbClr val="000000"/>
                  </a:outerShdw>
                </a:effectLst>
                <a:latin typeface="Arial" pitchFamily="34" charset="0"/>
                <a:cs typeface="Arial" pitchFamily="34" charset="0"/>
              </a:rPr>
              <a:t>de volume.</a:t>
            </a:r>
          </a:p>
          <a:p>
            <a:pPr>
              <a:spcAft>
                <a:spcPct val="90000"/>
              </a:spcAft>
              <a:buClr>
                <a:srgbClr val="FFCC66"/>
              </a:buClr>
              <a:buSzPct val="70000"/>
              <a:buFont typeface="Wingdings" pitchFamily="2" charset="2"/>
              <a:buChar char="§"/>
              <a:defRPr/>
            </a:pPr>
            <a:r>
              <a:rPr lang="fr-FR" sz="2000">
                <a:effectLst>
                  <a:outerShdw blurRad="38100" dist="38100" dir="2700000" algn="tl">
                    <a:srgbClr val="000000"/>
                  </a:outerShdw>
                </a:effectLst>
                <a:latin typeface="Arial" pitchFamily="34" charset="0"/>
                <a:cs typeface="Arial" pitchFamily="34" charset="0"/>
              </a:rPr>
              <a:t> </a:t>
            </a:r>
            <a:r>
              <a:rPr lang="fr-FR" sz="2000">
                <a:solidFill>
                  <a:srgbClr val="FFFFFF"/>
                </a:solidFill>
                <a:effectLst>
                  <a:outerShdw blurRad="38100" dist="38100" dir="2700000" algn="tl">
                    <a:srgbClr val="000000"/>
                  </a:outerShdw>
                </a:effectLst>
                <a:latin typeface="Arial" pitchFamily="34" charset="0"/>
                <a:cs typeface="Arial" pitchFamily="34" charset="0"/>
              </a:rPr>
              <a:t>Les variations de taille sont facilement perçues par l’œil et sont immédiatement identifiées à des différences quantitatives</a:t>
            </a:r>
          </a:p>
          <a:p>
            <a:pPr>
              <a:spcAft>
                <a:spcPct val="90000"/>
              </a:spcAft>
              <a:buClr>
                <a:srgbClr val="FFCC66"/>
              </a:buClr>
              <a:buSzPct val="70000"/>
              <a:buFont typeface="Wingdings" pitchFamily="2" charset="2"/>
              <a:buChar char="§"/>
              <a:defRPr/>
            </a:pPr>
            <a:r>
              <a:rPr lang="fr-FR" sz="2000">
                <a:solidFill>
                  <a:srgbClr val="FFFFFF"/>
                </a:solidFill>
                <a:effectLst>
                  <a:outerShdw blurRad="38100" dist="38100" dir="2700000" algn="tl">
                    <a:srgbClr val="000000"/>
                  </a:outerShdw>
                </a:effectLst>
                <a:latin typeface="Arial" pitchFamily="34" charset="0"/>
                <a:cs typeface="Arial" pitchFamily="34" charset="0"/>
              </a:rPr>
              <a:t> </a:t>
            </a:r>
            <a:r>
              <a:rPr lang="fr-FR" sz="2000">
                <a:effectLst>
                  <a:outerShdw blurRad="38100" dist="38100" dir="2700000" algn="tl">
                    <a:srgbClr val="000000"/>
                  </a:outerShdw>
                </a:effectLst>
                <a:latin typeface="Arial" pitchFamily="34" charset="0"/>
                <a:cs typeface="Arial" pitchFamily="34" charset="0"/>
              </a:rPr>
              <a:t>La taille est donc utilisée pour traduire des </a:t>
            </a:r>
            <a:r>
              <a:rPr lang="fr-FR" sz="2000">
                <a:solidFill>
                  <a:srgbClr val="FFCC66"/>
                </a:solidFill>
                <a:effectLst>
                  <a:outerShdw blurRad="38100" dist="38100" dir="2700000" algn="tl">
                    <a:srgbClr val="000000"/>
                  </a:outerShdw>
                </a:effectLst>
                <a:latin typeface="Arial" pitchFamily="34" charset="0"/>
                <a:cs typeface="Arial" pitchFamily="34" charset="0"/>
              </a:rPr>
              <a:t>valeurs quantitatives</a:t>
            </a:r>
            <a:r>
              <a:rPr lang="fr-FR" sz="2000">
                <a:solidFill>
                  <a:srgbClr val="FFFF00"/>
                </a:solidFill>
                <a:effectLst>
                  <a:outerShdw blurRad="38100" dist="38100" dir="2700000" algn="tl">
                    <a:srgbClr val="000000"/>
                  </a:outerShdw>
                </a:effectLst>
                <a:latin typeface="Arial" pitchFamily="34" charset="0"/>
                <a:cs typeface="Arial" pitchFamily="34" charset="0"/>
              </a:rPr>
              <a:t> </a:t>
            </a:r>
            <a:r>
              <a:rPr lang="fr-FR" sz="2000">
                <a:solidFill>
                  <a:srgbClr val="FFCC66"/>
                </a:solidFill>
                <a:effectLst>
                  <a:outerShdw blurRad="38100" dist="38100" dir="2700000" algn="tl">
                    <a:srgbClr val="000000"/>
                  </a:outerShdw>
                </a:effectLst>
                <a:latin typeface="Arial" pitchFamily="34" charset="0"/>
                <a:cs typeface="Arial" pitchFamily="34" charset="0"/>
              </a:rPr>
              <a:t>absolues</a:t>
            </a:r>
            <a:r>
              <a:rPr lang="fr-FR" sz="2000">
                <a:solidFill>
                  <a:srgbClr val="FFFFFF"/>
                </a:solidFill>
                <a:effectLst>
                  <a:outerShdw blurRad="38100" dist="38100" dir="2700000" algn="tl">
                    <a:srgbClr val="000000"/>
                  </a:outerShdw>
                </a:effectLst>
                <a:latin typeface="Arial" pitchFamily="34" charset="0"/>
                <a:cs typeface="Arial" pitchFamily="34" charset="0"/>
              </a:rPr>
              <a:t> et c’est d’ailleurs la seule variable à le permettre</a:t>
            </a:r>
          </a:p>
          <a:p>
            <a:pPr>
              <a:spcAft>
                <a:spcPct val="90000"/>
              </a:spcAft>
              <a:buClr>
                <a:srgbClr val="FFCC66"/>
              </a:buClr>
              <a:buSzPct val="70000"/>
              <a:buFont typeface="Wingdings" pitchFamily="2" charset="2"/>
              <a:buChar char="§"/>
              <a:defRPr/>
            </a:pPr>
            <a:r>
              <a:rPr lang="fr-FR" sz="2000">
                <a:effectLst>
                  <a:outerShdw blurRad="38100" dist="38100" dir="2700000" algn="tl">
                    <a:srgbClr val="000000"/>
                  </a:outerShdw>
                </a:effectLst>
                <a:latin typeface="Arial" pitchFamily="34" charset="0"/>
                <a:cs typeface="Arial" pitchFamily="34" charset="0"/>
              </a:rPr>
              <a:t> La taille est aussi utilisée pour traduire des</a:t>
            </a:r>
            <a:r>
              <a:rPr lang="fr-FR" sz="2000">
                <a:solidFill>
                  <a:srgbClr val="FFCC66"/>
                </a:solidFill>
                <a:effectLst>
                  <a:outerShdw blurRad="38100" dist="38100" dir="2700000" algn="tl">
                    <a:srgbClr val="000000"/>
                  </a:outerShdw>
                </a:effectLst>
                <a:latin typeface="Arial" pitchFamily="34" charset="0"/>
                <a:cs typeface="Arial" pitchFamily="34" charset="0"/>
              </a:rPr>
              <a:t> valeurs ordonnées</a:t>
            </a:r>
            <a:r>
              <a:rPr lang="fr-FR" sz="2000">
                <a:solidFill>
                  <a:srgbClr val="FFFFFF"/>
                </a:solidFill>
                <a:effectLst>
                  <a:outerShdw blurRad="38100" dist="38100" dir="2700000" algn="tl">
                    <a:srgbClr val="000000"/>
                  </a:outerShdw>
                </a:effectLst>
                <a:latin typeface="Arial" pitchFamily="34" charset="0"/>
                <a:cs typeface="Arial" pitchFamily="34" charset="0"/>
              </a:rPr>
              <a:t>. L’œil ordonne spontanément une forme géométrique de la plus petite taille à la plus grande</a:t>
            </a:r>
            <a:r>
              <a:rPr lang="fr-FR" sz="2000">
                <a:effectLst>
                  <a:outerShdw blurRad="38100" dist="38100" dir="2700000" algn="tl">
                    <a:srgbClr val="000000"/>
                  </a:outerShdw>
                </a:effectLst>
                <a:latin typeface="Arial" pitchFamily="34" charset="0"/>
                <a:cs typeface="Arial" pitchFamily="34" charset="0"/>
              </a:rPr>
              <a:t> </a:t>
            </a:r>
            <a:endParaRPr lang="fr-FR" sz="200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28685" name="Rectangle 13"/>
          <p:cNvSpPr>
            <a:spLocks noRot="1" noChangeArrowheads="1"/>
          </p:cNvSpPr>
          <p:nvPr/>
        </p:nvSpPr>
        <p:spPr bwMode="auto">
          <a:xfrm>
            <a:off x="0" y="336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variation de taille</a:t>
            </a:r>
            <a:endParaRPr lang="fr-FR" sz="3200" i="1">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839788" y="2236788"/>
            <a:ext cx="7788275" cy="2000250"/>
          </a:xfrm>
          <a:prstGeom prst="rect">
            <a:avLst/>
          </a:prstGeom>
          <a:solidFill>
            <a:srgbClr val="C0C0C0">
              <a:alpha val="10001"/>
            </a:srgbClr>
          </a:solidFill>
          <a:ln w="9525">
            <a:noFill/>
            <a:miter lim="800000"/>
            <a:headEnd/>
            <a:tailEnd/>
          </a:ln>
          <a:effectLst/>
        </p:spPr>
        <p:txBody>
          <a:bodyPr>
            <a:spAutoFit/>
          </a:bodyPr>
          <a:lstStyle/>
          <a:p>
            <a:pPr eaLnBrk="0" hangingPunct="0">
              <a:spcAft>
                <a:spcPct val="95000"/>
              </a:spcAft>
              <a:defRPr/>
            </a:pPr>
            <a:r>
              <a:rPr lang="fr-FR">
                <a:solidFill>
                  <a:srgbClr val="FFFFFF"/>
                </a:solidFill>
                <a:effectLst>
                  <a:outerShdw blurRad="38100" dist="38100" dir="2700000" algn="tl">
                    <a:srgbClr val="000000"/>
                  </a:outerShdw>
                </a:effectLst>
                <a:latin typeface="Arial" pitchFamily="34" charset="0"/>
                <a:cs typeface="Arial" pitchFamily="34" charset="0"/>
              </a:rPr>
              <a:t>La quantité à représenter est toujours traduite par </a:t>
            </a:r>
            <a:r>
              <a:rPr lang="fr-FR">
                <a:solidFill>
                  <a:srgbClr val="FFCC66"/>
                </a:solidFill>
                <a:effectLst>
                  <a:outerShdw blurRad="38100" dist="38100" dir="2700000" algn="tl">
                    <a:srgbClr val="000000"/>
                  </a:outerShdw>
                </a:effectLst>
                <a:latin typeface="Arial" pitchFamily="34" charset="0"/>
                <a:cs typeface="Arial" pitchFamily="34" charset="0"/>
              </a:rPr>
              <a:t>la surface</a:t>
            </a:r>
            <a:r>
              <a:rPr lang="fr-FR">
                <a:solidFill>
                  <a:srgbClr val="FFFFFF"/>
                </a:solidFill>
                <a:effectLst>
                  <a:outerShdw blurRad="38100" dist="38100" dir="2700000" algn="tl">
                    <a:srgbClr val="000000"/>
                  </a:outerShdw>
                </a:effectLst>
                <a:latin typeface="Arial" pitchFamily="34" charset="0"/>
                <a:cs typeface="Arial" pitchFamily="34" charset="0"/>
              </a:rPr>
              <a:t> d’une figure géométrique. Le plus souvent le carré ou le cercle.</a:t>
            </a:r>
          </a:p>
          <a:p>
            <a:pPr eaLnBrk="0" hangingPunct="0">
              <a:spcAft>
                <a:spcPct val="95000"/>
              </a:spcAft>
              <a:defRPr/>
            </a:pPr>
            <a:r>
              <a:rPr lang="fr-FR">
                <a:solidFill>
                  <a:srgbClr val="FFFFFF"/>
                </a:solidFill>
                <a:effectLst>
                  <a:outerShdw blurRad="38100" dist="38100" dir="2700000" algn="tl">
                    <a:srgbClr val="000000"/>
                  </a:outerShdw>
                </a:effectLst>
                <a:latin typeface="Arial" pitchFamily="34" charset="0"/>
                <a:cs typeface="Arial" pitchFamily="34" charset="0"/>
              </a:rPr>
              <a:t>On pose le principe qu’il doit exister une relation constante entre les quantités et les surfaces qu’elles expriment. Pour ce faire, il </a:t>
            </a:r>
            <a:r>
              <a:rPr lang="fr-FR">
                <a:effectLst>
                  <a:outerShdw blurRad="38100" dist="38100" dir="2700000" algn="tl">
                    <a:srgbClr val="000000"/>
                  </a:outerShdw>
                </a:effectLst>
                <a:latin typeface="Arial" pitchFamily="34" charset="0"/>
                <a:cs typeface="Arial" pitchFamily="34" charset="0"/>
              </a:rPr>
              <a:t>suffit d’extraire</a:t>
            </a:r>
            <a:r>
              <a:rPr lang="fr-FR">
                <a:solidFill>
                  <a:srgbClr val="FFCC66"/>
                </a:solidFill>
                <a:effectLst>
                  <a:outerShdw blurRad="38100" dist="38100" dir="2700000" algn="tl">
                    <a:srgbClr val="000000"/>
                  </a:outerShdw>
                </a:effectLst>
                <a:latin typeface="Arial" pitchFamily="34" charset="0"/>
                <a:cs typeface="Arial" pitchFamily="34" charset="0"/>
              </a:rPr>
              <a:t> les racines carrées des nombres de la série </a:t>
            </a:r>
            <a:r>
              <a:rPr lang="fr-FR">
                <a:effectLst>
                  <a:outerShdw blurRad="38100" dist="38100" dir="2700000" algn="tl">
                    <a:srgbClr val="000000"/>
                  </a:outerShdw>
                </a:effectLst>
                <a:latin typeface="Arial" pitchFamily="34" charset="0"/>
                <a:cs typeface="Arial" pitchFamily="34" charset="0"/>
              </a:rPr>
              <a:t>pour obtenir soit</a:t>
            </a:r>
            <a:r>
              <a:rPr lang="fr-FR">
                <a:solidFill>
                  <a:srgbClr val="FFCC66"/>
                </a:solidFill>
                <a:effectLst>
                  <a:outerShdw blurRad="38100" dist="38100" dir="2700000" algn="tl">
                    <a:srgbClr val="000000"/>
                  </a:outerShdw>
                </a:effectLst>
                <a:latin typeface="Arial" pitchFamily="34" charset="0"/>
                <a:cs typeface="Arial" pitchFamily="34" charset="0"/>
              </a:rPr>
              <a:t> le rayon du cercle, </a:t>
            </a:r>
            <a:r>
              <a:rPr lang="fr-FR">
                <a:effectLst>
                  <a:outerShdw blurRad="38100" dist="38100" dir="2700000" algn="tl">
                    <a:srgbClr val="000000"/>
                  </a:outerShdw>
                </a:effectLst>
                <a:latin typeface="Arial" pitchFamily="34" charset="0"/>
                <a:cs typeface="Arial" pitchFamily="34" charset="0"/>
              </a:rPr>
              <a:t>soit le</a:t>
            </a:r>
            <a:r>
              <a:rPr lang="fr-FR">
                <a:solidFill>
                  <a:srgbClr val="FFCC66"/>
                </a:solidFill>
                <a:effectLst>
                  <a:outerShdw blurRad="38100" dist="38100" dir="2700000" algn="tl">
                    <a:srgbClr val="000000"/>
                  </a:outerShdw>
                </a:effectLst>
                <a:latin typeface="Arial" pitchFamily="34" charset="0"/>
                <a:cs typeface="Arial" pitchFamily="34" charset="0"/>
              </a:rPr>
              <a:t> côté du carré.</a:t>
            </a:r>
          </a:p>
        </p:txBody>
      </p:sp>
      <p:sp>
        <p:nvSpPr>
          <p:cNvPr id="37896" name="Text Box 8"/>
          <p:cNvSpPr txBox="1">
            <a:spLocks noChangeArrowheads="1"/>
          </p:cNvSpPr>
          <p:nvPr/>
        </p:nvSpPr>
        <p:spPr bwMode="auto">
          <a:xfrm>
            <a:off x="776288" y="1541463"/>
            <a:ext cx="2863850" cy="366712"/>
          </a:xfrm>
          <a:prstGeom prst="rect">
            <a:avLst/>
          </a:prstGeom>
          <a:noFill/>
          <a:ln w="9525">
            <a:noFill/>
            <a:miter lim="800000"/>
            <a:headEnd/>
            <a:tailEnd/>
          </a:ln>
          <a:effectLst/>
        </p:spPr>
        <p:txBody>
          <a:bodyPr wrap="none">
            <a:spAutoFit/>
          </a:bodyPr>
          <a:lstStyle/>
          <a:p>
            <a:pPr eaLnBrk="0" hangingPunct="0">
              <a:defRPr/>
            </a:pPr>
            <a:r>
              <a:rPr lang="fr-FR">
                <a:solidFill>
                  <a:srgbClr val="FFCC66"/>
                </a:solidFill>
                <a:effectLst>
                  <a:outerShdw blurRad="38100" dist="38100" dir="2700000" algn="tl">
                    <a:srgbClr val="000000"/>
                  </a:outerShdw>
                </a:effectLst>
                <a:latin typeface="Arial" pitchFamily="34" charset="0"/>
                <a:cs typeface="Arial" pitchFamily="34" charset="0"/>
              </a:rPr>
              <a:t>En implantation ponctuelle</a:t>
            </a:r>
          </a:p>
        </p:txBody>
      </p:sp>
      <p:grpSp>
        <p:nvGrpSpPr>
          <p:cNvPr id="22532" name="Group 19"/>
          <p:cNvGrpSpPr>
            <a:grpSpLocks/>
          </p:cNvGrpSpPr>
          <p:nvPr/>
        </p:nvGrpSpPr>
        <p:grpSpPr bwMode="auto">
          <a:xfrm>
            <a:off x="2795588" y="4557713"/>
            <a:ext cx="3668712" cy="2087153"/>
            <a:chOff x="783" y="1259"/>
            <a:chExt cx="4094" cy="2329"/>
          </a:xfrm>
        </p:grpSpPr>
        <p:pic>
          <p:nvPicPr>
            <p:cNvPr id="22535" name="Picture 12" descr="abaque construction"/>
            <p:cNvPicPr>
              <a:picLocks noChangeAspect="1" noChangeArrowheads="1"/>
            </p:cNvPicPr>
            <p:nvPr/>
          </p:nvPicPr>
          <p:blipFill>
            <a:blip r:embed="rId3" cstate="print"/>
            <a:srcRect/>
            <a:stretch>
              <a:fillRect/>
            </a:stretch>
          </p:blipFill>
          <p:spPr bwMode="auto">
            <a:xfrm>
              <a:off x="783" y="1259"/>
              <a:ext cx="4094" cy="2312"/>
            </a:xfrm>
            <a:prstGeom prst="rect">
              <a:avLst/>
            </a:prstGeom>
            <a:noFill/>
            <a:ln w="9525">
              <a:noFill/>
              <a:miter lim="800000"/>
              <a:headEnd/>
              <a:tailEnd/>
            </a:ln>
          </p:spPr>
        </p:pic>
        <p:sp>
          <p:nvSpPr>
            <p:cNvPr id="22536" name="Line 13"/>
            <p:cNvSpPr>
              <a:spLocks noChangeShapeType="1"/>
            </p:cNvSpPr>
            <p:nvPr/>
          </p:nvSpPr>
          <p:spPr bwMode="auto">
            <a:xfrm flipV="1">
              <a:off x="3640" y="2560"/>
              <a:ext cx="1" cy="534"/>
            </a:xfrm>
            <a:prstGeom prst="line">
              <a:avLst/>
            </a:prstGeom>
            <a:noFill/>
            <a:ln w="25400">
              <a:solidFill>
                <a:srgbClr val="FFFF00"/>
              </a:solidFill>
              <a:round/>
              <a:headEnd type="triangle" w="med" len="med"/>
              <a:tailEnd type="triangle" w="med" len="med"/>
            </a:ln>
          </p:spPr>
          <p:txBody>
            <a:bodyPr wrap="none" anchor="ctr">
              <a:spAutoFit/>
            </a:bodyPr>
            <a:lstStyle/>
            <a:p>
              <a:endParaRPr lang="en-US">
                <a:latin typeface="Arial" pitchFamily="34" charset="0"/>
                <a:cs typeface="Arial" pitchFamily="34" charset="0"/>
              </a:endParaRPr>
            </a:p>
          </p:txBody>
        </p:sp>
        <p:sp>
          <p:nvSpPr>
            <p:cNvPr id="22537" name="Text Box 14"/>
            <p:cNvSpPr txBox="1">
              <a:spLocks noChangeArrowheads="1"/>
            </p:cNvSpPr>
            <p:nvPr/>
          </p:nvSpPr>
          <p:spPr bwMode="auto">
            <a:xfrm>
              <a:off x="3710" y="2719"/>
              <a:ext cx="411" cy="443"/>
            </a:xfrm>
            <a:prstGeom prst="rect">
              <a:avLst/>
            </a:prstGeom>
            <a:noFill/>
            <a:ln w="9525">
              <a:noFill/>
              <a:miter lim="800000"/>
              <a:headEnd/>
              <a:tailEnd/>
            </a:ln>
          </p:spPr>
          <p:txBody>
            <a:bodyPr wrap="none">
              <a:spAutoFit/>
            </a:bodyPr>
            <a:lstStyle/>
            <a:p>
              <a:pPr eaLnBrk="0" hangingPunct="0"/>
              <a:r>
                <a:rPr lang="fr-FR" sz="2000" b="1">
                  <a:solidFill>
                    <a:srgbClr val="FFFF00"/>
                  </a:solidFill>
                  <a:latin typeface="Arial" pitchFamily="34" charset="0"/>
                  <a:cs typeface="Arial" pitchFamily="34" charset="0"/>
                </a:rPr>
                <a:t>R</a:t>
              </a:r>
              <a:endParaRPr lang="fr-FR" sz="2400">
                <a:solidFill>
                  <a:srgbClr val="FFFFFF"/>
                </a:solidFill>
                <a:latin typeface="Arial" pitchFamily="34" charset="0"/>
                <a:cs typeface="Arial" pitchFamily="34" charset="0"/>
              </a:endParaRPr>
            </a:p>
          </p:txBody>
        </p:sp>
        <p:sp>
          <p:nvSpPr>
            <p:cNvPr id="22538" name="Line 15"/>
            <p:cNvSpPr>
              <a:spLocks noChangeShapeType="1"/>
            </p:cNvSpPr>
            <p:nvPr/>
          </p:nvSpPr>
          <p:spPr bwMode="auto">
            <a:xfrm flipV="1">
              <a:off x="1216" y="2296"/>
              <a:ext cx="3624" cy="808"/>
            </a:xfrm>
            <a:prstGeom prst="line">
              <a:avLst/>
            </a:prstGeom>
            <a:noFill/>
            <a:ln w="25400">
              <a:solidFill>
                <a:srgbClr val="FFFF00"/>
              </a:solidFill>
              <a:round/>
              <a:headEnd/>
              <a:tailEnd/>
            </a:ln>
          </p:spPr>
          <p:txBody>
            <a:bodyPr wrap="none" anchor="ctr">
              <a:spAutoFit/>
            </a:bodyPr>
            <a:lstStyle/>
            <a:p>
              <a:endParaRPr lang="en-US">
                <a:latin typeface="Arial" pitchFamily="34" charset="0"/>
                <a:cs typeface="Arial" pitchFamily="34" charset="0"/>
              </a:endParaRPr>
            </a:p>
          </p:txBody>
        </p:sp>
        <p:sp>
          <p:nvSpPr>
            <p:cNvPr id="22539" name="Oval 16"/>
            <p:cNvSpPr>
              <a:spLocks noChangeArrowheads="1"/>
            </p:cNvSpPr>
            <p:nvPr/>
          </p:nvSpPr>
          <p:spPr bwMode="auto">
            <a:xfrm>
              <a:off x="3144" y="2794"/>
              <a:ext cx="1016" cy="580"/>
            </a:xfrm>
            <a:prstGeom prst="ellipse">
              <a:avLst/>
            </a:prstGeom>
            <a:noFill/>
            <a:ln w="25400">
              <a:solidFill>
                <a:srgbClr val="FFFF00"/>
              </a:solidFill>
              <a:round/>
              <a:headEnd/>
              <a:tailEnd/>
            </a:ln>
          </p:spPr>
          <p:txBody>
            <a:bodyPr anchor="ctr">
              <a:spAutoFit/>
            </a:bodyPr>
            <a:lstStyle/>
            <a:p>
              <a:endParaRPr lang="fr-FR">
                <a:latin typeface="Arial" pitchFamily="34" charset="0"/>
                <a:cs typeface="Arial" pitchFamily="34" charset="0"/>
              </a:endParaRPr>
            </a:p>
          </p:txBody>
        </p:sp>
        <p:sp>
          <p:nvSpPr>
            <p:cNvPr id="22540" name="Oval 17"/>
            <p:cNvSpPr>
              <a:spLocks noChangeArrowheads="1"/>
            </p:cNvSpPr>
            <p:nvPr/>
          </p:nvSpPr>
          <p:spPr bwMode="auto">
            <a:xfrm>
              <a:off x="2064" y="2818"/>
              <a:ext cx="472" cy="580"/>
            </a:xfrm>
            <a:prstGeom prst="ellipse">
              <a:avLst/>
            </a:prstGeom>
            <a:noFill/>
            <a:ln w="25400">
              <a:solidFill>
                <a:srgbClr val="FFFF00"/>
              </a:solidFill>
              <a:round/>
              <a:headEnd/>
              <a:tailEnd/>
            </a:ln>
          </p:spPr>
          <p:txBody>
            <a:bodyPr anchor="ctr">
              <a:spAutoFit/>
            </a:bodyPr>
            <a:lstStyle/>
            <a:p>
              <a:endParaRPr lang="fr-FR">
                <a:latin typeface="Arial" pitchFamily="34" charset="0"/>
                <a:cs typeface="Arial" pitchFamily="34" charset="0"/>
              </a:endParaRPr>
            </a:p>
          </p:txBody>
        </p:sp>
        <p:sp>
          <p:nvSpPr>
            <p:cNvPr id="22541" name="Text Box 18"/>
            <p:cNvSpPr txBox="1">
              <a:spLocks noChangeArrowheads="1"/>
            </p:cNvSpPr>
            <p:nvPr/>
          </p:nvSpPr>
          <p:spPr bwMode="auto">
            <a:xfrm>
              <a:off x="1086" y="3073"/>
              <a:ext cx="397" cy="515"/>
            </a:xfrm>
            <a:prstGeom prst="rect">
              <a:avLst/>
            </a:prstGeom>
            <a:noFill/>
            <a:ln w="9525">
              <a:noFill/>
              <a:miter lim="800000"/>
              <a:headEnd/>
              <a:tailEnd/>
            </a:ln>
          </p:spPr>
          <p:txBody>
            <a:bodyPr wrap="none">
              <a:spAutoFit/>
            </a:bodyPr>
            <a:lstStyle/>
            <a:p>
              <a:pPr eaLnBrk="0" hangingPunct="0"/>
              <a:r>
                <a:rPr lang="fr-FR" sz="2400">
                  <a:solidFill>
                    <a:srgbClr val="FFFFFF"/>
                  </a:solidFill>
                  <a:latin typeface="Arial" pitchFamily="34" charset="0"/>
                  <a:cs typeface="Arial" pitchFamily="34" charset="0"/>
                </a:rPr>
                <a:t>0</a:t>
              </a:r>
            </a:p>
          </p:txBody>
        </p:sp>
      </p:grpSp>
      <p:pic>
        <p:nvPicPr>
          <p:cNvPr id="22533" name="Picture 20" descr="Sans titre-1 copie"/>
          <p:cNvPicPr>
            <a:picLocks noChangeAspect="1" noChangeArrowheads="1"/>
          </p:cNvPicPr>
          <p:nvPr>
            <p:ph/>
          </p:nvPr>
        </p:nvPicPr>
        <p:blipFill>
          <a:blip r:embed="rId4" cstate="print"/>
          <a:srcRect/>
          <a:stretch>
            <a:fillRect/>
          </a:stretch>
        </p:blipFill>
        <p:spPr>
          <a:xfrm>
            <a:off x="287338" y="2359025"/>
            <a:ext cx="441325" cy="441325"/>
          </a:xfrm>
          <a:noFill/>
        </p:spPr>
      </p:pic>
      <p:sp>
        <p:nvSpPr>
          <p:cNvPr id="37910" name="Rectangle 22"/>
          <p:cNvSpPr>
            <a:spLocks noRot="1" noChangeArrowheads="1"/>
          </p:cNvSpPr>
          <p:nvPr/>
        </p:nvSpPr>
        <p:spPr bwMode="auto">
          <a:xfrm>
            <a:off x="0" y="336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variation de taille</a:t>
            </a:r>
            <a:endParaRPr lang="fr-FR" sz="3200" i="1">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Rot="1" noChangeArrowheads="1"/>
          </p:cNvSpPr>
          <p:nvPr/>
        </p:nvSpPr>
        <p:spPr bwMode="auto">
          <a:xfrm>
            <a:off x="-36513" y="587375"/>
            <a:ext cx="9144001" cy="838200"/>
          </a:xfrm>
          <a:prstGeom prst="rect">
            <a:avLst/>
          </a:prstGeom>
          <a:noFill/>
          <a:ln w="9525">
            <a:noFill/>
            <a:miter lim="800000"/>
            <a:headEnd/>
            <a:tailEnd/>
          </a:ln>
          <a:effectLst/>
        </p:spPr>
        <p:txBody>
          <a:bodyPr anchor="ctr"/>
          <a:lstStyle/>
          <a:p>
            <a:pPr algn="ctr">
              <a:defRPr/>
            </a:pPr>
            <a:r>
              <a:rPr lang="fr-FR" sz="3200">
                <a:solidFill>
                  <a:srgbClr val="FFCC66"/>
                </a:solidFill>
                <a:effectLst>
                  <a:outerShdw blurRad="38100" dist="38100" dir="2700000" algn="tl">
                    <a:srgbClr val="000000"/>
                  </a:outerShdw>
                </a:effectLst>
                <a:latin typeface="Arial" charset="0"/>
              </a:rPr>
              <a:t>Sommaire</a:t>
            </a:r>
          </a:p>
        </p:txBody>
      </p:sp>
      <p:sp>
        <p:nvSpPr>
          <p:cNvPr id="345091" name="Text Box 3"/>
          <p:cNvSpPr txBox="1">
            <a:spLocks noChangeArrowheads="1"/>
          </p:cNvSpPr>
          <p:nvPr/>
        </p:nvSpPr>
        <p:spPr bwMode="auto">
          <a:xfrm>
            <a:off x="427038" y="1409700"/>
            <a:ext cx="8264525" cy="4879975"/>
          </a:xfrm>
          <a:prstGeom prst="rect">
            <a:avLst/>
          </a:prstGeom>
          <a:solidFill>
            <a:srgbClr val="C0C0C0">
              <a:alpha val="10001"/>
            </a:srgbClr>
          </a:solidFill>
          <a:ln w="9525">
            <a:noFill/>
            <a:miter lim="800000"/>
            <a:headEnd/>
            <a:tailEnd/>
          </a:ln>
          <a:effectLst/>
        </p:spPr>
        <p:txBody>
          <a:bodyPr>
            <a:spAutoFit/>
          </a:bodyPr>
          <a:lstStyle/>
          <a:p>
            <a:pPr>
              <a:buSzPct val="80000"/>
              <a:buFont typeface="Arial" charset="0"/>
              <a:buChar char="►"/>
              <a:defRPr/>
            </a:pPr>
            <a:r>
              <a:rPr lang="fr-FR" dirty="0">
                <a:solidFill>
                  <a:srgbClr val="FFCC66"/>
                </a:solidFill>
                <a:effectLst>
                  <a:outerShdw blurRad="38100" dist="38100" dir="2700000" algn="tl">
                    <a:srgbClr val="000000"/>
                  </a:outerShdw>
                </a:effectLst>
                <a:latin typeface="Arial" charset="0"/>
              </a:rPr>
              <a:t> </a:t>
            </a:r>
            <a:r>
              <a:rPr lang="fr-FR" sz="2000" dirty="0">
                <a:effectLst>
                  <a:outerShdw blurRad="38100" dist="38100" dir="2700000" algn="tl">
                    <a:srgbClr val="000000"/>
                  </a:outerShdw>
                </a:effectLst>
                <a:latin typeface="Arial" charset="0"/>
              </a:rPr>
              <a:t>Les règles de base de la sémiologie graphique</a:t>
            </a:r>
          </a:p>
          <a:p>
            <a:pPr lvl="1">
              <a:buClr>
                <a:srgbClr val="FFCC66"/>
              </a:buClr>
              <a:buSzPct val="70000"/>
              <a:buFont typeface="Wingdings" pitchFamily="2" charset="2"/>
              <a:buChar char="§"/>
              <a:defRPr/>
            </a:pPr>
            <a:r>
              <a:rPr lang="fr-FR" dirty="0">
                <a:effectLst>
                  <a:outerShdw blurRad="38100" dist="38100" dir="2700000" algn="tl">
                    <a:srgbClr val="000000"/>
                  </a:outerShdw>
                </a:effectLst>
                <a:latin typeface="Arial" charset="0"/>
              </a:rPr>
              <a:t> Définition </a:t>
            </a:r>
          </a:p>
          <a:p>
            <a:pPr lvl="1">
              <a:buClr>
                <a:srgbClr val="FFCC66"/>
              </a:buClr>
              <a:buSzPct val="70000"/>
              <a:buFont typeface="Wingdings" pitchFamily="2" charset="2"/>
              <a:buChar char="§"/>
              <a:defRPr/>
            </a:pPr>
            <a:r>
              <a:rPr lang="fr-FR" dirty="0">
                <a:effectLst>
                  <a:outerShdw blurRad="38100" dist="38100" dir="2700000" algn="tl">
                    <a:srgbClr val="000000"/>
                  </a:outerShdw>
                </a:effectLst>
                <a:latin typeface="Arial" charset="0"/>
              </a:rPr>
              <a:t> La représentation des différents types d’information selon les types d’implantation</a:t>
            </a:r>
          </a:p>
          <a:p>
            <a:pPr lvl="1">
              <a:buClr>
                <a:srgbClr val="FFCC66"/>
              </a:buClr>
              <a:buSzPct val="70000"/>
              <a:buFont typeface="Wingdings" pitchFamily="2" charset="2"/>
              <a:buChar char="§"/>
              <a:defRPr/>
            </a:pPr>
            <a:r>
              <a:rPr lang="fr-FR" dirty="0">
                <a:effectLst>
                  <a:outerShdw blurRad="38100" dist="38100" dir="2700000" algn="tl">
                    <a:srgbClr val="000000"/>
                  </a:outerShdw>
                </a:effectLst>
                <a:latin typeface="Arial" charset="0"/>
              </a:rPr>
              <a:t> Les moyens graphiques permettant la représentation</a:t>
            </a:r>
          </a:p>
          <a:p>
            <a:pPr lvl="1">
              <a:buClr>
                <a:srgbClr val="FFCC66"/>
              </a:buClr>
              <a:buSzPct val="70000"/>
              <a:buFont typeface="Wingdings" pitchFamily="2" charset="2"/>
              <a:buChar char="§"/>
              <a:defRPr/>
            </a:pPr>
            <a:r>
              <a:rPr lang="fr-FR" dirty="0">
                <a:effectLst>
                  <a:outerShdw blurRad="38100" dist="38100" dir="2700000" algn="tl">
                    <a:srgbClr val="000000"/>
                  </a:outerShdw>
                </a:effectLst>
                <a:latin typeface="Arial" charset="0"/>
              </a:rPr>
              <a:t> Récapitulatif</a:t>
            </a:r>
          </a:p>
          <a:p>
            <a:pPr>
              <a:defRPr/>
            </a:pPr>
            <a:endParaRPr lang="fr-FR" sz="1000" dirty="0">
              <a:effectLst>
                <a:outerShdw blurRad="38100" dist="38100" dir="2700000" algn="tl">
                  <a:srgbClr val="000000"/>
                </a:outerShdw>
              </a:effectLst>
              <a:latin typeface="Arial" charset="0"/>
            </a:endParaRPr>
          </a:p>
          <a:p>
            <a:pPr>
              <a:buSzPct val="80000"/>
              <a:buFont typeface="Arial" charset="0"/>
              <a:buChar char="►"/>
              <a:defRPr/>
            </a:pPr>
            <a:r>
              <a:rPr lang="fr-FR" dirty="0">
                <a:solidFill>
                  <a:srgbClr val="FFCC66"/>
                </a:solidFill>
                <a:effectLst>
                  <a:outerShdw blurRad="38100" dist="38100" dir="2700000" algn="tl">
                    <a:srgbClr val="000000"/>
                  </a:outerShdw>
                </a:effectLst>
                <a:latin typeface="Arial" charset="0"/>
              </a:rPr>
              <a:t> </a:t>
            </a:r>
            <a:r>
              <a:rPr lang="fr-FR" sz="2000" dirty="0">
                <a:effectLst>
                  <a:outerShdw blurRad="38100" dist="38100" dir="2700000" algn="tl">
                    <a:srgbClr val="000000"/>
                  </a:outerShdw>
                </a:effectLst>
                <a:latin typeface="Arial" charset="0"/>
              </a:rPr>
              <a:t>Exactitude et efficacité</a:t>
            </a:r>
          </a:p>
          <a:p>
            <a:pPr lvl="1">
              <a:buClr>
                <a:srgbClr val="FFCC66"/>
              </a:buClr>
              <a:buSzPct val="70000"/>
              <a:buFont typeface="Wingdings" pitchFamily="2" charset="2"/>
              <a:buChar char="§"/>
              <a:defRPr/>
            </a:pPr>
            <a:r>
              <a:rPr lang="fr-FR" dirty="0">
                <a:effectLst>
                  <a:outerShdw blurRad="38100" dist="38100" dir="2700000" algn="tl">
                    <a:srgbClr val="000000"/>
                  </a:outerShdw>
                </a:effectLst>
                <a:latin typeface="Arial" charset="0"/>
              </a:rPr>
              <a:t> Intérêt de l’association de variables visuelles. Exemples</a:t>
            </a:r>
          </a:p>
          <a:p>
            <a:pPr>
              <a:defRPr/>
            </a:pPr>
            <a:endParaRPr lang="fr-FR" sz="1000" dirty="0">
              <a:effectLst>
                <a:outerShdw blurRad="38100" dist="38100" dir="2700000" algn="tl">
                  <a:srgbClr val="000000"/>
                </a:outerShdw>
              </a:effectLst>
              <a:latin typeface="Arial" charset="0"/>
            </a:endParaRPr>
          </a:p>
          <a:p>
            <a:pPr>
              <a:buSzPct val="80000"/>
              <a:buFont typeface="Arial" charset="0"/>
              <a:buChar char="►"/>
              <a:defRPr/>
            </a:pPr>
            <a:r>
              <a:rPr lang="fr-FR" dirty="0">
                <a:solidFill>
                  <a:srgbClr val="FFCC66"/>
                </a:solidFill>
                <a:effectLst>
                  <a:outerShdw blurRad="38100" dist="38100" dir="2700000" algn="tl">
                    <a:srgbClr val="000000"/>
                  </a:outerShdw>
                </a:effectLst>
                <a:latin typeface="Arial" charset="0"/>
              </a:rPr>
              <a:t> </a:t>
            </a:r>
            <a:r>
              <a:rPr lang="fr-FR" sz="2000" dirty="0">
                <a:effectLst>
                  <a:outerShdw blurRad="38100" dist="38100" dir="2700000" algn="tl">
                    <a:srgbClr val="000000"/>
                  </a:outerShdw>
                </a:effectLst>
                <a:latin typeface="Arial" charset="0"/>
              </a:rPr>
              <a:t>Représentations graphiques particulières</a:t>
            </a:r>
          </a:p>
          <a:p>
            <a:pPr>
              <a:buFont typeface="Arial" charset="0"/>
              <a:buNone/>
              <a:defRPr/>
            </a:pPr>
            <a:endParaRPr lang="fr-FR" sz="1000" dirty="0">
              <a:effectLst>
                <a:outerShdw blurRad="38100" dist="38100" dir="2700000" algn="tl">
                  <a:srgbClr val="000000"/>
                </a:outerShdw>
              </a:effectLst>
              <a:latin typeface="Arial" charset="0"/>
            </a:endParaRPr>
          </a:p>
          <a:p>
            <a:pPr>
              <a:buClr>
                <a:srgbClr val="FFCC66"/>
              </a:buClr>
              <a:buSzPct val="80000"/>
              <a:buFont typeface="Arial" charset="0"/>
              <a:buChar char="►"/>
              <a:defRPr/>
            </a:pPr>
            <a:r>
              <a:rPr lang="fr-FR" sz="2000" dirty="0">
                <a:effectLst>
                  <a:outerShdw blurRad="38100" dist="38100" dir="2700000" algn="tl">
                    <a:srgbClr val="000000"/>
                  </a:outerShdw>
                </a:effectLst>
                <a:latin typeface="Arial" charset="0"/>
              </a:rPr>
              <a:t> L’habillage d’une carte</a:t>
            </a:r>
          </a:p>
          <a:p>
            <a:pPr>
              <a:buFont typeface="Arial" charset="0"/>
              <a:buNone/>
              <a:defRPr/>
            </a:pPr>
            <a:endParaRPr lang="fr-FR" sz="1000" dirty="0">
              <a:effectLst>
                <a:outerShdw blurRad="38100" dist="38100" dir="2700000" algn="tl">
                  <a:srgbClr val="000000"/>
                </a:outerShdw>
              </a:effectLst>
              <a:latin typeface="Arial" charset="0"/>
            </a:endParaRPr>
          </a:p>
          <a:p>
            <a:pPr>
              <a:buSzPct val="80000"/>
              <a:buFont typeface="Arial" charset="0"/>
              <a:buChar char="►"/>
              <a:defRPr/>
            </a:pPr>
            <a:r>
              <a:rPr lang="fr-FR" dirty="0">
                <a:solidFill>
                  <a:srgbClr val="FFCC66"/>
                </a:solidFill>
                <a:effectLst>
                  <a:outerShdw blurRad="38100" dist="38100" dir="2700000" algn="tl">
                    <a:srgbClr val="000000"/>
                  </a:outerShdw>
                </a:effectLst>
                <a:latin typeface="Arial" charset="0"/>
              </a:rPr>
              <a:t> </a:t>
            </a:r>
            <a:r>
              <a:rPr lang="fr-FR" sz="2000" dirty="0">
                <a:effectLst>
                  <a:outerShdw blurRad="38100" dist="38100" dir="2700000" algn="tl">
                    <a:srgbClr val="000000"/>
                  </a:outerShdw>
                </a:effectLst>
                <a:latin typeface="Arial" charset="0"/>
              </a:rPr>
              <a:t>Que faut-il faire et ne pas faire ?</a:t>
            </a:r>
          </a:p>
          <a:p>
            <a:pPr lvl="1">
              <a:buClr>
                <a:srgbClr val="FFCC66"/>
              </a:buClr>
              <a:buSzPct val="70000"/>
              <a:buFont typeface="Wingdings" pitchFamily="2" charset="2"/>
              <a:buChar char="§"/>
              <a:defRPr/>
            </a:pPr>
            <a:r>
              <a:rPr lang="fr-FR" dirty="0">
                <a:effectLst>
                  <a:outerShdw blurRad="38100" dist="38100" dir="2700000" algn="tl">
                    <a:srgbClr val="000000"/>
                  </a:outerShdw>
                </a:effectLst>
                <a:latin typeface="Arial" charset="0"/>
              </a:rPr>
              <a:t> Quelques exemples de représentations erronées</a:t>
            </a:r>
          </a:p>
          <a:p>
            <a:pPr>
              <a:defRPr/>
            </a:pPr>
            <a:endParaRPr lang="fr-FR" sz="1000" dirty="0">
              <a:effectLst>
                <a:outerShdw blurRad="38100" dist="38100" dir="2700000" algn="tl">
                  <a:srgbClr val="000000"/>
                </a:outerShdw>
              </a:effectLst>
              <a:latin typeface="Arial" charset="0"/>
            </a:endParaRPr>
          </a:p>
          <a:p>
            <a:pPr>
              <a:buSzPct val="80000"/>
              <a:buFont typeface="Arial" charset="0"/>
              <a:buChar char="►"/>
              <a:defRPr/>
            </a:pPr>
            <a:r>
              <a:rPr lang="fr-FR" dirty="0">
                <a:solidFill>
                  <a:srgbClr val="FFCC66"/>
                </a:solidFill>
                <a:effectLst>
                  <a:outerShdw blurRad="38100" dist="38100" dir="2700000" algn="tl">
                    <a:srgbClr val="000000"/>
                  </a:outerShdw>
                </a:effectLst>
                <a:latin typeface="Arial" charset="0"/>
              </a:rPr>
              <a:t> </a:t>
            </a:r>
            <a:r>
              <a:rPr lang="fr-FR" sz="2000" dirty="0">
                <a:effectLst>
                  <a:outerShdw blurRad="38100" dist="38100" dir="2700000" algn="tl">
                    <a:srgbClr val="000000"/>
                  </a:outerShdw>
                </a:effectLst>
                <a:latin typeface="Arial" charset="0"/>
              </a:rPr>
              <a:t>Représentation graphique dans Savane</a:t>
            </a:r>
          </a:p>
          <a:p>
            <a:pPr lvl="1">
              <a:buClr>
                <a:srgbClr val="FFCC66"/>
              </a:buClr>
              <a:buSzPct val="70000"/>
              <a:buFont typeface="Wingdings" pitchFamily="2" charset="2"/>
              <a:buChar char="§"/>
              <a:defRPr/>
            </a:pPr>
            <a:r>
              <a:rPr lang="fr-FR" dirty="0">
                <a:effectLst>
                  <a:outerShdw blurRad="38100" dist="38100" dir="2700000" algn="tl">
                    <a:srgbClr val="000000"/>
                  </a:outerShdw>
                </a:effectLst>
                <a:latin typeface="Arial" charset="0"/>
              </a:rPr>
              <a:t> Visualisation d’un attribut sur une carte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771525" y="2530475"/>
            <a:ext cx="2333625" cy="1739900"/>
          </a:xfrm>
          <a:prstGeom prst="rect">
            <a:avLst/>
          </a:prstGeom>
          <a:noFill/>
          <a:ln w="9525">
            <a:noFill/>
            <a:miter lim="800000"/>
            <a:headEnd/>
            <a:tailEnd/>
          </a:ln>
          <a:effectLst/>
        </p:spPr>
        <p:txBody>
          <a:bodyPr>
            <a:spAutoFit/>
          </a:bodyPr>
          <a:lstStyle/>
          <a:p>
            <a:pPr eaLnBrk="0" hangingPunct="0">
              <a:defRPr/>
            </a:pPr>
            <a:r>
              <a:rPr lang="fr-FR">
                <a:effectLst>
                  <a:outerShdw blurRad="38100" dist="38100" dir="2700000" algn="tl">
                    <a:srgbClr val="000000"/>
                  </a:outerShdw>
                </a:effectLst>
                <a:latin typeface="Arial" charset="0"/>
                <a:cs typeface="Tahoma" pitchFamily="34" charset="0"/>
              </a:rPr>
              <a:t>Exemple de variation de taille appliquée à des points</a:t>
            </a:r>
          </a:p>
          <a:p>
            <a:pPr eaLnBrk="0" hangingPunct="0">
              <a:defRPr/>
            </a:pPr>
            <a:r>
              <a:rPr lang="fr-FR">
                <a:effectLst>
                  <a:outerShdw blurRad="38100" dist="38100" dir="2700000" algn="tl">
                    <a:srgbClr val="000000"/>
                  </a:outerShdw>
                </a:effectLst>
                <a:latin typeface="Arial" charset="0"/>
                <a:cs typeface="Tahoma" pitchFamily="34" charset="0"/>
              </a:rPr>
              <a:t>(valeurs quantitatives absolues)</a:t>
            </a:r>
          </a:p>
        </p:txBody>
      </p:sp>
      <p:sp>
        <p:nvSpPr>
          <p:cNvPr id="92168" name="Rectangle 8"/>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taille</a:t>
            </a:r>
            <a:endParaRPr lang="fr-FR" sz="3200" i="1">
              <a:effectLst>
                <a:outerShdw blurRad="38100" dist="38100" dir="2700000" algn="tl">
                  <a:srgbClr val="000000"/>
                </a:outerShdw>
              </a:effectLst>
              <a:latin typeface="Arial" charset="0"/>
            </a:endParaRPr>
          </a:p>
        </p:txBody>
      </p:sp>
      <p:sp>
        <p:nvSpPr>
          <p:cNvPr id="92169" name="Text Box 9"/>
          <p:cNvSpPr txBox="1">
            <a:spLocks noChangeArrowheads="1"/>
          </p:cNvSpPr>
          <p:nvPr/>
        </p:nvSpPr>
        <p:spPr bwMode="auto">
          <a:xfrm>
            <a:off x="750888" y="1401763"/>
            <a:ext cx="2863850" cy="366712"/>
          </a:xfrm>
          <a:prstGeom prst="rect">
            <a:avLst/>
          </a:prstGeom>
          <a:noFill/>
          <a:ln w="9525">
            <a:noFill/>
            <a:miter lim="800000"/>
            <a:headEnd/>
            <a:tailEnd/>
          </a:ln>
          <a:effectLst/>
        </p:spPr>
        <p:txBody>
          <a:bodyPr wrap="none">
            <a:spAutoFit/>
          </a:bodyPr>
          <a:lstStyle/>
          <a:p>
            <a:pPr eaLnBrk="0" hangingPunct="0">
              <a:defRPr/>
            </a:pPr>
            <a:r>
              <a:rPr lang="fr-FR">
                <a:solidFill>
                  <a:srgbClr val="FFCC66"/>
                </a:solidFill>
                <a:effectLst>
                  <a:outerShdw blurRad="38100" dist="38100" dir="2700000" algn="tl">
                    <a:srgbClr val="000000"/>
                  </a:outerShdw>
                </a:effectLst>
                <a:latin typeface="Arial" charset="0"/>
                <a:cs typeface="Tahoma" pitchFamily="34" charset="0"/>
              </a:rPr>
              <a:t>En implantation ponctuelle</a:t>
            </a:r>
          </a:p>
        </p:txBody>
      </p:sp>
      <p:pic>
        <p:nvPicPr>
          <p:cNvPr id="23557" name="Picture 11" descr="Capture"/>
          <p:cNvPicPr>
            <a:picLocks noChangeAspect="1" noChangeArrowheads="1"/>
          </p:cNvPicPr>
          <p:nvPr>
            <p:ph/>
          </p:nvPr>
        </p:nvPicPr>
        <p:blipFill>
          <a:blip r:embed="rId3" cstate="print"/>
          <a:srcRect l="3171" t="11314" r="17778" b="9114"/>
          <a:stretch>
            <a:fillRect/>
          </a:stretch>
        </p:blipFill>
        <p:spPr>
          <a:xfrm>
            <a:off x="3462338" y="2089150"/>
            <a:ext cx="5473700" cy="4408488"/>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4518025" y="2020888"/>
            <a:ext cx="3286125" cy="915987"/>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a:effectLst>
                  <a:outerShdw blurRad="38100" dist="38100" dir="2700000" algn="tl">
                    <a:srgbClr val="000000"/>
                  </a:outerShdw>
                </a:effectLst>
                <a:latin typeface="Arial" charset="0"/>
                <a:cs typeface="Tahoma" pitchFamily="34" charset="0"/>
              </a:rPr>
              <a:t>On fait ici varier la largeur de l’élément et ce, de manière proportionnelle</a:t>
            </a:r>
          </a:p>
        </p:txBody>
      </p:sp>
      <p:pic>
        <p:nvPicPr>
          <p:cNvPr id="24579" name="Picture 5" descr="trait proportion"/>
          <p:cNvPicPr>
            <a:picLocks noChangeAspect="1" noChangeArrowheads="1"/>
          </p:cNvPicPr>
          <p:nvPr/>
        </p:nvPicPr>
        <p:blipFill>
          <a:blip r:embed="rId3" cstate="print"/>
          <a:srcRect/>
          <a:stretch>
            <a:fillRect/>
          </a:stretch>
        </p:blipFill>
        <p:spPr bwMode="auto">
          <a:xfrm>
            <a:off x="5740400" y="3260725"/>
            <a:ext cx="787400" cy="1084263"/>
          </a:xfrm>
          <a:prstGeom prst="rect">
            <a:avLst/>
          </a:prstGeom>
          <a:noFill/>
          <a:ln w="9525">
            <a:noFill/>
            <a:miter lim="800000"/>
            <a:headEnd/>
            <a:tailEnd/>
          </a:ln>
        </p:spPr>
      </p:pic>
      <p:sp>
        <p:nvSpPr>
          <p:cNvPr id="31759" name="Rectangle 15"/>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taille</a:t>
            </a:r>
            <a:endParaRPr lang="fr-FR" sz="3200" i="1">
              <a:effectLst>
                <a:outerShdw blurRad="38100" dist="38100" dir="2700000" algn="tl">
                  <a:srgbClr val="000000"/>
                </a:outerShdw>
              </a:effectLst>
              <a:latin typeface="Arial" charset="0"/>
            </a:endParaRPr>
          </a:p>
        </p:txBody>
      </p:sp>
      <p:sp>
        <p:nvSpPr>
          <p:cNvPr id="31760" name="Text Box 16"/>
          <p:cNvSpPr txBox="1">
            <a:spLocks noChangeArrowheads="1"/>
          </p:cNvSpPr>
          <p:nvPr/>
        </p:nvSpPr>
        <p:spPr bwMode="auto">
          <a:xfrm>
            <a:off x="4448175" y="1414463"/>
            <a:ext cx="2559050" cy="366712"/>
          </a:xfrm>
          <a:prstGeom prst="rect">
            <a:avLst/>
          </a:prstGeom>
          <a:noFill/>
          <a:ln w="9525">
            <a:noFill/>
            <a:miter lim="800000"/>
            <a:headEnd/>
            <a:tailEnd/>
          </a:ln>
          <a:effectLst/>
        </p:spPr>
        <p:txBody>
          <a:bodyPr wrap="none">
            <a:spAutoFit/>
          </a:bodyPr>
          <a:lstStyle/>
          <a:p>
            <a:pPr eaLnBrk="0" hangingPunct="0">
              <a:defRPr/>
            </a:pPr>
            <a:r>
              <a:rPr lang="fr-FR">
                <a:solidFill>
                  <a:srgbClr val="FFCC66"/>
                </a:solidFill>
                <a:effectLst>
                  <a:outerShdw blurRad="38100" dist="38100" dir="2700000" algn="tl">
                    <a:srgbClr val="000000"/>
                  </a:outerShdw>
                </a:effectLst>
                <a:latin typeface="Arial" charset="0"/>
                <a:cs typeface="Tahoma" pitchFamily="34" charset="0"/>
              </a:rPr>
              <a:t>En implantation linéaire</a:t>
            </a:r>
          </a:p>
        </p:txBody>
      </p:sp>
      <p:sp>
        <p:nvSpPr>
          <p:cNvPr id="31762" name="Text Box 18"/>
          <p:cNvSpPr txBox="1">
            <a:spLocks noChangeArrowheads="1"/>
          </p:cNvSpPr>
          <p:nvPr/>
        </p:nvSpPr>
        <p:spPr bwMode="auto">
          <a:xfrm>
            <a:off x="4549775" y="5172075"/>
            <a:ext cx="4057650" cy="915988"/>
          </a:xfrm>
          <a:prstGeom prst="rect">
            <a:avLst/>
          </a:prstGeom>
          <a:noFill/>
          <a:ln w="9525">
            <a:noFill/>
            <a:miter lim="800000"/>
            <a:headEnd/>
            <a:tailEnd/>
          </a:ln>
          <a:effectLst/>
        </p:spPr>
        <p:txBody>
          <a:bodyPr>
            <a:spAutoFit/>
          </a:bodyPr>
          <a:lstStyle/>
          <a:p>
            <a:pPr eaLnBrk="0" hangingPunct="0">
              <a:defRPr/>
            </a:pPr>
            <a:r>
              <a:rPr lang="fr-FR">
                <a:effectLst>
                  <a:outerShdw blurRad="38100" dist="38100" dir="2700000" algn="tl">
                    <a:srgbClr val="000000"/>
                  </a:outerShdw>
                </a:effectLst>
                <a:latin typeface="Arial" charset="0"/>
                <a:cs typeface="Tahoma" pitchFamily="34" charset="0"/>
              </a:rPr>
              <a:t>Exemple de variation de taille appliquée à des lignes </a:t>
            </a:r>
          </a:p>
          <a:p>
            <a:pPr eaLnBrk="0" hangingPunct="0">
              <a:defRPr/>
            </a:pPr>
            <a:r>
              <a:rPr lang="fr-FR">
                <a:effectLst>
                  <a:outerShdw blurRad="38100" dist="38100" dir="2700000" algn="tl">
                    <a:srgbClr val="000000"/>
                  </a:outerShdw>
                </a:effectLst>
                <a:latin typeface="Arial" charset="0"/>
                <a:cs typeface="Tahoma" pitchFamily="34" charset="0"/>
              </a:rPr>
              <a:t>(valeurs quantitatives absolues)</a:t>
            </a:r>
          </a:p>
        </p:txBody>
      </p:sp>
      <p:pic>
        <p:nvPicPr>
          <p:cNvPr id="24583" name="Picture 22"/>
          <p:cNvPicPr>
            <a:picLocks noChangeAspect="1" noChangeArrowheads="1"/>
          </p:cNvPicPr>
          <p:nvPr/>
        </p:nvPicPr>
        <p:blipFill>
          <a:blip r:embed="rId4" cstate="print"/>
          <a:srcRect l="2292" t="13167" r="65312" b="9666"/>
          <a:stretch>
            <a:fillRect/>
          </a:stretch>
        </p:blipFill>
        <p:spPr bwMode="auto">
          <a:xfrm>
            <a:off x="368300" y="1104900"/>
            <a:ext cx="3732213" cy="555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560388" y="1512888"/>
            <a:ext cx="3189287"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En implantation de surface</a:t>
            </a:r>
          </a:p>
        </p:txBody>
      </p:sp>
      <p:sp>
        <p:nvSpPr>
          <p:cNvPr id="40966" name="Text Box 6"/>
          <p:cNvSpPr txBox="1">
            <a:spLocks noChangeArrowheads="1"/>
          </p:cNvSpPr>
          <p:nvPr/>
        </p:nvSpPr>
        <p:spPr bwMode="auto">
          <a:xfrm>
            <a:off x="585788" y="2173288"/>
            <a:ext cx="7896225" cy="641350"/>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a:effectLst>
                  <a:outerShdw blurRad="38100" dist="38100" dir="2700000" algn="tl">
                    <a:srgbClr val="000000"/>
                  </a:outerShdw>
                </a:effectLst>
                <a:latin typeface="Arial" charset="0"/>
                <a:cs typeface="Tahoma" pitchFamily="34" charset="0"/>
              </a:rPr>
              <a:t>On fait ici varier la taille des éléments constitutifs de la trame ou le nombre d’éléments par zone ou encore la taille ou la hauteur des zones</a:t>
            </a:r>
          </a:p>
        </p:txBody>
      </p:sp>
      <p:sp>
        <p:nvSpPr>
          <p:cNvPr id="40967" name="Text Box 7"/>
          <p:cNvSpPr txBox="1">
            <a:spLocks noChangeArrowheads="1"/>
          </p:cNvSpPr>
          <p:nvPr/>
        </p:nvSpPr>
        <p:spPr bwMode="auto">
          <a:xfrm>
            <a:off x="585788" y="3227388"/>
            <a:ext cx="6854825"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1</a:t>
            </a:r>
            <a:r>
              <a:rPr lang="fr-FR" sz="2000" baseline="30000">
                <a:solidFill>
                  <a:srgbClr val="FFCC66"/>
                </a:solidFill>
                <a:effectLst>
                  <a:outerShdw blurRad="38100" dist="38100" dir="2700000" algn="tl">
                    <a:srgbClr val="000000"/>
                  </a:outerShdw>
                </a:effectLst>
                <a:latin typeface="Arial" charset="0"/>
                <a:cs typeface="Tahoma" pitchFamily="34" charset="0"/>
              </a:rPr>
              <a:t>ère</a:t>
            </a:r>
            <a:r>
              <a:rPr lang="fr-FR" sz="2000">
                <a:solidFill>
                  <a:srgbClr val="FFCC66"/>
                </a:solidFill>
                <a:effectLst>
                  <a:outerShdw blurRad="38100" dist="38100" dir="2700000" algn="tl">
                    <a:srgbClr val="000000"/>
                  </a:outerShdw>
                </a:effectLst>
                <a:latin typeface="Arial" charset="0"/>
                <a:cs typeface="Tahoma" pitchFamily="34" charset="0"/>
              </a:rPr>
              <a:t> méthode : les points comptables (densité de points)</a:t>
            </a:r>
          </a:p>
        </p:txBody>
      </p:sp>
      <p:sp>
        <p:nvSpPr>
          <p:cNvPr id="40968" name="Text Box 8"/>
          <p:cNvSpPr txBox="1">
            <a:spLocks noChangeArrowheads="1"/>
          </p:cNvSpPr>
          <p:nvPr/>
        </p:nvSpPr>
        <p:spPr bwMode="auto">
          <a:xfrm>
            <a:off x="611188" y="3929063"/>
            <a:ext cx="7880350" cy="2428875"/>
          </a:xfrm>
          <a:prstGeom prst="rect">
            <a:avLst/>
          </a:prstGeom>
          <a:solidFill>
            <a:srgbClr val="C0C0C0">
              <a:alpha val="10001"/>
            </a:srgbClr>
          </a:solidFill>
          <a:ln w="9525">
            <a:noFill/>
            <a:miter lim="800000"/>
            <a:headEnd/>
            <a:tailEnd/>
          </a:ln>
          <a:effectLst/>
        </p:spPr>
        <p:txBody>
          <a:bodyPr>
            <a:spAutoFit/>
          </a:bodyPr>
          <a:lstStyle/>
          <a:p>
            <a:pPr eaLnBrk="0" hangingPunct="0">
              <a:spcAft>
                <a:spcPct val="50000"/>
              </a:spcAft>
              <a:buClr>
                <a:srgbClr val="FFCC66"/>
              </a:buClr>
              <a:buSzPct val="70000"/>
              <a:buFont typeface="Wingdings" pitchFamily="2" charset="2"/>
              <a:buChar char="§"/>
              <a:defRPr/>
            </a:pPr>
            <a:r>
              <a:rPr lang="fr-FR">
                <a:solidFill>
                  <a:srgbClr val="FFFFFF"/>
                </a:solidFill>
                <a:effectLst>
                  <a:outerShdw blurRad="38100" dist="38100" dir="2700000" algn="tl">
                    <a:srgbClr val="000000"/>
                  </a:outerShdw>
                </a:effectLst>
                <a:latin typeface="Arial" charset="0"/>
                <a:cs typeface="Tahoma" pitchFamily="34" charset="0"/>
              </a:rPr>
              <a:t> C’est une </a:t>
            </a:r>
            <a:r>
              <a:rPr lang="fr-FR">
                <a:effectLst>
                  <a:outerShdw blurRad="38100" dist="38100" dir="2700000" algn="tl">
                    <a:srgbClr val="000000"/>
                  </a:outerShdw>
                </a:effectLst>
                <a:latin typeface="Arial" charset="0"/>
                <a:cs typeface="Tahoma" pitchFamily="34" charset="0"/>
              </a:rPr>
              <a:t>variation du</a:t>
            </a:r>
            <a:r>
              <a:rPr lang="fr-FR">
                <a:solidFill>
                  <a:srgbClr val="FFCC66"/>
                </a:solidFill>
                <a:effectLst>
                  <a:outerShdw blurRad="38100" dist="38100" dir="2700000" algn="tl">
                    <a:srgbClr val="000000"/>
                  </a:outerShdw>
                </a:effectLst>
                <a:latin typeface="Arial" charset="0"/>
                <a:cs typeface="Tahoma" pitchFamily="34" charset="0"/>
              </a:rPr>
              <a:t> nombre de points de taille égale</a:t>
            </a:r>
            <a:r>
              <a:rPr lang="fr-FR">
                <a:solidFill>
                  <a:srgbClr val="FFFFFF"/>
                </a:solidFill>
                <a:effectLst>
                  <a:outerShdw blurRad="38100" dist="38100" dir="2700000" algn="tl">
                    <a:srgbClr val="000000"/>
                  </a:outerShdw>
                </a:effectLst>
                <a:latin typeface="Arial" charset="0"/>
                <a:cs typeface="Tahoma" pitchFamily="34" charset="0"/>
              </a:rPr>
              <a:t> par unité de surface</a:t>
            </a:r>
          </a:p>
          <a:p>
            <a:pPr eaLnBrk="0" hangingPunct="0">
              <a:spcAft>
                <a:spcPct val="5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a:t>
            </a:r>
            <a:r>
              <a:rPr lang="fr-FR">
                <a:solidFill>
                  <a:srgbClr val="FFFFFF"/>
                </a:solidFill>
                <a:effectLst>
                  <a:outerShdw blurRad="38100" dist="38100" dir="2700000" algn="tl">
                    <a:srgbClr val="000000"/>
                  </a:outerShdw>
                </a:effectLst>
                <a:latin typeface="Arial" charset="0"/>
                <a:cs typeface="Tahoma" pitchFamily="34" charset="0"/>
              </a:rPr>
              <a:t>Une </a:t>
            </a:r>
            <a:r>
              <a:rPr lang="fr-FR">
                <a:effectLst>
                  <a:outerShdw blurRad="38100" dist="38100" dir="2700000" algn="tl">
                    <a:srgbClr val="000000"/>
                  </a:outerShdw>
                </a:effectLst>
                <a:latin typeface="Arial" charset="0"/>
                <a:cs typeface="Tahoma" pitchFamily="34" charset="0"/>
              </a:rPr>
              <a:t>valeur numérique est attribuée au point</a:t>
            </a:r>
          </a:p>
          <a:p>
            <a:pPr eaLnBrk="0" hangingPunct="0">
              <a:spcAft>
                <a:spcPct val="5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a:t>
            </a:r>
            <a:r>
              <a:rPr lang="fr-FR">
                <a:solidFill>
                  <a:srgbClr val="FFFFFF"/>
                </a:solidFill>
                <a:effectLst>
                  <a:outerShdw blurRad="38100" dist="38100" dir="2700000" algn="tl">
                    <a:srgbClr val="000000"/>
                  </a:outerShdw>
                </a:effectLst>
                <a:latin typeface="Arial" charset="0"/>
                <a:cs typeface="Tahoma" pitchFamily="34" charset="0"/>
              </a:rPr>
              <a:t>Sont portés sur la carte </a:t>
            </a:r>
            <a:r>
              <a:rPr lang="fr-FR">
                <a:effectLst>
                  <a:outerShdw blurRad="38100" dist="38100" dir="2700000" algn="tl">
                    <a:srgbClr val="000000"/>
                  </a:outerShdw>
                </a:effectLst>
                <a:latin typeface="Arial" charset="0"/>
                <a:cs typeface="Tahoma" pitchFamily="34" charset="0"/>
              </a:rPr>
              <a:t>autant de points que cette valeur est contenue dans la quantité totale à représenter</a:t>
            </a:r>
          </a:p>
          <a:p>
            <a:pPr eaLnBrk="0" hangingPunct="0">
              <a:spcAft>
                <a:spcPct val="5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a:t>
            </a:r>
            <a:r>
              <a:rPr lang="fr-FR">
                <a:solidFill>
                  <a:srgbClr val="FFFFFF"/>
                </a:solidFill>
                <a:effectLst>
                  <a:outerShdw blurRad="38100" dist="38100" dir="2700000" algn="tl">
                    <a:srgbClr val="000000"/>
                  </a:outerShdw>
                </a:effectLst>
                <a:latin typeface="Arial" charset="0"/>
                <a:cs typeface="Tahoma" pitchFamily="34" charset="0"/>
              </a:rPr>
              <a:t>Ces cartes permettent bien </a:t>
            </a:r>
            <a:r>
              <a:rPr lang="fr-FR">
                <a:effectLst>
                  <a:outerShdw blurRad="38100" dist="38100" dir="2700000" algn="tl">
                    <a:srgbClr val="000000"/>
                  </a:outerShdw>
                </a:effectLst>
                <a:latin typeface="Arial" charset="0"/>
                <a:cs typeface="Tahoma" pitchFamily="34" charset="0"/>
              </a:rPr>
              <a:t>d’apprécier les densités</a:t>
            </a:r>
            <a:r>
              <a:rPr lang="fr-FR">
                <a:solidFill>
                  <a:srgbClr val="FFFFFF"/>
                </a:solidFill>
                <a:effectLst>
                  <a:outerShdw blurRad="38100" dist="38100" dir="2700000" algn="tl">
                    <a:srgbClr val="000000"/>
                  </a:outerShdw>
                </a:effectLst>
                <a:latin typeface="Arial" charset="0"/>
                <a:cs typeface="Tahoma" pitchFamily="34" charset="0"/>
              </a:rPr>
              <a:t> mais plus </a:t>
            </a:r>
            <a:r>
              <a:rPr lang="fr-FR">
                <a:effectLst>
                  <a:outerShdw blurRad="38100" dist="38100" dir="2700000" algn="tl">
                    <a:srgbClr val="000000"/>
                  </a:outerShdw>
                </a:effectLst>
                <a:latin typeface="Arial" charset="0"/>
                <a:cs typeface="Tahoma" pitchFamily="34" charset="0"/>
              </a:rPr>
              <a:t>difficilement les quantités</a:t>
            </a:r>
            <a:endParaRPr lang="fr-FR">
              <a:solidFill>
                <a:srgbClr val="FFFF00"/>
              </a:solidFill>
              <a:effectLst>
                <a:outerShdw blurRad="38100" dist="38100" dir="2700000" algn="tl">
                  <a:srgbClr val="000000"/>
                </a:outerShdw>
              </a:effectLst>
              <a:latin typeface="Arial" charset="0"/>
              <a:cs typeface="Tahoma" pitchFamily="34" charset="0"/>
            </a:endParaRPr>
          </a:p>
        </p:txBody>
      </p:sp>
      <p:sp>
        <p:nvSpPr>
          <p:cNvPr id="40972" name="Rectangle 12"/>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taille</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5027613" y="2020888"/>
            <a:ext cx="3397250" cy="641350"/>
          </a:xfrm>
          <a:prstGeom prst="rect">
            <a:avLst/>
          </a:prstGeom>
          <a:noFill/>
          <a:ln w="9525" algn="ctr">
            <a:noFill/>
            <a:miter lim="800000"/>
            <a:headEnd/>
            <a:tailEnd/>
          </a:ln>
          <a:effectLst/>
        </p:spPr>
        <p:txBody>
          <a:bodyPr wrap="none">
            <a:spAutoFit/>
          </a:bodyPr>
          <a:lstStyle/>
          <a:p>
            <a:pPr eaLnBrk="0" hangingPunct="0">
              <a:defRPr/>
            </a:pPr>
            <a:r>
              <a:rPr lang="fr-FR">
                <a:effectLst>
                  <a:outerShdw blurRad="38100" dist="38100" dir="2700000" algn="tl">
                    <a:srgbClr val="000000"/>
                  </a:outerShdw>
                </a:effectLst>
                <a:latin typeface="Arial" charset="0"/>
                <a:cs typeface="Tahoma" pitchFamily="34" charset="0"/>
              </a:rPr>
              <a:t>Exemple de points comptables</a:t>
            </a:r>
            <a:r>
              <a:rPr lang="en-GB">
                <a:effectLst>
                  <a:outerShdw blurRad="38100" dist="38100" dir="2700000" algn="tl">
                    <a:srgbClr val="000000"/>
                  </a:outerShdw>
                </a:effectLst>
                <a:latin typeface="Arial" charset="0"/>
                <a:cs typeface="Tahoma" pitchFamily="34" charset="0"/>
              </a:rPr>
              <a:t> </a:t>
            </a:r>
          </a:p>
          <a:p>
            <a:pPr eaLnBrk="0" hangingPunct="0">
              <a:defRPr/>
            </a:pPr>
            <a:r>
              <a:rPr lang="fr-FR">
                <a:effectLst>
                  <a:outerShdw blurRad="38100" dist="38100" dir="2700000" algn="tl">
                    <a:srgbClr val="000000"/>
                  </a:outerShdw>
                </a:effectLst>
                <a:latin typeface="Arial" charset="0"/>
                <a:cs typeface="Tahoma" pitchFamily="34" charset="0"/>
              </a:rPr>
              <a:t>(valeurs quantitatives absolues)</a:t>
            </a:r>
          </a:p>
        </p:txBody>
      </p:sp>
      <p:grpSp>
        <p:nvGrpSpPr>
          <p:cNvPr id="26627" name="Group 8"/>
          <p:cNvGrpSpPr>
            <a:grpSpLocks/>
          </p:cNvGrpSpPr>
          <p:nvPr/>
        </p:nvGrpSpPr>
        <p:grpSpPr bwMode="auto">
          <a:xfrm>
            <a:off x="541338" y="1381125"/>
            <a:ext cx="4265612" cy="5160963"/>
            <a:chOff x="341" y="870"/>
            <a:chExt cx="2687" cy="3251"/>
          </a:xfrm>
        </p:grpSpPr>
        <p:pic>
          <p:nvPicPr>
            <p:cNvPr id="26630" name="Picture 3" descr="points comptables"/>
            <p:cNvPicPr>
              <a:picLocks noChangeAspect="1" noChangeArrowheads="1"/>
            </p:cNvPicPr>
            <p:nvPr/>
          </p:nvPicPr>
          <p:blipFill>
            <a:blip r:embed="rId3" cstate="print"/>
            <a:srcRect/>
            <a:stretch>
              <a:fillRect/>
            </a:stretch>
          </p:blipFill>
          <p:spPr bwMode="auto">
            <a:xfrm>
              <a:off x="341" y="870"/>
              <a:ext cx="2687" cy="3251"/>
            </a:xfrm>
            <a:prstGeom prst="rect">
              <a:avLst/>
            </a:prstGeom>
            <a:noFill/>
            <a:ln w="9525">
              <a:noFill/>
              <a:miter lim="800000"/>
              <a:headEnd/>
              <a:tailEnd/>
            </a:ln>
          </p:spPr>
        </p:pic>
        <p:sp>
          <p:nvSpPr>
            <p:cNvPr id="26631" name="Text Box 4"/>
            <p:cNvSpPr txBox="1">
              <a:spLocks noChangeArrowheads="1"/>
            </p:cNvSpPr>
            <p:nvPr/>
          </p:nvSpPr>
          <p:spPr bwMode="auto">
            <a:xfrm>
              <a:off x="1331" y="1577"/>
              <a:ext cx="1569" cy="460"/>
            </a:xfrm>
            <a:prstGeom prst="rect">
              <a:avLst/>
            </a:prstGeom>
            <a:noFill/>
            <a:ln w="9525">
              <a:noFill/>
              <a:miter lim="800000"/>
              <a:headEnd/>
              <a:tailEnd/>
            </a:ln>
          </p:spPr>
          <p:txBody>
            <a:bodyPr>
              <a:spAutoFit/>
            </a:bodyPr>
            <a:lstStyle/>
            <a:p>
              <a:pPr eaLnBrk="0" hangingPunct="0"/>
              <a:r>
                <a:rPr lang="fr-FR" sz="1400" b="1">
                  <a:solidFill>
                    <a:srgbClr val="3B3C47"/>
                  </a:solidFill>
                  <a:latin typeface="Arial" charset="0"/>
                </a:rPr>
                <a:t>Population du nord de l’agglomération rouennaise en 1990</a:t>
              </a:r>
            </a:p>
          </p:txBody>
        </p:sp>
      </p:grpSp>
      <p:sp>
        <p:nvSpPr>
          <p:cNvPr id="272390" name="Text Box 6"/>
          <p:cNvSpPr txBox="1">
            <a:spLocks noChangeArrowheads="1"/>
          </p:cNvSpPr>
          <p:nvPr/>
        </p:nvSpPr>
        <p:spPr bwMode="auto">
          <a:xfrm>
            <a:off x="5035550" y="3643313"/>
            <a:ext cx="3917950" cy="915987"/>
          </a:xfrm>
          <a:prstGeom prst="rect">
            <a:avLst/>
          </a:prstGeom>
          <a:noFill/>
          <a:ln w="9525">
            <a:noFill/>
            <a:miter lim="800000"/>
            <a:headEnd/>
            <a:tailEnd/>
          </a:ln>
          <a:effectLst/>
        </p:spPr>
        <p:txBody>
          <a:bodyPr wrap="none">
            <a:spAutoFit/>
          </a:bodyPr>
          <a:lstStyle/>
          <a:p>
            <a:pPr eaLnBrk="0" hangingPunct="0">
              <a:defRPr/>
            </a:pPr>
            <a:r>
              <a:rPr lang="fr-FR">
                <a:solidFill>
                  <a:srgbClr val="FFFFFF"/>
                </a:solidFill>
                <a:effectLst>
                  <a:outerShdw blurRad="38100" dist="38100" dir="2700000" algn="tl">
                    <a:srgbClr val="000000"/>
                  </a:outerShdw>
                </a:effectLst>
                <a:latin typeface="Arial" charset="0"/>
              </a:rPr>
              <a:t>Le semis de points est généralement</a:t>
            </a:r>
          </a:p>
          <a:p>
            <a:pPr eaLnBrk="0" hangingPunct="0">
              <a:defRPr/>
            </a:pPr>
            <a:r>
              <a:rPr lang="fr-FR">
                <a:solidFill>
                  <a:srgbClr val="FFFFFF"/>
                </a:solidFill>
                <a:effectLst>
                  <a:outerShdw blurRad="38100" dist="38100" dir="2700000" algn="tl">
                    <a:srgbClr val="000000"/>
                  </a:outerShdw>
                </a:effectLst>
                <a:latin typeface="Arial" charset="0"/>
              </a:rPr>
              <a:t>distribué de façon aléatoire dans </a:t>
            </a:r>
          </a:p>
          <a:p>
            <a:pPr eaLnBrk="0" hangingPunct="0">
              <a:defRPr/>
            </a:pPr>
            <a:r>
              <a:rPr lang="fr-FR">
                <a:solidFill>
                  <a:srgbClr val="FFFFFF"/>
                </a:solidFill>
                <a:effectLst>
                  <a:outerShdw blurRad="38100" dist="38100" dir="2700000" algn="tl">
                    <a:srgbClr val="000000"/>
                  </a:outerShdw>
                </a:effectLst>
                <a:latin typeface="Arial" charset="0"/>
              </a:rPr>
              <a:t>chaque zone.</a:t>
            </a:r>
          </a:p>
        </p:txBody>
      </p:sp>
      <p:sp>
        <p:nvSpPr>
          <p:cNvPr id="272391" name="Rectangle 7"/>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taille</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6637338" y="2613025"/>
            <a:ext cx="2284412" cy="1465263"/>
          </a:xfrm>
          <a:prstGeom prst="rect">
            <a:avLst/>
          </a:prstGeom>
          <a:noFill/>
          <a:ln w="9525" algn="ctr">
            <a:noFill/>
            <a:miter lim="800000"/>
            <a:headEnd/>
            <a:tailEnd/>
          </a:ln>
          <a:effectLst/>
        </p:spPr>
        <p:txBody>
          <a:bodyPr>
            <a:spAutoFit/>
          </a:bodyPr>
          <a:lstStyle/>
          <a:p>
            <a:pPr eaLnBrk="0" hangingPunct="0">
              <a:defRPr/>
            </a:pPr>
            <a:r>
              <a:rPr lang="fr-FR">
                <a:effectLst>
                  <a:outerShdw blurRad="38100" dist="38100" dir="2700000" algn="tl">
                    <a:srgbClr val="000000"/>
                  </a:outerShdw>
                </a:effectLst>
                <a:latin typeface="Arial" charset="0"/>
                <a:cs typeface="Tahoma" pitchFamily="34" charset="0"/>
              </a:rPr>
              <a:t>2ème exemple de points comptables</a:t>
            </a:r>
            <a:r>
              <a:rPr lang="en-GB">
                <a:effectLst>
                  <a:outerShdw blurRad="38100" dist="38100" dir="2700000" algn="tl">
                    <a:srgbClr val="000000"/>
                  </a:outerShdw>
                </a:effectLst>
                <a:latin typeface="Arial" charset="0"/>
                <a:cs typeface="Tahoma" pitchFamily="34" charset="0"/>
              </a:rPr>
              <a:t> </a:t>
            </a:r>
          </a:p>
          <a:p>
            <a:pPr eaLnBrk="0" hangingPunct="0">
              <a:defRPr/>
            </a:pPr>
            <a:r>
              <a:rPr lang="fr-FR">
                <a:effectLst>
                  <a:outerShdw blurRad="38100" dist="38100" dir="2700000" algn="tl">
                    <a:srgbClr val="000000"/>
                  </a:outerShdw>
                </a:effectLst>
                <a:latin typeface="Arial" charset="0"/>
                <a:cs typeface="Tahoma" pitchFamily="34" charset="0"/>
              </a:rPr>
              <a:t>(valeurs quantitatives absolues)</a:t>
            </a:r>
          </a:p>
        </p:txBody>
      </p:sp>
      <p:sp>
        <p:nvSpPr>
          <p:cNvPr id="32779" name="Rectangle 11"/>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taille</a:t>
            </a:r>
            <a:endParaRPr lang="fr-FR" sz="3200" i="1">
              <a:effectLst>
                <a:outerShdw blurRad="38100" dist="38100" dir="2700000" algn="tl">
                  <a:srgbClr val="000000"/>
                </a:outerShdw>
              </a:effectLst>
              <a:latin typeface="Arial" charset="0"/>
            </a:endParaRPr>
          </a:p>
        </p:txBody>
      </p:sp>
      <p:grpSp>
        <p:nvGrpSpPr>
          <p:cNvPr id="27652" name="Group 12"/>
          <p:cNvGrpSpPr>
            <a:grpSpLocks/>
          </p:cNvGrpSpPr>
          <p:nvPr/>
        </p:nvGrpSpPr>
        <p:grpSpPr bwMode="auto">
          <a:xfrm>
            <a:off x="234950" y="1293813"/>
            <a:ext cx="6311900" cy="4972050"/>
            <a:chOff x="140" y="815"/>
            <a:chExt cx="3976" cy="3132"/>
          </a:xfrm>
        </p:grpSpPr>
        <p:pic>
          <p:nvPicPr>
            <p:cNvPr id="27653" name="Picture 9" descr="PopTotaleAP-RMSP-2000"/>
            <p:cNvPicPr>
              <a:picLocks noChangeAspect="1" noChangeArrowheads="1"/>
            </p:cNvPicPr>
            <p:nvPr/>
          </p:nvPicPr>
          <p:blipFill>
            <a:blip r:embed="rId3" cstate="print"/>
            <a:srcRect t="4831" r="9734"/>
            <a:stretch>
              <a:fillRect/>
            </a:stretch>
          </p:blipFill>
          <p:spPr bwMode="auto">
            <a:xfrm>
              <a:off x="140" y="815"/>
              <a:ext cx="3976" cy="3132"/>
            </a:xfrm>
            <a:prstGeom prst="rect">
              <a:avLst/>
            </a:prstGeom>
            <a:noFill/>
            <a:ln w="9525">
              <a:noFill/>
              <a:miter lim="800000"/>
              <a:headEnd/>
              <a:tailEnd/>
            </a:ln>
          </p:spPr>
        </p:pic>
        <p:sp>
          <p:nvSpPr>
            <p:cNvPr id="27654" name="Text Box 4"/>
            <p:cNvSpPr txBox="1">
              <a:spLocks noChangeArrowheads="1"/>
            </p:cNvSpPr>
            <p:nvPr/>
          </p:nvSpPr>
          <p:spPr bwMode="auto">
            <a:xfrm>
              <a:off x="1641" y="3428"/>
              <a:ext cx="1519" cy="403"/>
            </a:xfrm>
            <a:prstGeom prst="rect">
              <a:avLst/>
            </a:prstGeom>
            <a:noFill/>
            <a:ln w="9525">
              <a:noFill/>
              <a:miter lim="800000"/>
              <a:headEnd/>
              <a:tailEnd/>
            </a:ln>
          </p:spPr>
          <p:txBody>
            <a:bodyPr>
              <a:spAutoFit/>
            </a:bodyPr>
            <a:lstStyle/>
            <a:p>
              <a:pPr eaLnBrk="0" hangingPunct="0"/>
              <a:r>
                <a:rPr lang="fr-FR" sz="1200" b="1">
                  <a:solidFill>
                    <a:srgbClr val="3B3C47"/>
                  </a:solidFill>
                  <a:latin typeface="Arial" charset="0"/>
                </a:rPr>
                <a:t>Distribution de la population dans la région métropolitaine de São Paulo, 2000</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73088" y="1244600"/>
            <a:ext cx="8118475"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2</a:t>
            </a:r>
            <a:r>
              <a:rPr lang="fr-FR" sz="2000" baseline="30000">
                <a:solidFill>
                  <a:srgbClr val="FFCC66"/>
                </a:solidFill>
                <a:effectLst>
                  <a:outerShdw blurRad="38100" dist="38100" dir="2700000" algn="tl">
                    <a:srgbClr val="000000"/>
                  </a:outerShdw>
                </a:effectLst>
                <a:latin typeface="Arial" charset="0"/>
                <a:cs typeface="Tahoma" pitchFamily="34" charset="0"/>
              </a:rPr>
              <a:t>ème</a:t>
            </a:r>
            <a:r>
              <a:rPr lang="fr-FR" sz="2000">
                <a:solidFill>
                  <a:srgbClr val="FFCC66"/>
                </a:solidFill>
                <a:effectLst>
                  <a:outerShdw blurRad="38100" dist="38100" dir="2700000" algn="tl">
                    <a:srgbClr val="000000"/>
                  </a:outerShdw>
                </a:effectLst>
                <a:latin typeface="Arial" charset="0"/>
                <a:cs typeface="Tahoma" pitchFamily="34" charset="0"/>
              </a:rPr>
              <a:t> méthode (manuelle) : le semis régulier de points proportionnels</a:t>
            </a:r>
          </a:p>
        </p:txBody>
      </p:sp>
      <p:sp>
        <p:nvSpPr>
          <p:cNvPr id="35843" name="Text Box 3"/>
          <p:cNvSpPr txBox="1">
            <a:spLocks noChangeArrowheads="1"/>
          </p:cNvSpPr>
          <p:nvPr/>
        </p:nvSpPr>
        <p:spPr bwMode="auto">
          <a:xfrm>
            <a:off x="534988" y="1849438"/>
            <a:ext cx="8234362" cy="4378325"/>
          </a:xfrm>
          <a:prstGeom prst="rect">
            <a:avLst/>
          </a:prstGeom>
          <a:solidFill>
            <a:srgbClr val="C0C0C0">
              <a:alpha val="10001"/>
            </a:srgbClr>
          </a:solidFill>
          <a:ln w="9525">
            <a:noFill/>
            <a:miter lim="800000"/>
            <a:headEnd/>
            <a:tailEnd/>
          </a:ln>
          <a:effectLst/>
        </p:spPr>
        <p:txBody>
          <a:bodyPr>
            <a:spAutoFit/>
          </a:bodyPr>
          <a:lstStyle/>
          <a:p>
            <a:pPr eaLnBrk="0" hangingPunct="0">
              <a:spcAft>
                <a:spcPct val="60000"/>
              </a:spcAft>
              <a:buClr>
                <a:srgbClr val="FFCC66"/>
              </a:buClr>
              <a:buSzPct val="70000"/>
              <a:buFont typeface="Wingdings" pitchFamily="2" charset="2"/>
              <a:buChar char="§"/>
              <a:defRPr/>
            </a:pPr>
            <a:r>
              <a:rPr lang="fr-FR">
                <a:solidFill>
                  <a:srgbClr val="FFFFFF"/>
                </a:solidFill>
                <a:effectLst>
                  <a:outerShdw blurRad="38100" dist="38100" dir="2700000" algn="tl">
                    <a:srgbClr val="000000"/>
                  </a:outerShdw>
                </a:effectLst>
                <a:latin typeface="Arial" charset="0"/>
                <a:cs typeface="Tahoma" pitchFamily="34" charset="0"/>
              </a:rPr>
              <a:t> </a:t>
            </a:r>
            <a:r>
              <a:rPr lang="fr-FR">
                <a:effectLst>
                  <a:outerShdw blurRad="38100" dist="38100" dir="2700000" algn="tl">
                    <a:srgbClr val="000000"/>
                  </a:outerShdw>
                </a:effectLst>
                <a:latin typeface="Arial" charset="0"/>
                <a:cs typeface="Tahoma" pitchFamily="34" charset="0"/>
              </a:rPr>
              <a:t>Variation de la taille des points répartis régulièrement</a:t>
            </a:r>
            <a:r>
              <a:rPr lang="fr-FR">
                <a:solidFill>
                  <a:srgbClr val="FFFFFF"/>
                </a:solidFill>
                <a:effectLst>
                  <a:outerShdw blurRad="38100" dist="38100" dir="2700000" algn="tl">
                    <a:srgbClr val="000000"/>
                  </a:outerShdw>
                </a:effectLst>
                <a:latin typeface="Arial" charset="0"/>
                <a:cs typeface="Tahoma" pitchFamily="34" charset="0"/>
              </a:rPr>
              <a:t> sur toute la surface</a:t>
            </a:r>
          </a:p>
          <a:p>
            <a:pPr eaLnBrk="0" hangingPunct="0">
              <a:spcAft>
                <a:spcPct val="6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Appliquer sur la carte une grille</a:t>
            </a:r>
          </a:p>
          <a:p>
            <a:pPr eaLnBrk="0" hangingPunct="0">
              <a:spcAft>
                <a:spcPct val="60000"/>
              </a:spcAft>
              <a:buClr>
                <a:srgbClr val="FFCC66"/>
              </a:buClr>
              <a:buSzPct val="70000"/>
              <a:buFont typeface="Wingdings" pitchFamily="2" charset="2"/>
              <a:buChar char="§"/>
              <a:defRPr/>
            </a:pPr>
            <a:r>
              <a:rPr lang="fr-FR">
                <a:solidFill>
                  <a:srgbClr val="FFFF00"/>
                </a:solidFill>
                <a:effectLst>
                  <a:outerShdw blurRad="38100" dist="38100" dir="2700000" algn="tl">
                    <a:srgbClr val="000000"/>
                  </a:outerShdw>
                </a:effectLst>
                <a:latin typeface="Arial" charset="0"/>
                <a:cs typeface="Tahoma" pitchFamily="34" charset="0"/>
              </a:rPr>
              <a:t> </a:t>
            </a:r>
            <a:r>
              <a:rPr lang="fr-FR">
                <a:effectLst>
                  <a:outerShdw blurRad="38100" dist="38100" dir="2700000" algn="tl">
                    <a:srgbClr val="000000"/>
                  </a:outerShdw>
                </a:effectLst>
                <a:latin typeface="Arial" charset="0"/>
                <a:cs typeface="Tahoma" pitchFamily="34" charset="0"/>
              </a:rPr>
              <a:t>L’échelle </a:t>
            </a:r>
            <a:r>
              <a:rPr lang="fr-FR">
                <a:solidFill>
                  <a:srgbClr val="FFFFFF"/>
                </a:solidFill>
                <a:effectLst>
                  <a:outerShdw blurRad="38100" dist="38100" dir="2700000" algn="tl">
                    <a:srgbClr val="000000"/>
                  </a:outerShdw>
                </a:effectLst>
                <a:latin typeface="Arial" charset="0"/>
                <a:cs typeface="Tahoma" pitchFamily="34" charset="0"/>
              </a:rPr>
              <a:t>de la grille doit être telle qu’il y ait </a:t>
            </a:r>
            <a:r>
              <a:rPr lang="fr-FR">
                <a:effectLst>
                  <a:outerShdw blurRad="38100" dist="38100" dir="2700000" algn="tl">
                    <a:srgbClr val="000000"/>
                  </a:outerShdw>
                </a:effectLst>
                <a:latin typeface="Arial" charset="0"/>
                <a:cs typeface="Tahoma" pitchFamily="34" charset="0"/>
              </a:rPr>
              <a:t>au moins une intersection dans chaque zone</a:t>
            </a:r>
          </a:p>
          <a:p>
            <a:pPr eaLnBrk="0" hangingPunct="0">
              <a:spcAft>
                <a:spcPct val="6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a:t>
            </a:r>
            <a:r>
              <a:rPr lang="fr-FR">
                <a:solidFill>
                  <a:srgbClr val="FFFFFF"/>
                </a:solidFill>
                <a:effectLst>
                  <a:outerShdw blurRad="38100" dist="38100" dir="2700000" algn="tl">
                    <a:srgbClr val="000000"/>
                  </a:outerShdw>
                </a:effectLst>
                <a:latin typeface="Arial" charset="0"/>
                <a:cs typeface="Tahoma" pitchFamily="34" charset="0"/>
              </a:rPr>
              <a:t>Compter le </a:t>
            </a:r>
            <a:r>
              <a:rPr lang="fr-FR">
                <a:effectLst>
                  <a:outerShdw blurRad="38100" dist="38100" dir="2700000" algn="tl">
                    <a:srgbClr val="000000"/>
                  </a:outerShdw>
                </a:effectLst>
                <a:latin typeface="Arial" charset="0"/>
                <a:cs typeface="Tahoma" pitchFamily="34" charset="0"/>
              </a:rPr>
              <a:t>nombre d’intersections</a:t>
            </a:r>
            <a:r>
              <a:rPr lang="fr-FR">
                <a:solidFill>
                  <a:srgbClr val="FFFFFF"/>
                </a:solidFill>
                <a:effectLst>
                  <a:outerShdw blurRad="38100" dist="38100" dir="2700000" algn="tl">
                    <a:srgbClr val="000000"/>
                  </a:outerShdw>
                </a:effectLst>
                <a:latin typeface="Arial" charset="0"/>
                <a:cs typeface="Tahoma" pitchFamily="34" charset="0"/>
              </a:rPr>
              <a:t> par zone</a:t>
            </a:r>
          </a:p>
          <a:p>
            <a:pPr eaLnBrk="0" hangingPunct="0">
              <a:spcAft>
                <a:spcPct val="6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Attribuer une valeur au point de chaque zone</a:t>
            </a:r>
            <a:r>
              <a:rPr lang="fr-FR">
                <a:solidFill>
                  <a:srgbClr val="FFFF00"/>
                </a:solidFill>
                <a:effectLst>
                  <a:outerShdw blurRad="38100" dist="38100" dir="2700000" algn="tl">
                    <a:srgbClr val="000000"/>
                  </a:outerShdw>
                </a:effectLst>
                <a:latin typeface="Arial" charset="0"/>
                <a:cs typeface="Tahoma" pitchFamily="34" charset="0"/>
              </a:rPr>
              <a:t> </a:t>
            </a:r>
            <a:r>
              <a:rPr lang="fr-FR">
                <a:solidFill>
                  <a:srgbClr val="FFFFFF"/>
                </a:solidFill>
                <a:effectLst>
                  <a:outerShdw blurRad="38100" dist="38100" dir="2700000" algn="tl">
                    <a:srgbClr val="000000"/>
                  </a:outerShdw>
                </a:effectLst>
                <a:latin typeface="Arial" charset="0"/>
                <a:cs typeface="Tahoma" pitchFamily="34" charset="0"/>
              </a:rPr>
              <a:t>en divisant la quantité de la zone par le nombre d’intersections de la zone</a:t>
            </a:r>
          </a:p>
          <a:p>
            <a:pPr eaLnBrk="0" hangingPunct="0">
              <a:spcAft>
                <a:spcPct val="6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Déterminer la taille des cercles suivants les différentes valeurs obtenues</a:t>
            </a:r>
            <a:r>
              <a:rPr lang="fr-FR">
                <a:solidFill>
                  <a:srgbClr val="FFFF00"/>
                </a:solidFill>
                <a:effectLst>
                  <a:outerShdw blurRad="38100" dist="38100" dir="2700000" algn="tl">
                    <a:srgbClr val="000000"/>
                  </a:outerShdw>
                </a:effectLst>
                <a:latin typeface="Arial" charset="0"/>
                <a:cs typeface="Tahoma" pitchFamily="34" charset="0"/>
              </a:rPr>
              <a:t> </a:t>
            </a:r>
            <a:r>
              <a:rPr lang="fr-FR">
                <a:solidFill>
                  <a:srgbClr val="FFFFFF"/>
                </a:solidFill>
                <a:effectLst>
                  <a:outerShdw blurRad="38100" dist="38100" dir="2700000" algn="tl">
                    <a:srgbClr val="000000"/>
                  </a:outerShdw>
                </a:effectLst>
                <a:latin typeface="Arial" charset="0"/>
                <a:cs typeface="Tahoma" pitchFamily="34" charset="0"/>
              </a:rPr>
              <a:t>en veillant à ce que les grands cercles ne se chevauchent pas et à ce que les petits cercles soient visibles</a:t>
            </a:r>
          </a:p>
          <a:p>
            <a:pPr eaLnBrk="0" hangingPunct="0">
              <a:spcAft>
                <a:spcPct val="6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cs typeface="Tahoma" pitchFamily="34" charset="0"/>
              </a:rPr>
              <a:t> Dessiner les cercles (proportionnels)</a:t>
            </a:r>
            <a:r>
              <a:rPr lang="fr-FR">
                <a:solidFill>
                  <a:srgbClr val="FFFF00"/>
                </a:solidFill>
                <a:effectLst>
                  <a:outerShdw blurRad="38100" dist="38100" dir="2700000" algn="tl">
                    <a:srgbClr val="000000"/>
                  </a:outerShdw>
                </a:effectLst>
                <a:latin typeface="Arial" charset="0"/>
                <a:cs typeface="Tahoma" pitchFamily="34" charset="0"/>
              </a:rPr>
              <a:t> </a:t>
            </a:r>
            <a:r>
              <a:rPr lang="fr-FR">
                <a:solidFill>
                  <a:srgbClr val="FFFFFF"/>
                </a:solidFill>
                <a:effectLst>
                  <a:outerShdw blurRad="38100" dist="38100" dir="2700000" algn="tl">
                    <a:srgbClr val="000000"/>
                  </a:outerShdw>
                </a:effectLst>
                <a:latin typeface="Arial" charset="0"/>
                <a:cs typeface="Tahoma" pitchFamily="34" charset="0"/>
              </a:rPr>
              <a:t>sur la carte en les implantant sur chaque intersection de la grille</a:t>
            </a:r>
            <a:endParaRPr lang="fr-FR">
              <a:solidFill>
                <a:srgbClr val="FFFF00"/>
              </a:solidFill>
              <a:effectLst>
                <a:outerShdw blurRad="38100" dist="38100" dir="2700000" algn="tl">
                  <a:srgbClr val="000000"/>
                </a:outerShdw>
              </a:effectLst>
              <a:latin typeface="Arial" charset="0"/>
              <a:cs typeface="Tahoma" pitchFamily="34" charset="0"/>
            </a:endParaRPr>
          </a:p>
        </p:txBody>
      </p:sp>
      <p:sp>
        <p:nvSpPr>
          <p:cNvPr id="35850" name="Rectangle 10"/>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taille</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16538" y="2038350"/>
            <a:ext cx="3051175" cy="1190625"/>
          </a:xfrm>
          <a:prstGeom prst="rect">
            <a:avLst/>
          </a:prstGeom>
          <a:noFill/>
          <a:ln w="9525" algn="ctr">
            <a:noFill/>
            <a:miter lim="800000"/>
            <a:headEnd/>
            <a:tailEnd/>
          </a:ln>
          <a:effectLst/>
        </p:spPr>
        <p:txBody>
          <a:bodyPr>
            <a:spAutoFit/>
          </a:bodyPr>
          <a:lstStyle/>
          <a:p>
            <a:pPr eaLnBrk="0" hangingPunct="0">
              <a:defRPr/>
            </a:pPr>
            <a:r>
              <a:rPr lang="fr-FR">
                <a:effectLst>
                  <a:outerShdw blurRad="38100" dist="38100" dir="2700000" algn="tl">
                    <a:srgbClr val="000000"/>
                  </a:outerShdw>
                </a:effectLst>
                <a:latin typeface="Arial" charset="0"/>
                <a:cs typeface="Tahoma" pitchFamily="34" charset="0"/>
              </a:rPr>
              <a:t>Exemple du semis régulier de points proportionnels</a:t>
            </a:r>
          </a:p>
          <a:p>
            <a:pPr eaLnBrk="0" hangingPunct="0">
              <a:defRPr/>
            </a:pPr>
            <a:r>
              <a:rPr lang="fr-FR">
                <a:effectLst>
                  <a:outerShdw blurRad="38100" dist="38100" dir="2700000" algn="tl">
                    <a:srgbClr val="000000"/>
                  </a:outerShdw>
                </a:effectLst>
                <a:latin typeface="Arial" charset="0"/>
                <a:cs typeface="Tahoma" pitchFamily="34" charset="0"/>
              </a:rPr>
              <a:t>(valeurs quantitatives absolues)</a:t>
            </a:r>
          </a:p>
        </p:txBody>
      </p:sp>
      <p:sp>
        <p:nvSpPr>
          <p:cNvPr id="33802" name="Rectangle 10"/>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taille</a:t>
            </a:r>
            <a:endParaRPr lang="fr-FR" sz="3200" i="1">
              <a:effectLst>
                <a:outerShdw blurRad="38100" dist="38100" dir="2700000" algn="tl">
                  <a:srgbClr val="000000"/>
                </a:outerShdw>
              </a:effectLst>
              <a:latin typeface="Arial" charset="0"/>
            </a:endParaRPr>
          </a:p>
        </p:txBody>
      </p:sp>
      <p:grpSp>
        <p:nvGrpSpPr>
          <p:cNvPr id="29700" name="Group 11"/>
          <p:cNvGrpSpPr>
            <a:grpSpLocks/>
          </p:cNvGrpSpPr>
          <p:nvPr/>
        </p:nvGrpSpPr>
        <p:grpSpPr bwMode="auto">
          <a:xfrm>
            <a:off x="757238" y="1285875"/>
            <a:ext cx="4300537" cy="5187950"/>
            <a:chOff x="-123" y="754"/>
            <a:chExt cx="2709" cy="3268"/>
          </a:xfrm>
        </p:grpSpPr>
        <p:pic>
          <p:nvPicPr>
            <p:cNvPr id="29701" name="Picture 7" descr="semis proportionnels"/>
            <p:cNvPicPr>
              <a:picLocks noChangeAspect="1" noChangeArrowheads="1"/>
            </p:cNvPicPr>
            <p:nvPr/>
          </p:nvPicPr>
          <p:blipFill>
            <a:blip r:embed="rId3" cstate="print"/>
            <a:srcRect/>
            <a:stretch>
              <a:fillRect/>
            </a:stretch>
          </p:blipFill>
          <p:spPr bwMode="auto">
            <a:xfrm>
              <a:off x="-123" y="754"/>
              <a:ext cx="2709" cy="3268"/>
            </a:xfrm>
            <a:prstGeom prst="rect">
              <a:avLst/>
            </a:prstGeom>
            <a:noFill/>
            <a:ln w="9525">
              <a:noFill/>
              <a:miter lim="800000"/>
              <a:headEnd/>
              <a:tailEnd/>
            </a:ln>
          </p:spPr>
        </p:pic>
        <p:sp>
          <p:nvSpPr>
            <p:cNvPr id="29702" name="Text Box 5"/>
            <p:cNvSpPr txBox="1">
              <a:spLocks noChangeArrowheads="1"/>
            </p:cNvSpPr>
            <p:nvPr/>
          </p:nvSpPr>
          <p:spPr bwMode="auto">
            <a:xfrm>
              <a:off x="907" y="1493"/>
              <a:ext cx="1502" cy="403"/>
            </a:xfrm>
            <a:prstGeom prst="rect">
              <a:avLst/>
            </a:prstGeom>
            <a:noFill/>
            <a:ln w="9525">
              <a:noFill/>
              <a:miter lim="800000"/>
              <a:headEnd/>
              <a:tailEnd/>
            </a:ln>
          </p:spPr>
          <p:txBody>
            <a:bodyPr>
              <a:spAutoFit/>
            </a:bodyPr>
            <a:lstStyle/>
            <a:p>
              <a:pPr eaLnBrk="0" hangingPunct="0"/>
              <a:r>
                <a:rPr lang="fr-FR" sz="1200" b="1">
                  <a:solidFill>
                    <a:srgbClr val="3B3C47"/>
                  </a:solidFill>
                  <a:latin typeface="Arial" charset="0"/>
                </a:rPr>
                <a:t>Population du nord de l’agglomération rouennaise en 1990</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6575" y="1446213"/>
            <a:ext cx="4717958" cy="400110"/>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pitchFamily="34" charset="0"/>
                <a:cs typeface="Arial" pitchFamily="34" charset="0"/>
              </a:rPr>
              <a:t>3</a:t>
            </a:r>
            <a:r>
              <a:rPr lang="fr-FR" sz="2000" baseline="30000">
                <a:solidFill>
                  <a:srgbClr val="FFCC66"/>
                </a:solidFill>
                <a:effectLst>
                  <a:outerShdw blurRad="38100" dist="38100" dir="2700000" algn="tl">
                    <a:srgbClr val="000000"/>
                  </a:outerShdw>
                </a:effectLst>
                <a:latin typeface="Arial" pitchFamily="34" charset="0"/>
                <a:cs typeface="Arial" pitchFamily="34" charset="0"/>
              </a:rPr>
              <a:t>ème</a:t>
            </a:r>
            <a:r>
              <a:rPr lang="fr-FR" sz="2000">
                <a:solidFill>
                  <a:srgbClr val="FFCC66"/>
                </a:solidFill>
                <a:effectLst>
                  <a:outerShdw blurRad="38100" dist="38100" dir="2700000" algn="tl">
                    <a:srgbClr val="000000"/>
                  </a:outerShdw>
                </a:effectLst>
                <a:latin typeface="Arial" pitchFamily="34" charset="0"/>
                <a:cs typeface="Arial" pitchFamily="34" charset="0"/>
              </a:rPr>
              <a:t> méthode : symboles proportionnels</a:t>
            </a:r>
          </a:p>
        </p:txBody>
      </p:sp>
      <p:sp>
        <p:nvSpPr>
          <p:cNvPr id="36867" name="Text Box 3"/>
          <p:cNvSpPr txBox="1">
            <a:spLocks noChangeArrowheads="1"/>
          </p:cNvSpPr>
          <p:nvPr/>
        </p:nvSpPr>
        <p:spPr bwMode="auto">
          <a:xfrm>
            <a:off x="600075" y="2166938"/>
            <a:ext cx="4462463" cy="2838450"/>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a:effectLst>
                  <a:outerShdw blurRad="38100" dist="38100" dir="2700000" algn="tl">
                    <a:srgbClr val="000000"/>
                  </a:outerShdw>
                </a:effectLst>
                <a:latin typeface="Arial" pitchFamily="34" charset="0"/>
                <a:cs typeface="Arial" pitchFamily="34" charset="0"/>
              </a:rPr>
              <a:t>On utilise la même méthode que pour représenter un caractère quantitatif en implantation ponctuelle, c’est-à-dire en plaçant sur chaque zone (généralement son centroïde) un symbole (généralement un cercle) proportionnel à la quantité.</a:t>
            </a:r>
          </a:p>
          <a:p>
            <a:pPr eaLnBrk="0" hangingPunct="0">
              <a:defRPr/>
            </a:pPr>
            <a:endParaRPr lang="fr-FR">
              <a:effectLst>
                <a:outerShdw blurRad="38100" dist="38100" dir="2700000" algn="tl">
                  <a:srgbClr val="000000"/>
                </a:outerShdw>
              </a:effectLst>
              <a:latin typeface="Arial" pitchFamily="34" charset="0"/>
              <a:cs typeface="Arial" pitchFamily="34" charset="0"/>
            </a:endParaRPr>
          </a:p>
          <a:p>
            <a:pPr eaLnBrk="0" hangingPunct="0">
              <a:defRPr/>
            </a:pPr>
            <a:r>
              <a:rPr lang="fr-FR">
                <a:effectLst>
                  <a:outerShdw blurRad="38100" dist="38100" dir="2700000" algn="tl">
                    <a:srgbClr val="000000"/>
                  </a:outerShdw>
                </a:effectLst>
                <a:latin typeface="Arial" pitchFamily="34" charset="0"/>
                <a:cs typeface="Arial" pitchFamily="34" charset="0"/>
              </a:rPr>
              <a:t>Cette méthode est la plus simple et la plus courante.</a:t>
            </a:r>
          </a:p>
          <a:p>
            <a:pPr eaLnBrk="0" hangingPunct="0">
              <a:defRPr/>
            </a:pPr>
            <a:endParaRPr lang="fr-FR">
              <a:effectLst>
                <a:outerShdw blurRad="38100" dist="38100" dir="2700000" algn="tl">
                  <a:srgbClr val="000000"/>
                </a:outerShdw>
              </a:effectLst>
              <a:latin typeface="Arial" pitchFamily="34" charset="0"/>
              <a:cs typeface="Arial" pitchFamily="34" charset="0"/>
            </a:endParaRPr>
          </a:p>
        </p:txBody>
      </p:sp>
      <p:sp>
        <p:nvSpPr>
          <p:cNvPr id="36872" name="Rectangle 8"/>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variation de taille</a:t>
            </a:r>
            <a:endParaRPr lang="fr-FR" sz="3200" i="1">
              <a:effectLst>
                <a:outerShdw blurRad="38100" dist="38100" dir="2700000" algn="tl">
                  <a:srgbClr val="000000"/>
                </a:outerShdw>
              </a:effectLst>
              <a:latin typeface="Arial" pitchFamily="34" charset="0"/>
              <a:cs typeface="Arial" pitchFamily="34" charset="0"/>
            </a:endParaRPr>
          </a:p>
        </p:txBody>
      </p:sp>
      <p:sp>
        <p:nvSpPr>
          <p:cNvPr id="36874" name="Text Box 10"/>
          <p:cNvSpPr txBox="1">
            <a:spLocks noChangeArrowheads="1"/>
          </p:cNvSpPr>
          <p:nvPr/>
        </p:nvSpPr>
        <p:spPr bwMode="auto">
          <a:xfrm>
            <a:off x="73025" y="5881688"/>
            <a:ext cx="5202238" cy="482600"/>
          </a:xfrm>
          <a:prstGeom prst="rect">
            <a:avLst/>
          </a:prstGeom>
          <a:noFill/>
          <a:ln w="9525" algn="ctr">
            <a:noFill/>
            <a:miter lim="800000"/>
            <a:headEnd/>
            <a:tailEnd/>
          </a:ln>
          <a:effectLst/>
        </p:spPr>
        <p:txBody>
          <a:bodyPr>
            <a:spAutoFit/>
          </a:bodyPr>
          <a:lstStyle/>
          <a:p>
            <a:pPr algn="r" eaLnBrk="0" hangingPunct="0">
              <a:lnSpc>
                <a:spcPct val="80000"/>
              </a:lnSpc>
              <a:defRPr/>
            </a:pPr>
            <a:r>
              <a:rPr lang="fr-FR" sz="1600">
                <a:effectLst>
                  <a:outerShdw blurRad="38100" dist="38100" dir="2700000" algn="tl">
                    <a:srgbClr val="000000"/>
                  </a:outerShdw>
                </a:effectLst>
                <a:latin typeface="Arial" pitchFamily="34" charset="0"/>
                <a:cs typeface="Arial" pitchFamily="34" charset="0"/>
              </a:rPr>
              <a:t>Exemple de cercles proportionnels situés sur les centroïdes des zones (valeurs quantitatives absolues)</a:t>
            </a:r>
          </a:p>
        </p:txBody>
      </p:sp>
      <p:pic>
        <p:nvPicPr>
          <p:cNvPr id="30726" name="Picture 12"/>
          <p:cNvPicPr>
            <a:picLocks noChangeAspect="1" noChangeArrowheads="1"/>
          </p:cNvPicPr>
          <p:nvPr/>
        </p:nvPicPr>
        <p:blipFill>
          <a:blip r:embed="rId3" cstate="print"/>
          <a:srcRect/>
          <a:stretch>
            <a:fillRect/>
          </a:stretch>
        </p:blipFill>
        <p:spPr bwMode="auto">
          <a:xfrm>
            <a:off x="5370513" y="1949450"/>
            <a:ext cx="3422650" cy="459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l="11971" t="80595" r="58020" b="1944"/>
          <a:stretch>
            <a:fillRect/>
          </a:stretch>
        </p:blipFill>
        <p:spPr bwMode="auto">
          <a:xfrm>
            <a:off x="6440488" y="5602288"/>
            <a:ext cx="1579562" cy="1054100"/>
          </a:xfrm>
          <a:prstGeom prst="rect">
            <a:avLst/>
          </a:prstGeom>
          <a:noFill/>
          <a:ln w="9525">
            <a:noFill/>
            <a:miter lim="800000"/>
            <a:headEnd/>
            <a:tailEnd/>
          </a:ln>
        </p:spPr>
      </p:pic>
      <p:sp>
        <p:nvSpPr>
          <p:cNvPr id="366598" name="Text Box 6"/>
          <p:cNvSpPr txBox="1">
            <a:spLocks noChangeArrowheads="1"/>
          </p:cNvSpPr>
          <p:nvPr/>
        </p:nvSpPr>
        <p:spPr bwMode="auto">
          <a:xfrm>
            <a:off x="419100" y="1600200"/>
            <a:ext cx="8013700" cy="1246188"/>
          </a:xfrm>
          <a:prstGeom prst="rect">
            <a:avLst/>
          </a:prstGeom>
          <a:solidFill>
            <a:srgbClr val="C0C0C0">
              <a:alpha val="10001"/>
            </a:srgbClr>
          </a:solidFill>
          <a:ln w="9525">
            <a:noFill/>
            <a:miter lim="800000"/>
            <a:headEnd/>
            <a:tailEnd/>
          </a:ln>
          <a:effectLst/>
        </p:spPr>
        <p:txBody>
          <a:bodyPr>
            <a:spAutoFit/>
          </a:bodyPr>
          <a:lstStyle/>
          <a:p>
            <a:pPr>
              <a:lnSpc>
                <a:spcPct val="85000"/>
              </a:lnSpc>
              <a:spcBef>
                <a:spcPct val="50000"/>
              </a:spcBef>
              <a:spcAft>
                <a:spcPct val="30000"/>
              </a:spcAft>
              <a:defRPr/>
            </a:pPr>
            <a:r>
              <a:rPr lang="fr-FR">
                <a:effectLst>
                  <a:outerShdw blurRad="38100" dist="38100" dir="2700000" algn="tl">
                    <a:srgbClr val="000000"/>
                  </a:outerShdw>
                </a:effectLst>
                <a:latin typeface="Arial" pitchFamily="34" charset="0"/>
                <a:cs typeface="Arial" pitchFamily="34" charset="0"/>
              </a:rPr>
              <a:t>Modification de la géométrie afin de montrer un phénomène géographique quantifié</a:t>
            </a:r>
          </a:p>
          <a:p>
            <a:pPr>
              <a:lnSpc>
                <a:spcPct val="85000"/>
              </a:lnSpc>
              <a:spcBef>
                <a:spcPct val="50000"/>
              </a:spcBef>
              <a:spcAft>
                <a:spcPct val="30000"/>
              </a:spcAft>
              <a:defRPr/>
            </a:pPr>
            <a:r>
              <a:rPr lang="fr-FR">
                <a:effectLst>
                  <a:outerShdw blurRad="38100" dist="38100" dir="2700000" algn="tl">
                    <a:srgbClr val="000000"/>
                  </a:outerShdw>
                </a:effectLst>
                <a:latin typeface="Arial" pitchFamily="34" charset="0"/>
                <a:cs typeface="Arial" pitchFamily="34" charset="0"/>
              </a:rPr>
              <a:t>Déformation des contours et de surfaces en fonction d’une donnée à représenter</a:t>
            </a:r>
          </a:p>
        </p:txBody>
      </p:sp>
      <p:sp>
        <p:nvSpPr>
          <p:cNvPr id="366599" name="Text Box 7"/>
          <p:cNvSpPr txBox="1">
            <a:spLocks noChangeArrowheads="1"/>
          </p:cNvSpPr>
          <p:nvPr/>
        </p:nvSpPr>
        <p:spPr bwMode="auto">
          <a:xfrm>
            <a:off x="6477000" y="3263900"/>
            <a:ext cx="2082800" cy="2014538"/>
          </a:xfrm>
          <a:prstGeom prst="rect">
            <a:avLst/>
          </a:prstGeom>
          <a:noFill/>
          <a:ln w="9525">
            <a:noFill/>
            <a:miter lim="800000"/>
            <a:headEnd/>
            <a:tailEnd/>
          </a:ln>
          <a:effectLst/>
        </p:spPr>
        <p:txBody>
          <a:bodyPr>
            <a:spAutoFit/>
          </a:bodyPr>
          <a:lstStyle/>
          <a:p>
            <a:pPr>
              <a:spcBef>
                <a:spcPct val="50000"/>
              </a:spcBef>
              <a:defRPr/>
            </a:pPr>
            <a:r>
              <a:rPr lang="fr-FR">
                <a:effectLst>
                  <a:outerShdw blurRad="38100" dist="38100" dir="2700000" algn="tl">
                    <a:srgbClr val="000000"/>
                  </a:outerShdw>
                </a:effectLst>
                <a:latin typeface="Arial" pitchFamily="34" charset="0"/>
                <a:cs typeface="Arial" pitchFamily="34" charset="0"/>
              </a:rPr>
              <a:t>Exemple: Représentation des pays dont la surface est proportionnelle à leur nombre d’habitants </a:t>
            </a:r>
          </a:p>
        </p:txBody>
      </p:sp>
      <p:grpSp>
        <p:nvGrpSpPr>
          <p:cNvPr id="31750" name="Group 8"/>
          <p:cNvGrpSpPr>
            <a:grpSpLocks/>
          </p:cNvGrpSpPr>
          <p:nvPr/>
        </p:nvGrpSpPr>
        <p:grpSpPr bwMode="auto">
          <a:xfrm>
            <a:off x="414338" y="2973388"/>
            <a:ext cx="5724525" cy="3694112"/>
            <a:chOff x="261" y="1873"/>
            <a:chExt cx="3606" cy="2327"/>
          </a:xfrm>
        </p:grpSpPr>
        <p:pic>
          <p:nvPicPr>
            <p:cNvPr id="31753" name="Picture 9"/>
            <p:cNvPicPr>
              <a:picLocks noChangeAspect="1" noChangeArrowheads="1"/>
            </p:cNvPicPr>
            <p:nvPr/>
          </p:nvPicPr>
          <p:blipFill>
            <a:blip r:embed="rId3" cstate="print"/>
            <a:srcRect t="24054" b="19728"/>
            <a:stretch>
              <a:fillRect/>
            </a:stretch>
          </p:blipFill>
          <p:spPr bwMode="auto">
            <a:xfrm>
              <a:off x="261" y="1873"/>
              <a:ext cx="3606" cy="2327"/>
            </a:xfrm>
            <a:prstGeom prst="rect">
              <a:avLst/>
            </a:prstGeom>
            <a:noFill/>
            <a:ln w="9525">
              <a:noFill/>
              <a:miter lim="800000"/>
              <a:headEnd/>
              <a:tailEnd/>
            </a:ln>
          </p:spPr>
        </p:pic>
        <p:sp>
          <p:nvSpPr>
            <p:cNvPr id="31754" name="Text Box 10"/>
            <p:cNvSpPr txBox="1">
              <a:spLocks noChangeArrowheads="1"/>
            </p:cNvSpPr>
            <p:nvPr/>
          </p:nvSpPr>
          <p:spPr bwMode="auto">
            <a:xfrm>
              <a:off x="3032" y="4040"/>
              <a:ext cx="824" cy="144"/>
            </a:xfrm>
            <a:prstGeom prst="rect">
              <a:avLst/>
            </a:prstGeom>
            <a:noFill/>
            <a:ln w="9525">
              <a:noFill/>
              <a:miter lim="800000"/>
              <a:headEnd/>
              <a:tailEnd/>
            </a:ln>
          </p:spPr>
          <p:txBody>
            <a:bodyPr>
              <a:spAutoFit/>
            </a:bodyPr>
            <a:lstStyle/>
            <a:p>
              <a:pPr algn="r">
                <a:spcBef>
                  <a:spcPct val="50000"/>
                </a:spcBef>
              </a:pPr>
              <a:r>
                <a:rPr lang="fr-FR" sz="900">
                  <a:solidFill>
                    <a:schemeClr val="bg1"/>
                  </a:solidFill>
                  <a:latin typeface="Arial" pitchFamily="34" charset="0"/>
                  <a:cs typeface="Arial" pitchFamily="34" charset="0"/>
                </a:rPr>
                <a:t>LCA. IRD</a:t>
              </a:r>
            </a:p>
          </p:txBody>
        </p:sp>
      </p:grpSp>
      <p:sp>
        <p:nvSpPr>
          <p:cNvPr id="366603" name="Text Box 11"/>
          <p:cNvSpPr txBox="1">
            <a:spLocks noChangeArrowheads="1"/>
          </p:cNvSpPr>
          <p:nvPr/>
        </p:nvSpPr>
        <p:spPr bwMode="auto">
          <a:xfrm>
            <a:off x="388938" y="1116013"/>
            <a:ext cx="8083550"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pitchFamily="34" charset="0"/>
                <a:cs typeface="Arial" pitchFamily="34" charset="0"/>
              </a:rPr>
              <a:t>4</a:t>
            </a:r>
            <a:r>
              <a:rPr lang="fr-FR" sz="2000" baseline="30000">
                <a:solidFill>
                  <a:srgbClr val="FFCC66"/>
                </a:solidFill>
                <a:effectLst>
                  <a:outerShdw blurRad="38100" dist="38100" dir="2700000" algn="tl">
                    <a:srgbClr val="000000"/>
                  </a:outerShdw>
                </a:effectLst>
                <a:latin typeface="Arial" pitchFamily="34" charset="0"/>
                <a:cs typeface="Arial" pitchFamily="34" charset="0"/>
              </a:rPr>
              <a:t>ème</a:t>
            </a:r>
            <a:r>
              <a:rPr lang="fr-FR" sz="2000">
                <a:solidFill>
                  <a:srgbClr val="FFCC66"/>
                </a:solidFill>
                <a:effectLst>
                  <a:outerShdw blurRad="38100" dist="38100" dir="2700000" algn="tl">
                    <a:srgbClr val="000000"/>
                  </a:outerShdw>
                </a:effectLst>
                <a:latin typeface="Arial" pitchFamily="34" charset="0"/>
                <a:cs typeface="Arial" pitchFamily="34" charset="0"/>
              </a:rPr>
              <a:t> méthode : la carte en anamorphose (zone proportionnelle)</a:t>
            </a:r>
          </a:p>
        </p:txBody>
      </p:sp>
      <p:sp>
        <p:nvSpPr>
          <p:cNvPr id="366604" name="Rectangle 12"/>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variation de taille</a:t>
            </a:r>
            <a:endParaRPr lang="fr-FR" sz="3200" i="1">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2"/>
          <p:cNvPicPr>
            <a:picLocks noGrp="1" noChangeAspect="1" noChangeArrowheads="1"/>
          </p:cNvPicPr>
          <p:nvPr>
            <p:ph sz="quarter" idx="1"/>
          </p:nvPr>
        </p:nvPicPr>
        <p:blipFill>
          <a:blip r:embed="rId3" cstate="print"/>
          <a:srcRect/>
          <a:stretch>
            <a:fillRect/>
          </a:stretch>
        </p:blipFill>
        <p:spPr>
          <a:xfrm>
            <a:off x="430213" y="2124075"/>
            <a:ext cx="2466975" cy="1695450"/>
          </a:xfrm>
        </p:spPr>
      </p:pic>
      <p:pic>
        <p:nvPicPr>
          <p:cNvPr id="32771" name="Picture 3"/>
          <p:cNvPicPr>
            <a:picLocks noChangeAspect="1" noChangeArrowheads="1"/>
          </p:cNvPicPr>
          <p:nvPr>
            <p:ph sz="quarter" idx="2"/>
          </p:nvPr>
        </p:nvPicPr>
        <p:blipFill>
          <a:blip r:embed="rId4" cstate="print"/>
          <a:srcRect/>
          <a:stretch>
            <a:fillRect/>
          </a:stretch>
        </p:blipFill>
        <p:spPr>
          <a:xfrm>
            <a:off x="1919288" y="3001963"/>
            <a:ext cx="2657475" cy="1885950"/>
          </a:xfrm>
          <a:noFill/>
        </p:spPr>
      </p:pic>
      <p:pic>
        <p:nvPicPr>
          <p:cNvPr id="32772" name="Picture 4"/>
          <p:cNvPicPr>
            <a:picLocks noChangeAspect="1" noChangeArrowheads="1"/>
          </p:cNvPicPr>
          <p:nvPr>
            <p:ph sz="quarter" idx="3"/>
          </p:nvPr>
        </p:nvPicPr>
        <p:blipFill>
          <a:blip r:embed="rId5" cstate="print"/>
          <a:srcRect/>
          <a:stretch>
            <a:fillRect/>
          </a:stretch>
        </p:blipFill>
        <p:spPr>
          <a:xfrm>
            <a:off x="4343400" y="3805238"/>
            <a:ext cx="2606675" cy="1946275"/>
          </a:xfrm>
          <a:noFill/>
        </p:spPr>
      </p:pic>
      <p:pic>
        <p:nvPicPr>
          <p:cNvPr id="32773" name="Picture 5"/>
          <p:cNvPicPr>
            <a:picLocks noChangeAspect="1" noChangeArrowheads="1"/>
          </p:cNvPicPr>
          <p:nvPr>
            <p:ph sz="quarter" idx="4"/>
          </p:nvPr>
        </p:nvPicPr>
        <p:blipFill>
          <a:blip r:embed="rId6" cstate="print"/>
          <a:srcRect/>
          <a:stretch>
            <a:fillRect/>
          </a:stretch>
        </p:blipFill>
        <p:spPr>
          <a:xfrm>
            <a:off x="6524625" y="4738688"/>
            <a:ext cx="2419350" cy="1743075"/>
          </a:xfrm>
          <a:noFill/>
        </p:spPr>
      </p:pic>
      <p:sp>
        <p:nvSpPr>
          <p:cNvPr id="368646" name="Text Box 6"/>
          <p:cNvSpPr txBox="1">
            <a:spLocks noChangeArrowheads="1"/>
          </p:cNvSpPr>
          <p:nvPr/>
        </p:nvSpPr>
        <p:spPr bwMode="auto">
          <a:xfrm>
            <a:off x="5394325" y="2546350"/>
            <a:ext cx="3105150" cy="701675"/>
          </a:xfrm>
          <a:prstGeom prst="rect">
            <a:avLst/>
          </a:prstGeom>
          <a:noFill/>
          <a:ln w="9525">
            <a:noFill/>
            <a:miter lim="800000"/>
            <a:headEnd/>
            <a:tailEnd/>
          </a:ln>
          <a:effectLst/>
        </p:spPr>
        <p:txBody>
          <a:bodyPr>
            <a:spAutoFit/>
          </a:bodyPr>
          <a:lstStyle/>
          <a:p>
            <a:pPr eaLnBrk="0" hangingPunct="0">
              <a:defRPr/>
            </a:pPr>
            <a:r>
              <a:rPr lang="fr-FR" sz="2000">
                <a:solidFill>
                  <a:srgbClr val="FFFFFF"/>
                </a:solidFill>
                <a:effectLst>
                  <a:outerShdw blurRad="38100" dist="38100" dir="2700000" algn="tl">
                    <a:srgbClr val="000000"/>
                  </a:outerShdw>
                </a:effectLst>
                <a:latin typeface="Arial" charset="0"/>
                <a:cs typeface="Tahoma" pitchFamily="34" charset="0"/>
              </a:rPr>
              <a:t>Logiciel open-source ScapeToad</a:t>
            </a:r>
          </a:p>
        </p:txBody>
      </p:sp>
      <p:sp>
        <p:nvSpPr>
          <p:cNvPr id="368647" name="Rectangle 7"/>
          <p:cNvSpPr>
            <a:spLocks noChangeArrowheads="1"/>
          </p:cNvSpPr>
          <p:nvPr/>
        </p:nvSpPr>
        <p:spPr bwMode="auto">
          <a:xfrm>
            <a:off x="411163" y="6138863"/>
            <a:ext cx="2779712" cy="274637"/>
          </a:xfrm>
          <a:prstGeom prst="rect">
            <a:avLst/>
          </a:prstGeom>
          <a:noFill/>
          <a:ln w="9525">
            <a:noFill/>
            <a:miter lim="800000"/>
            <a:headEnd/>
            <a:tailEnd/>
          </a:ln>
          <a:effectLst/>
        </p:spPr>
        <p:txBody>
          <a:bodyPr wrap="none">
            <a:spAutoFit/>
          </a:bodyPr>
          <a:lstStyle/>
          <a:p>
            <a:pPr eaLnBrk="0" hangingPunct="0">
              <a:defRPr/>
            </a:pPr>
            <a:r>
              <a:rPr lang="fr-FR" sz="1200">
                <a:solidFill>
                  <a:srgbClr val="FFCC66"/>
                </a:solidFill>
                <a:effectLst>
                  <a:outerShdw blurRad="38100" dist="38100" dir="2700000" algn="tl">
                    <a:srgbClr val="000000"/>
                  </a:outerShdw>
                </a:effectLst>
                <a:latin typeface="Arial" charset="0"/>
              </a:rPr>
              <a:t>http://chorogram.choros.ch/scapetoad/</a:t>
            </a:r>
          </a:p>
        </p:txBody>
      </p:sp>
      <p:sp>
        <p:nvSpPr>
          <p:cNvPr id="368650" name="Text Box 10"/>
          <p:cNvSpPr txBox="1">
            <a:spLocks noChangeArrowheads="1"/>
          </p:cNvSpPr>
          <p:nvPr/>
        </p:nvSpPr>
        <p:spPr bwMode="auto">
          <a:xfrm>
            <a:off x="427038" y="1281113"/>
            <a:ext cx="4162425"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La carte en anamorphose</a:t>
            </a:r>
          </a:p>
        </p:txBody>
      </p:sp>
      <p:sp>
        <p:nvSpPr>
          <p:cNvPr id="368651" name="Rectangle 11"/>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variation de taille</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Les règles de base de la sémiologie graphique</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0691" name="Text Box 3"/>
          <p:cNvSpPr txBox="1">
            <a:spLocks noChangeArrowheads="1"/>
          </p:cNvSpPr>
          <p:nvPr/>
        </p:nvSpPr>
        <p:spPr bwMode="auto">
          <a:xfrm>
            <a:off x="427038" y="1281113"/>
            <a:ext cx="7081837"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pitchFamily="34" charset="0"/>
                <a:cs typeface="Arial" pitchFamily="34" charset="0"/>
              </a:rPr>
              <a:t>5</a:t>
            </a:r>
            <a:r>
              <a:rPr lang="fr-FR" sz="2000" baseline="30000">
                <a:solidFill>
                  <a:srgbClr val="FFCC66"/>
                </a:solidFill>
                <a:effectLst>
                  <a:outerShdw blurRad="38100" dist="38100" dir="2700000" algn="tl">
                    <a:srgbClr val="000000"/>
                  </a:outerShdw>
                </a:effectLst>
                <a:latin typeface="Arial" pitchFamily="34" charset="0"/>
                <a:cs typeface="Arial" pitchFamily="34" charset="0"/>
              </a:rPr>
              <a:t>ème</a:t>
            </a:r>
            <a:r>
              <a:rPr lang="fr-FR" sz="2000">
                <a:solidFill>
                  <a:srgbClr val="FFCC66"/>
                </a:solidFill>
                <a:effectLst>
                  <a:outerShdw blurRad="38100" dist="38100" dir="2700000" algn="tl">
                    <a:srgbClr val="000000"/>
                  </a:outerShdw>
                </a:effectLst>
                <a:latin typeface="Arial" pitchFamily="34" charset="0"/>
                <a:cs typeface="Arial" pitchFamily="34" charset="0"/>
              </a:rPr>
              <a:t> méthode : la carte prismatique</a:t>
            </a:r>
          </a:p>
        </p:txBody>
      </p:sp>
      <p:sp>
        <p:nvSpPr>
          <p:cNvPr id="370692" name="Text Box 4"/>
          <p:cNvSpPr txBox="1">
            <a:spLocks noChangeArrowheads="1"/>
          </p:cNvSpPr>
          <p:nvPr/>
        </p:nvSpPr>
        <p:spPr bwMode="auto">
          <a:xfrm>
            <a:off x="498475" y="1854200"/>
            <a:ext cx="8026400" cy="641350"/>
          </a:xfrm>
          <a:prstGeom prst="rect">
            <a:avLst/>
          </a:prstGeom>
          <a:solidFill>
            <a:srgbClr val="C0C0C0">
              <a:alpha val="10001"/>
            </a:srgbClr>
          </a:solidFill>
          <a:ln w="9525">
            <a:noFill/>
            <a:miter lim="800000"/>
            <a:headEnd/>
            <a:tailEnd/>
          </a:ln>
          <a:effectLst/>
        </p:spPr>
        <p:txBody>
          <a:bodyPr>
            <a:spAutoFit/>
          </a:bodyPr>
          <a:lstStyle/>
          <a:p>
            <a:pPr>
              <a:spcBef>
                <a:spcPct val="50000"/>
              </a:spcBef>
              <a:defRPr/>
            </a:pPr>
            <a:r>
              <a:rPr lang="fr-FR">
                <a:effectLst>
                  <a:outerShdw blurRad="38100" dist="38100" dir="2700000" algn="tl">
                    <a:srgbClr val="000000"/>
                  </a:outerShdw>
                </a:effectLst>
                <a:latin typeface="Arial" pitchFamily="34" charset="0"/>
                <a:cs typeface="Arial" pitchFamily="34" charset="0"/>
              </a:rPr>
              <a:t>On attribue à la valeur z (normalement réservée à l’altitude) la valeur de la donnée que l'on veut représenter</a:t>
            </a:r>
            <a:r>
              <a:rPr lang="fr-FR">
                <a:latin typeface="Arial" pitchFamily="34" charset="0"/>
                <a:cs typeface="Arial" pitchFamily="34" charset="0"/>
              </a:rPr>
              <a:t> </a:t>
            </a:r>
          </a:p>
        </p:txBody>
      </p:sp>
      <p:sp>
        <p:nvSpPr>
          <p:cNvPr id="370693" name="Text Box 5"/>
          <p:cNvSpPr txBox="1">
            <a:spLocks noChangeArrowheads="1"/>
          </p:cNvSpPr>
          <p:nvPr/>
        </p:nvSpPr>
        <p:spPr bwMode="auto">
          <a:xfrm>
            <a:off x="431800" y="5535613"/>
            <a:ext cx="4284663" cy="457200"/>
          </a:xfrm>
          <a:prstGeom prst="rect">
            <a:avLst/>
          </a:prstGeom>
          <a:noFill/>
          <a:ln w="9525">
            <a:noFill/>
            <a:miter lim="800000"/>
            <a:headEnd/>
            <a:tailEnd/>
          </a:ln>
          <a:effectLst/>
        </p:spPr>
        <p:txBody>
          <a:bodyPr>
            <a:spAutoFit/>
          </a:bodyPr>
          <a:lstStyle/>
          <a:p>
            <a:pPr>
              <a:spcBef>
                <a:spcPct val="50000"/>
              </a:spcBef>
              <a:defRPr/>
            </a:pPr>
            <a:r>
              <a:rPr lang="fr-FR" sz="1200">
                <a:effectLst>
                  <a:outerShdw blurRad="38100" dist="38100" dir="2700000" algn="tl">
                    <a:srgbClr val="000000"/>
                  </a:outerShdw>
                </a:effectLst>
                <a:latin typeface="Arial" pitchFamily="34" charset="0"/>
                <a:cs typeface="Arial" pitchFamily="34" charset="0"/>
              </a:rPr>
              <a:t>Exemple: Évolution de la population des départements français entre 1999 et 2004 (estimations annuelles INSEE) </a:t>
            </a:r>
          </a:p>
        </p:txBody>
      </p:sp>
      <p:grpSp>
        <p:nvGrpSpPr>
          <p:cNvPr id="33797" name="Group 6"/>
          <p:cNvGrpSpPr>
            <a:grpSpLocks/>
          </p:cNvGrpSpPr>
          <p:nvPr/>
        </p:nvGrpSpPr>
        <p:grpSpPr bwMode="auto">
          <a:xfrm>
            <a:off x="512763" y="2916238"/>
            <a:ext cx="5218112" cy="2493962"/>
            <a:chOff x="323" y="1684"/>
            <a:chExt cx="3287" cy="1571"/>
          </a:xfrm>
        </p:grpSpPr>
        <p:pic>
          <p:nvPicPr>
            <p:cNvPr id="33803" name="Picture 7"/>
            <p:cNvPicPr>
              <a:picLocks noChangeAspect="1" noChangeArrowheads="1"/>
            </p:cNvPicPr>
            <p:nvPr/>
          </p:nvPicPr>
          <p:blipFill>
            <a:blip r:embed="rId3" cstate="print"/>
            <a:srcRect/>
            <a:stretch>
              <a:fillRect/>
            </a:stretch>
          </p:blipFill>
          <p:spPr bwMode="auto">
            <a:xfrm>
              <a:off x="323" y="1684"/>
              <a:ext cx="3287" cy="1571"/>
            </a:xfrm>
            <a:prstGeom prst="rect">
              <a:avLst/>
            </a:prstGeom>
            <a:noFill/>
            <a:ln w="9525">
              <a:noFill/>
              <a:miter lim="800000"/>
              <a:headEnd/>
              <a:tailEnd/>
            </a:ln>
          </p:spPr>
        </p:pic>
        <p:sp>
          <p:nvSpPr>
            <p:cNvPr id="33804" name="Text Box 8"/>
            <p:cNvSpPr txBox="1">
              <a:spLocks noChangeArrowheads="1"/>
            </p:cNvSpPr>
            <p:nvPr/>
          </p:nvSpPr>
          <p:spPr bwMode="auto">
            <a:xfrm>
              <a:off x="374" y="3067"/>
              <a:ext cx="1287" cy="144"/>
            </a:xfrm>
            <a:prstGeom prst="rect">
              <a:avLst/>
            </a:prstGeom>
            <a:noFill/>
            <a:ln w="9525">
              <a:noFill/>
              <a:miter lim="800000"/>
              <a:headEnd/>
              <a:tailEnd/>
            </a:ln>
          </p:spPr>
          <p:txBody>
            <a:bodyPr>
              <a:spAutoFit/>
            </a:bodyPr>
            <a:lstStyle/>
            <a:p>
              <a:pPr>
                <a:spcBef>
                  <a:spcPct val="50000"/>
                </a:spcBef>
              </a:pPr>
              <a:r>
                <a:rPr lang="fr-FR" sz="900" b="1">
                  <a:solidFill>
                    <a:srgbClr val="080808"/>
                  </a:solidFill>
                  <a:latin typeface="Arial" pitchFamily="34" charset="0"/>
                  <a:cs typeface="Arial" pitchFamily="34" charset="0"/>
                </a:rPr>
                <a:t>Carte choroplèthe original</a:t>
              </a:r>
            </a:p>
          </p:txBody>
        </p:sp>
        <p:sp>
          <p:nvSpPr>
            <p:cNvPr id="33805" name="Text Box 9"/>
            <p:cNvSpPr txBox="1">
              <a:spLocks noChangeArrowheads="1"/>
            </p:cNvSpPr>
            <p:nvPr/>
          </p:nvSpPr>
          <p:spPr bwMode="auto">
            <a:xfrm>
              <a:off x="2260" y="3060"/>
              <a:ext cx="861" cy="144"/>
            </a:xfrm>
            <a:prstGeom prst="rect">
              <a:avLst/>
            </a:prstGeom>
            <a:noFill/>
            <a:ln w="9525">
              <a:noFill/>
              <a:miter lim="800000"/>
              <a:headEnd/>
              <a:tailEnd/>
            </a:ln>
          </p:spPr>
          <p:txBody>
            <a:bodyPr>
              <a:spAutoFit/>
            </a:bodyPr>
            <a:lstStyle/>
            <a:p>
              <a:pPr>
                <a:spcBef>
                  <a:spcPct val="50000"/>
                </a:spcBef>
              </a:pPr>
              <a:r>
                <a:rPr lang="fr-FR" sz="900" b="1">
                  <a:solidFill>
                    <a:srgbClr val="080808"/>
                  </a:solidFill>
                  <a:latin typeface="Arial" pitchFamily="34" charset="0"/>
                  <a:cs typeface="Arial" pitchFamily="34" charset="0"/>
                </a:rPr>
                <a:t>Carte prismatique</a:t>
              </a:r>
            </a:p>
          </p:txBody>
        </p:sp>
      </p:grpSp>
      <p:grpSp>
        <p:nvGrpSpPr>
          <p:cNvPr id="33798" name="Group 10"/>
          <p:cNvGrpSpPr>
            <a:grpSpLocks/>
          </p:cNvGrpSpPr>
          <p:nvPr/>
        </p:nvGrpSpPr>
        <p:grpSpPr bwMode="auto">
          <a:xfrm>
            <a:off x="5772150" y="2916238"/>
            <a:ext cx="2827338" cy="2487612"/>
            <a:chOff x="3636" y="1684"/>
            <a:chExt cx="1781" cy="1567"/>
          </a:xfrm>
        </p:grpSpPr>
        <p:pic>
          <p:nvPicPr>
            <p:cNvPr id="33801" name="Picture 11"/>
            <p:cNvPicPr>
              <a:picLocks noChangeAspect="1" noChangeArrowheads="1"/>
            </p:cNvPicPr>
            <p:nvPr/>
          </p:nvPicPr>
          <p:blipFill>
            <a:blip r:embed="rId4" cstate="print"/>
            <a:srcRect/>
            <a:stretch>
              <a:fillRect/>
            </a:stretch>
          </p:blipFill>
          <p:spPr bwMode="auto">
            <a:xfrm>
              <a:off x="3656" y="1684"/>
              <a:ext cx="1761" cy="1567"/>
            </a:xfrm>
            <a:prstGeom prst="rect">
              <a:avLst/>
            </a:prstGeom>
            <a:noFill/>
            <a:ln w="9525">
              <a:noFill/>
              <a:miter lim="800000"/>
              <a:headEnd/>
              <a:tailEnd/>
            </a:ln>
          </p:spPr>
        </p:pic>
        <p:sp>
          <p:nvSpPr>
            <p:cNvPr id="33802" name="Text Box 12"/>
            <p:cNvSpPr txBox="1">
              <a:spLocks noChangeArrowheads="1"/>
            </p:cNvSpPr>
            <p:nvPr/>
          </p:nvSpPr>
          <p:spPr bwMode="auto">
            <a:xfrm>
              <a:off x="3636" y="2920"/>
              <a:ext cx="951" cy="320"/>
            </a:xfrm>
            <a:prstGeom prst="rect">
              <a:avLst/>
            </a:prstGeom>
            <a:noFill/>
            <a:ln w="9525">
              <a:noFill/>
              <a:miter lim="800000"/>
              <a:headEnd/>
              <a:tailEnd/>
            </a:ln>
          </p:spPr>
          <p:txBody>
            <a:bodyPr>
              <a:spAutoFit/>
            </a:bodyPr>
            <a:lstStyle/>
            <a:p>
              <a:pPr>
                <a:spcBef>
                  <a:spcPct val="50000"/>
                </a:spcBef>
              </a:pPr>
              <a:r>
                <a:rPr lang="fr-FR" sz="900" b="1">
                  <a:solidFill>
                    <a:srgbClr val="080808"/>
                  </a:solidFill>
                  <a:latin typeface="Arial" pitchFamily="34" charset="0"/>
                  <a:cs typeface="Arial" pitchFamily="34" charset="0"/>
                </a:rPr>
                <a:t>Carte prismatique pivotée avec un point de vue différent</a:t>
              </a:r>
            </a:p>
          </p:txBody>
        </p:sp>
      </p:grpSp>
      <p:sp>
        <p:nvSpPr>
          <p:cNvPr id="370701" name="Text Box 13"/>
          <p:cNvSpPr txBox="1">
            <a:spLocks noChangeArrowheads="1"/>
          </p:cNvSpPr>
          <p:nvPr/>
        </p:nvSpPr>
        <p:spPr bwMode="auto">
          <a:xfrm>
            <a:off x="3833813" y="6342063"/>
            <a:ext cx="4764087" cy="507831"/>
          </a:xfrm>
          <a:prstGeom prst="rect">
            <a:avLst/>
          </a:prstGeom>
          <a:noFill/>
          <a:ln w="9525">
            <a:noFill/>
            <a:miter lim="800000"/>
            <a:headEnd/>
            <a:tailEnd/>
          </a:ln>
          <a:effectLst/>
        </p:spPr>
        <p:txBody>
          <a:bodyPr>
            <a:spAutoFit/>
          </a:bodyPr>
          <a:lstStyle/>
          <a:p>
            <a:pPr algn="r">
              <a:spcBef>
                <a:spcPct val="50000"/>
              </a:spcBef>
              <a:defRPr/>
            </a:pPr>
            <a:r>
              <a:rPr lang="fr-FR" sz="900">
                <a:effectLst>
                  <a:outerShdw blurRad="38100" dist="38100" dir="2700000" algn="tl">
                    <a:srgbClr val="000000"/>
                  </a:outerShdw>
                </a:effectLst>
                <a:latin typeface="Arial" pitchFamily="34" charset="0"/>
                <a:cs typeface="Arial" pitchFamily="34" charset="0"/>
              </a:rPr>
              <a:t>Source: Jégou L. « La troisième dimension en cartographie statistique, des cartes en prismes imprimées aux modèles 3D interactifs ». Mappemonde.Sommaire du n°86. 2-2007</a:t>
            </a:r>
          </a:p>
        </p:txBody>
      </p:sp>
      <p:sp>
        <p:nvSpPr>
          <p:cNvPr id="370702" name="Rectangle 14"/>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variation de taille</a:t>
            </a:r>
            <a:endParaRPr lang="fr-FR" sz="3200" i="1">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170448" y="217905"/>
          <a:ext cx="8724900" cy="6337300"/>
        </p:xfrm>
        <a:graphic>
          <a:graphicData uri="http://schemas.openxmlformats.org/presentationml/2006/ole">
            <p:oleObj spid="_x0000_s1027" name="Document" r:id="rId4" imgW="9092127" imgH="6602858" progId="Word.Document.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6354"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Exactitude et efficacité</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977900" y="2147888"/>
            <a:ext cx="7375525" cy="2001837"/>
          </a:xfrm>
          <a:prstGeom prst="rect">
            <a:avLst/>
          </a:prstGeom>
          <a:solidFill>
            <a:srgbClr val="C0C0C0">
              <a:alpha val="10001"/>
            </a:srgbClr>
          </a:solidFill>
          <a:ln w="9525">
            <a:noFill/>
            <a:miter lim="800000"/>
            <a:headEnd/>
            <a:tailEnd/>
          </a:ln>
          <a:effectLst/>
        </p:spPr>
        <p:txBody>
          <a:bodyPr>
            <a:spAutoFit/>
          </a:bodyPr>
          <a:lstStyle/>
          <a:p>
            <a:pPr algn="ctr" eaLnBrk="0" hangingPunct="0">
              <a:lnSpc>
                <a:spcPct val="190000"/>
              </a:lnSpc>
              <a:defRPr/>
            </a:pPr>
            <a:r>
              <a:rPr lang="fr-FR" sz="2200">
                <a:solidFill>
                  <a:srgbClr val="FFFFFF"/>
                </a:solidFill>
                <a:effectLst>
                  <a:outerShdw blurRad="38100" dist="38100" dir="2700000" algn="tl">
                    <a:srgbClr val="000000"/>
                  </a:outerShdw>
                </a:effectLst>
                <a:latin typeface="Arial" charset="0"/>
                <a:cs typeface="Tahoma" pitchFamily="34" charset="0"/>
              </a:rPr>
              <a:t>Les </a:t>
            </a:r>
            <a:r>
              <a:rPr lang="fr-FR" sz="2200">
                <a:solidFill>
                  <a:srgbClr val="FFCC66"/>
                </a:solidFill>
                <a:effectLst>
                  <a:outerShdw blurRad="38100" dist="38100" dir="2700000" algn="tl">
                    <a:srgbClr val="000000"/>
                  </a:outerShdw>
                </a:effectLst>
                <a:latin typeface="Arial" charset="0"/>
                <a:cs typeface="Tahoma" pitchFamily="34" charset="0"/>
              </a:rPr>
              <a:t>variables visuelles</a:t>
            </a:r>
            <a:r>
              <a:rPr lang="fr-FR" sz="2200">
                <a:solidFill>
                  <a:srgbClr val="FFFFFF"/>
                </a:solidFill>
                <a:effectLst>
                  <a:outerShdw blurRad="38100" dist="38100" dir="2700000" algn="tl">
                    <a:srgbClr val="000000"/>
                  </a:outerShdw>
                </a:effectLst>
                <a:latin typeface="Arial" charset="0"/>
                <a:cs typeface="Tahoma" pitchFamily="34" charset="0"/>
              </a:rPr>
              <a:t> peuvent être </a:t>
            </a:r>
            <a:r>
              <a:rPr lang="fr-FR" sz="2200">
                <a:solidFill>
                  <a:srgbClr val="FFCC66"/>
                </a:solidFill>
                <a:effectLst>
                  <a:outerShdw blurRad="38100" dist="38100" dir="2700000" algn="tl">
                    <a:srgbClr val="000000"/>
                  </a:outerShdw>
                </a:effectLst>
                <a:latin typeface="Arial" charset="0"/>
                <a:cs typeface="Tahoma" pitchFamily="34" charset="0"/>
              </a:rPr>
              <a:t>associées </a:t>
            </a:r>
            <a:r>
              <a:rPr lang="fr-FR" sz="2200">
                <a:solidFill>
                  <a:srgbClr val="FFFFFF"/>
                </a:solidFill>
                <a:effectLst>
                  <a:outerShdw blurRad="38100" dist="38100" dir="2700000" algn="tl">
                    <a:srgbClr val="000000"/>
                  </a:outerShdw>
                </a:effectLst>
                <a:latin typeface="Arial" charset="0"/>
                <a:cs typeface="Tahoma" pitchFamily="34" charset="0"/>
              </a:rPr>
              <a:t>à partir du moment où elles possèdent les </a:t>
            </a:r>
            <a:r>
              <a:rPr lang="fr-FR" sz="2200">
                <a:solidFill>
                  <a:srgbClr val="FFCC66"/>
                </a:solidFill>
                <a:effectLst>
                  <a:outerShdw blurRad="38100" dist="38100" dir="2700000" algn="tl">
                    <a:srgbClr val="000000"/>
                  </a:outerShdw>
                </a:effectLst>
                <a:latin typeface="Arial" charset="0"/>
                <a:cs typeface="Tahoma" pitchFamily="34" charset="0"/>
              </a:rPr>
              <a:t>mêmes propriétés</a:t>
            </a:r>
            <a:r>
              <a:rPr lang="fr-FR" sz="2200">
                <a:solidFill>
                  <a:srgbClr val="FFFFFF"/>
                </a:solidFill>
                <a:effectLst>
                  <a:outerShdw blurRad="38100" dist="38100" dir="2700000" algn="tl">
                    <a:srgbClr val="000000"/>
                  </a:outerShdw>
                </a:effectLst>
                <a:latin typeface="Arial" charset="0"/>
                <a:cs typeface="Tahoma" pitchFamily="34" charset="0"/>
              </a:rPr>
              <a:t> et ce pour gagner en</a:t>
            </a:r>
            <a:r>
              <a:rPr lang="fr-FR" sz="2200">
                <a:solidFill>
                  <a:srgbClr val="FFFF00"/>
                </a:solidFill>
                <a:effectLst>
                  <a:outerShdw blurRad="38100" dist="38100" dir="2700000" algn="tl">
                    <a:srgbClr val="000000"/>
                  </a:outerShdw>
                </a:effectLst>
                <a:latin typeface="Arial" charset="0"/>
                <a:cs typeface="Tahoma" pitchFamily="34" charset="0"/>
              </a:rPr>
              <a:t> </a:t>
            </a:r>
            <a:r>
              <a:rPr lang="fr-FR" sz="2200">
                <a:solidFill>
                  <a:srgbClr val="FFCC66"/>
                </a:solidFill>
                <a:effectLst>
                  <a:outerShdw blurRad="38100" dist="38100" dir="2700000" algn="tl">
                    <a:srgbClr val="000000"/>
                  </a:outerShdw>
                </a:effectLst>
                <a:latin typeface="Arial" charset="0"/>
                <a:cs typeface="Tahoma" pitchFamily="34" charset="0"/>
              </a:rPr>
              <a:t>efficacité </a:t>
            </a:r>
          </a:p>
        </p:txBody>
      </p:sp>
      <p:sp>
        <p:nvSpPr>
          <p:cNvPr id="243715" name="Rectangle 3"/>
          <p:cNvSpPr>
            <a:spLocks noRot="1" noChangeArrowheads="1"/>
          </p:cNvSpPr>
          <p:nvPr/>
        </p:nvSpPr>
        <p:spPr bwMode="auto">
          <a:xfrm>
            <a:off x="0" y="6032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Exactitude et efficacité</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62" name="Picture 2" descr="verger-orientation"/>
          <p:cNvPicPr>
            <a:picLocks noChangeAspect="1" noChangeArrowheads="1"/>
          </p:cNvPicPr>
          <p:nvPr/>
        </p:nvPicPr>
        <p:blipFill>
          <a:blip r:embed="rId3" cstate="print"/>
          <a:srcRect l="49316"/>
          <a:stretch>
            <a:fillRect/>
          </a:stretch>
        </p:blipFill>
        <p:spPr bwMode="auto">
          <a:xfrm>
            <a:off x="4721225" y="2365375"/>
            <a:ext cx="3709988" cy="3151188"/>
          </a:xfrm>
          <a:prstGeom prst="rect">
            <a:avLst/>
          </a:prstGeom>
          <a:noFill/>
          <a:ln w="9525">
            <a:noFill/>
            <a:miter lim="800000"/>
            <a:headEnd/>
            <a:tailEnd/>
          </a:ln>
        </p:spPr>
      </p:pic>
      <p:sp>
        <p:nvSpPr>
          <p:cNvPr id="245763" name="Text Box 3"/>
          <p:cNvSpPr txBox="1">
            <a:spLocks noChangeArrowheads="1"/>
          </p:cNvSpPr>
          <p:nvPr/>
        </p:nvSpPr>
        <p:spPr bwMode="auto">
          <a:xfrm>
            <a:off x="1768475" y="1298575"/>
            <a:ext cx="5353050"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Variable qualitative en implantation ponctuelle</a:t>
            </a:r>
          </a:p>
        </p:txBody>
      </p:sp>
      <p:sp>
        <p:nvSpPr>
          <p:cNvPr id="245764" name="Text Box 4"/>
          <p:cNvSpPr txBox="1">
            <a:spLocks noChangeArrowheads="1"/>
          </p:cNvSpPr>
          <p:nvPr/>
        </p:nvSpPr>
        <p:spPr bwMode="auto">
          <a:xfrm>
            <a:off x="438150" y="1971675"/>
            <a:ext cx="2393950" cy="366713"/>
          </a:xfrm>
          <a:prstGeom prst="rect">
            <a:avLst/>
          </a:prstGeom>
          <a:noFill/>
          <a:ln w="9525">
            <a:noFill/>
            <a:miter lim="800000"/>
            <a:headEnd/>
            <a:tailEnd/>
          </a:ln>
          <a:effectLst/>
        </p:spPr>
        <p:txBody>
          <a:bodyPr wrap="none">
            <a:spAutoFit/>
          </a:bodyPr>
          <a:lstStyle/>
          <a:p>
            <a:pPr eaLnBrk="0" hangingPunct="0">
              <a:defRPr/>
            </a:pPr>
            <a:r>
              <a:rPr lang="fr-FR">
                <a:solidFill>
                  <a:srgbClr val="FFCC66"/>
                </a:solidFill>
                <a:effectLst>
                  <a:outerShdw blurRad="38100" dist="38100" dir="2700000" algn="tl">
                    <a:srgbClr val="000000"/>
                  </a:outerShdw>
                </a:effectLst>
                <a:latin typeface="Arial" charset="0"/>
                <a:cs typeface="Tahoma" pitchFamily="34" charset="0"/>
              </a:rPr>
              <a:t>Variation d’orientation</a:t>
            </a:r>
          </a:p>
        </p:txBody>
      </p:sp>
      <p:sp>
        <p:nvSpPr>
          <p:cNvPr id="245765" name="Text Box 5"/>
          <p:cNvSpPr txBox="1">
            <a:spLocks noChangeArrowheads="1"/>
          </p:cNvSpPr>
          <p:nvPr/>
        </p:nvSpPr>
        <p:spPr bwMode="auto">
          <a:xfrm>
            <a:off x="4686300" y="1997075"/>
            <a:ext cx="3778250" cy="366713"/>
          </a:xfrm>
          <a:prstGeom prst="rect">
            <a:avLst/>
          </a:prstGeom>
          <a:noFill/>
          <a:ln w="9525">
            <a:noFill/>
            <a:miter lim="800000"/>
            <a:headEnd/>
            <a:tailEnd/>
          </a:ln>
          <a:effectLst/>
        </p:spPr>
        <p:txBody>
          <a:bodyPr wrap="none">
            <a:spAutoFit/>
          </a:bodyPr>
          <a:lstStyle/>
          <a:p>
            <a:pPr eaLnBrk="0" hangingPunct="0">
              <a:defRPr/>
            </a:pPr>
            <a:r>
              <a:rPr lang="fr-FR">
                <a:solidFill>
                  <a:srgbClr val="FFCC66"/>
                </a:solidFill>
                <a:effectLst>
                  <a:outerShdw blurRad="38100" dist="38100" dir="2700000" algn="tl">
                    <a:srgbClr val="000000"/>
                  </a:outerShdw>
                </a:effectLst>
                <a:latin typeface="Arial" charset="0"/>
                <a:cs typeface="Tahoma" pitchFamily="34" charset="0"/>
              </a:rPr>
              <a:t>Variation d’orientation et de couleur</a:t>
            </a:r>
          </a:p>
        </p:txBody>
      </p:sp>
      <p:pic>
        <p:nvPicPr>
          <p:cNvPr id="36870" name="Picture 7" descr="verger-orientation"/>
          <p:cNvPicPr>
            <a:picLocks noChangeAspect="1" noChangeArrowheads="1"/>
          </p:cNvPicPr>
          <p:nvPr/>
        </p:nvPicPr>
        <p:blipFill>
          <a:blip r:embed="rId3" cstate="print"/>
          <a:srcRect r="50227"/>
          <a:stretch>
            <a:fillRect/>
          </a:stretch>
        </p:blipFill>
        <p:spPr bwMode="auto">
          <a:xfrm>
            <a:off x="520700" y="2365375"/>
            <a:ext cx="3643313" cy="3151188"/>
          </a:xfrm>
          <a:prstGeom prst="rect">
            <a:avLst/>
          </a:prstGeom>
          <a:noFill/>
          <a:ln w="9525">
            <a:noFill/>
            <a:miter lim="800000"/>
            <a:headEnd/>
            <a:tailEnd/>
          </a:ln>
        </p:spPr>
      </p:pic>
      <p:sp>
        <p:nvSpPr>
          <p:cNvPr id="245768" name="Text Box 8"/>
          <p:cNvSpPr txBox="1">
            <a:spLocks noChangeArrowheads="1"/>
          </p:cNvSpPr>
          <p:nvPr/>
        </p:nvSpPr>
        <p:spPr bwMode="auto">
          <a:xfrm>
            <a:off x="4572000" y="5705475"/>
            <a:ext cx="4191000" cy="915988"/>
          </a:xfrm>
          <a:prstGeom prst="rect">
            <a:avLst/>
          </a:prstGeom>
          <a:noFill/>
          <a:ln w="9525">
            <a:noFill/>
            <a:miter lim="800000"/>
            <a:headEnd/>
            <a:tailEnd/>
          </a:ln>
          <a:effectLst/>
        </p:spPr>
        <p:txBody>
          <a:bodyPr>
            <a:spAutoFit/>
          </a:bodyPr>
          <a:lstStyle/>
          <a:p>
            <a:pPr algn="ctr" eaLnBrk="0" hangingPunct="0">
              <a:defRPr/>
            </a:pPr>
            <a:r>
              <a:rPr lang="fr-FR">
                <a:effectLst>
                  <a:outerShdw blurRad="38100" dist="38100" dir="2700000" algn="tl">
                    <a:srgbClr val="000000"/>
                  </a:outerShdw>
                </a:effectLst>
                <a:latin typeface="Arial" charset="0"/>
                <a:cs typeface="Tahoma" pitchFamily="34" charset="0"/>
              </a:rPr>
              <a:t>Association de deux variables visuelles possédant les mêmes propriétés</a:t>
            </a:r>
          </a:p>
          <a:p>
            <a:pPr algn="ctr" eaLnBrk="0" hangingPunct="0">
              <a:defRPr/>
            </a:pPr>
            <a:r>
              <a:rPr lang="fr-FR">
                <a:solidFill>
                  <a:srgbClr val="FFCC66"/>
                </a:solidFill>
                <a:effectLst>
                  <a:outerShdw blurRad="38100" dist="38100" dir="2700000" algn="tl">
                    <a:srgbClr val="000000"/>
                  </a:outerShdw>
                </a:effectLst>
                <a:latin typeface="Arial" charset="0"/>
                <a:cs typeface="Tahoma" pitchFamily="34" charset="0"/>
              </a:rPr>
              <a:t>Gain d’efficacité</a:t>
            </a:r>
          </a:p>
        </p:txBody>
      </p:sp>
      <p:sp>
        <p:nvSpPr>
          <p:cNvPr id="245769" name="Rectangle 9"/>
          <p:cNvSpPr>
            <a:spLocks noRot="1" noChangeArrowheads="1"/>
          </p:cNvSpPr>
          <p:nvPr/>
        </p:nvSpPr>
        <p:spPr bwMode="auto">
          <a:xfrm>
            <a:off x="0" y="361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Exactitude et efficacité</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p:bldP spid="24576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7810" name="Picture 2" descr="verger-forme"/>
          <p:cNvPicPr>
            <a:picLocks noChangeAspect="1" noChangeArrowheads="1"/>
          </p:cNvPicPr>
          <p:nvPr/>
        </p:nvPicPr>
        <p:blipFill>
          <a:blip r:embed="rId3" cstate="print"/>
          <a:srcRect l="49187"/>
          <a:stretch>
            <a:fillRect/>
          </a:stretch>
        </p:blipFill>
        <p:spPr bwMode="auto">
          <a:xfrm>
            <a:off x="4511675" y="2335213"/>
            <a:ext cx="3719513" cy="3151187"/>
          </a:xfrm>
          <a:prstGeom prst="rect">
            <a:avLst/>
          </a:prstGeom>
          <a:noFill/>
          <a:ln w="9525">
            <a:noFill/>
            <a:miter lim="800000"/>
            <a:headEnd/>
            <a:tailEnd/>
          </a:ln>
        </p:spPr>
      </p:pic>
      <p:sp>
        <p:nvSpPr>
          <p:cNvPr id="247811" name="Text Box 3"/>
          <p:cNvSpPr txBox="1">
            <a:spLocks noChangeArrowheads="1"/>
          </p:cNvSpPr>
          <p:nvPr/>
        </p:nvSpPr>
        <p:spPr bwMode="auto">
          <a:xfrm>
            <a:off x="1743075" y="1230313"/>
            <a:ext cx="5353050"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Variable qualitative en implantation ponctuelle</a:t>
            </a:r>
          </a:p>
        </p:txBody>
      </p:sp>
      <p:sp>
        <p:nvSpPr>
          <p:cNvPr id="247812" name="Text Box 4"/>
          <p:cNvSpPr txBox="1">
            <a:spLocks noChangeArrowheads="1"/>
          </p:cNvSpPr>
          <p:nvPr/>
        </p:nvSpPr>
        <p:spPr bwMode="auto">
          <a:xfrm>
            <a:off x="1209675" y="1906588"/>
            <a:ext cx="2051050" cy="366712"/>
          </a:xfrm>
          <a:prstGeom prst="rect">
            <a:avLst/>
          </a:prstGeom>
          <a:noFill/>
          <a:ln w="9525">
            <a:noFill/>
            <a:miter lim="800000"/>
            <a:headEnd/>
            <a:tailEnd/>
          </a:ln>
          <a:effectLst/>
        </p:spPr>
        <p:txBody>
          <a:bodyPr wrap="none">
            <a:spAutoFit/>
          </a:bodyPr>
          <a:lstStyle/>
          <a:p>
            <a:pPr eaLnBrk="0" hangingPunct="0">
              <a:defRPr/>
            </a:pPr>
            <a:r>
              <a:rPr lang="fr-FR">
                <a:effectLst>
                  <a:outerShdw blurRad="38100" dist="38100" dir="2700000" algn="tl">
                    <a:srgbClr val="000000"/>
                  </a:outerShdw>
                </a:effectLst>
                <a:latin typeface="Arial" charset="0"/>
                <a:cs typeface="Tahoma" pitchFamily="34" charset="0"/>
              </a:rPr>
              <a:t>Variation de forme</a:t>
            </a:r>
          </a:p>
        </p:txBody>
      </p:sp>
      <p:sp>
        <p:nvSpPr>
          <p:cNvPr id="247813" name="Text Box 5"/>
          <p:cNvSpPr txBox="1">
            <a:spLocks noChangeArrowheads="1"/>
          </p:cNvSpPr>
          <p:nvPr/>
        </p:nvSpPr>
        <p:spPr bwMode="auto">
          <a:xfrm>
            <a:off x="4645025" y="1935163"/>
            <a:ext cx="3435350" cy="366712"/>
          </a:xfrm>
          <a:prstGeom prst="rect">
            <a:avLst/>
          </a:prstGeom>
          <a:noFill/>
          <a:ln w="9525" algn="ctr">
            <a:noFill/>
            <a:miter lim="800000"/>
            <a:headEnd/>
            <a:tailEnd/>
          </a:ln>
          <a:effectLst/>
        </p:spPr>
        <p:txBody>
          <a:bodyPr wrap="none">
            <a:spAutoFit/>
          </a:bodyPr>
          <a:lstStyle/>
          <a:p>
            <a:pPr eaLnBrk="0" hangingPunct="0">
              <a:defRPr/>
            </a:pPr>
            <a:r>
              <a:rPr lang="fr-FR">
                <a:effectLst>
                  <a:outerShdw blurRad="38100" dist="38100" dir="2700000" algn="tl">
                    <a:srgbClr val="000000"/>
                  </a:outerShdw>
                </a:effectLst>
                <a:latin typeface="Arial" charset="0"/>
                <a:cs typeface="Tahoma" pitchFamily="34" charset="0"/>
              </a:rPr>
              <a:t>Variation de forme et de couleur</a:t>
            </a:r>
          </a:p>
        </p:txBody>
      </p:sp>
      <p:sp>
        <p:nvSpPr>
          <p:cNvPr id="247814" name="Text Box 6"/>
          <p:cNvSpPr txBox="1">
            <a:spLocks noChangeArrowheads="1"/>
          </p:cNvSpPr>
          <p:nvPr/>
        </p:nvSpPr>
        <p:spPr bwMode="auto">
          <a:xfrm>
            <a:off x="4467225" y="5641975"/>
            <a:ext cx="4124325" cy="1190625"/>
          </a:xfrm>
          <a:prstGeom prst="rect">
            <a:avLst/>
          </a:prstGeom>
          <a:noFill/>
          <a:ln w="9525" algn="ctr">
            <a:noFill/>
            <a:miter lim="800000"/>
            <a:headEnd/>
            <a:tailEnd/>
          </a:ln>
          <a:effectLst/>
        </p:spPr>
        <p:txBody>
          <a:bodyPr>
            <a:spAutoFit/>
          </a:bodyPr>
          <a:lstStyle/>
          <a:p>
            <a:pPr algn="ctr" eaLnBrk="0" hangingPunct="0">
              <a:defRPr/>
            </a:pPr>
            <a:r>
              <a:rPr lang="fr-FR">
                <a:effectLst>
                  <a:outerShdw blurRad="38100" dist="38100" dir="2700000" algn="tl">
                    <a:srgbClr val="000000"/>
                  </a:outerShdw>
                </a:effectLst>
                <a:latin typeface="Arial" charset="0"/>
                <a:cs typeface="Tahoma" pitchFamily="34" charset="0"/>
              </a:rPr>
              <a:t>Association de deux variables visuelles possédant les mêmes propriétés</a:t>
            </a:r>
          </a:p>
          <a:p>
            <a:pPr algn="ctr" eaLnBrk="0" hangingPunct="0">
              <a:defRPr/>
            </a:pPr>
            <a:r>
              <a:rPr lang="fr-FR">
                <a:solidFill>
                  <a:srgbClr val="FFCC66"/>
                </a:solidFill>
                <a:effectLst>
                  <a:outerShdw blurRad="38100" dist="38100" dir="2700000" algn="tl">
                    <a:srgbClr val="000000"/>
                  </a:outerShdw>
                </a:effectLst>
                <a:latin typeface="Arial" charset="0"/>
                <a:cs typeface="Tahoma" pitchFamily="34" charset="0"/>
              </a:rPr>
              <a:t>Gain d’efficacité</a:t>
            </a:r>
          </a:p>
        </p:txBody>
      </p:sp>
      <p:pic>
        <p:nvPicPr>
          <p:cNvPr id="37895" name="Picture 7" descr="verger-forme"/>
          <p:cNvPicPr>
            <a:picLocks noChangeAspect="1" noChangeArrowheads="1"/>
          </p:cNvPicPr>
          <p:nvPr/>
        </p:nvPicPr>
        <p:blipFill>
          <a:blip r:embed="rId3" cstate="print"/>
          <a:srcRect r="50618"/>
          <a:stretch>
            <a:fillRect/>
          </a:stretch>
        </p:blipFill>
        <p:spPr bwMode="auto">
          <a:xfrm>
            <a:off x="444500" y="2335213"/>
            <a:ext cx="3614738" cy="3151187"/>
          </a:xfrm>
          <a:prstGeom prst="rect">
            <a:avLst/>
          </a:prstGeom>
          <a:noFill/>
          <a:ln w="9525">
            <a:noFill/>
            <a:miter lim="800000"/>
            <a:headEnd/>
            <a:tailEnd/>
          </a:ln>
        </p:spPr>
      </p:pic>
      <p:sp>
        <p:nvSpPr>
          <p:cNvPr id="247816" name="Rectangle 8"/>
          <p:cNvSpPr>
            <a:spLocks noRot="1" noChangeArrowheads="1"/>
          </p:cNvSpPr>
          <p:nvPr/>
        </p:nvSpPr>
        <p:spPr bwMode="auto">
          <a:xfrm>
            <a:off x="0" y="361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Exactitude et efficacité</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8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8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7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3" grpId="0"/>
      <p:bldP spid="2478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7" name="Text Box 5"/>
          <p:cNvSpPr txBox="1">
            <a:spLocks noChangeArrowheads="1"/>
          </p:cNvSpPr>
          <p:nvPr/>
        </p:nvSpPr>
        <p:spPr bwMode="auto">
          <a:xfrm>
            <a:off x="5095875" y="1763713"/>
            <a:ext cx="3613150" cy="366712"/>
          </a:xfrm>
          <a:prstGeom prst="rect">
            <a:avLst/>
          </a:prstGeom>
          <a:noFill/>
          <a:ln w="9525" algn="ctr">
            <a:noFill/>
            <a:miter lim="800000"/>
            <a:headEnd/>
            <a:tailEnd/>
          </a:ln>
          <a:effectLst/>
        </p:spPr>
        <p:txBody>
          <a:bodyPr wrap="none">
            <a:spAutoFit/>
          </a:bodyPr>
          <a:lstStyle/>
          <a:p>
            <a:pPr eaLnBrk="0" hangingPunct="0">
              <a:defRPr/>
            </a:pPr>
            <a:r>
              <a:rPr lang="fr-FR">
                <a:effectLst>
                  <a:outerShdw blurRad="38100" dist="38100" dir="2700000" algn="tl">
                    <a:srgbClr val="000000"/>
                  </a:outerShdw>
                </a:effectLst>
                <a:latin typeface="Arial" charset="0"/>
                <a:cs typeface="Tahoma" pitchFamily="34" charset="0"/>
              </a:rPr>
              <a:t>Variation d’orientation et de forme</a:t>
            </a:r>
          </a:p>
        </p:txBody>
      </p:sp>
      <p:sp>
        <p:nvSpPr>
          <p:cNvPr id="264198" name="Text Box 6"/>
          <p:cNvSpPr txBox="1">
            <a:spLocks noChangeArrowheads="1"/>
          </p:cNvSpPr>
          <p:nvPr/>
        </p:nvSpPr>
        <p:spPr bwMode="auto">
          <a:xfrm>
            <a:off x="914400" y="1735138"/>
            <a:ext cx="2393950" cy="366712"/>
          </a:xfrm>
          <a:prstGeom prst="rect">
            <a:avLst/>
          </a:prstGeom>
          <a:noFill/>
          <a:ln w="9525">
            <a:noFill/>
            <a:miter lim="800000"/>
            <a:headEnd/>
            <a:tailEnd/>
          </a:ln>
          <a:effectLst/>
        </p:spPr>
        <p:txBody>
          <a:bodyPr wrap="none">
            <a:spAutoFit/>
          </a:bodyPr>
          <a:lstStyle/>
          <a:p>
            <a:pPr eaLnBrk="0" hangingPunct="0">
              <a:defRPr/>
            </a:pPr>
            <a:r>
              <a:rPr lang="fr-FR">
                <a:effectLst>
                  <a:outerShdw blurRad="38100" dist="38100" dir="2700000" algn="tl">
                    <a:srgbClr val="000000"/>
                  </a:outerShdw>
                </a:effectLst>
                <a:latin typeface="Arial" charset="0"/>
                <a:cs typeface="Tahoma" pitchFamily="34" charset="0"/>
              </a:rPr>
              <a:t>Variation d’orientation</a:t>
            </a:r>
          </a:p>
        </p:txBody>
      </p:sp>
      <p:sp>
        <p:nvSpPr>
          <p:cNvPr id="264200" name="Text Box 8"/>
          <p:cNvSpPr txBox="1">
            <a:spLocks noChangeArrowheads="1"/>
          </p:cNvSpPr>
          <p:nvPr/>
        </p:nvSpPr>
        <p:spPr bwMode="auto">
          <a:xfrm>
            <a:off x="685800" y="5859463"/>
            <a:ext cx="2917825" cy="641350"/>
          </a:xfrm>
          <a:prstGeom prst="rect">
            <a:avLst/>
          </a:prstGeom>
          <a:noFill/>
          <a:ln w="9525" algn="ctr">
            <a:noFill/>
            <a:miter lim="800000"/>
            <a:headEnd/>
            <a:tailEnd/>
          </a:ln>
          <a:effectLst/>
        </p:spPr>
        <p:txBody>
          <a:bodyPr>
            <a:spAutoFit/>
          </a:bodyPr>
          <a:lstStyle/>
          <a:p>
            <a:pPr algn="ctr" eaLnBrk="0" hangingPunct="0">
              <a:defRPr/>
            </a:pPr>
            <a:r>
              <a:rPr lang="fr-FR">
                <a:effectLst>
                  <a:outerShdw blurRad="38100" dist="38100" dir="2700000" algn="tl">
                    <a:srgbClr val="000000"/>
                  </a:outerShdw>
                </a:effectLst>
                <a:latin typeface="Arial" charset="0"/>
                <a:cs typeface="Tahoma" pitchFamily="34" charset="0"/>
              </a:rPr>
              <a:t>Variable visuelle correcte mais </a:t>
            </a:r>
            <a:r>
              <a:rPr lang="fr-FR">
                <a:solidFill>
                  <a:srgbClr val="FFCC66"/>
                </a:solidFill>
                <a:effectLst>
                  <a:outerShdw blurRad="38100" dist="38100" dir="2700000" algn="tl">
                    <a:srgbClr val="000000"/>
                  </a:outerShdw>
                </a:effectLst>
                <a:latin typeface="Arial" charset="0"/>
                <a:cs typeface="Tahoma" pitchFamily="34" charset="0"/>
              </a:rPr>
              <a:t>faible efficacité</a:t>
            </a:r>
          </a:p>
        </p:txBody>
      </p:sp>
      <p:sp>
        <p:nvSpPr>
          <p:cNvPr id="264202" name="Text Box 10"/>
          <p:cNvSpPr txBox="1">
            <a:spLocks noChangeArrowheads="1"/>
          </p:cNvSpPr>
          <p:nvPr/>
        </p:nvSpPr>
        <p:spPr bwMode="auto">
          <a:xfrm>
            <a:off x="5157788" y="5848350"/>
            <a:ext cx="3462337" cy="641350"/>
          </a:xfrm>
          <a:prstGeom prst="rect">
            <a:avLst/>
          </a:prstGeom>
          <a:noFill/>
          <a:ln w="9525" algn="ctr">
            <a:noFill/>
            <a:miter lim="800000"/>
            <a:headEnd/>
            <a:tailEnd/>
          </a:ln>
          <a:effectLst/>
        </p:spPr>
        <p:txBody>
          <a:bodyPr>
            <a:spAutoFit/>
          </a:bodyPr>
          <a:lstStyle/>
          <a:p>
            <a:pPr algn="ctr" eaLnBrk="0" hangingPunct="0">
              <a:defRPr/>
            </a:pPr>
            <a:r>
              <a:rPr lang="fr-FR">
                <a:effectLst>
                  <a:outerShdw blurRad="38100" dist="38100" dir="2700000" algn="tl">
                    <a:srgbClr val="000000"/>
                  </a:outerShdw>
                </a:effectLst>
                <a:latin typeface="Arial" charset="0"/>
                <a:cs typeface="Tahoma" pitchFamily="34" charset="0"/>
              </a:rPr>
              <a:t>Association de formes différentes </a:t>
            </a:r>
            <a:r>
              <a:rPr lang="fr-FR">
                <a:solidFill>
                  <a:srgbClr val="FFCC66"/>
                </a:solidFill>
                <a:effectLst>
                  <a:outerShdw blurRad="38100" dist="38100" dir="2700000" algn="tl">
                    <a:srgbClr val="000000"/>
                  </a:outerShdw>
                </a:effectLst>
                <a:latin typeface="Arial" charset="0"/>
                <a:cs typeface="Tahoma" pitchFamily="34" charset="0"/>
              </a:rPr>
              <a:t>meilleure efficacité</a:t>
            </a:r>
          </a:p>
        </p:txBody>
      </p:sp>
      <p:pic>
        <p:nvPicPr>
          <p:cNvPr id="38918" name="Picture 11"/>
          <p:cNvPicPr>
            <a:picLocks noChangeAspect="1" noChangeArrowheads="1"/>
          </p:cNvPicPr>
          <p:nvPr/>
        </p:nvPicPr>
        <p:blipFill>
          <a:blip r:embed="rId3" cstate="print"/>
          <a:srcRect l="59840"/>
          <a:stretch>
            <a:fillRect/>
          </a:stretch>
        </p:blipFill>
        <p:spPr bwMode="auto">
          <a:xfrm>
            <a:off x="684213" y="2205038"/>
            <a:ext cx="2944812" cy="3252787"/>
          </a:xfrm>
          <a:prstGeom prst="rect">
            <a:avLst/>
          </a:prstGeom>
          <a:noFill/>
          <a:ln w="9525">
            <a:noFill/>
            <a:round/>
            <a:headEnd/>
            <a:tailEnd/>
          </a:ln>
        </p:spPr>
      </p:pic>
      <p:sp>
        <p:nvSpPr>
          <p:cNvPr id="38919" name="Line 12"/>
          <p:cNvSpPr>
            <a:spLocks noChangeShapeType="1"/>
          </p:cNvSpPr>
          <p:nvPr/>
        </p:nvSpPr>
        <p:spPr bwMode="auto">
          <a:xfrm>
            <a:off x="2020888" y="5334000"/>
            <a:ext cx="1587" cy="457200"/>
          </a:xfrm>
          <a:prstGeom prst="line">
            <a:avLst/>
          </a:prstGeom>
          <a:noFill/>
          <a:ln w="25527">
            <a:solidFill>
              <a:srgbClr val="FF9900"/>
            </a:solidFill>
            <a:miter lim="800000"/>
            <a:headEnd/>
            <a:tailEnd type="triangle" w="med" len="med"/>
          </a:ln>
        </p:spPr>
        <p:txBody>
          <a:bodyPr/>
          <a:lstStyle/>
          <a:p>
            <a:endParaRPr lang="en-US"/>
          </a:p>
        </p:txBody>
      </p:sp>
      <p:pic>
        <p:nvPicPr>
          <p:cNvPr id="264205" name="Picture 13"/>
          <p:cNvPicPr>
            <a:picLocks noChangeAspect="1" noChangeArrowheads="1"/>
          </p:cNvPicPr>
          <p:nvPr/>
        </p:nvPicPr>
        <p:blipFill>
          <a:blip r:embed="rId3" cstate="print"/>
          <a:srcRect r="58823"/>
          <a:stretch>
            <a:fillRect/>
          </a:stretch>
        </p:blipFill>
        <p:spPr bwMode="auto">
          <a:xfrm>
            <a:off x="5340350" y="2233613"/>
            <a:ext cx="3019425" cy="3252787"/>
          </a:xfrm>
          <a:prstGeom prst="rect">
            <a:avLst/>
          </a:prstGeom>
          <a:noFill/>
          <a:ln w="9525">
            <a:noFill/>
            <a:round/>
            <a:headEnd/>
            <a:tailEnd/>
          </a:ln>
        </p:spPr>
      </p:pic>
      <p:sp>
        <p:nvSpPr>
          <p:cNvPr id="264206" name="Line 14"/>
          <p:cNvSpPr>
            <a:spLocks noChangeShapeType="1"/>
          </p:cNvSpPr>
          <p:nvPr/>
        </p:nvSpPr>
        <p:spPr bwMode="auto">
          <a:xfrm>
            <a:off x="6883400" y="5322888"/>
            <a:ext cx="1588" cy="457200"/>
          </a:xfrm>
          <a:prstGeom prst="line">
            <a:avLst/>
          </a:prstGeom>
          <a:noFill/>
          <a:ln w="25527">
            <a:solidFill>
              <a:srgbClr val="FF9900"/>
            </a:solidFill>
            <a:miter lim="800000"/>
            <a:headEnd/>
            <a:tailEnd type="triangle" w="med" len="med"/>
          </a:ln>
        </p:spPr>
        <p:txBody>
          <a:bodyPr/>
          <a:lstStyle/>
          <a:p>
            <a:endParaRPr lang="en-US"/>
          </a:p>
        </p:txBody>
      </p:sp>
      <p:pic>
        <p:nvPicPr>
          <p:cNvPr id="264207" name="Picture 15"/>
          <p:cNvPicPr>
            <a:picLocks noChangeAspect="1" noChangeArrowheads="1"/>
          </p:cNvPicPr>
          <p:nvPr/>
        </p:nvPicPr>
        <p:blipFill>
          <a:blip r:embed="rId3" cstate="print"/>
          <a:srcRect l="41177" t="34554" r="52934" b="30063"/>
          <a:stretch>
            <a:fillRect/>
          </a:stretch>
        </p:blipFill>
        <p:spPr bwMode="auto">
          <a:xfrm>
            <a:off x="4776788" y="3284538"/>
            <a:ext cx="431800" cy="1150937"/>
          </a:xfrm>
          <a:prstGeom prst="rect">
            <a:avLst/>
          </a:prstGeom>
          <a:noFill/>
          <a:ln w="9525">
            <a:noFill/>
            <a:round/>
            <a:headEnd/>
            <a:tailEnd/>
          </a:ln>
        </p:spPr>
      </p:pic>
      <p:pic>
        <p:nvPicPr>
          <p:cNvPr id="38923" name="Picture 16"/>
          <p:cNvPicPr>
            <a:picLocks noChangeAspect="1" noChangeArrowheads="1"/>
          </p:cNvPicPr>
          <p:nvPr/>
        </p:nvPicPr>
        <p:blipFill>
          <a:blip r:embed="rId3" cstate="print"/>
          <a:srcRect l="53951" t="34554" r="40161" b="30063"/>
          <a:stretch>
            <a:fillRect/>
          </a:stretch>
        </p:blipFill>
        <p:spPr bwMode="auto">
          <a:xfrm>
            <a:off x="3860800" y="3284538"/>
            <a:ext cx="431800" cy="1150937"/>
          </a:xfrm>
          <a:prstGeom prst="rect">
            <a:avLst/>
          </a:prstGeom>
          <a:noFill/>
          <a:ln w="9525">
            <a:noFill/>
            <a:round/>
            <a:headEnd/>
            <a:tailEnd/>
          </a:ln>
        </p:spPr>
      </p:pic>
      <p:pic>
        <p:nvPicPr>
          <p:cNvPr id="38924" name="Picture 17"/>
          <p:cNvPicPr>
            <a:picLocks noChangeAspect="1" noChangeArrowheads="1"/>
          </p:cNvPicPr>
          <p:nvPr/>
        </p:nvPicPr>
        <p:blipFill>
          <a:blip r:embed="rId3" cstate="print"/>
          <a:srcRect l="47066" t="34554" r="46049" b="30063"/>
          <a:stretch>
            <a:fillRect/>
          </a:stretch>
        </p:blipFill>
        <p:spPr bwMode="auto">
          <a:xfrm>
            <a:off x="4273550" y="3284538"/>
            <a:ext cx="504825" cy="1150937"/>
          </a:xfrm>
          <a:prstGeom prst="rect">
            <a:avLst/>
          </a:prstGeom>
          <a:noFill/>
          <a:ln w="9525">
            <a:noFill/>
            <a:round/>
            <a:headEnd/>
            <a:tailEnd/>
          </a:ln>
        </p:spPr>
      </p:pic>
      <p:sp>
        <p:nvSpPr>
          <p:cNvPr id="264210" name="Text Box 18"/>
          <p:cNvSpPr txBox="1">
            <a:spLocks noChangeArrowheads="1"/>
          </p:cNvSpPr>
          <p:nvPr/>
        </p:nvSpPr>
        <p:spPr bwMode="auto">
          <a:xfrm>
            <a:off x="1743075" y="1230313"/>
            <a:ext cx="5532438"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Variable quantitative en implantation de surface</a:t>
            </a:r>
          </a:p>
        </p:txBody>
      </p:sp>
      <p:sp>
        <p:nvSpPr>
          <p:cNvPr id="264211" name="Rectangle 19"/>
          <p:cNvSpPr>
            <a:spLocks noRot="1" noChangeArrowheads="1"/>
          </p:cNvSpPr>
          <p:nvPr/>
        </p:nvSpPr>
        <p:spPr bwMode="auto">
          <a:xfrm>
            <a:off x="0" y="361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Exactitude et efficacité</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2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41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42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42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4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7" grpId="0"/>
      <p:bldP spid="264202" grpId="0"/>
      <p:bldP spid="26420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8" name="Text Box 4"/>
          <p:cNvSpPr txBox="1">
            <a:spLocks noChangeArrowheads="1"/>
          </p:cNvSpPr>
          <p:nvPr/>
        </p:nvSpPr>
        <p:spPr bwMode="auto">
          <a:xfrm>
            <a:off x="1290638" y="1779588"/>
            <a:ext cx="2216150" cy="366712"/>
          </a:xfrm>
          <a:prstGeom prst="rect">
            <a:avLst/>
          </a:prstGeom>
          <a:noFill/>
          <a:ln w="9525">
            <a:noFill/>
            <a:miter lim="800000"/>
            <a:headEnd/>
            <a:tailEnd/>
          </a:ln>
          <a:effectLst/>
        </p:spPr>
        <p:txBody>
          <a:bodyPr wrap="none">
            <a:spAutoFit/>
          </a:bodyPr>
          <a:lstStyle/>
          <a:p>
            <a:pPr eaLnBrk="0" hangingPunct="0">
              <a:defRPr/>
            </a:pPr>
            <a:r>
              <a:rPr lang="fr-FR">
                <a:effectLst>
                  <a:outerShdw blurRad="38100" dist="38100" dir="2700000" algn="tl">
                    <a:srgbClr val="000000"/>
                  </a:outerShdw>
                </a:effectLst>
                <a:latin typeface="Arial" charset="0"/>
                <a:cs typeface="Tahoma" pitchFamily="34" charset="0"/>
              </a:rPr>
              <a:t>Variation de couleur</a:t>
            </a:r>
          </a:p>
        </p:txBody>
      </p:sp>
      <p:sp>
        <p:nvSpPr>
          <p:cNvPr id="251909" name="Text Box 5"/>
          <p:cNvSpPr txBox="1">
            <a:spLocks noChangeArrowheads="1"/>
          </p:cNvSpPr>
          <p:nvPr/>
        </p:nvSpPr>
        <p:spPr bwMode="auto">
          <a:xfrm>
            <a:off x="4711700" y="1779588"/>
            <a:ext cx="3778250" cy="366712"/>
          </a:xfrm>
          <a:prstGeom prst="rect">
            <a:avLst/>
          </a:prstGeom>
          <a:noFill/>
          <a:ln w="9525">
            <a:noFill/>
            <a:miter lim="800000"/>
            <a:headEnd/>
            <a:tailEnd/>
          </a:ln>
          <a:effectLst/>
        </p:spPr>
        <p:txBody>
          <a:bodyPr wrap="none">
            <a:spAutoFit/>
          </a:bodyPr>
          <a:lstStyle/>
          <a:p>
            <a:pPr eaLnBrk="0" hangingPunct="0">
              <a:defRPr/>
            </a:pPr>
            <a:r>
              <a:rPr lang="fr-FR">
                <a:effectLst>
                  <a:outerShdw blurRad="38100" dist="38100" dir="2700000" algn="tl">
                    <a:srgbClr val="000000"/>
                  </a:outerShdw>
                </a:effectLst>
                <a:latin typeface="Arial" charset="0"/>
                <a:cs typeface="Tahoma" pitchFamily="34" charset="0"/>
              </a:rPr>
              <a:t>Variation d’orientation et de couleur</a:t>
            </a:r>
          </a:p>
        </p:txBody>
      </p:sp>
      <p:pic>
        <p:nvPicPr>
          <p:cNvPr id="39940" name="Picture 6" descr="foret couleur"/>
          <p:cNvPicPr>
            <a:picLocks noChangeAspect="1" noChangeArrowheads="1"/>
          </p:cNvPicPr>
          <p:nvPr/>
        </p:nvPicPr>
        <p:blipFill>
          <a:blip r:embed="rId3" cstate="print"/>
          <a:srcRect r="45941"/>
          <a:stretch>
            <a:fillRect/>
          </a:stretch>
        </p:blipFill>
        <p:spPr bwMode="auto">
          <a:xfrm>
            <a:off x="906463" y="2335213"/>
            <a:ext cx="3963987" cy="3252787"/>
          </a:xfrm>
          <a:prstGeom prst="rect">
            <a:avLst/>
          </a:prstGeom>
          <a:noFill/>
          <a:ln w="9525">
            <a:noFill/>
            <a:miter lim="800000"/>
            <a:headEnd/>
            <a:tailEnd/>
          </a:ln>
        </p:spPr>
      </p:pic>
      <p:sp>
        <p:nvSpPr>
          <p:cNvPr id="251911" name="Text Box 7"/>
          <p:cNvSpPr txBox="1">
            <a:spLocks noChangeArrowheads="1"/>
          </p:cNvSpPr>
          <p:nvPr/>
        </p:nvSpPr>
        <p:spPr bwMode="auto">
          <a:xfrm>
            <a:off x="555625" y="6115050"/>
            <a:ext cx="8172450" cy="366713"/>
          </a:xfrm>
          <a:prstGeom prst="rect">
            <a:avLst/>
          </a:prstGeom>
          <a:noFill/>
          <a:ln w="9525">
            <a:noFill/>
            <a:miter lim="800000"/>
            <a:headEnd/>
            <a:tailEnd/>
          </a:ln>
          <a:effectLst/>
        </p:spPr>
        <p:txBody>
          <a:bodyPr wrap="none">
            <a:spAutoFit/>
          </a:bodyPr>
          <a:lstStyle/>
          <a:p>
            <a:pPr eaLnBrk="0" hangingPunct="0">
              <a:defRPr/>
            </a:pPr>
            <a:r>
              <a:rPr lang="fr-FR">
                <a:solidFill>
                  <a:srgbClr val="FFCC66"/>
                </a:solidFill>
                <a:effectLst>
                  <a:outerShdw blurRad="38100" dist="38100" dir="2700000" algn="tl">
                    <a:srgbClr val="000000"/>
                  </a:outerShdw>
                </a:effectLst>
                <a:latin typeface="Arial" charset="0"/>
                <a:cs typeface="Tahoma" pitchFamily="34" charset="0"/>
              </a:rPr>
              <a:t>Conclusion : Il n ’y a pas une solution graphique mais des solutions graphiques</a:t>
            </a:r>
          </a:p>
        </p:txBody>
      </p:sp>
      <p:sp>
        <p:nvSpPr>
          <p:cNvPr id="251912" name="Text Box 8"/>
          <p:cNvSpPr txBox="1">
            <a:spLocks noChangeArrowheads="1"/>
          </p:cNvSpPr>
          <p:nvPr/>
        </p:nvSpPr>
        <p:spPr bwMode="auto">
          <a:xfrm>
            <a:off x="5246688" y="5605463"/>
            <a:ext cx="2971800" cy="366712"/>
          </a:xfrm>
          <a:prstGeom prst="rect">
            <a:avLst/>
          </a:prstGeom>
          <a:noFill/>
          <a:ln w="9525">
            <a:noFill/>
            <a:miter lim="800000"/>
            <a:headEnd/>
            <a:tailEnd/>
          </a:ln>
          <a:effectLst/>
        </p:spPr>
        <p:txBody>
          <a:bodyPr>
            <a:spAutoFit/>
          </a:bodyPr>
          <a:lstStyle/>
          <a:p>
            <a:pPr algn="ctr" eaLnBrk="0" hangingPunct="0">
              <a:defRPr/>
            </a:pPr>
            <a:r>
              <a:rPr lang="fr-FR">
                <a:effectLst>
                  <a:outerShdw blurRad="38100" dist="38100" dir="2700000" algn="tl">
                    <a:srgbClr val="000000"/>
                  </a:outerShdw>
                </a:effectLst>
                <a:latin typeface="Arial" charset="0"/>
                <a:cs typeface="Tahoma" pitchFamily="34" charset="0"/>
              </a:rPr>
              <a:t>Encore plus efficace</a:t>
            </a:r>
          </a:p>
        </p:txBody>
      </p:sp>
      <p:sp>
        <p:nvSpPr>
          <p:cNvPr id="251913" name="Text Box 9"/>
          <p:cNvSpPr txBox="1">
            <a:spLocks noChangeArrowheads="1"/>
          </p:cNvSpPr>
          <p:nvPr/>
        </p:nvSpPr>
        <p:spPr bwMode="auto">
          <a:xfrm>
            <a:off x="674688" y="5605463"/>
            <a:ext cx="3462337" cy="366712"/>
          </a:xfrm>
          <a:prstGeom prst="rect">
            <a:avLst/>
          </a:prstGeom>
          <a:noFill/>
          <a:ln w="9525">
            <a:noFill/>
            <a:miter lim="800000"/>
            <a:headEnd/>
            <a:tailEnd/>
          </a:ln>
          <a:effectLst/>
        </p:spPr>
        <p:txBody>
          <a:bodyPr>
            <a:spAutoFit/>
          </a:bodyPr>
          <a:lstStyle/>
          <a:p>
            <a:pPr algn="ctr" eaLnBrk="0" hangingPunct="0">
              <a:defRPr/>
            </a:pPr>
            <a:r>
              <a:rPr lang="fr-FR">
                <a:effectLst>
                  <a:outerShdw blurRad="38100" dist="38100" dir="2700000" algn="tl">
                    <a:srgbClr val="000000"/>
                  </a:outerShdw>
                </a:effectLst>
                <a:latin typeface="Arial" charset="0"/>
                <a:cs typeface="Tahoma" pitchFamily="34" charset="0"/>
              </a:rPr>
              <a:t>Efficace</a:t>
            </a:r>
          </a:p>
        </p:txBody>
      </p:sp>
      <p:pic>
        <p:nvPicPr>
          <p:cNvPr id="251914" name="Picture 10" descr="foret couleur"/>
          <p:cNvPicPr>
            <a:picLocks noChangeAspect="1" noChangeArrowheads="1"/>
          </p:cNvPicPr>
          <p:nvPr/>
        </p:nvPicPr>
        <p:blipFill>
          <a:blip r:embed="rId3" cstate="print"/>
          <a:srcRect l="54233"/>
          <a:stretch>
            <a:fillRect/>
          </a:stretch>
        </p:blipFill>
        <p:spPr bwMode="auto">
          <a:xfrm>
            <a:off x="4870450" y="2333625"/>
            <a:ext cx="3355975" cy="3252788"/>
          </a:xfrm>
          <a:prstGeom prst="rect">
            <a:avLst/>
          </a:prstGeom>
          <a:noFill/>
          <a:ln w="9525">
            <a:noFill/>
            <a:miter lim="800000"/>
            <a:headEnd/>
            <a:tailEnd/>
          </a:ln>
        </p:spPr>
      </p:pic>
      <p:pic>
        <p:nvPicPr>
          <p:cNvPr id="39945" name="Picture 12"/>
          <p:cNvPicPr>
            <a:picLocks noChangeAspect="1" noChangeArrowheads="1"/>
          </p:cNvPicPr>
          <p:nvPr/>
        </p:nvPicPr>
        <p:blipFill>
          <a:blip r:embed="rId4" cstate="print"/>
          <a:srcRect/>
          <a:stretch>
            <a:fillRect/>
          </a:stretch>
        </p:blipFill>
        <p:spPr bwMode="auto">
          <a:xfrm>
            <a:off x="4100513" y="2703513"/>
            <a:ext cx="771525" cy="392112"/>
          </a:xfrm>
          <a:prstGeom prst="rect">
            <a:avLst/>
          </a:prstGeom>
          <a:noFill/>
          <a:ln w="9525">
            <a:noFill/>
            <a:miter lim="800000"/>
            <a:headEnd/>
            <a:tailEnd/>
          </a:ln>
        </p:spPr>
      </p:pic>
      <p:pic>
        <p:nvPicPr>
          <p:cNvPr id="251917" name="Picture 13"/>
          <p:cNvPicPr>
            <a:picLocks noChangeAspect="1" noChangeArrowheads="1"/>
          </p:cNvPicPr>
          <p:nvPr/>
        </p:nvPicPr>
        <p:blipFill>
          <a:blip r:embed="rId4" cstate="print"/>
          <a:srcRect/>
          <a:stretch>
            <a:fillRect/>
          </a:stretch>
        </p:blipFill>
        <p:spPr bwMode="auto">
          <a:xfrm>
            <a:off x="4867275" y="2671763"/>
            <a:ext cx="393700" cy="392112"/>
          </a:xfrm>
          <a:prstGeom prst="rect">
            <a:avLst/>
          </a:prstGeom>
          <a:noFill/>
          <a:ln w="9525">
            <a:noFill/>
            <a:miter lim="800000"/>
            <a:headEnd/>
            <a:tailEnd/>
          </a:ln>
        </p:spPr>
      </p:pic>
      <p:sp>
        <p:nvSpPr>
          <p:cNvPr id="251918" name="Text Box 14"/>
          <p:cNvSpPr txBox="1">
            <a:spLocks noChangeArrowheads="1"/>
          </p:cNvSpPr>
          <p:nvPr/>
        </p:nvSpPr>
        <p:spPr bwMode="auto">
          <a:xfrm>
            <a:off x="1743075" y="1230313"/>
            <a:ext cx="5532438"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Angsana New" pitchFamily="18" charset="-34"/>
              </a:rPr>
              <a:t>Variable quantitative en implantation de surface</a:t>
            </a:r>
          </a:p>
        </p:txBody>
      </p:sp>
      <p:sp>
        <p:nvSpPr>
          <p:cNvPr id="251919" name="Rectangle 15"/>
          <p:cNvSpPr>
            <a:spLocks noRot="1" noChangeArrowheads="1"/>
          </p:cNvSpPr>
          <p:nvPr/>
        </p:nvSpPr>
        <p:spPr bwMode="auto">
          <a:xfrm>
            <a:off x="0" y="361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Exactitude et efficacité</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19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19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1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p:bldP spid="2519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2" descr="cercles trop gros"/>
          <p:cNvPicPr>
            <a:picLocks noChangeAspect="1" noChangeArrowheads="1"/>
          </p:cNvPicPr>
          <p:nvPr/>
        </p:nvPicPr>
        <p:blipFill>
          <a:blip r:embed="rId3" cstate="print"/>
          <a:srcRect/>
          <a:stretch>
            <a:fillRect/>
          </a:stretch>
        </p:blipFill>
        <p:spPr bwMode="auto">
          <a:xfrm>
            <a:off x="619125" y="2463800"/>
            <a:ext cx="4224338" cy="2876550"/>
          </a:xfrm>
          <a:prstGeom prst="rect">
            <a:avLst/>
          </a:prstGeom>
          <a:noFill/>
          <a:ln w="9525">
            <a:noFill/>
            <a:miter lim="800000"/>
            <a:headEnd/>
            <a:tailEnd/>
          </a:ln>
        </p:spPr>
      </p:pic>
      <p:sp>
        <p:nvSpPr>
          <p:cNvPr id="260100" name="Text Box 4"/>
          <p:cNvSpPr txBox="1">
            <a:spLocks noChangeArrowheads="1"/>
          </p:cNvSpPr>
          <p:nvPr/>
        </p:nvSpPr>
        <p:spPr bwMode="auto">
          <a:xfrm>
            <a:off x="5637213" y="2146300"/>
            <a:ext cx="2978150" cy="4211638"/>
          </a:xfrm>
          <a:prstGeom prst="rect">
            <a:avLst/>
          </a:prstGeom>
          <a:solidFill>
            <a:srgbClr val="C0C0C0">
              <a:alpha val="10001"/>
            </a:srgbClr>
          </a:solidFill>
          <a:ln w="9525">
            <a:noFill/>
            <a:miter lim="800000"/>
            <a:headEnd/>
            <a:tailEnd/>
          </a:ln>
          <a:effectLst/>
        </p:spPr>
        <p:txBody>
          <a:bodyPr wrap="none">
            <a:spAutoFit/>
          </a:bodyPr>
          <a:lstStyle/>
          <a:p>
            <a:pPr algn="ctr" eaLnBrk="0" hangingPunct="0">
              <a:defRPr/>
            </a:pPr>
            <a:r>
              <a:rPr lang="fr-FR">
                <a:effectLst>
                  <a:outerShdw blurRad="38100" dist="38100" dir="2700000" algn="tl">
                    <a:srgbClr val="000000"/>
                  </a:outerShdw>
                </a:effectLst>
                <a:latin typeface="Arial" charset="0"/>
                <a:cs typeface="Tahoma" pitchFamily="34" charset="0"/>
              </a:rPr>
              <a:t>Variation de taille</a:t>
            </a:r>
          </a:p>
          <a:p>
            <a:pPr algn="ctr" eaLnBrk="0" hangingPunct="0">
              <a:defRPr/>
            </a:pPr>
            <a:endParaRPr lang="fr-FR">
              <a:effectLst>
                <a:outerShdw blurRad="38100" dist="38100" dir="2700000" algn="tl">
                  <a:srgbClr val="000000"/>
                </a:outerShdw>
              </a:effectLst>
              <a:latin typeface="Arial" charset="0"/>
              <a:cs typeface="Tahoma" pitchFamily="34" charset="0"/>
            </a:endParaRPr>
          </a:p>
          <a:p>
            <a:pPr algn="ctr" eaLnBrk="0" hangingPunct="0">
              <a:defRPr/>
            </a:pPr>
            <a:r>
              <a:rPr lang="fr-FR">
                <a:effectLst>
                  <a:outerShdw blurRad="38100" dist="38100" dir="2700000" algn="tl">
                    <a:srgbClr val="000000"/>
                  </a:outerShdw>
                </a:effectLst>
                <a:latin typeface="Arial" charset="0"/>
                <a:cs typeface="Tahoma" pitchFamily="34" charset="0"/>
              </a:rPr>
              <a:t>Variable visuelle correcte</a:t>
            </a:r>
          </a:p>
          <a:p>
            <a:pPr algn="ctr" eaLnBrk="0" hangingPunct="0">
              <a:defRPr/>
            </a:pPr>
            <a:endParaRPr lang="fr-FR">
              <a:effectLst>
                <a:outerShdw blurRad="38100" dist="38100" dir="2700000" algn="tl">
                  <a:srgbClr val="000000"/>
                </a:outerShdw>
              </a:effectLst>
              <a:latin typeface="Arial" charset="0"/>
              <a:cs typeface="Tahoma" pitchFamily="34" charset="0"/>
            </a:endParaRPr>
          </a:p>
          <a:p>
            <a:pPr algn="ctr" eaLnBrk="0" hangingPunct="0">
              <a:defRPr/>
            </a:pPr>
            <a:r>
              <a:rPr lang="fr-FR">
                <a:effectLst>
                  <a:outerShdw blurRad="38100" dist="38100" dir="2700000" algn="tl">
                    <a:srgbClr val="000000"/>
                  </a:outerShdw>
                </a:effectLst>
                <a:latin typeface="Arial" charset="0"/>
                <a:cs typeface="Tahoma" pitchFamily="34" charset="0"/>
              </a:rPr>
              <a:t>Carte juste</a:t>
            </a:r>
          </a:p>
          <a:p>
            <a:pPr algn="ctr" eaLnBrk="0" hangingPunct="0">
              <a:defRPr/>
            </a:pPr>
            <a:endParaRPr lang="fr-FR">
              <a:effectLst>
                <a:outerShdw blurRad="38100" dist="38100" dir="2700000" algn="tl">
                  <a:srgbClr val="000000"/>
                </a:outerShdw>
              </a:effectLst>
              <a:latin typeface="Arial" charset="0"/>
              <a:cs typeface="Tahoma" pitchFamily="34" charset="0"/>
            </a:endParaRPr>
          </a:p>
          <a:p>
            <a:pPr algn="ctr" eaLnBrk="0" hangingPunct="0">
              <a:defRPr/>
            </a:pPr>
            <a:r>
              <a:rPr lang="fr-FR">
                <a:effectLst>
                  <a:outerShdw blurRad="38100" dist="38100" dir="2700000" algn="tl">
                    <a:srgbClr val="000000"/>
                  </a:outerShdw>
                </a:effectLst>
                <a:latin typeface="Arial" charset="0"/>
                <a:cs typeface="Tahoma" pitchFamily="34" charset="0"/>
              </a:rPr>
              <a:t>mais,</a:t>
            </a:r>
          </a:p>
          <a:p>
            <a:pPr algn="ctr" eaLnBrk="0" hangingPunct="0">
              <a:defRPr/>
            </a:pPr>
            <a:endParaRPr lang="fr-FR">
              <a:effectLst>
                <a:outerShdw blurRad="38100" dist="38100" dir="2700000" algn="tl">
                  <a:srgbClr val="000000"/>
                </a:outerShdw>
              </a:effectLst>
              <a:latin typeface="Arial" charset="0"/>
              <a:cs typeface="Tahoma" pitchFamily="34" charset="0"/>
            </a:endParaRPr>
          </a:p>
          <a:p>
            <a:pPr algn="ctr" eaLnBrk="0" hangingPunct="0">
              <a:defRPr/>
            </a:pPr>
            <a:endParaRPr lang="fr-FR">
              <a:effectLst>
                <a:outerShdw blurRad="38100" dist="38100" dir="2700000" algn="tl">
                  <a:srgbClr val="000000"/>
                </a:outerShdw>
              </a:effectLst>
              <a:latin typeface="Arial" charset="0"/>
              <a:cs typeface="Tahoma" pitchFamily="34" charset="0"/>
            </a:endParaRPr>
          </a:p>
          <a:p>
            <a:pPr algn="ctr">
              <a:defRPr/>
            </a:pPr>
            <a:r>
              <a:rPr lang="fr-FR">
                <a:effectLst>
                  <a:outerShdw blurRad="38100" dist="38100" dir="2700000" algn="tl">
                    <a:srgbClr val="000000"/>
                  </a:outerShdw>
                </a:effectLst>
                <a:latin typeface="Arial" charset="0"/>
              </a:rPr>
              <a:t>Carte surchargée</a:t>
            </a:r>
          </a:p>
          <a:p>
            <a:pPr algn="ctr">
              <a:defRPr/>
            </a:pPr>
            <a:r>
              <a:rPr lang="fr-FR">
                <a:effectLst>
                  <a:outerShdw blurRad="38100" dist="38100" dir="2700000" algn="tl">
                    <a:srgbClr val="000000"/>
                  </a:outerShdw>
                </a:effectLst>
                <a:latin typeface="Arial" charset="0"/>
              </a:rPr>
              <a:t>Carte illisible</a:t>
            </a:r>
          </a:p>
          <a:p>
            <a:pPr algn="ctr">
              <a:defRPr/>
            </a:pPr>
            <a:endParaRPr lang="fr-FR">
              <a:solidFill>
                <a:srgbClr val="FFCC66"/>
              </a:solidFill>
              <a:effectLst>
                <a:outerShdw blurRad="38100" dist="38100" dir="2700000" algn="tl">
                  <a:srgbClr val="000000"/>
                </a:outerShdw>
              </a:effectLst>
              <a:latin typeface="Arial" charset="0"/>
            </a:endParaRPr>
          </a:p>
          <a:p>
            <a:pPr algn="ctr">
              <a:defRPr/>
            </a:pPr>
            <a:r>
              <a:rPr lang="fr-FR">
                <a:solidFill>
                  <a:srgbClr val="FFCC66"/>
                </a:solidFill>
                <a:effectLst>
                  <a:outerShdw blurRad="38100" dist="38100" dir="2700000" algn="tl">
                    <a:srgbClr val="000000"/>
                  </a:outerShdw>
                </a:effectLst>
                <a:latin typeface="Arial" charset="0"/>
              </a:rPr>
              <a:t>Non adaptation des figurés </a:t>
            </a:r>
          </a:p>
          <a:p>
            <a:pPr algn="ctr">
              <a:defRPr/>
            </a:pPr>
            <a:r>
              <a:rPr lang="fr-FR">
                <a:solidFill>
                  <a:srgbClr val="FFCC66"/>
                </a:solidFill>
                <a:effectLst>
                  <a:outerShdw blurRad="38100" dist="38100" dir="2700000" algn="tl">
                    <a:srgbClr val="000000"/>
                  </a:outerShdw>
                </a:effectLst>
                <a:latin typeface="Arial" charset="0"/>
              </a:rPr>
              <a:t>au fond de carte</a:t>
            </a:r>
            <a:endParaRPr lang="fr-FR">
              <a:solidFill>
                <a:srgbClr val="FFCC66"/>
              </a:solidFill>
              <a:effectLst>
                <a:outerShdw blurRad="38100" dist="38100" dir="2700000" algn="tl">
                  <a:srgbClr val="000000"/>
                </a:outerShdw>
              </a:effectLst>
              <a:latin typeface="Arial" charset="0"/>
              <a:cs typeface="Tahoma" pitchFamily="34" charset="0"/>
            </a:endParaRPr>
          </a:p>
          <a:p>
            <a:pPr algn="ctr" eaLnBrk="0" hangingPunct="0">
              <a:defRPr/>
            </a:pPr>
            <a:endParaRPr lang="fr-FR">
              <a:effectLst>
                <a:outerShdw blurRad="38100" dist="38100" dir="2700000" algn="tl">
                  <a:srgbClr val="000000"/>
                </a:outerShdw>
              </a:effectLst>
              <a:latin typeface="Arial" charset="0"/>
              <a:cs typeface="Tahoma" pitchFamily="34" charset="0"/>
            </a:endParaRPr>
          </a:p>
        </p:txBody>
      </p:sp>
      <p:pic>
        <p:nvPicPr>
          <p:cNvPr id="40964" name="Picture 8" descr="Sans titre-1 copie"/>
          <p:cNvPicPr>
            <a:picLocks noChangeAspect="1" noChangeArrowheads="1"/>
          </p:cNvPicPr>
          <p:nvPr/>
        </p:nvPicPr>
        <p:blipFill>
          <a:blip r:embed="rId4" cstate="print"/>
          <a:srcRect/>
          <a:stretch>
            <a:fillRect/>
          </a:stretch>
        </p:blipFill>
        <p:spPr bwMode="auto">
          <a:xfrm>
            <a:off x="5656263" y="3513138"/>
            <a:ext cx="698500" cy="695325"/>
          </a:xfrm>
          <a:prstGeom prst="rect">
            <a:avLst/>
          </a:prstGeom>
          <a:noFill/>
          <a:ln w="9525">
            <a:noFill/>
            <a:miter lim="800000"/>
            <a:headEnd/>
            <a:tailEnd/>
          </a:ln>
        </p:spPr>
      </p:pic>
      <p:sp>
        <p:nvSpPr>
          <p:cNvPr id="260105" name="Text Box 9"/>
          <p:cNvSpPr txBox="1">
            <a:spLocks noChangeArrowheads="1"/>
          </p:cNvSpPr>
          <p:nvPr/>
        </p:nvSpPr>
        <p:spPr bwMode="auto">
          <a:xfrm>
            <a:off x="1743075" y="1230313"/>
            <a:ext cx="5507038"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Variable quantitative en implantation ponctuelle</a:t>
            </a:r>
          </a:p>
        </p:txBody>
      </p:sp>
      <p:sp>
        <p:nvSpPr>
          <p:cNvPr id="260106" name="Rectangle 10"/>
          <p:cNvSpPr>
            <a:spLocks noRot="1" noChangeArrowheads="1"/>
          </p:cNvSpPr>
          <p:nvPr/>
        </p:nvSpPr>
        <p:spPr bwMode="auto">
          <a:xfrm>
            <a:off x="0" y="361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Exactitude et efficacité</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70"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Représentations graphiques particulières</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Définitions</a:t>
            </a:r>
            <a:endParaRPr lang="fr-FR" sz="3200" i="1" smtClean="0">
              <a:solidFill>
                <a:schemeClr val="tx1"/>
              </a:solidFill>
              <a:latin typeface="Arial" pitchFamily="34" charset="0"/>
              <a:cs typeface="Arial" pitchFamily="34" charset="0"/>
            </a:endParaRPr>
          </a:p>
        </p:txBody>
      </p:sp>
      <p:sp>
        <p:nvSpPr>
          <p:cNvPr id="348164" name="Rectangle 4"/>
          <p:cNvSpPr>
            <a:spLocks noGrp="1" noRot="1" noChangeArrowheads="1"/>
          </p:cNvSpPr>
          <p:nvPr>
            <p:ph type="body" idx="1"/>
          </p:nvPr>
        </p:nvSpPr>
        <p:spPr>
          <a:xfrm>
            <a:off x="541338" y="1773238"/>
            <a:ext cx="7991475" cy="4357687"/>
          </a:xfrm>
          <a:solidFill>
            <a:srgbClr val="969696">
              <a:alpha val="10001"/>
            </a:srgbClr>
          </a:solidFill>
        </p:spPr>
        <p:txBody>
          <a:bodyPr/>
          <a:lstStyle/>
          <a:p>
            <a:pPr marL="0" indent="0" eaLnBrk="1" hangingPunct="1">
              <a:lnSpc>
                <a:spcPct val="95000"/>
              </a:lnSpc>
              <a:spcAft>
                <a:spcPct val="65000"/>
              </a:spcAft>
              <a:buClr>
                <a:srgbClr val="FFCC66"/>
              </a:buClr>
              <a:buSzPct val="70000"/>
              <a:buFont typeface="Arial" charset="0"/>
              <a:buNone/>
              <a:defRPr/>
            </a:pPr>
            <a:r>
              <a:rPr lang="fr-FR" sz="2000" smtClean="0">
                <a:solidFill>
                  <a:srgbClr val="FFCC66"/>
                </a:solidFill>
                <a:latin typeface="Arial" pitchFamily="34" charset="0"/>
                <a:cs typeface="Arial" pitchFamily="34" charset="0"/>
              </a:rPr>
              <a:t>La sémiologie graphique</a:t>
            </a:r>
            <a:r>
              <a:rPr lang="fr-FR" sz="2000" smtClean="0">
                <a:latin typeface="Arial" pitchFamily="34" charset="0"/>
                <a:cs typeface="Arial" pitchFamily="34" charset="0"/>
              </a:rPr>
              <a:t> est l'ensemble des règles permettant l'utilisation d'un système graphique de signes pour la transmission d'une information. </a:t>
            </a:r>
          </a:p>
          <a:p>
            <a:pPr marL="0" indent="0" eaLnBrk="1" hangingPunct="1">
              <a:lnSpc>
                <a:spcPct val="95000"/>
              </a:lnSpc>
              <a:spcAft>
                <a:spcPct val="65000"/>
              </a:spcAft>
              <a:buClr>
                <a:srgbClr val="FFCC66"/>
              </a:buClr>
              <a:buSzPct val="70000"/>
              <a:buFont typeface="Arial" charset="0"/>
              <a:buNone/>
              <a:defRPr/>
            </a:pPr>
            <a:r>
              <a:rPr lang="fr-FR" sz="2000" smtClean="0">
                <a:latin typeface="Arial" pitchFamily="34" charset="0"/>
                <a:cs typeface="Arial" pitchFamily="34" charset="0"/>
              </a:rPr>
              <a:t>La </a:t>
            </a:r>
            <a:r>
              <a:rPr lang="fr-FR" sz="2000" smtClean="0">
                <a:solidFill>
                  <a:srgbClr val="FFCC66"/>
                </a:solidFill>
                <a:latin typeface="Arial" pitchFamily="34" charset="0"/>
                <a:cs typeface="Arial" pitchFamily="34" charset="0"/>
              </a:rPr>
              <a:t>cartographie</a:t>
            </a:r>
            <a:r>
              <a:rPr lang="fr-FR" sz="2000" smtClean="0">
                <a:latin typeface="Arial" pitchFamily="34" charset="0"/>
                <a:cs typeface="Arial" pitchFamily="34" charset="0"/>
              </a:rPr>
              <a:t> en est le résultat</a:t>
            </a:r>
          </a:p>
          <a:p>
            <a:pPr marL="0" indent="0">
              <a:spcBef>
                <a:spcPct val="0"/>
              </a:spcBef>
              <a:buClrTx/>
              <a:buSzTx/>
              <a:buFontTx/>
              <a:buNone/>
              <a:defRPr/>
            </a:pPr>
            <a:r>
              <a:rPr lang="fr-FR" sz="2000" smtClean="0">
                <a:latin typeface="Arial" pitchFamily="34" charset="0"/>
                <a:cs typeface="Arial" pitchFamily="34" charset="0"/>
              </a:rPr>
              <a:t>La cartographie a des </a:t>
            </a:r>
            <a:r>
              <a:rPr lang="fr-FR" sz="2000" smtClean="0">
                <a:solidFill>
                  <a:srgbClr val="FFCC66"/>
                </a:solidFill>
                <a:latin typeface="Arial" pitchFamily="34" charset="0"/>
                <a:cs typeface="Arial" pitchFamily="34" charset="0"/>
              </a:rPr>
              <a:t>règles impératives</a:t>
            </a:r>
            <a:r>
              <a:rPr lang="fr-FR" sz="2000" smtClean="0">
                <a:latin typeface="Arial" pitchFamily="34" charset="0"/>
                <a:cs typeface="Arial" pitchFamily="34" charset="0"/>
              </a:rPr>
              <a:t> de réalisation et des </a:t>
            </a:r>
            <a:r>
              <a:rPr lang="fr-FR" sz="2000" smtClean="0">
                <a:solidFill>
                  <a:srgbClr val="FFCC66"/>
                </a:solidFill>
                <a:latin typeface="Arial" pitchFamily="34" charset="0"/>
                <a:cs typeface="Arial" pitchFamily="34" charset="0"/>
              </a:rPr>
              <a:t>règles d'efficacité</a:t>
            </a:r>
            <a:endParaRPr lang="fr-FR" sz="2000" smtClean="0">
              <a:latin typeface="Arial" pitchFamily="34" charset="0"/>
              <a:cs typeface="Arial" pitchFamily="34" charset="0"/>
            </a:endParaRPr>
          </a:p>
          <a:p>
            <a:pPr marL="0" indent="0">
              <a:spcBef>
                <a:spcPct val="0"/>
              </a:spcBef>
              <a:buClrTx/>
              <a:buSzTx/>
              <a:buFontTx/>
              <a:buNone/>
              <a:defRPr/>
            </a:pPr>
            <a:endParaRPr lang="fr-FR" sz="2000" smtClean="0">
              <a:latin typeface="Arial" pitchFamily="34" charset="0"/>
              <a:cs typeface="Arial" pitchFamily="34" charset="0"/>
            </a:endParaRPr>
          </a:p>
          <a:p>
            <a:pPr marL="0" indent="0">
              <a:spcBef>
                <a:spcPct val="0"/>
              </a:spcBef>
              <a:buClrTx/>
              <a:buSzTx/>
              <a:buFontTx/>
              <a:buNone/>
              <a:defRPr/>
            </a:pPr>
            <a:r>
              <a:rPr lang="fr-FR" sz="2000" smtClean="0">
                <a:latin typeface="Arial" pitchFamily="34" charset="0"/>
                <a:cs typeface="Arial" pitchFamily="34" charset="0"/>
              </a:rPr>
              <a:t>Deux règles impératives :</a:t>
            </a:r>
          </a:p>
          <a:p>
            <a:pPr marL="0" indent="0">
              <a:spcBef>
                <a:spcPct val="0"/>
              </a:spcBef>
              <a:buClrTx/>
              <a:buSzTx/>
              <a:buFontTx/>
              <a:buNone/>
              <a:defRPr/>
            </a:pPr>
            <a:endParaRPr lang="fr-FR" sz="2000" smtClean="0">
              <a:latin typeface="Arial" pitchFamily="34" charset="0"/>
              <a:cs typeface="Arial" pitchFamily="34" charset="0"/>
            </a:endParaRPr>
          </a:p>
          <a:p>
            <a:pPr marL="0" indent="0" algn="ctr">
              <a:spcBef>
                <a:spcPct val="0"/>
              </a:spcBef>
              <a:buClrTx/>
              <a:buSzTx/>
              <a:buFontTx/>
              <a:buNone/>
              <a:defRPr/>
            </a:pPr>
            <a:r>
              <a:rPr lang="fr-FR" sz="2000" smtClean="0">
                <a:latin typeface="Arial" pitchFamily="34" charset="0"/>
                <a:cs typeface="Arial" pitchFamily="34" charset="0"/>
              </a:rPr>
              <a:t>Un figuré (symbole, aplat, trame) = une signification</a:t>
            </a:r>
          </a:p>
          <a:p>
            <a:pPr marL="0" indent="0" algn="ctr">
              <a:spcBef>
                <a:spcPct val="0"/>
              </a:spcBef>
              <a:buClrTx/>
              <a:buSzTx/>
              <a:buFontTx/>
              <a:buNone/>
              <a:defRPr/>
            </a:pPr>
            <a:endParaRPr lang="fr-FR" sz="2000" smtClean="0">
              <a:latin typeface="Arial" pitchFamily="34" charset="0"/>
              <a:cs typeface="Arial" pitchFamily="34" charset="0"/>
            </a:endParaRPr>
          </a:p>
          <a:p>
            <a:pPr marL="0" indent="0" algn="ctr">
              <a:spcBef>
                <a:spcPct val="0"/>
              </a:spcBef>
              <a:buClrTx/>
              <a:buSzTx/>
              <a:buFontTx/>
              <a:buNone/>
              <a:defRPr/>
            </a:pPr>
            <a:r>
              <a:rPr lang="fr-FR" sz="2000" smtClean="0">
                <a:latin typeface="Arial" pitchFamily="34" charset="0"/>
                <a:cs typeface="Arial" pitchFamily="34" charset="0"/>
              </a:rPr>
              <a:t>La légende = le code de lecture</a:t>
            </a:r>
          </a:p>
        </p:txBody>
      </p:sp>
      <p:sp>
        <p:nvSpPr>
          <p:cNvPr id="7173" name="Rectangle 5"/>
          <p:cNvSpPr>
            <a:spLocks noChangeArrowheads="1"/>
          </p:cNvSpPr>
          <p:nvPr/>
        </p:nvSpPr>
        <p:spPr bwMode="auto">
          <a:xfrm>
            <a:off x="1339850" y="5243790"/>
            <a:ext cx="184731" cy="369332"/>
          </a:xfrm>
          <a:prstGeom prst="rect">
            <a:avLst/>
          </a:prstGeom>
          <a:noFill/>
          <a:ln w="15875">
            <a:solidFill>
              <a:srgbClr val="FFCC00"/>
            </a:solidFill>
            <a:miter lim="800000"/>
            <a:headEnd/>
            <a:tailEnd/>
          </a:ln>
        </p:spPr>
        <p:txBody>
          <a:bodyPr wrap="none" anchor="ctr">
            <a:spAutoFit/>
          </a:bodyPr>
          <a:lstStyle/>
          <a:p>
            <a:endParaRPr lang="fr-FR">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comparaison entre deux dates</a:t>
            </a:r>
            <a:endParaRPr lang="fr-FR" sz="3200" i="1">
              <a:effectLst>
                <a:outerShdw blurRad="38100" dist="38100" dir="2700000" algn="tl">
                  <a:srgbClr val="000000"/>
                </a:outerShdw>
              </a:effectLst>
              <a:latin typeface="Arial" pitchFamily="34" charset="0"/>
              <a:cs typeface="Arial" pitchFamily="34" charset="0"/>
            </a:endParaRPr>
          </a:p>
        </p:txBody>
      </p:sp>
      <p:sp>
        <p:nvSpPr>
          <p:cNvPr id="392195" name="Text Box 3"/>
          <p:cNvSpPr txBox="1">
            <a:spLocks noChangeArrowheads="1"/>
          </p:cNvSpPr>
          <p:nvPr/>
        </p:nvSpPr>
        <p:spPr bwMode="auto">
          <a:xfrm>
            <a:off x="384175" y="2171700"/>
            <a:ext cx="8156575" cy="3941763"/>
          </a:xfrm>
          <a:prstGeom prst="rect">
            <a:avLst/>
          </a:prstGeom>
          <a:solidFill>
            <a:srgbClr val="C0C0C0">
              <a:alpha val="10001"/>
            </a:srgbClr>
          </a:solidFill>
          <a:ln w="9525">
            <a:noFill/>
            <a:miter lim="800000"/>
            <a:headEnd/>
            <a:tailEnd/>
          </a:ln>
          <a:effectLst/>
        </p:spPr>
        <p:txBody>
          <a:bodyPr>
            <a:spAutoFit/>
          </a:bodyPr>
          <a:lstStyle/>
          <a:p>
            <a:pPr>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a:t>
            </a:r>
            <a:r>
              <a:rPr lang="fr-FR">
                <a:latin typeface="Arial" pitchFamily="34" charset="0"/>
                <a:cs typeface="Arial" pitchFamily="34" charset="0"/>
              </a:rPr>
              <a:t> </a:t>
            </a:r>
            <a:r>
              <a:rPr lang="fr-FR" b="1">
                <a:solidFill>
                  <a:srgbClr val="FFFFFF"/>
                </a:solidFill>
                <a:effectLst>
                  <a:outerShdw blurRad="38100" dist="38100" dir="2700000" algn="tl">
                    <a:srgbClr val="000000"/>
                  </a:outerShdw>
                </a:effectLst>
                <a:latin typeface="Arial" pitchFamily="34" charset="0"/>
                <a:cs typeface="Arial" pitchFamily="34" charset="0"/>
              </a:rPr>
              <a:t>Représentation de l’évolution sur deux cartes côte à côte</a:t>
            </a:r>
          </a:p>
          <a:p>
            <a:pPr lvl="1">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Adopter les mêmes bornes de classe (pour les valeurs relatives classées) ou la même proportion de taille par valeur (pour les valeurs absolues) </a:t>
            </a:r>
          </a:p>
          <a:p>
            <a:pPr lvl="1">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Appliquer le même dégradé de couleurs (pour les valeurs classées)</a:t>
            </a:r>
          </a:p>
          <a:p>
            <a:pPr lvl="1">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Utiliser le même fond cartographique (ex: limites administratives) </a:t>
            </a:r>
          </a:p>
          <a:p>
            <a:pPr lvl="1">
              <a:spcBef>
                <a:spcPct val="50000"/>
              </a:spcBef>
              <a:buClr>
                <a:srgbClr val="FFCC66"/>
              </a:buClr>
              <a:buSzPct val="70000"/>
              <a:buFont typeface="Wingdings" pitchFamily="2" charset="2"/>
              <a:buNone/>
              <a:defRPr/>
            </a:pPr>
            <a:endParaRPr lang="fr-FR">
              <a:effectLst>
                <a:outerShdw blurRad="38100" dist="38100" dir="2700000" algn="tl">
                  <a:srgbClr val="000000"/>
                </a:outerShdw>
              </a:effectLst>
              <a:latin typeface="Arial" pitchFamily="34" charset="0"/>
              <a:cs typeface="Arial" pitchFamily="34" charset="0"/>
            </a:endParaRPr>
          </a:p>
          <a:p>
            <a:pPr>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a:t>
            </a:r>
            <a:r>
              <a:rPr lang="fr-FR">
                <a:latin typeface="Arial" pitchFamily="34" charset="0"/>
                <a:cs typeface="Arial" pitchFamily="34" charset="0"/>
              </a:rPr>
              <a:t> </a:t>
            </a:r>
            <a:r>
              <a:rPr lang="fr-FR" b="1">
                <a:solidFill>
                  <a:srgbClr val="FFFFFF"/>
                </a:solidFill>
                <a:effectLst>
                  <a:outerShdw blurRad="38100" dist="38100" dir="2700000" algn="tl">
                    <a:srgbClr val="000000"/>
                  </a:outerShdw>
                </a:effectLst>
                <a:latin typeface="Arial" pitchFamily="34" charset="0"/>
                <a:cs typeface="Arial" pitchFamily="34" charset="0"/>
              </a:rPr>
              <a:t>Représentation de l’évolution sur une seule carte</a:t>
            </a:r>
          </a:p>
          <a:p>
            <a:pPr lvl="1">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Appliquer des couleurs chaudes pour l’évolution positive et couleurs froides pour une évolution négative (ex: pour les soldes ou les taux de croissances)</a:t>
            </a:r>
          </a:p>
        </p:txBody>
      </p:sp>
      <p:sp>
        <p:nvSpPr>
          <p:cNvPr id="392197" name="Text Box 5"/>
          <p:cNvSpPr txBox="1">
            <a:spLocks noChangeArrowheads="1"/>
          </p:cNvSpPr>
          <p:nvPr/>
        </p:nvSpPr>
        <p:spPr bwMode="auto">
          <a:xfrm>
            <a:off x="338138" y="1255713"/>
            <a:ext cx="7694612"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pitchFamily="34" charset="0"/>
                <a:cs typeface="Arial" pitchFamily="34" charset="0"/>
              </a:rPr>
              <a:t>Comparaison de la même variable à deux dates différentes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034" name="Group 3"/>
          <p:cNvGrpSpPr>
            <a:grpSpLocks/>
          </p:cNvGrpSpPr>
          <p:nvPr/>
        </p:nvGrpSpPr>
        <p:grpSpPr bwMode="auto">
          <a:xfrm>
            <a:off x="6375400" y="1957388"/>
            <a:ext cx="2768600" cy="2306671"/>
            <a:chOff x="3960" y="640"/>
            <a:chExt cx="1744" cy="962"/>
          </a:xfrm>
        </p:grpSpPr>
        <p:sp>
          <p:nvSpPr>
            <p:cNvPr id="394244" name="Text Box 4"/>
            <p:cNvSpPr txBox="1">
              <a:spLocks noChangeArrowheads="1"/>
            </p:cNvSpPr>
            <p:nvPr/>
          </p:nvSpPr>
          <p:spPr bwMode="auto">
            <a:xfrm>
              <a:off x="3960" y="640"/>
              <a:ext cx="1744" cy="669"/>
            </a:xfrm>
            <a:prstGeom prst="rect">
              <a:avLst/>
            </a:prstGeom>
            <a:noFill/>
            <a:ln w="9525">
              <a:noFill/>
              <a:miter lim="800000"/>
              <a:headEnd/>
              <a:tailEnd/>
            </a:ln>
            <a:effectLst/>
          </p:spPr>
          <p:txBody>
            <a:bodyPr>
              <a:spAutoFit/>
            </a:bodyPr>
            <a:lstStyle/>
            <a:p>
              <a:pPr>
                <a:spcBef>
                  <a:spcPct val="50000"/>
                </a:spcBef>
                <a:buClr>
                  <a:srgbClr val="FFCC66"/>
                </a:buClr>
                <a:buSzPct val="70000"/>
                <a:buFont typeface="Wingdings" pitchFamily="2" charset="2"/>
                <a:buNone/>
                <a:defRPr/>
              </a:pPr>
              <a:r>
                <a:rPr lang="fr-FR" b="1">
                  <a:solidFill>
                    <a:srgbClr val="FFFFFF"/>
                  </a:solidFill>
                  <a:effectLst>
                    <a:outerShdw blurRad="38100" dist="38100" dir="2700000" algn="tl">
                      <a:srgbClr val="000000"/>
                    </a:outerShdw>
                  </a:effectLst>
                  <a:latin typeface="Arial" pitchFamily="34" charset="0"/>
                  <a:cs typeface="Arial" pitchFamily="34" charset="0"/>
                </a:rPr>
                <a:t>Représentation de l’évolution sur deux cartes côte à côte</a:t>
              </a:r>
            </a:p>
            <a:p>
              <a:pPr>
                <a:spcBef>
                  <a:spcPct val="50000"/>
                </a:spcBef>
                <a:defRPr/>
              </a:pPr>
              <a:r>
                <a:rPr lang="fr-FR">
                  <a:latin typeface="Arial" pitchFamily="34" charset="0"/>
                  <a:cs typeface="Arial" pitchFamily="34" charset="0"/>
                </a:rPr>
                <a:t>Même relation valeur –taille du symbole</a:t>
              </a:r>
            </a:p>
          </p:txBody>
        </p:sp>
        <p:sp>
          <p:nvSpPr>
            <p:cNvPr id="394245" name="Text Box 5"/>
            <p:cNvSpPr txBox="1">
              <a:spLocks noChangeArrowheads="1"/>
            </p:cNvSpPr>
            <p:nvPr/>
          </p:nvSpPr>
          <p:spPr bwMode="auto">
            <a:xfrm>
              <a:off x="3968" y="1384"/>
              <a:ext cx="1544" cy="218"/>
            </a:xfrm>
            <a:prstGeom prst="rect">
              <a:avLst/>
            </a:prstGeom>
            <a:noFill/>
            <a:ln w="9525">
              <a:noFill/>
              <a:miter lim="800000"/>
              <a:headEnd/>
              <a:tailEnd/>
            </a:ln>
            <a:effectLst/>
          </p:spPr>
          <p:txBody>
            <a:bodyPr>
              <a:spAutoFit/>
            </a:bodyPr>
            <a:lstStyle/>
            <a:p>
              <a:pPr>
                <a:spcBef>
                  <a:spcPct val="50000"/>
                </a:spcBef>
                <a:defRPr/>
              </a:pPr>
              <a:r>
                <a:rPr lang="fr-FR" sz="1400">
                  <a:effectLst>
                    <a:outerShdw blurRad="38100" dist="38100" dir="2700000" algn="tl">
                      <a:srgbClr val="000000"/>
                    </a:outerShdw>
                  </a:effectLst>
                  <a:latin typeface="Arial" pitchFamily="34" charset="0"/>
                  <a:cs typeface="Arial" pitchFamily="34" charset="0"/>
                </a:rPr>
                <a:t>Exemple: Nombre d’appartements à Santiago.</a:t>
              </a:r>
            </a:p>
          </p:txBody>
        </p:sp>
      </p:grpSp>
      <p:grpSp>
        <p:nvGrpSpPr>
          <p:cNvPr id="44035" name="Group 6"/>
          <p:cNvGrpSpPr>
            <a:grpSpLocks/>
          </p:cNvGrpSpPr>
          <p:nvPr/>
        </p:nvGrpSpPr>
        <p:grpSpPr bwMode="auto">
          <a:xfrm>
            <a:off x="88900" y="1778000"/>
            <a:ext cx="6234113" cy="4157663"/>
            <a:chOff x="0" y="0"/>
            <a:chExt cx="3927" cy="2619"/>
          </a:xfrm>
        </p:grpSpPr>
        <p:grpSp>
          <p:nvGrpSpPr>
            <p:cNvPr id="44037" name="Group 7"/>
            <p:cNvGrpSpPr>
              <a:grpSpLocks/>
            </p:cNvGrpSpPr>
            <p:nvPr/>
          </p:nvGrpSpPr>
          <p:grpSpPr bwMode="auto">
            <a:xfrm>
              <a:off x="0" y="0"/>
              <a:ext cx="3927" cy="2619"/>
              <a:chOff x="0" y="0"/>
              <a:chExt cx="3927" cy="2619"/>
            </a:xfrm>
          </p:grpSpPr>
          <p:pic>
            <p:nvPicPr>
              <p:cNvPr id="44040" name="Picture 8"/>
              <p:cNvPicPr>
                <a:picLocks noChangeAspect="1" noChangeArrowheads="1"/>
              </p:cNvPicPr>
              <p:nvPr/>
            </p:nvPicPr>
            <p:blipFill>
              <a:blip r:embed="rId2" cstate="print"/>
              <a:srcRect/>
              <a:stretch>
                <a:fillRect/>
              </a:stretch>
            </p:blipFill>
            <p:spPr bwMode="auto">
              <a:xfrm>
                <a:off x="0" y="0"/>
                <a:ext cx="1962" cy="2619"/>
              </a:xfrm>
              <a:prstGeom prst="rect">
                <a:avLst/>
              </a:prstGeom>
              <a:noFill/>
              <a:ln w="9525">
                <a:noFill/>
                <a:miter lim="800000"/>
                <a:headEnd/>
                <a:tailEnd/>
              </a:ln>
            </p:spPr>
          </p:pic>
          <p:pic>
            <p:nvPicPr>
              <p:cNvPr id="44041" name="Picture 9"/>
              <p:cNvPicPr>
                <a:picLocks noChangeAspect="1" noChangeArrowheads="1"/>
              </p:cNvPicPr>
              <p:nvPr/>
            </p:nvPicPr>
            <p:blipFill>
              <a:blip r:embed="rId3" cstate="print"/>
              <a:srcRect/>
              <a:stretch>
                <a:fillRect/>
              </a:stretch>
            </p:blipFill>
            <p:spPr bwMode="auto">
              <a:xfrm>
                <a:off x="1970" y="0"/>
                <a:ext cx="1957" cy="2614"/>
              </a:xfrm>
              <a:prstGeom prst="rect">
                <a:avLst/>
              </a:prstGeom>
              <a:noFill/>
              <a:ln w="9525">
                <a:noFill/>
                <a:miter lim="800000"/>
                <a:headEnd/>
                <a:tailEnd/>
              </a:ln>
            </p:spPr>
          </p:pic>
        </p:grpSp>
        <p:sp>
          <p:nvSpPr>
            <p:cNvPr id="44038" name="Text Box 10"/>
            <p:cNvSpPr txBox="1">
              <a:spLocks noChangeArrowheads="1"/>
            </p:cNvSpPr>
            <p:nvPr/>
          </p:nvSpPr>
          <p:spPr bwMode="auto">
            <a:xfrm>
              <a:off x="1264" y="472"/>
              <a:ext cx="504" cy="173"/>
            </a:xfrm>
            <a:prstGeom prst="rect">
              <a:avLst/>
            </a:prstGeom>
            <a:noFill/>
            <a:ln w="9525">
              <a:noFill/>
              <a:miter lim="800000"/>
              <a:headEnd/>
              <a:tailEnd/>
            </a:ln>
          </p:spPr>
          <p:txBody>
            <a:bodyPr>
              <a:spAutoFit/>
            </a:bodyPr>
            <a:lstStyle/>
            <a:p>
              <a:pPr>
                <a:spcBef>
                  <a:spcPct val="50000"/>
                </a:spcBef>
              </a:pPr>
              <a:r>
                <a:rPr lang="fr-FR" sz="1200" b="1">
                  <a:solidFill>
                    <a:schemeClr val="bg1"/>
                  </a:solidFill>
                  <a:latin typeface="Arial" pitchFamily="34" charset="0"/>
                  <a:cs typeface="Arial" pitchFamily="34" charset="0"/>
                </a:rPr>
                <a:t>1992</a:t>
              </a:r>
            </a:p>
          </p:txBody>
        </p:sp>
        <p:sp>
          <p:nvSpPr>
            <p:cNvPr id="44039" name="Text Box 11"/>
            <p:cNvSpPr txBox="1">
              <a:spLocks noChangeArrowheads="1"/>
            </p:cNvSpPr>
            <p:nvPr/>
          </p:nvSpPr>
          <p:spPr bwMode="auto">
            <a:xfrm>
              <a:off x="3248" y="480"/>
              <a:ext cx="504" cy="173"/>
            </a:xfrm>
            <a:prstGeom prst="rect">
              <a:avLst/>
            </a:prstGeom>
            <a:noFill/>
            <a:ln w="9525">
              <a:noFill/>
              <a:miter lim="800000"/>
              <a:headEnd/>
              <a:tailEnd/>
            </a:ln>
          </p:spPr>
          <p:txBody>
            <a:bodyPr>
              <a:spAutoFit/>
            </a:bodyPr>
            <a:lstStyle/>
            <a:p>
              <a:pPr>
                <a:spcBef>
                  <a:spcPct val="50000"/>
                </a:spcBef>
              </a:pPr>
              <a:r>
                <a:rPr lang="fr-FR" sz="1200" b="1">
                  <a:solidFill>
                    <a:schemeClr val="bg1"/>
                  </a:solidFill>
                  <a:latin typeface="Arial" pitchFamily="34" charset="0"/>
                  <a:cs typeface="Arial" pitchFamily="34" charset="0"/>
                </a:rPr>
                <a:t>2002</a:t>
              </a:r>
            </a:p>
          </p:txBody>
        </p:sp>
      </p:grpSp>
      <p:sp>
        <p:nvSpPr>
          <p:cNvPr id="394261" name="Rectangle 21"/>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comparaison entre deux dates</a:t>
            </a:r>
            <a:endParaRPr lang="fr-FR" sz="3200" i="1">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7325" name="Text Box 13"/>
          <p:cNvSpPr txBox="1">
            <a:spLocks noChangeArrowheads="1"/>
          </p:cNvSpPr>
          <p:nvPr/>
        </p:nvSpPr>
        <p:spPr bwMode="auto">
          <a:xfrm>
            <a:off x="187325" y="1914525"/>
            <a:ext cx="2466975" cy="1878013"/>
          </a:xfrm>
          <a:prstGeom prst="rect">
            <a:avLst/>
          </a:prstGeom>
          <a:noFill/>
          <a:ln w="9525">
            <a:noFill/>
            <a:miter lim="800000"/>
            <a:headEnd/>
            <a:tailEnd/>
          </a:ln>
          <a:effectLst/>
        </p:spPr>
        <p:txBody>
          <a:bodyPr>
            <a:spAutoFit/>
          </a:bodyPr>
          <a:lstStyle/>
          <a:p>
            <a:pPr algn="r">
              <a:spcBef>
                <a:spcPct val="50000"/>
              </a:spcBef>
              <a:defRPr/>
            </a:pPr>
            <a:r>
              <a:rPr lang="fr-FR" b="1">
                <a:solidFill>
                  <a:srgbClr val="FFFFFF"/>
                </a:solidFill>
                <a:effectLst>
                  <a:outerShdw blurRad="38100" dist="38100" dir="2700000" algn="tl">
                    <a:srgbClr val="000000"/>
                  </a:outerShdw>
                </a:effectLst>
                <a:latin typeface="Arial" pitchFamily="34" charset="0"/>
                <a:cs typeface="Arial" pitchFamily="34" charset="0"/>
              </a:rPr>
              <a:t>Représentation de l’évolution sur deux cartes côte à côte</a:t>
            </a:r>
            <a:r>
              <a:rPr lang="fr-FR">
                <a:latin typeface="Arial" pitchFamily="34" charset="0"/>
                <a:cs typeface="Arial" pitchFamily="34" charset="0"/>
              </a:rPr>
              <a:t> </a:t>
            </a:r>
          </a:p>
          <a:p>
            <a:pPr algn="r">
              <a:spcBef>
                <a:spcPct val="50000"/>
              </a:spcBef>
              <a:defRPr/>
            </a:pPr>
            <a:r>
              <a:rPr lang="fr-FR">
                <a:latin typeface="Arial" pitchFamily="34" charset="0"/>
                <a:cs typeface="Arial" pitchFamily="34" charset="0"/>
              </a:rPr>
              <a:t>Mêmes bornes de classes et même dégradé de couleur</a:t>
            </a:r>
          </a:p>
        </p:txBody>
      </p:sp>
      <p:grpSp>
        <p:nvGrpSpPr>
          <p:cNvPr id="45059" name="Group 14"/>
          <p:cNvGrpSpPr>
            <a:grpSpLocks/>
          </p:cNvGrpSpPr>
          <p:nvPr/>
        </p:nvGrpSpPr>
        <p:grpSpPr bwMode="auto">
          <a:xfrm>
            <a:off x="2844800" y="1717675"/>
            <a:ext cx="3079750" cy="4111625"/>
            <a:chOff x="1864" y="1730"/>
            <a:chExt cx="1940" cy="2590"/>
          </a:xfrm>
        </p:grpSpPr>
        <p:pic>
          <p:nvPicPr>
            <p:cNvPr id="45065" name="Picture 15"/>
            <p:cNvPicPr>
              <a:picLocks noChangeAspect="1" noChangeArrowheads="1"/>
            </p:cNvPicPr>
            <p:nvPr/>
          </p:nvPicPr>
          <p:blipFill>
            <a:blip r:embed="rId2" cstate="print"/>
            <a:srcRect/>
            <a:stretch>
              <a:fillRect/>
            </a:stretch>
          </p:blipFill>
          <p:spPr bwMode="auto">
            <a:xfrm>
              <a:off x="1864" y="1730"/>
              <a:ext cx="1940" cy="2590"/>
            </a:xfrm>
            <a:prstGeom prst="rect">
              <a:avLst/>
            </a:prstGeom>
            <a:noFill/>
            <a:ln w="9525">
              <a:noFill/>
              <a:miter lim="800000"/>
              <a:headEnd/>
              <a:tailEnd/>
            </a:ln>
          </p:spPr>
        </p:pic>
        <p:sp>
          <p:nvSpPr>
            <p:cNvPr id="45066" name="Text Box 16"/>
            <p:cNvSpPr txBox="1">
              <a:spLocks noChangeArrowheads="1"/>
            </p:cNvSpPr>
            <p:nvPr/>
          </p:nvSpPr>
          <p:spPr bwMode="auto">
            <a:xfrm>
              <a:off x="3288" y="4024"/>
              <a:ext cx="504" cy="173"/>
            </a:xfrm>
            <a:prstGeom prst="rect">
              <a:avLst/>
            </a:prstGeom>
            <a:noFill/>
            <a:ln w="9525">
              <a:noFill/>
              <a:miter lim="800000"/>
              <a:headEnd/>
              <a:tailEnd/>
            </a:ln>
          </p:spPr>
          <p:txBody>
            <a:bodyPr>
              <a:spAutoFit/>
            </a:bodyPr>
            <a:lstStyle/>
            <a:p>
              <a:pPr>
                <a:spcBef>
                  <a:spcPct val="50000"/>
                </a:spcBef>
              </a:pPr>
              <a:r>
                <a:rPr lang="fr-FR" sz="1200" b="1">
                  <a:solidFill>
                    <a:schemeClr val="bg1"/>
                  </a:solidFill>
                  <a:latin typeface="Arial" pitchFamily="34" charset="0"/>
                  <a:cs typeface="Arial" pitchFamily="34" charset="0"/>
                </a:rPr>
                <a:t>1992</a:t>
              </a:r>
            </a:p>
          </p:txBody>
        </p:sp>
      </p:grpSp>
      <p:grpSp>
        <p:nvGrpSpPr>
          <p:cNvPr id="45060" name="Group 17"/>
          <p:cNvGrpSpPr>
            <a:grpSpLocks/>
          </p:cNvGrpSpPr>
          <p:nvPr/>
        </p:nvGrpSpPr>
        <p:grpSpPr bwMode="auto">
          <a:xfrm>
            <a:off x="5946775" y="1712913"/>
            <a:ext cx="3082925" cy="4116387"/>
            <a:chOff x="3818" y="1727"/>
            <a:chExt cx="1942" cy="2593"/>
          </a:xfrm>
        </p:grpSpPr>
        <p:pic>
          <p:nvPicPr>
            <p:cNvPr id="45063" name="Picture 18"/>
            <p:cNvPicPr>
              <a:picLocks noChangeAspect="1" noChangeArrowheads="1"/>
            </p:cNvPicPr>
            <p:nvPr/>
          </p:nvPicPr>
          <p:blipFill>
            <a:blip r:embed="rId3" cstate="print"/>
            <a:srcRect/>
            <a:stretch>
              <a:fillRect/>
            </a:stretch>
          </p:blipFill>
          <p:spPr bwMode="auto">
            <a:xfrm>
              <a:off x="3818" y="1727"/>
              <a:ext cx="1942" cy="2593"/>
            </a:xfrm>
            <a:prstGeom prst="rect">
              <a:avLst/>
            </a:prstGeom>
            <a:noFill/>
            <a:ln w="9525">
              <a:noFill/>
              <a:miter lim="800000"/>
              <a:headEnd/>
              <a:tailEnd/>
            </a:ln>
          </p:spPr>
        </p:pic>
        <p:sp>
          <p:nvSpPr>
            <p:cNvPr id="45064" name="Text Box 19"/>
            <p:cNvSpPr txBox="1">
              <a:spLocks noChangeArrowheads="1"/>
            </p:cNvSpPr>
            <p:nvPr/>
          </p:nvSpPr>
          <p:spPr bwMode="auto">
            <a:xfrm>
              <a:off x="5256" y="4048"/>
              <a:ext cx="504" cy="173"/>
            </a:xfrm>
            <a:prstGeom prst="rect">
              <a:avLst/>
            </a:prstGeom>
            <a:noFill/>
            <a:ln w="9525">
              <a:noFill/>
              <a:miter lim="800000"/>
              <a:headEnd/>
              <a:tailEnd/>
            </a:ln>
          </p:spPr>
          <p:txBody>
            <a:bodyPr>
              <a:spAutoFit/>
            </a:bodyPr>
            <a:lstStyle/>
            <a:p>
              <a:pPr>
                <a:spcBef>
                  <a:spcPct val="50000"/>
                </a:spcBef>
              </a:pPr>
              <a:r>
                <a:rPr lang="fr-FR" sz="1200" b="1">
                  <a:solidFill>
                    <a:schemeClr val="bg1"/>
                  </a:solidFill>
                  <a:latin typeface="Arial" pitchFamily="34" charset="0"/>
                  <a:cs typeface="Arial" pitchFamily="34" charset="0"/>
                </a:rPr>
                <a:t>2002</a:t>
              </a:r>
            </a:p>
          </p:txBody>
        </p:sp>
      </p:grpSp>
      <p:sp>
        <p:nvSpPr>
          <p:cNvPr id="45061" name="Text Box 20"/>
          <p:cNvSpPr txBox="1">
            <a:spLocks noChangeArrowheads="1"/>
          </p:cNvSpPr>
          <p:nvPr/>
        </p:nvSpPr>
        <p:spPr bwMode="auto">
          <a:xfrm>
            <a:off x="152400" y="4284663"/>
            <a:ext cx="2590800" cy="523220"/>
          </a:xfrm>
          <a:prstGeom prst="rect">
            <a:avLst/>
          </a:prstGeom>
          <a:noFill/>
          <a:ln w="9525">
            <a:noFill/>
            <a:miter lim="800000"/>
            <a:headEnd/>
            <a:tailEnd/>
          </a:ln>
        </p:spPr>
        <p:txBody>
          <a:bodyPr>
            <a:spAutoFit/>
          </a:bodyPr>
          <a:lstStyle/>
          <a:p>
            <a:pPr algn="r">
              <a:spcBef>
                <a:spcPct val="50000"/>
              </a:spcBef>
            </a:pPr>
            <a:r>
              <a:rPr lang="fr-FR" sz="1400">
                <a:latin typeface="Arial" pitchFamily="34" charset="0"/>
                <a:cs typeface="Arial" pitchFamily="34" charset="0"/>
              </a:rPr>
              <a:t>Exemple: Pourcentage d’appartements à Santiago</a:t>
            </a:r>
          </a:p>
        </p:txBody>
      </p:sp>
      <p:sp>
        <p:nvSpPr>
          <p:cNvPr id="397333" name="Rectangle 21"/>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comparaison entre deux dates</a:t>
            </a:r>
            <a:endParaRPr lang="fr-FR" sz="3200" i="1">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187325" y="1914525"/>
            <a:ext cx="3919538" cy="641350"/>
          </a:xfrm>
          <a:prstGeom prst="rect">
            <a:avLst/>
          </a:prstGeom>
          <a:noFill/>
          <a:ln w="9525">
            <a:noFill/>
            <a:miter lim="800000"/>
            <a:headEnd/>
            <a:tailEnd/>
          </a:ln>
          <a:effectLst/>
        </p:spPr>
        <p:txBody>
          <a:bodyPr>
            <a:spAutoFit/>
          </a:bodyPr>
          <a:lstStyle/>
          <a:p>
            <a:pPr algn="r">
              <a:spcBef>
                <a:spcPct val="50000"/>
              </a:spcBef>
              <a:defRPr/>
            </a:pPr>
            <a:r>
              <a:rPr lang="fr-FR" b="1">
                <a:solidFill>
                  <a:srgbClr val="FFFFFF"/>
                </a:solidFill>
                <a:effectLst>
                  <a:outerShdw blurRad="38100" dist="38100" dir="2700000" algn="tl">
                    <a:srgbClr val="000000"/>
                  </a:outerShdw>
                </a:effectLst>
                <a:latin typeface="Arial" pitchFamily="34" charset="0"/>
                <a:cs typeface="Arial" pitchFamily="34" charset="0"/>
              </a:rPr>
              <a:t>Représentation de l’évolution sur une seule carte</a:t>
            </a:r>
            <a:r>
              <a:rPr lang="fr-FR">
                <a:latin typeface="Arial" pitchFamily="34" charset="0"/>
                <a:cs typeface="Arial" pitchFamily="34" charset="0"/>
              </a:rPr>
              <a:t> </a:t>
            </a:r>
          </a:p>
        </p:txBody>
      </p:sp>
      <p:sp>
        <p:nvSpPr>
          <p:cNvPr id="46083" name="Text Box 9"/>
          <p:cNvSpPr txBox="1">
            <a:spLocks noChangeArrowheads="1"/>
          </p:cNvSpPr>
          <p:nvPr/>
        </p:nvSpPr>
        <p:spPr bwMode="auto">
          <a:xfrm>
            <a:off x="1536700" y="4284663"/>
            <a:ext cx="2590800" cy="738664"/>
          </a:xfrm>
          <a:prstGeom prst="rect">
            <a:avLst/>
          </a:prstGeom>
          <a:noFill/>
          <a:ln w="9525">
            <a:noFill/>
            <a:miter lim="800000"/>
            <a:headEnd/>
            <a:tailEnd/>
          </a:ln>
        </p:spPr>
        <p:txBody>
          <a:bodyPr>
            <a:spAutoFit/>
          </a:bodyPr>
          <a:lstStyle/>
          <a:p>
            <a:pPr algn="r">
              <a:spcBef>
                <a:spcPct val="50000"/>
              </a:spcBef>
            </a:pPr>
            <a:r>
              <a:rPr lang="fr-FR" sz="1400">
                <a:latin typeface="Arial" pitchFamily="34" charset="0"/>
                <a:cs typeface="Arial" pitchFamily="34" charset="0"/>
              </a:rPr>
              <a:t>Taux de croissance de la population urbaine entre 1992 et 2002 (Santiago – Chili)</a:t>
            </a:r>
          </a:p>
        </p:txBody>
      </p:sp>
      <p:sp>
        <p:nvSpPr>
          <p:cNvPr id="401418" name="Rectangle 10"/>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comparaison entre deux dates</a:t>
            </a:r>
            <a:endParaRPr lang="fr-FR" sz="3200" i="1">
              <a:effectLst>
                <a:outerShdw blurRad="38100" dist="38100" dir="2700000" algn="tl">
                  <a:srgbClr val="000000"/>
                </a:outerShdw>
              </a:effectLst>
              <a:latin typeface="Arial" pitchFamily="34" charset="0"/>
              <a:cs typeface="Arial" pitchFamily="34" charset="0"/>
            </a:endParaRPr>
          </a:p>
        </p:txBody>
      </p:sp>
      <p:pic>
        <p:nvPicPr>
          <p:cNvPr id="46085" name="Picture 11"/>
          <p:cNvPicPr>
            <a:picLocks noChangeAspect="1" noChangeArrowheads="1"/>
          </p:cNvPicPr>
          <p:nvPr/>
        </p:nvPicPr>
        <p:blipFill>
          <a:blip r:embed="rId2" cstate="print"/>
          <a:srcRect/>
          <a:stretch>
            <a:fillRect/>
          </a:stretch>
        </p:blipFill>
        <p:spPr bwMode="auto">
          <a:xfrm>
            <a:off x="4524375" y="1692275"/>
            <a:ext cx="3730625"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L’estompage</a:t>
            </a:r>
            <a:endParaRPr lang="fr-FR" sz="3200" i="1">
              <a:effectLst>
                <a:outerShdw blurRad="38100" dist="38100" dir="2700000" algn="tl">
                  <a:srgbClr val="000000"/>
                </a:outerShdw>
              </a:effectLst>
              <a:latin typeface="Arial" pitchFamily="34" charset="0"/>
              <a:cs typeface="Arial" pitchFamily="34" charset="0"/>
            </a:endParaRPr>
          </a:p>
        </p:txBody>
      </p:sp>
      <p:sp>
        <p:nvSpPr>
          <p:cNvPr id="374787" name="Text Box 3"/>
          <p:cNvSpPr txBox="1">
            <a:spLocks noChangeArrowheads="1"/>
          </p:cNvSpPr>
          <p:nvPr/>
        </p:nvSpPr>
        <p:spPr bwMode="auto">
          <a:xfrm>
            <a:off x="427038" y="1281113"/>
            <a:ext cx="5254625"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pitchFamily="34" charset="0"/>
                <a:cs typeface="Arial" pitchFamily="34" charset="0"/>
              </a:rPr>
              <a:t>Représentation en 3D : l’estompage</a:t>
            </a:r>
          </a:p>
        </p:txBody>
      </p:sp>
      <p:sp>
        <p:nvSpPr>
          <p:cNvPr id="374788" name="Text Box 4"/>
          <p:cNvSpPr txBox="1">
            <a:spLocks noChangeArrowheads="1"/>
          </p:cNvSpPr>
          <p:nvPr/>
        </p:nvSpPr>
        <p:spPr bwMode="auto">
          <a:xfrm>
            <a:off x="498475" y="1854200"/>
            <a:ext cx="8026400" cy="641350"/>
          </a:xfrm>
          <a:prstGeom prst="rect">
            <a:avLst/>
          </a:prstGeom>
          <a:solidFill>
            <a:srgbClr val="C0C0C0">
              <a:alpha val="10001"/>
            </a:srgbClr>
          </a:solidFill>
          <a:ln w="9525">
            <a:noFill/>
            <a:miter lim="800000"/>
            <a:headEnd/>
            <a:tailEnd/>
          </a:ln>
          <a:effectLst/>
        </p:spPr>
        <p:txBody>
          <a:bodyPr>
            <a:spAutoFit/>
          </a:bodyPr>
          <a:lstStyle/>
          <a:p>
            <a:pPr>
              <a:spcBef>
                <a:spcPct val="50000"/>
              </a:spcBef>
              <a:defRPr/>
            </a:pPr>
            <a:r>
              <a:rPr lang="fr-FR">
                <a:effectLst>
                  <a:outerShdw blurRad="38100" dist="38100" dir="2700000" algn="tl">
                    <a:srgbClr val="000000"/>
                  </a:outerShdw>
                </a:effectLst>
                <a:latin typeface="Arial" pitchFamily="34" charset="0"/>
                <a:cs typeface="Arial" pitchFamily="34" charset="0"/>
              </a:rPr>
              <a:t>L’estompage est une technique qui permet de rehausser les courbes de niveau par un effet d’éclairement ce qui donne une impression de volume.</a:t>
            </a:r>
          </a:p>
        </p:txBody>
      </p:sp>
      <p:sp>
        <p:nvSpPr>
          <p:cNvPr id="374797" name="Text Box 13"/>
          <p:cNvSpPr txBox="1">
            <a:spLocks noChangeArrowheads="1"/>
          </p:cNvSpPr>
          <p:nvPr/>
        </p:nvSpPr>
        <p:spPr bwMode="auto">
          <a:xfrm>
            <a:off x="5511800" y="6629400"/>
            <a:ext cx="3151188" cy="228600"/>
          </a:xfrm>
          <a:prstGeom prst="rect">
            <a:avLst/>
          </a:prstGeom>
          <a:noFill/>
          <a:ln w="9525">
            <a:noFill/>
            <a:miter lim="800000"/>
            <a:headEnd/>
            <a:tailEnd/>
          </a:ln>
          <a:effectLst/>
        </p:spPr>
        <p:txBody>
          <a:bodyPr>
            <a:spAutoFit/>
          </a:bodyPr>
          <a:lstStyle/>
          <a:p>
            <a:pPr algn="r">
              <a:spcBef>
                <a:spcPct val="50000"/>
              </a:spcBef>
              <a:defRPr/>
            </a:pPr>
            <a:r>
              <a:rPr lang="fr-FR" sz="900">
                <a:effectLst>
                  <a:outerShdw blurRad="38100" dist="38100" dir="2700000" algn="tl">
                    <a:srgbClr val="000000"/>
                  </a:outerShdw>
                </a:effectLst>
                <a:latin typeface="Arial" pitchFamily="34" charset="0"/>
                <a:cs typeface="Arial" pitchFamily="34" charset="0"/>
              </a:rPr>
              <a:t>Source: Carte on line. Université de Laval</a:t>
            </a:r>
          </a:p>
        </p:txBody>
      </p:sp>
      <p:pic>
        <p:nvPicPr>
          <p:cNvPr id="47110" name="Picture 14"/>
          <p:cNvPicPr>
            <a:picLocks noChangeAspect="1" noChangeArrowheads="1"/>
          </p:cNvPicPr>
          <p:nvPr/>
        </p:nvPicPr>
        <p:blipFill>
          <a:blip r:embed="rId3" cstate="print"/>
          <a:srcRect/>
          <a:stretch>
            <a:fillRect/>
          </a:stretch>
        </p:blipFill>
        <p:spPr bwMode="auto">
          <a:xfrm>
            <a:off x="2622550" y="2767013"/>
            <a:ext cx="1787525" cy="1785937"/>
          </a:xfrm>
          <a:prstGeom prst="rect">
            <a:avLst/>
          </a:prstGeom>
          <a:noFill/>
          <a:ln w="9525">
            <a:noFill/>
            <a:miter lim="800000"/>
            <a:headEnd/>
            <a:tailEnd/>
          </a:ln>
        </p:spPr>
      </p:pic>
      <p:sp>
        <p:nvSpPr>
          <p:cNvPr id="374800" name="Text Box 16"/>
          <p:cNvSpPr txBox="1">
            <a:spLocks noChangeArrowheads="1"/>
          </p:cNvSpPr>
          <p:nvPr/>
        </p:nvSpPr>
        <p:spPr bwMode="auto">
          <a:xfrm>
            <a:off x="241300" y="3235325"/>
            <a:ext cx="2336800" cy="412750"/>
          </a:xfrm>
          <a:prstGeom prst="rect">
            <a:avLst/>
          </a:prstGeom>
          <a:noFill/>
          <a:ln w="9525">
            <a:noFill/>
            <a:miter lim="800000"/>
            <a:headEnd/>
            <a:tailEnd/>
          </a:ln>
          <a:effectLst/>
        </p:spPr>
        <p:txBody>
          <a:bodyPr>
            <a:spAutoFit/>
          </a:bodyPr>
          <a:lstStyle/>
          <a:p>
            <a:pPr algn="r">
              <a:lnSpc>
                <a:spcPct val="80000"/>
              </a:lnSpc>
              <a:spcBef>
                <a:spcPct val="50000"/>
              </a:spcBef>
              <a:defRPr/>
            </a:pPr>
            <a:r>
              <a:rPr lang="fr-FR" sz="1000">
                <a:effectLst>
                  <a:outerShdw blurRad="38100" dist="38100" dir="2700000" algn="tl">
                    <a:srgbClr val="000000"/>
                  </a:outerShdw>
                </a:effectLst>
                <a:latin typeface="Arial" pitchFamily="34" charset="0"/>
                <a:cs typeface="Arial" pitchFamily="34" charset="0"/>
              </a:rPr>
              <a:t>Le relief avec les courbes de </a:t>
            </a:r>
          </a:p>
          <a:p>
            <a:pPr algn="r">
              <a:lnSpc>
                <a:spcPct val="80000"/>
              </a:lnSpc>
              <a:spcBef>
                <a:spcPct val="50000"/>
              </a:spcBef>
              <a:defRPr/>
            </a:pPr>
            <a:r>
              <a:rPr lang="fr-FR" sz="1000">
                <a:effectLst>
                  <a:outerShdw blurRad="38100" dist="38100" dir="2700000" algn="tl">
                    <a:srgbClr val="000000"/>
                  </a:outerShdw>
                </a:effectLst>
                <a:latin typeface="Arial" pitchFamily="34" charset="0"/>
                <a:cs typeface="Arial" pitchFamily="34" charset="0"/>
              </a:rPr>
              <a:t>niveau (IGN). Source: U. Laval</a:t>
            </a:r>
          </a:p>
        </p:txBody>
      </p:sp>
      <p:pic>
        <p:nvPicPr>
          <p:cNvPr id="47112" name="Picture 15"/>
          <p:cNvPicPr>
            <a:picLocks noChangeAspect="1" noChangeArrowheads="1"/>
          </p:cNvPicPr>
          <p:nvPr/>
        </p:nvPicPr>
        <p:blipFill>
          <a:blip r:embed="rId4" cstate="print"/>
          <a:srcRect/>
          <a:stretch>
            <a:fillRect/>
          </a:stretch>
        </p:blipFill>
        <p:spPr bwMode="auto">
          <a:xfrm>
            <a:off x="4578350" y="2767013"/>
            <a:ext cx="1787525" cy="1785937"/>
          </a:xfrm>
          <a:prstGeom prst="rect">
            <a:avLst/>
          </a:prstGeom>
          <a:noFill/>
          <a:ln w="9525">
            <a:noFill/>
            <a:miter lim="800000"/>
            <a:headEnd/>
            <a:tailEnd/>
          </a:ln>
        </p:spPr>
      </p:pic>
      <p:sp>
        <p:nvSpPr>
          <p:cNvPr id="374801" name="Text Box 17"/>
          <p:cNvSpPr txBox="1">
            <a:spLocks noChangeArrowheads="1"/>
          </p:cNvSpPr>
          <p:nvPr/>
        </p:nvSpPr>
        <p:spPr bwMode="auto">
          <a:xfrm>
            <a:off x="6477000" y="3235325"/>
            <a:ext cx="1955800" cy="412750"/>
          </a:xfrm>
          <a:prstGeom prst="rect">
            <a:avLst/>
          </a:prstGeom>
          <a:noFill/>
          <a:ln w="9525">
            <a:noFill/>
            <a:miter lim="800000"/>
            <a:headEnd/>
            <a:tailEnd/>
          </a:ln>
          <a:effectLst/>
        </p:spPr>
        <p:txBody>
          <a:bodyPr>
            <a:spAutoFit/>
          </a:bodyPr>
          <a:lstStyle/>
          <a:p>
            <a:pPr>
              <a:lnSpc>
                <a:spcPct val="80000"/>
              </a:lnSpc>
              <a:spcBef>
                <a:spcPct val="50000"/>
              </a:spcBef>
              <a:defRPr/>
            </a:pPr>
            <a:r>
              <a:rPr lang="fr-FR" sz="1000">
                <a:effectLst>
                  <a:outerShdw blurRad="38100" dist="38100" dir="2700000" algn="tl">
                    <a:srgbClr val="000000"/>
                  </a:outerShdw>
                </a:effectLst>
                <a:latin typeface="Arial" pitchFamily="34" charset="0"/>
                <a:cs typeface="Arial" pitchFamily="34" charset="0"/>
              </a:rPr>
              <a:t>Le relief avec estompage (IGN)</a:t>
            </a:r>
          </a:p>
          <a:p>
            <a:pPr>
              <a:lnSpc>
                <a:spcPct val="80000"/>
              </a:lnSpc>
              <a:spcBef>
                <a:spcPct val="50000"/>
              </a:spcBef>
              <a:defRPr/>
            </a:pPr>
            <a:r>
              <a:rPr lang="fr-FR" sz="1000">
                <a:effectLst>
                  <a:outerShdw blurRad="38100" dist="38100" dir="2700000" algn="tl">
                    <a:srgbClr val="000000"/>
                  </a:outerShdw>
                </a:effectLst>
                <a:latin typeface="Arial" pitchFamily="34" charset="0"/>
                <a:cs typeface="Arial" pitchFamily="34" charset="0"/>
              </a:rPr>
              <a:t>Source: U. Laval</a:t>
            </a:r>
          </a:p>
        </p:txBody>
      </p:sp>
      <p:sp>
        <p:nvSpPr>
          <p:cNvPr id="374805" name="Text Box 21"/>
          <p:cNvSpPr txBox="1">
            <a:spLocks noChangeArrowheads="1"/>
          </p:cNvSpPr>
          <p:nvPr/>
        </p:nvSpPr>
        <p:spPr bwMode="auto">
          <a:xfrm>
            <a:off x="549275" y="4838700"/>
            <a:ext cx="8026400" cy="1190625"/>
          </a:xfrm>
          <a:prstGeom prst="rect">
            <a:avLst/>
          </a:prstGeom>
          <a:solidFill>
            <a:srgbClr val="C0C0C0">
              <a:alpha val="10001"/>
            </a:srgbClr>
          </a:solidFill>
          <a:ln w="9525">
            <a:noFill/>
            <a:miter lim="800000"/>
            <a:headEnd/>
            <a:tailEnd/>
          </a:ln>
          <a:effectLst/>
        </p:spPr>
        <p:txBody>
          <a:bodyPr>
            <a:spAutoFit/>
          </a:bodyPr>
          <a:lstStyle/>
          <a:p>
            <a:pPr>
              <a:spcBef>
                <a:spcPct val="50000"/>
              </a:spcBef>
              <a:defRPr/>
            </a:pPr>
            <a:r>
              <a:rPr lang="fr-FR">
                <a:effectLst>
                  <a:outerShdw blurRad="38100" dist="38100" dir="2700000" algn="tl">
                    <a:srgbClr val="000000"/>
                  </a:outerShdw>
                </a:effectLst>
                <a:latin typeface="Arial" pitchFamily="34" charset="0"/>
                <a:cs typeface="Arial" pitchFamily="34" charset="0"/>
              </a:rPr>
              <a:t>Cette technique se base sur des règles d’éclairement : l’éclairement zénithal utilise des rayons lumineux qui tombent verticalement sur le terrain. L’éclairement oblique résulte des rayons qui proviennent du nord-ouest à 45° par rapport au plan horizontal. Une combinaison des deux est la plus utilisé.</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Les données spatio-temporelles</a:t>
            </a:r>
            <a:endParaRPr lang="fr-FR" sz="3200" i="1">
              <a:effectLst>
                <a:outerShdw blurRad="38100" dist="38100" dir="2700000" algn="tl">
                  <a:srgbClr val="000000"/>
                </a:outerShdw>
              </a:effectLst>
              <a:latin typeface="Arial" charset="0"/>
            </a:endParaRPr>
          </a:p>
        </p:txBody>
      </p:sp>
      <p:sp>
        <p:nvSpPr>
          <p:cNvPr id="385027" name="Text Box 3"/>
          <p:cNvSpPr txBox="1">
            <a:spLocks noChangeArrowheads="1"/>
          </p:cNvSpPr>
          <p:nvPr/>
        </p:nvSpPr>
        <p:spPr bwMode="auto">
          <a:xfrm>
            <a:off x="384175" y="1879600"/>
            <a:ext cx="8369300" cy="4327525"/>
          </a:xfrm>
          <a:prstGeom prst="rect">
            <a:avLst/>
          </a:prstGeom>
          <a:solidFill>
            <a:srgbClr val="C0C0C0">
              <a:alpha val="10001"/>
            </a:srgbClr>
          </a:solidFill>
          <a:ln w="9525">
            <a:noFill/>
            <a:miter lim="800000"/>
            <a:headEnd/>
            <a:tailEnd/>
          </a:ln>
          <a:effectLst/>
        </p:spPr>
        <p:txBody>
          <a:bodyPr>
            <a:spAutoFit/>
          </a:bodyPr>
          <a:lstStyle/>
          <a:p>
            <a:pPr>
              <a:spcBef>
                <a:spcPct val="50000"/>
              </a:spcBef>
              <a:spcAft>
                <a:spcPct val="45000"/>
              </a:spcAft>
              <a:defRPr/>
            </a:pPr>
            <a:r>
              <a:rPr lang="fr-FR" sz="2000">
                <a:effectLst>
                  <a:outerShdw blurRad="38100" dist="38100" dir="2700000" algn="tl">
                    <a:srgbClr val="000000"/>
                  </a:outerShdw>
                </a:effectLst>
                <a:latin typeface="Arial" charset="0"/>
              </a:rPr>
              <a:t>Avec la diffusion des outils de localisation (tel que le GPS) et l’évolution de la société, la représentation des données demande l’inclusion d’une nouvelle dimension: le temps. Ceci pour répondre à une multitude des questions comme par exemple : la vitesse d’éloignement (ou de rapprochement) entre les objets, l’historique des rencontres, la localisation des objets à un moment précis, les données attributaires (qui évoluent, qui changent)...</a:t>
            </a:r>
          </a:p>
          <a:p>
            <a:pPr>
              <a:spcBef>
                <a:spcPct val="50000"/>
              </a:spcBef>
              <a:spcAft>
                <a:spcPct val="45000"/>
              </a:spcAft>
              <a:defRPr/>
            </a:pPr>
            <a:r>
              <a:rPr lang="fr-FR" altLang="zh-CN" sz="2000">
                <a:effectLst>
                  <a:outerShdw blurRad="38100" dist="38100" dir="2700000" algn="tl">
                    <a:srgbClr val="000000"/>
                  </a:outerShdw>
                </a:effectLst>
                <a:latin typeface="Arial" charset="0"/>
                <a:ea typeface="宋体" pitchFamily="2" charset="-122"/>
              </a:rPr>
              <a:t>Ces données sont difficiles à manipuler dans les systèmes classiques de gestion de données, qui ne sont pas outillés pour les données de dimension supérieure à 1.</a:t>
            </a:r>
          </a:p>
          <a:p>
            <a:pPr>
              <a:spcBef>
                <a:spcPct val="50000"/>
              </a:spcBef>
              <a:spcAft>
                <a:spcPct val="45000"/>
              </a:spcAft>
              <a:defRPr/>
            </a:pPr>
            <a:r>
              <a:rPr lang="fr-FR" sz="2000">
                <a:effectLst>
                  <a:outerShdw blurRad="38100" dist="38100" dir="2700000" algn="tl">
                    <a:srgbClr val="000000"/>
                  </a:outerShdw>
                </a:effectLst>
                <a:latin typeface="Arial" charset="0"/>
              </a:rPr>
              <a:t>Des travaux se font pour intégrer la dimension « temps » dans une base de données mais la représentation graphique reste timide. </a:t>
            </a:r>
          </a:p>
        </p:txBody>
      </p:sp>
      <p:sp>
        <p:nvSpPr>
          <p:cNvPr id="385028" name="Text Box 4"/>
          <p:cNvSpPr txBox="1">
            <a:spLocks noChangeArrowheads="1"/>
          </p:cNvSpPr>
          <p:nvPr/>
        </p:nvSpPr>
        <p:spPr bwMode="auto">
          <a:xfrm>
            <a:off x="363538" y="1281113"/>
            <a:ext cx="6029325"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Représentation des données spatio-temporelles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Les données spatio-temporelles</a:t>
            </a:r>
            <a:endParaRPr lang="fr-FR" sz="3200" i="1">
              <a:effectLst>
                <a:outerShdw blurRad="38100" dist="38100" dir="2700000" algn="tl">
                  <a:srgbClr val="000000"/>
                </a:outerShdw>
              </a:effectLst>
              <a:latin typeface="Arial" charset="0"/>
            </a:endParaRPr>
          </a:p>
        </p:txBody>
      </p:sp>
      <p:sp>
        <p:nvSpPr>
          <p:cNvPr id="390147" name="Text Box 3"/>
          <p:cNvSpPr txBox="1">
            <a:spLocks noChangeArrowheads="1"/>
          </p:cNvSpPr>
          <p:nvPr/>
        </p:nvSpPr>
        <p:spPr bwMode="auto">
          <a:xfrm>
            <a:off x="358775" y="2108200"/>
            <a:ext cx="3403600" cy="2976563"/>
          </a:xfrm>
          <a:prstGeom prst="rect">
            <a:avLst/>
          </a:prstGeom>
          <a:solidFill>
            <a:srgbClr val="C0C0C0">
              <a:alpha val="10001"/>
            </a:srgbClr>
          </a:solidFill>
          <a:ln w="9525">
            <a:noFill/>
            <a:miter lim="800000"/>
            <a:headEnd/>
            <a:tailEnd/>
          </a:ln>
          <a:effectLst/>
        </p:spPr>
        <p:txBody>
          <a:bodyPr>
            <a:spAutoFit/>
          </a:bodyPr>
          <a:lstStyle/>
          <a:p>
            <a:pPr>
              <a:spcBef>
                <a:spcPct val="50000"/>
              </a:spcBef>
              <a:defRPr/>
            </a:pPr>
            <a:r>
              <a:rPr lang="fr-FR">
                <a:effectLst>
                  <a:outerShdw blurRad="38100" dist="38100" dir="2700000" algn="tl">
                    <a:srgbClr val="000000"/>
                  </a:outerShdw>
                </a:effectLst>
                <a:latin typeface="Arial" charset="0"/>
              </a:rPr>
              <a:t>Une forme de représentation avec un SIG est celle qui montre un phénomène à un moment précis et la comparaison à une autre date. </a:t>
            </a:r>
          </a:p>
          <a:p>
            <a:pPr>
              <a:spcBef>
                <a:spcPct val="50000"/>
              </a:spcBef>
              <a:defRPr/>
            </a:pPr>
            <a:r>
              <a:rPr lang="fr-FR">
                <a:effectLst>
                  <a:outerShdw blurRad="38100" dist="38100" dir="2700000" algn="tl">
                    <a:srgbClr val="000000"/>
                  </a:outerShdw>
                </a:effectLst>
                <a:latin typeface="Arial" charset="0"/>
              </a:rPr>
              <a:t>Une échelle temporelle et géographique sont choisies (ce qui signifie souvent une perte de précision par rapport aux données d’origine)</a:t>
            </a:r>
          </a:p>
        </p:txBody>
      </p:sp>
      <p:sp>
        <p:nvSpPr>
          <p:cNvPr id="390148" name="Text Box 4"/>
          <p:cNvSpPr txBox="1">
            <a:spLocks noChangeArrowheads="1"/>
          </p:cNvSpPr>
          <p:nvPr/>
        </p:nvSpPr>
        <p:spPr bwMode="auto">
          <a:xfrm>
            <a:off x="300038" y="1344613"/>
            <a:ext cx="6029325"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Représentation des données spatio-temporelles</a:t>
            </a:r>
          </a:p>
        </p:txBody>
      </p:sp>
      <p:pic>
        <p:nvPicPr>
          <p:cNvPr id="49157" name="Picture 5"/>
          <p:cNvPicPr>
            <a:picLocks noChangeAspect="1" noChangeArrowheads="1"/>
          </p:cNvPicPr>
          <p:nvPr/>
        </p:nvPicPr>
        <p:blipFill>
          <a:blip r:embed="rId3" cstate="print"/>
          <a:srcRect l="983" t="11661" r="26572" b="7159"/>
          <a:stretch>
            <a:fillRect/>
          </a:stretch>
        </p:blipFill>
        <p:spPr bwMode="auto">
          <a:xfrm>
            <a:off x="4014788" y="2108200"/>
            <a:ext cx="5129212" cy="3579813"/>
          </a:xfrm>
          <a:prstGeom prst="rect">
            <a:avLst/>
          </a:prstGeom>
          <a:noFill/>
          <a:ln w="9525">
            <a:noFill/>
            <a:miter lim="800000"/>
            <a:headEnd/>
            <a:tailEnd/>
          </a:ln>
        </p:spPr>
      </p:pic>
      <p:sp>
        <p:nvSpPr>
          <p:cNvPr id="390150" name="Text Box 6"/>
          <p:cNvSpPr txBox="1">
            <a:spLocks noChangeArrowheads="1"/>
          </p:cNvSpPr>
          <p:nvPr/>
        </p:nvSpPr>
        <p:spPr bwMode="auto">
          <a:xfrm>
            <a:off x="4432300" y="5867400"/>
            <a:ext cx="4559300" cy="457200"/>
          </a:xfrm>
          <a:prstGeom prst="rect">
            <a:avLst/>
          </a:prstGeom>
          <a:noFill/>
          <a:ln w="9525">
            <a:noFill/>
            <a:miter lim="800000"/>
            <a:headEnd/>
            <a:tailEnd/>
          </a:ln>
          <a:effectLst/>
        </p:spPr>
        <p:txBody>
          <a:bodyPr>
            <a:spAutoFit/>
          </a:bodyPr>
          <a:lstStyle/>
          <a:p>
            <a:pPr algn="r">
              <a:spcBef>
                <a:spcPct val="50000"/>
              </a:spcBef>
              <a:defRPr/>
            </a:pPr>
            <a:r>
              <a:rPr lang="fr-FR" sz="1200">
                <a:effectLst>
                  <a:outerShdw blurRad="38100" dist="38100" dir="2700000" algn="tl">
                    <a:srgbClr val="000000"/>
                  </a:outerShdw>
                </a:effectLst>
                <a:latin typeface="Arial" charset="0"/>
              </a:rPr>
              <a:t>Exemple de l’incidence mensuelle de la dengue hémorragique par district et par mois en 1997 (Thaïlande)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5266" name="Rectangle 2"/>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Les données spatio-temporelles</a:t>
            </a:r>
            <a:endParaRPr lang="fr-FR" sz="3200" i="1">
              <a:effectLst>
                <a:outerShdw blurRad="38100" dist="38100" dir="2700000" algn="tl">
                  <a:srgbClr val="000000"/>
                </a:outerShdw>
              </a:effectLst>
              <a:latin typeface="Arial" charset="0"/>
            </a:endParaRPr>
          </a:p>
        </p:txBody>
      </p:sp>
      <p:sp>
        <p:nvSpPr>
          <p:cNvPr id="395267" name="Text Box 3"/>
          <p:cNvSpPr txBox="1">
            <a:spLocks noChangeArrowheads="1"/>
          </p:cNvSpPr>
          <p:nvPr/>
        </p:nvSpPr>
        <p:spPr bwMode="auto">
          <a:xfrm>
            <a:off x="358775" y="1917700"/>
            <a:ext cx="5308600" cy="4149725"/>
          </a:xfrm>
          <a:prstGeom prst="rect">
            <a:avLst/>
          </a:prstGeom>
          <a:solidFill>
            <a:srgbClr val="C0C0C0">
              <a:alpha val="10001"/>
            </a:srgbClr>
          </a:solidFill>
          <a:ln w="9525">
            <a:noFill/>
            <a:miter lim="800000"/>
            <a:headEnd/>
            <a:tailEnd/>
          </a:ln>
          <a:effectLst/>
        </p:spPr>
        <p:txBody>
          <a:bodyPr>
            <a:spAutoFit/>
          </a:bodyPr>
          <a:lstStyle/>
          <a:p>
            <a:pPr>
              <a:spcBef>
                <a:spcPct val="50000"/>
              </a:spcBef>
              <a:defRPr/>
            </a:pPr>
            <a:r>
              <a:rPr lang="fr-FR" i="1">
                <a:effectLst>
                  <a:outerShdw blurRad="38100" dist="38100" dir="2700000" algn="tl">
                    <a:srgbClr val="000000"/>
                  </a:outerShdw>
                </a:effectLst>
                <a:latin typeface="Arial" charset="0"/>
              </a:rPr>
              <a:t>Aquarium :</a:t>
            </a:r>
            <a:r>
              <a:rPr lang="fr-FR">
                <a:effectLst>
                  <a:outerShdw blurRad="38100" dist="38100" dir="2700000" algn="tl">
                    <a:srgbClr val="000000"/>
                  </a:outerShdw>
                </a:effectLst>
                <a:latin typeface="Arial" charset="0"/>
              </a:rPr>
              <a:t> Représentation du temps dans l’axe Z.</a:t>
            </a:r>
          </a:p>
          <a:p>
            <a:pPr>
              <a:spcBef>
                <a:spcPct val="50000"/>
              </a:spcBef>
              <a:defRPr/>
            </a:pPr>
            <a:r>
              <a:rPr lang="fr-FR" sz="1400">
                <a:effectLst>
                  <a:outerShdw blurRad="38100" dist="38100" dir="2700000" algn="tl">
                    <a:srgbClr val="000000"/>
                  </a:outerShdw>
                </a:effectLst>
                <a:latin typeface="Arial" charset="0"/>
              </a:rPr>
              <a:t>Méthode dévéloppé par Mei-Po Kwan. Université d’Etat de l’Ohio.</a:t>
            </a:r>
          </a:p>
          <a:p>
            <a:pPr>
              <a:spcBef>
                <a:spcPct val="50000"/>
              </a:spcBef>
              <a:defRPr/>
            </a:pPr>
            <a:endParaRPr lang="fr-FR" sz="1000">
              <a:effectLst>
                <a:outerShdw blurRad="38100" dist="38100" dir="2700000" algn="tl">
                  <a:srgbClr val="000000"/>
                </a:outerShdw>
              </a:effectLst>
              <a:latin typeface="Arial" charset="0"/>
            </a:endParaRPr>
          </a:p>
          <a:p>
            <a:pPr>
              <a:spcBef>
                <a:spcPct val="50000"/>
              </a:spcBef>
              <a:defRPr/>
            </a:pPr>
            <a:r>
              <a:rPr lang="fr-FR">
                <a:effectLst>
                  <a:outerShdw blurRad="38100" dist="38100" dir="2700000" algn="tl">
                    <a:srgbClr val="000000"/>
                  </a:outerShdw>
                </a:effectLst>
                <a:latin typeface="Arial" charset="0"/>
              </a:rPr>
              <a:t>Avantages : visualisation de l’endroit de croissement (les objets dans le même endroit au même moment); représentation de la vitesse (plus l’angle de la ligne est élevé, plus l’objet est lent); durée du trajet (plus la ligne est haute, plus le trajet est long).</a:t>
            </a:r>
          </a:p>
          <a:p>
            <a:pPr>
              <a:spcBef>
                <a:spcPct val="50000"/>
              </a:spcBef>
              <a:defRPr/>
            </a:pPr>
            <a:r>
              <a:rPr lang="fr-FR">
                <a:effectLst>
                  <a:outerShdw blurRad="38100" dist="38100" dir="2700000" algn="tl">
                    <a:srgbClr val="000000"/>
                  </a:outerShdw>
                </a:effectLst>
                <a:latin typeface="Arial" charset="0"/>
              </a:rPr>
              <a:t>Désavantages : Visualisation difficile avec plusieurs objets; plus adapté à une visualisation sur ordinateur (souplesse de visualisation en 3D) qu’un support 2D.</a:t>
            </a:r>
          </a:p>
        </p:txBody>
      </p:sp>
      <p:sp>
        <p:nvSpPr>
          <p:cNvPr id="395268" name="Text Box 4"/>
          <p:cNvSpPr txBox="1">
            <a:spLocks noChangeArrowheads="1"/>
          </p:cNvSpPr>
          <p:nvPr/>
        </p:nvSpPr>
        <p:spPr bwMode="auto">
          <a:xfrm>
            <a:off x="300038" y="1281113"/>
            <a:ext cx="6029325"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Représentation des données spatio-temporelles</a:t>
            </a:r>
          </a:p>
        </p:txBody>
      </p:sp>
      <p:sp>
        <p:nvSpPr>
          <p:cNvPr id="395270" name="Text Box 6"/>
          <p:cNvSpPr txBox="1">
            <a:spLocks noChangeArrowheads="1"/>
          </p:cNvSpPr>
          <p:nvPr/>
        </p:nvSpPr>
        <p:spPr bwMode="auto">
          <a:xfrm>
            <a:off x="965200" y="6324600"/>
            <a:ext cx="4787900" cy="396875"/>
          </a:xfrm>
          <a:prstGeom prst="rect">
            <a:avLst/>
          </a:prstGeom>
          <a:noFill/>
          <a:ln w="9525">
            <a:noFill/>
            <a:miter lim="800000"/>
            <a:headEnd/>
            <a:tailEnd/>
          </a:ln>
          <a:effectLst/>
        </p:spPr>
        <p:txBody>
          <a:bodyPr>
            <a:spAutoFit/>
          </a:bodyPr>
          <a:lstStyle/>
          <a:p>
            <a:pPr algn="r">
              <a:spcBef>
                <a:spcPct val="50000"/>
              </a:spcBef>
              <a:defRPr/>
            </a:pPr>
            <a:r>
              <a:rPr lang="fr-FR" sz="1000">
                <a:effectLst>
                  <a:outerShdw blurRad="38100" dist="38100" dir="2700000" algn="tl">
                    <a:srgbClr val="000000"/>
                  </a:outerShdw>
                </a:effectLst>
                <a:latin typeface="Arial" charset="0"/>
              </a:rPr>
              <a:t>Source: Allain P;, et al., 2009. Interroger et représenter des données spatio-temporelles. Des pistes pour demain. Université Rennes II</a:t>
            </a:r>
          </a:p>
        </p:txBody>
      </p:sp>
      <p:pic>
        <p:nvPicPr>
          <p:cNvPr id="50182" name="Picture 7"/>
          <p:cNvPicPr>
            <a:picLocks noChangeAspect="1" noChangeArrowheads="1"/>
          </p:cNvPicPr>
          <p:nvPr/>
        </p:nvPicPr>
        <p:blipFill>
          <a:blip r:embed="rId3" cstate="print"/>
          <a:srcRect l="14125" t="11301" r="11115" b="10959"/>
          <a:stretch>
            <a:fillRect/>
          </a:stretch>
        </p:blipFill>
        <p:spPr bwMode="auto">
          <a:xfrm>
            <a:off x="5737225" y="1727200"/>
            <a:ext cx="3143250" cy="2209800"/>
          </a:xfrm>
          <a:prstGeom prst="rect">
            <a:avLst/>
          </a:prstGeom>
          <a:noFill/>
          <a:ln w="9525">
            <a:noFill/>
            <a:miter lim="800000"/>
            <a:headEnd/>
            <a:tailEnd/>
          </a:ln>
        </p:spPr>
      </p:pic>
      <p:pic>
        <p:nvPicPr>
          <p:cNvPr id="50183" name="Picture 8"/>
          <p:cNvPicPr>
            <a:picLocks noChangeAspect="1" noChangeArrowheads="1"/>
          </p:cNvPicPr>
          <p:nvPr/>
        </p:nvPicPr>
        <p:blipFill>
          <a:blip r:embed="rId4" cstate="print"/>
          <a:srcRect l="15514" t="12048" r="16208"/>
          <a:stretch>
            <a:fillRect/>
          </a:stretch>
        </p:blipFill>
        <p:spPr bwMode="auto">
          <a:xfrm>
            <a:off x="5854700" y="4076700"/>
            <a:ext cx="3033713"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Rot="1" noChangeArrowheads="1"/>
          </p:cNvSpPr>
          <p:nvPr/>
        </p:nvSpPr>
        <p:spPr bwMode="auto">
          <a:xfrm>
            <a:off x="0" y="2349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Les données spatio-temporelles</a:t>
            </a:r>
            <a:endParaRPr lang="fr-FR" sz="3200" i="1">
              <a:effectLst>
                <a:outerShdw blurRad="38100" dist="38100" dir="2700000" algn="tl">
                  <a:srgbClr val="000000"/>
                </a:outerShdw>
              </a:effectLst>
              <a:latin typeface="Arial" charset="0"/>
            </a:endParaRPr>
          </a:p>
        </p:txBody>
      </p:sp>
      <p:sp>
        <p:nvSpPr>
          <p:cNvPr id="402435" name="Text Box 3"/>
          <p:cNvSpPr txBox="1">
            <a:spLocks noChangeArrowheads="1"/>
          </p:cNvSpPr>
          <p:nvPr/>
        </p:nvSpPr>
        <p:spPr bwMode="auto">
          <a:xfrm>
            <a:off x="358775" y="1917700"/>
            <a:ext cx="8213725" cy="1328738"/>
          </a:xfrm>
          <a:prstGeom prst="rect">
            <a:avLst/>
          </a:prstGeom>
          <a:solidFill>
            <a:srgbClr val="C0C0C0">
              <a:alpha val="10001"/>
            </a:srgbClr>
          </a:solidFill>
          <a:ln w="9525">
            <a:noFill/>
            <a:miter lim="800000"/>
            <a:headEnd/>
            <a:tailEnd/>
          </a:ln>
          <a:effectLst/>
        </p:spPr>
        <p:txBody>
          <a:bodyPr>
            <a:spAutoFit/>
          </a:bodyPr>
          <a:lstStyle/>
          <a:p>
            <a:pPr>
              <a:spcBef>
                <a:spcPct val="50000"/>
              </a:spcBef>
              <a:defRPr/>
            </a:pPr>
            <a:r>
              <a:rPr lang="fr-FR">
                <a:effectLst>
                  <a:outerShdw blurRad="38100" dist="38100" dir="2700000" algn="tl">
                    <a:srgbClr val="000000"/>
                  </a:outerShdw>
                </a:effectLst>
                <a:latin typeface="Arial" charset="0"/>
              </a:rPr>
              <a:t>Exemple : épidémie de grippe aviaire (Avian Influenza H5N1) par district en Thaïlande (2008)</a:t>
            </a:r>
          </a:p>
          <a:p>
            <a:pPr>
              <a:spcBef>
                <a:spcPct val="50000"/>
              </a:spcBef>
              <a:defRPr/>
            </a:pPr>
            <a:r>
              <a:rPr lang="fr-FR">
                <a:effectLst>
                  <a:outerShdw blurRad="38100" dist="38100" dir="2700000" algn="tl">
                    <a:srgbClr val="000000"/>
                  </a:outerShdw>
                </a:effectLst>
                <a:latin typeface="Arial" charset="0"/>
              </a:rPr>
              <a:t>Un point par foyer épidémique par semaine et par district (en rouge les nouveaux foyers, en jaune les anciens foyers)</a:t>
            </a:r>
          </a:p>
        </p:txBody>
      </p:sp>
      <p:sp>
        <p:nvSpPr>
          <p:cNvPr id="402436" name="Text Box 4"/>
          <p:cNvSpPr txBox="1">
            <a:spLocks noChangeArrowheads="1"/>
          </p:cNvSpPr>
          <p:nvPr/>
        </p:nvSpPr>
        <p:spPr bwMode="auto">
          <a:xfrm>
            <a:off x="300038" y="1281113"/>
            <a:ext cx="6029325" cy="396875"/>
          </a:xfrm>
          <a:prstGeom prst="rect">
            <a:avLst/>
          </a:prstGeom>
          <a:noFill/>
          <a:ln w="9525">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charset="0"/>
                <a:cs typeface="Tahoma" pitchFamily="34" charset="0"/>
              </a:rPr>
              <a:t>Les animations vidéo</a:t>
            </a:r>
          </a:p>
        </p:txBody>
      </p:sp>
      <p:sp>
        <p:nvSpPr>
          <p:cNvPr id="51205" name="Text Box 8">
            <a:hlinkClick r:id="rId3" action="ppaction://hlinkfile"/>
          </p:cNvPr>
          <p:cNvSpPr txBox="1">
            <a:spLocks noChangeArrowheads="1"/>
          </p:cNvSpPr>
          <p:nvPr/>
        </p:nvSpPr>
        <p:spPr bwMode="auto">
          <a:xfrm>
            <a:off x="3032125" y="4021138"/>
            <a:ext cx="3281363" cy="336550"/>
          </a:xfrm>
          <a:prstGeom prst="rect">
            <a:avLst/>
          </a:prstGeom>
          <a:noFill/>
          <a:ln w="9525">
            <a:noFill/>
            <a:miter lim="800000"/>
            <a:headEnd/>
            <a:tailEnd/>
          </a:ln>
        </p:spPr>
        <p:txBody>
          <a:bodyPr>
            <a:spAutoFit/>
          </a:bodyPr>
          <a:lstStyle/>
          <a:p>
            <a:pPr eaLnBrk="0" hangingPunct="0">
              <a:spcBef>
                <a:spcPct val="50000"/>
              </a:spcBef>
            </a:pPr>
            <a:r>
              <a:rPr lang="fr-FR" sz="1600">
                <a:solidFill>
                  <a:srgbClr val="FFFFFF"/>
                </a:solidFill>
                <a:latin typeface="Arial" charset="0"/>
                <a:sym typeface="Wingdings" pitchFamily="2" charset="2"/>
              </a:rPr>
              <a:t> </a:t>
            </a:r>
            <a:r>
              <a:rPr lang="fr-FR" sz="1600">
                <a:solidFill>
                  <a:srgbClr val="FFFFFF"/>
                </a:solidFill>
                <a:latin typeface="Arial" charset="0"/>
              </a:rPr>
              <a:t>animation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L’habillage d’une carte</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La carte</a:t>
            </a:r>
            <a:endParaRPr lang="fr-FR" sz="3200" i="1" smtClean="0">
              <a:solidFill>
                <a:schemeClr val="tx1"/>
              </a:solidFill>
              <a:latin typeface="Arial" pitchFamily="34" charset="0"/>
              <a:cs typeface="Arial" pitchFamily="34" charset="0"/>
            </a:endParaRPr>
          </a:p>
        </p:txBody>
      </p:sp>
      <p:sp>
        <p:nvSpPr>
          <p:cNvPr id="350212" name="Rectangle 4"/>
          <p:cNvSpPr>
            <a:spLocks noGrp="1" noRot="1" noChangeArrowheads="1"/>
          </p:cNvSpPr>
          <p:nvPr>
            <p:ph type="body" idx="1"/>
          </p:nvPr>
        </p:nvSpPr>
        <p:spPr>
          <a:xfrm>
            <a:off x="477838" y="1439863"/>
            <a:ext cx="8377237" cy="5046662"/>
          </a:xfrm>
          <a:solidFill>
            <a:srgbClr val="969696">
              <a:alpha val="10001"/>
            </a:srgbClr>
          </a:solidFill>
        </p:spPr>
        <p:txBody>
          <a:bodyPr/>
          <a:lstStyle/>
          <a:p>
            <a:pPr marL="0" indent="0" eaLnBrk="1" hangingPunct="1">
              <a:lnSpc>
                <a:spcPct val="95000"/>
              </a:lnSpc>
              <a:spcAft>
                <a:spcPct val="55000"/>
              </a:spcAft>
              <a:buClr>
                <a:srgbClr val="FFCC66"/>
              </a:buClr>
              <a:buSzPct val="70000"/>
              <a:defRPr/>
            </a:pPr>
            <a:r>
              <a:rPr lang="fr-FR" sz="2000" smtClean="0">
                <a:latin typeface="Arial" pitchFamily="34" charset="0"/>
                <a:cs typeface="Arial" pitchFamily="34" charset="0"/>
              </a:rPr>
              <a:t> Intérêt de la carte :</a:t>
            </a:r>
            <a:r>
              <a:rPr lang="fr-FR" sz="1800" smtClean="0">
                <a:latin typeface="Arial" pitchFamily="34" charset="0"/>
                <a:cs typeface="Arial" pitchFamily="34" charset="0"/>
              </a:rPr>
              <a:t> 	Outil de communication</a:t>
            </a:r>
          </a:p>
          <a:p>
            <a:pPr marL="0" indent="0" eaLnBrk="1" hangingPunct="1">
              <a:lnSpc>
                <a:spcPct val="40000"/>
              </a:lnSpc>
              <a:spcAft>
                <a:spcPct val="55000"/>
              </a:spcAft>
              <a:buClr>
                <a:srgbClr val="FFCC66"/>
              </a:buClr>
              <a:buSzPct val="70000"/>
              <a:buFont typeface="Arial" charset="0"/>
              <a:buNone/>
              <a:defRPr/>
            </a:pPr>
            <a:r>
              <a:rPr lang="fr-FR" sz="1800" smtClean="0">
                <a:latin typeface="Arial" pitchFamily="34" charset="0"/>
                <a:cs typeface="Arial" pitchFamily="34" charset="0"/>
              </a:rPr>
              <a:t>			Outil de travail</a:t>
            </a:r>
          </a:p>
          <a:p>
            <a:pPr marL="0" indent="0" eaLnBrk="1" hangingPunct="1">
              <a:lnSpc>
                <a:spcPct val="40000"/>
              </a:lnSpc>
              <a:spcAft>
                <a:spcPct val="55000"/>
              </a:spcAft>
              <a:buClr>
                <a:srgbClr val="FFCC66"/>
              </a:buClr>
              <a:buSzPct val="70000"/>
              <a:buFont typeface="Arial" charset="0"/>
              <a:buNone/>
              <a:defRPr/>
            </a:pPr>
            <a:r>
              <a:rPr lang="fr-FR" sz="1800" smtClean="0">
                <a:latin typeface="Arial" pitchFamily="34" charset="0"/>
                <a:cs typeface="Arial" pitchFamily="34" charset="0"/>
              </a:rPr>
              <a:t>			Accès à une base de données (carte interactive)</a:t>
            </a:r>
          </a:p>
          <a:p>
            <a:pPr marL="0" indent="0">
              <a:lnSpc>
                <a:spcPct val="90000"/>
              </a:lnSpc>
              <a:spcBef>
                <a:spcPct val="0"/>
              </a:spcBef>
              <a:spcAft>
                <a:spcPct val="55000"/>
              </a:spcAft>
              <a:buClrTx/>
              <a:buSzTx/>
              <a:buFontTx/>
              <a:buNone/>
              <a:defRPr/>
            </a:pPr>
            <a:endParaRPr lang="fr-FR" sz="2000" smtClean="0">
              <a:effectLst/>
              <a:latin typeface="Arial" pitchFamily="34" charset="0"/>
              <a:cs typeface="Arial" pitchFamily="34" charset="0"/>
            </a:endParaRPr>
          </a:p>
          <a:p>
            <a:pPr marL="0" indent="0">
              <a:lnSpc>
                <a:spcPct val="90000"/>
              </a:lnSpc>
              <a:spcBef>
                <a:spcPct val="0"/>
              </a:spcBef>
              <a:spcAft>
                <a:spcPct val="85000"/>
              </a:spcAft>
              <a:buClr>
                <a:srgbClr val="FFCC66"/>
              </a:buClr>
              <a:buSzPct val="70000"/>
              <a:defRPr/>
            </a:pPr>
            <a:r>
              <a:rPr lang="fr-FR" sz="2000" smtClean="0">
                <a:latin typeface="Arial" pitchFamily="34" charset="0"/>
                <a:cs typeface="Arial" pitchFamily="34" charset="0"/>
              </a:rPr>
              <a:t> Les questions auxquelles le lecteur de la carte doit trouver réponse :</a:t>
            </a:r>
          </a:p>
          <a:p>
            <a:pPr marL="819150" lvl="1">
              <a:lnSpc>
                <a:spcPct val="90000"/>
              </a:lnSpc>
              <a:spcBef>
                <a:spcPct val="0"/>
              </a:spcBef>
              <a:spcAft>
                <a:spcPct val="55000"/>
              </a:spcAft>
              <a:buClr>
                <a:srgbClr val="FFCC66"/>
              </a:buClr>
              <a:buSzPct val="70000"/>
              <a:defRPr/>
            </a:pPr>
            <a:r>
              <a:rPr lang="fr-FR" sz="1800" smtClean="0">
                <a:latin typeface="Arial" pitchFamily="34" charset="0"/>
                <a:cs typeface="Arial" pitchFamily="34" charset="0"/>
              </a:rPr>
              <a:t>Quel est le phénomène en présence ? </a:t>
            </a:r>
            <a:r>
              <a:rPr lang="fr-FR" sz="1800" smtClean="0">
                <a:solidFill>
                  <a:srgbClr val="FFCC66"/>
                </a:solidFill>
                <a:latin typeface="Arial" pitchFamily="34" charset="0"/>
                <a:cs typeface="Arial" pitchFamily="34" charset="0"/>
              </a:rPr>
              <a:t>Quoi ?</a:t>
            </a:r>
          </a:p>
          <a:p>
            <a:pPr marL="819150" lvl="1">
              <a:lnSpc>
                <a:spcPct val="90000"/>
              </a:lnSpc>
              <a:spcBef>
                <a:spcPct val="0"/>
              </a:spcBef>
              <a:spcAft>
                <a:spcPct val="55000"/>
              </a:spcAft>
              <a:buClr>
                <a:srgbClr val="FFCC66"/>
              </a:buClr>
              <a:buSzPct val="70000"/>
              <a:defRPr/>
            </a:pPr>
            <a:r>
              <a:rPr lang="fr-FR" sz="1800" smtClean="0">
                <a:latin typeface="Arial" pitchFamily="34" charset="0"/>
                <a:cs typeface="Arial" pitchFamily="34" charset="0"/>
              </a:rPr>
              <a:t>Où se localise le phénomène ? </a:t>
            </a:r>
            <a:r>
              <a:rPr lang="fr-FR" sz="1800" smtClean="0">
                <a:solidFill>
                  <a:srgbClr val="FFCC66"/>
                </a:solidFill>
                <a:latin typeface="Arial" pitchFamily="34" charset="0"/>
                <a:cs typeface="Arial" pitchFamily="34" charset="0"/>
              </a:rPr>
              <a:t>Où ?</a:t>
            </a:r>
          </a:p>
          <a:p>
            <a:pPr marL="819150" lvl="1">
              <a:lnSpc>
                <a:spcPct val="90000"/>
              </a:lnSpc>
              <a:spcBef>
                <a:spcPct val="0"/>
              </a:spcBef>
              <a:spcAft>
                <a:spcPct val="55000"/>
              </a:spcAft>
              <a:buClr>
                <a:srgbClr val="FFCC66"/>
              </a:buClr>
              <a:buSzPct val="70000"/>
              <a:defRPr/>
            </a:pPr>
            <a:r>
              <a:rPr lang="fr-FR" sz="1800" smtClean="0">
                <a:latin typeface="Arial" pitchFamily="34" charset="0"/>
                <a:cs typeface="Arial" pitchFamily="34" charset="0"/>
              </a:rPr>
              <a:t>Quelle est la répartition d’ensemble du phénomène ? </a:t>
            </a:r>
            <a:r>
              <a:rPr lang="fr-FR" sz="1800" smtClean="0">
                <a:solidFill>
                  <a:srgbClr val="FFCC66"/>
                </a:solidFill>
                <a:latin typeface="Arial" pitchFamily="34" charset="0"/>
                <a:cs typeface="Arial" pitchFamily="34" charset="0"/>
              </a:rPr>
              <a:t>Comment ?</a:t>
            </a:r>
          </a:p>
          <a:p>
            <a:pPr marL="819150" lvl="1">
              <a:lnSpc>
                <a:spcPct val="90000"/>
              </a:lnSpc>
              <a:spcBef>
                <a:spcPct val="0"/>
              </a:spcBef>
              <a:spcAft>
                <a:spcPct val="55000"/>
              </a:spcAft>
              <a:buClr>
                <a:srgbClr val="FFCC66"/>
              </a:buClr>
              <a:buSzPct val="70000"/>
              <a:defRPr/>
            </a:pPr>
            <a:r>
              <a:rPr lang="fr-FR" sz="1800" smtClean="0">
                <a:latin typeface="Arial" pitchFamily="34" charset="0"/>
                <a:cs typeface="Arial" pitchFamily="34" charset="0"/>
              </a:rPr>
              <a:t>Quels sont les facteurs qui expliquent la répartition du phénomène ?  </a:t>
            </a:r>
            <a:r>
              <a:rPr lang="fr-FR" sz="1800" smtClean="0">
                <a:solidFill>
                  <a:srgbClr val="FFCC66"/>
                </a:solidFill>
                <a:latin typeface="Arial" pitchFamily="34" charset="0"/>
                <a:cs typeface="Arial" pitchFamily="34" charset="0"/>
              </a:rPr>
              <a:t>Pourquoi ?</a:t>
            </a:r>
          </a:p>
          <a:p>
            <a:pPr marL="0" indent="0">
              <a:lnSpc>
                <a:spcPct val="90000"/>
              </a:lnSpc>
              <a:spcBef>
                <a:spcPct val="0"/>
              </a:spcBef>
              <a:spcAft>
                <a:spcPct val="55000"/>
              </a:spcAft>
              <a:buClrTx/>
              <a:buSzTx/>
              <a:buFontTx/>
              <a:buNone/>
              <a:defRPr/>
            </a:pPr>
            <a:endParaRPr lang="fr-FR" sz="1800" b="1" smtClean="0">
              <a:latin typeface="Arial" pitchFamily="34" charset="0"/>
              <a:cs typeface="Arial" pitchFamily="34" charset="0"/>
            </a:endParaRPr>
          </a:p>
          <a:p>
            <a:pPr marL="0" indent="0">
              <a:lnSpc>
                <a:spcPct val="80000"/>
              </a:lnSpc>
              <a:spcBef>
                <a:spcPct val="0"/>
              </a:spcBef>
              <a:spcAft>
                <a:spcPct val="20000"/>
              </a:spcAft>
              <a:buClr>
                <a:srgbClr val="FFCC66"/>
              </a:buClr>
              <a:buSzPct val="70000"/>
              <a:defRPr/>
            </a:pPr>
            <a:r>
              <a:rPr lang="fr-FR" sz="2000" smtClean="0">
                <a:latin typeface="Arial" pitchFamily="34" charset="0"/>
                <a:cs typeface="Arial" pitchFamily="34" charset="0"/>
              </a:rPr>
              <a:t> Une carte n’est efficace que si elle permet de répondre à ces </a:t>
            </a:r>
          </a:p>
          <a:p>
            <a:pPr marL="0" indent="0">
              <a:lnSpc>
                <a:spcPct val="80000"/>
              </a:lnSpc>
              <a:spcBef>
                <a:spcPct val="0"/>
              </a:spcBef>
              <a:spcAft>
                <a:spcPct val="20000"/>
              </a:spcAft>
              <a:buClr>
                <a:srgbClr val="FFCC66"/>
              </a:buClr>
              <a:buSzPct val="70000"/>
              <a:buFont typeface="Arial" charset="0"/>
              <a:buNone/>
              <a:defRPr/>
            </a:pPr>
            <a:r>
              <a:rPr lang="fr-FR" sz="2000" smtClean="0">
                <a:latin typeface="Arial" pitchFamily="34" charset="0"/>
                <a:cs typeface="Arial" pitchFamily="34" charset="0"/>
              </a:rPr>
              <a:t>   questions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0" name="Picture 2" descr="habillage 1"/>
          <p:cNvPicPr>
            <a:picLocks noChangeAspect="1" noChangeArrowheads="1"/>
          </p:cNvPicPr>
          <p:nvPr/>
        </p:nvPicPr>
        <p:blipFill>
          <a:blip r:embed="rId3" cstate="print"/>
          <a:srcRect/>
          <a:stretch>
            <a:fillRect/>
          </a:stretch>
        </p:blipFill>
        <p:spPr bwMode="auto">
          <a:xfrm>
            <a:off x="6197600" y="4178300"/>
            <a:ext cx="2647950" cy="2382838"/>
          </a:xfrm>
          <a:prstGeom prst="rect">
            <a:avLst/>
          </a:prstGeom>
          <a:noFill/>
          <a:ln w="9525">
            <a:noFill/>
            <a:miter lim="800000"/>
            <a:headEnd/>
            <a:tailEnd/>
          </a:ln>
        </p:spPr>
      </p:pic>
      <p:pic>
        <p:nvPicPr>
          <p:cNvPr id="53251" name="Picture 3" descr="habillage 2"/>
          <p:cNvPicPr>
            <a:picLocks noChangeAspect="1" noChangeArrowheads="1"/>
          </p:cNvPicPr>
          <p:nvPr/>
        </p:nvPicPr>
        <p:blipFill>
          <a:blip r:embed="rId4" cstate="print"/>
          <a:srcRect/>
          <a:stretch>
            <a:fillRect/>
          </a:stretch>
        </p:blipFill>
        <p:spPr bwMode="auto">
          <a:xfrm>
            <a:off x="6438900" y="1314450"/>
            <a:ext cx="2095500" cy="2571750"/>
          </a:xfrm>
          <a:prstGeom prst="rect">
            <a:avLst/>
          </a:prstGeom>
          <a:noFill/>
          <a:ln w="9525">
            <a:noFill/>
            <a:miter lim="800000"/>
            <a:headEnd/>
            <a:tailEnd/>
          </a:ln>
        </p:spPr>
      </p:pic>
      <p:sp>
        <p:nvSpPr>
          <p:cNvPr id="61451" name="Rectangle 11"/>
          <p:cNvSpPr>
            <a:spLocks noRot="1" noChangeArrowheads="1"/>
          </p:cNvSpPr>
          <p:nvPr/>
        </p:nvSpPr>
        <p:spPr bwMode="auto">
          <a:xfrm>
            <a:off x="0" y="209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Habillage d’une carte</a:t>
            </a:r>
            <a:endParaRPr lang="fr-FR" sz="3200" i="1">
              <a:effectLst>
                <a:outerShdw blurRad="38100" dist="38100" dir="2700000" algn="tl">
                  <a:srgbClr val="000000"/>
                </a:outerShdw>
              </a:effectLst>
              <a:latin typeface="Arial" charset="0"/>
            </a:endParaRPr>
          </a:p>
        </p:txBody>
      </p:sp>
      <p:sp>
        <p:nvSpPr>
          <p:cNvPr id="61452" name="Text Box 12"/>
          <p:cNvSpPr txBox="1">
            <a:spLocks noChangeArrowheads="1"/>
          </p:cNvSpPr>
          <p:nvPr/>
        </p:nvSpPr>
        <p:spPr bwMode="auto">
          <a:xfrm>
            <a:off x="393700" y="1870075"/>
            <a:ext cx="5359400" cy="4081463"/>
          </a:xfrm>
          <a:prstGeom prst="rect">
            <a:avLst/>
          </a:prstGeom>
          <a:solidFill>
            <a:srgbClr val="C0C0C0">
              <a:alpha val="10001"/>
            </a:srgbClr>
          </a:solidFill>
          <a:ln w="9525">
            <a:noFill/>
            <a:miter lim="800000"/>
            <a:headEnd/>
            <a:tailEnd/>
          </a:ln>
          <a:effectLst/>
        </p:spPr>
        <p:txBody>
          <a:bodyPr>
            <a:spAutoFit/>
          </a:bodyPr>
          <a:lstStyle/>
          <a:p>
            <a:pPr>
              <a:spcBef>
                <a:spcPct val="50000"/>
              </a:spcBef>
              <a:defRPr/>
            </a:pPr>
            <a:r>
              <a:rPr lang="fr-FR" sz="2000">
                <a:effectLst>
                  <a:outerShdw blurRad="38100" dist="38100" dir="2700000" algn="tl">
                    <a:srgbClr val="000000"/>
                  </a:outerShdw>
                </a:effectLst>
                <a:latin typeface="Arial" charset="0"/>
              </a:rPr>
              <a:t>Une carte doit impérativement comporter:</a:t>
            </a:r>
          </a:p>
          <a:p>
            <a:pPr>
              <a:spcBef>
                <a:spcPct val="50000"/>
              </a:spcBef>
              <a:defRPr/>
            </a:pPr>
            <a:endParaRPr lang="fr-FR" sz="1000">
              <a:effectLst>
                <a:outerShdw blurRad="38100" dist="38100" dir="2700000" algn="tl">
                  <a:srgbClr val="000000"/>
                </a:outerShdw>
              </a:effectLst>
              <a:latin typeface="Arial" charset="0"/>
            </a:endParaRPr>
          </a:p>
          <a:p>
            <a:pPr>
              <a:lnSpc>
                <a:spcPct val="95000"/>
              </a:lnSpc>
              <a:spcBef>
                <a:spcPct val="50000"/>
              </a:spcBef>
              <a:spcAft>
                <a:spcPct val="7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rPr>
              <a:t> </a:t>
            </a:r>
            <a:r>
              <a:rPr lang="fr-FR">
                <a:solidFill>
                  <a:srgbClr val="FFCC66"/>
                </a:solidFill>
                <a:effectLst>
                  <a:outerShdw blurRad="38100" dist="38100" dir="2700000" algn="tl">
                    <a:srgbClr val="000000"/>
                  </a:outerShdw>
                </a:effectLst>
                <a:latin typeface="Arial" charset="0"/>
              </a:rPr>
              <a:t>Titre</a:t>
            </a:r>
            <a:r>
              <a:rPr lang="fr-FR">
                <a:effectLst>
                  <a:outerShdw blurRad="38100" dist="38100" dir="2700000" algn="tl">
                    <a:srgbClr val="000000"/>
                  </a:outerShdw>
                </a:effectLst>
                <a:latin typeface="Arial" charset="0"/>
              </a:rPr>
              <a:t> précis </a:t>
            </a:r>
            <a:r>
              <a:rPr lang="fr-FR">
                <a:solidFill>
                  <a:srgbClr val="FFFFFF"/>
                </a:solidFill>
                <a:effectLst>
                  <a:outerShdw blurRad="38100" dist="38100" dir="2700000" algn="tl">
                    <a:srgbClr val="000000"/>
                  </a:outerShdw>
                </a:effectLst>
                <a:latin typeface="Arial" charset="0"/>
              </a:rPr>
              <a:t>(où, quand, quoi?)</a:t>
            </a:r>
          </a:p>
          <a:p>
            <a:pPr eaLnBrk="0" hangingPunct="0">
              <a:lnSpc>
                <a:spcPct val="95000"/>
              </a:lnSpc>
              <a:spcAft>
                <a:spcPct val="70000"/>
              </a:spcAft>
              <a:buClr>
                <a:srgbClr val="FFCC66"/>
              </a:buClr>
              <a:buSzPct val="70000"/>
              <a:buFont typeface="Wingdings" pitchFamily="2" charset="2"/>
              <a:buChar char="§"/>
              <a:defRPr/>
            </a:pPr>
            <a:r>
              <a:rPr lang="fr-FR">
                <a:solidFill>
                  <a:srgbClr val="FFFF00"/>
                </a:solidFill>
                <a:effectLst>
                  <a:outerShdw blurRad="38100" dist="38100" dir="2700000" algn="tl">
                    <a:srgbClr val="000000"/>
                  </a:outerShdw>
                </a:effectLst>
                <a:latin typeface="Arial" charset="0"/>
              </a:rPr>
              <a:t> </a:t>
            </a:r>
            <a:r>
              <a:rPr lang="fr-FR">
                <a:solidFill>
                  <a:srgbClr val="FFCC66"/>
                </a:solidFill>
                <a:effectLst>
                  <a:outerShdw blurRad="38100" dist="38100" dir="2700000" algn="tl">
                    <a:srgbClr val="000000"/>
                  </a:outerShdw>
                </a:effectLst>
                <a:latin typeface="Arial" charset="0"/>
              </a:rPr>
              <a:t>Légende</a:t>
            </a:r>
            <a:r>
              <a:rPr lang="fr-FR">
                <a:solidFill>
                  <a:srgbClr val="FFFF00"/>
                </a:solidFill>
                <a:effectLst>
                  <a:outerShdw blurRad="38100" dist="38100" dir="2700000" algn="tl">
                    <a:srgbClr val="000000"/>
                  </a:outerShdw>
                </a:effectLst>
                <a:latin typeface="Arial" charset="0"/>
              </a:rPr>
              <a:t> </a:t>
            </a:r>
            <a:r>
              <a:rPr lang="fr-FR">
                <a:effectLst>
                  <a:outerShdw blurRad="38100" dist="38100" dir="2700000" algn="tl">
                    <a:srgbClr val="000000"/>
                  </a:outerShdw>
                </a:effectLst>
                <a:latin typeface="Arial" charset="0"/>
              </a:rPr>
              <a:t>précise</a:t>
            </a:r>
            <a:r>
              <a:rPr lang="fr-FR">
                <a:solidFill>
                  <a:schemeClr val="bg1"/>
                </a:solidFill>
                <a:effectLst>
                  <a:outerShdw blurRad="38100" dist="38100" dir="2700000" algn="tl">
                    <a:srgbClr val="000000"/>
                  </a:outerShdw>
                </a:effectLst>
                <a:latin typeface="Arial" charset="0"/>
              </a:rPr>
              <a:t> </a:t>
            </a:r>
            <a:r>
              <a:rPr lang="fr-FR">
                <a:solidFill>
                  <a:srgbClr val="FFFFFF"/>
                </a:solidFill>
                <a:effectLst>
                  <a:outerShdw blurRad="38100" dist="38100" dir="2700000" algn="tl">
                    <a:srgbClr val="000000"/>
                  </a:outerShdw>
                </a:effectLst>
                <a:latin typeface="Arial" charset="0"/>
              </a:rPr>
              <a:t>(tout élément figurant sur la carte doit apparaître en légende) </a:t>
            </a:r>
            <a:r>
              <a:rPr lang="fr-FR">
                <a:effectLst>
                  <a:outerShdw blurRad="38100" dist="38100" dir="2700000" algn="tl">
                    <a:srgbClr val="000000"/>
                  </a:outerShdw>
                </a:effectLst>
                <a:latin typeface="Arial" charset="0"/>
              </a:rPr>
              <a:t>et organisée</a:t>
            </a:r>
          </a:p>
          <a:p>
            <a:pPr eaLnBrk="0" hangingPunct="0">
              <a:lnSpc>
                <a:spcPct val="95000"/>
              </a:lnSpc>
              <a:spcAft>
                <a:spcPct val="70000"/>
              </a:spcAft>
              <a:buClr>
                <a:srgbClr val="FFCC66"/>
              </a:buClr>
              <a:buSzPct val="70000"/>
              <a:buFont typeface="Wingdings" pitchFamily="2" charset="2"/>
              <a:buChar char="§"/>
              <a:defRPr/>
            </a:pPr>
            <a:r>
              <a:rPr lang="fr-FR">
                <a:solidFill>
                  <a:srgbClr val="FFCC66"/>
                </a:solidFill>
                <a:effectLst>
                  <a:outerShdw blurRad="38100" dist="38100" dir="2700000" algn="tl">
                    <a:srgbClr val="000000"/>
                  </a:outerShdw>
                </a:effectLst>
                <a:latin typeface="Arial" charset="0"/>
              </a:rPr>
              <a:t> Échelle</a:t>
            </a:r>
            <a:r>
              <a:rPr lang="fr-FR">
                <a:solidFill>
                  <a:srgbClr val="FFFF00"/>
                </a:solidFill>
                <a:effectLst>
                  <a:outerShdw blurRad="38100" dist="38100" dir="2700000" algn="tl">
                    <a:srgbClr val="000000"/>
                  </a:outerShdw>
                </a:effectLst>
                <a:latin typeface="Arial" charset="0"/>
              </a:rPr>
              <a:t> </a:t>
            </a:r>
            <a:r>
              <a:rPr lang="fr-FR">
                <a:solidFill>
                  <a:srgbClr val="FFFFFF"/>
                </a:solidFill>
                <a:effectLst>
                  <a:outerShdw blurRad="38100" dist="38100" dir="2700000" algn="tl">
                    <a:srgbClr val="000000"/>
                  </a:outerShdw>
                </a:effectLst>
                <a:latin typeface="Arial" charset="0"/>
              </a:rPr>
              <a:t>(échelle graphique plutôt qu’échelle numérique)</a:t>
            </a:r>
          </a:p>
          <a:p>
            <a:pPr eaLnBrk="0" hangingPunct="0">
              <a:lnSpc>
                <a:spcPct val="95000"/>
              </a:lnSpc>
              <a:spcAft>
                <a:spcPct val="70000"/>
              </a:spcAft>
              <a:buClr>
                <a:srgbClr val="FFCC66"/>
              </a:buClr>
              <a:buSzPct val="70000"/>
              <a:buFont typeface="Wingdings" pitchFamily="2" charset="2"/>
              <a:buChar char="§"/>
              <a:defRPr/>
            </a:pPr>
            <a:r>
              <a:rPr lang="fr-FR">
                <a:solidFill>
                  <a:srgbClr val="FFFF00"/>
                </a:solidFill>
                <a:effectLst>
                  <a:outerShdw blurRad="38100" dist="38100" dir="2700000" algn="tl">
                    <a:srgbClr val="000000"/>
                  </a:outerShdw>
                </a:effectLst>
                <a:latin typeface="Arial" charset="0"/>
              </a:rPr>
              <a:t> </a:t>
            </a:r>
            <a:r>
              <a:rPr lang="fr-FR">
                <a:solidFill>
                  <a:srgbClr val="FFCC66"/>
                </a:solidFill>
                <a:effectLst>
                  <a:outerShdw blurRad="38100" dist="38100" dir="2700000" algn="tl">
                    <a:srgbClr val="000000"/>
                  </a:outerShdw>
                </a:effectLst>
                <a:latin typeface="Arial" charset="0"/>
              </a:rPr>
              <a:t>Orientation</a:t>
            </a:r>
            <a:r>
              <a:rPr lang="fr-FR">
                <a:solidFill>
                  <a:srgbClr val="FFFF00"/>
                </a:solidFill>
                <a:effectLst>
                  <a:outerShdw blurRad="38100" dist="38100" dir="2700000" algn="tl">
                    <a:srgbClr val="000000"/>
                  </a:outerShdw>
                </a:effectLst>
                <a:latin typeface="Arial" charset="0"/>
              </a:rPr>
              <a:t> </a:t>
            </a:r>
            <a:r>
              <a:rPr lang="fr-FR">
                <a:solidFill>
                  <a:srgbClr val="FFFFFF"/>
                </a:solidFill>
                <a:effectLst>
                  <a:outerShdw blurRad="38100" dist="38100" dir="2700000" algn="tl">
                    <a:srgbClr val="000000"/>
                  </a:outerShdw>
                </a:effectLst>
                <a:latin typeface="Arial" charset="0"/>
              </a:rPr>
              <a:t>de la carte (rose des vents)</a:t>
            </a:r>
          </a:p>
          <a:p>
            <a:pPr eaLnBrk="0" hangingPunct="0">
              <a:lnSpc>
                <a:spcPct val="95000"/>
              </a:lnSpc>
              <a:spcAft>
                <a:spcPct val="70000"/>
              </a:spcAft>
              <a:buClr>
                <a:srgbClr val="FFCC66"/>
              </a:buClr>
              <a:buSzPct val="70000"/>
              <a:buFont typeface="Wingdings" pitchFamily="2" charset="2"/>
              <a:buChar char="§"/>
              <a:defRPr/>
            </a:pPr>
            <a:r>
              <a:rPr lang="fr-FR">
                <a:solidFill>
                  <a:srgbClr val="FFFF00"/>
                </a:solidFill>
                <a:effectLst>
                  <a:outerShdw blurRad="38100" dist="38100" dir="2700000" algn="tl">
                    <a:srgbClr val="000000"/>
                  </a:outerShdw>
                </a:effectLst>
                <a:latin typeface="Arial" charset="0"/>
              </a:rPr>
              <a:t> </a:t>
            </a:r>
            <a:r>
              <a:rPr lang="fr-FR">
                <a:solidFill>
                  <a:srgbClr val="FFCC66"/>
                </a:solidFill>
                <a:effectLst>
                  <a:outerShdw blurRad="38100" dist="38100" dir="2700000" algn="tl">
                    <a:srgbClr val="000000"/>
                  </a:outerShdw>
                </a:effectLst>
                <a:latin typeface="Arial" charset="0"/>
              </a:rPr>
              <a:t>Sources des données</a:t>
            </a:r>
            <a:r>
              <a:rPr lang="fr-FR">
                <a:solidFill>
                  <a:srgbClr val="FFFFFF"/>
                </a:solidFill>
                <a:effectLst>
                  <a:outerShdw blurRad="38100" dist="38100" dir="2700000" algn="tl">
                    <a:srgbClr val="000000"/>
                  </a:outerShdw>
                </a:effectLst>
                <a:latin typeface="Arial" charset="0"/>
              </a:rPr>
              <a:t> et </a:t>
            </a:r>
            <a:r>
              <a:rPr lang="fr-FR">
                <a:solidFill>
                  <a:srgbClr val="FFCC66"/>
                </a:solidFill>
                <a:effectLst>
                  <a:outerShdw blurRad="38100" dist="38100" dir="2700000" algn="tl">
                    <a:srgbClr val="000000"/>
                  </a:outerShdw>
                </a:effectLst>
                <a:latin typeface="Arial" charset="0"/>
              </a:rPr>
              <a:t>l’auteur de la carte</a:t>
            </a:r>
            <a:r>
              <a:rPr lang="fr-FR">
                <a:solidFill>
                  <a:srgbClr val="FFFF00"/>
                </a:solidFill>
                <a:effectLst>
                  <a:outerShdw blurRad="38100" dist="38100" dir="2700000" algn="tl">
                    <a:srgbClr val="000000"/>
                  </a:outerShdw>
                </a:effectLst>
                <a:latin typeface="Arial" charset="0"/>
              </a:rPr>
              <a:t> </a:t>
            </a:r>
            <a:r>
              <a:rPr lang="fr-FR">
                <a:solidFill>
                  <a:srgbClr val="FFFFFF"/>
                </a:solidFill>
                <a:effectLst>
                  <a:outerShdw blurRad="38100" dist="38100" dir="2700000" algn="tl">
                    <a:srgbClr val="000000"/>
                  </a:outerShdw>
                </a:effectLst>
                <a:latin typeface="Arial" charset="0"/>
              </a:rPr>
              <a:t>avec sa</a:t>
            </a:r>
            <a:r>
              <a:rPr lang="fr-FR">
                <a:solidFill>
                  <a:srgbClr val="FFFF00"/>
                </a:solidFill>
                <a:effectLst>
                  <a:outerShdw blurRad="38100" dist="38100" dir="2700000" algn="tl">
                    <a:srgbClr val="000000"/>
                  </a:outerShdw>
                </a:effectLst>
                <a:latin typeface="Arial" charset="0"/>
              </a:rPr>
              <a:t> </a:t>
            </a:r>
            <a:r>
              <a:rPr lang="fr-FR">
                <a:solidFill>
                  <a:srgbClr val="FFCC66"/>
                </a:solidFill>
                <a:effectLst>
                  <a:outerShdw blurRad="38100" dist="38100" dir="2700000" algn="tl">
                    <a:srgbClr val="000000"/>
                  </a:outerShdw>
                </a:effectLst>
                <a:latin typeface="Arial" charset="0"/>
              </a:rPr>
              <a:t>date de réalisation</a:t>
            </a:r>
            <a:r>
              <a:rPr lang="fr-FR">
                <a:solidFill>
                  <a:srgbClr val="FFFF00"/>
                </a:solidFill>
                <a:effectLst>
                  <a:outerShdw blurRad="38100" dist="38100" dir="2700000" algn="tl">
                    <a:srgbClr val="000000"/>
                  </a:outerShdw>
                </a:effectLst>
                <a:latin typeface="Arial" charset="0"/>
              </a:rPr>
              <a:t> </a:t>
            </a:r>
          </a:p>
          <a:p>
            <a:pPr eaLnBrk="0" hangingPunct="0">
              <a:buFontTx/>
              <a:buChar char="•"/>
              <a:defRPr/>
            </a:pPr>
            <a:endParaRPr lang="fr-FR">
              <a:solidFill>
                <a:srgbClr val="FFFFFF"/>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Rectangle 2"/>
          <p:cNvSpPr>
            <a:spLocks noRot="1" noChangeArrowheads="1"/>
          </p:cNvSpPr>
          <p:nvPr/>
        </p:nvSpPr>
        <p:spPr bwMode="auto">
          <a:xfrm>
            <a:off x="0" y="2708275"/>
            <a:ext cx="9144000" cy="1500188"/>
          </a:xfrm>
          <a:prstGeom prst="rect">
            <a:avLst/>
          </a:prstGeom>
          <a:solidFill>
            <a:srgbClr val="C0C0C0">
              <a:alpha val="10001"/>
            </a:srgbClr>
          </a:solidFill>
          <a:ln w="9525">
            <a:noFill/>
            <a:miter lim="800000"/>
            <a:headEnd/>
            <a:tailEnd/>
          </a:ln>
          <a:effectLst/>
        </p:spPr>
        <p:txBody>
          <a:bodyPr anchor="ctr"/>
          <a:lstStyle/>
          <a:p>
            <a:pPr algn="ctr">
              <a:lnSpc>
                <a:spcPct val="50000"/>
              </a:lnSpc>
              <a:defRPr/>
            </a:pPr>
            <a:r>
              <a:rPr lang="fr-FR" sz="3600">
                <a:solidFill>
                  <a:srgbClr val="FFCC66"/>
                </a:solidFill>
                <a:effectLst>
                  <a:outerShdw blurRad="38100" dist="38100" dir="2700000" algn="tl">
                    <a:srgbClr val="000000"/>
                  </a:outerShdw>
                </a:effectLst>
                <a:latin typeface="Arial" charset="0"/>
              </a:rPr>
              <a:t>Que faut-il faire et ne pas faire ?</a:t>
            </a:r>
            <a:br>
              <a:rPr lang="fr-FR" sz="3600">
                <a:solidFill>
                  <a:srgbClr val="FFCC66"/>
                </a:solidFill>
                <a:effectLst>
                  <a:outerShdw blurRad="38100" dist="38100" dir="2700000" algn="tl">
                    <a:srgbClr val="000000"/>
                  </a:outerShdw>
                </a:effectLst>
                <a:latin typeface="Arial" charset="0"/>
              </a:rPr>
            </a:br>
            <a:r>
              <a:rPr lang="fr-FR" sz="3600">
                <a:solidFill>
                  <a:srgbClr val="FFCC66"/>
                </a:solidFill>
                <a:effectLst>
                  <a:outerShdw blurRad="38100" dist="38100" dir="2700000" algn="tl">
                    <a:srgbClr val="000000"/>
                  </a:outerShdw>
                </a:effectLst>
                <a:latin typeface="Arial" charset="0"/>
              </a:rPr>
              <a:t/>
            </a:r>
            <a:br>
              <a:rPr lang="fr-FR" sz="3600">
                <a:solidFill>
                  <a:srgbClr val="FFCC66"/>
                </a:solidFill>
                <a:effectLst>
                  <a:outerShdw blurRad="38100" dist="38100" dir="2700000" algn="tl">
                    <a:srgbClr val="000000"/>
                  </a:outerShdw>
                </a:effectLst>
                <a:latin typeface="Arial" charset="0"/>
              </a:rPr>
            </a:br>
            <a:r>
              <a:rPr lang="fr-FR" sz="2000">
                <a:effectLst>
                  <a:outerShdw blurRad="38100" dist="38100" dir="2700000" algn="tl">
                    <a:srgbClr val="000000"/>
                  </a:outerShdw>
                </a:effectLst>
                <a:latin typeface="Arial" charset="0"/>
              </a:rPr>
              <a:t>Quelques exemples de représentations erronées</a:t>
            </a:r>
            <a:br>
              <a:rPr lang="fr-FR" sz="2000">
                <a:effectLst>
                  <a:outerShdw blurRad="38100" dist="38100" dir="2700000" algn="tl">
                    <a:srgbClr val="000000"/>
                  </a:outerShdw>
                </a:effectLst>
                <a:latin typeface="Arial" charset="0"/>
              </a:rPr>
            </a:br>
            <a:endParaRPr lang="fr-FR" sz="2000">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2" descr="chgt de convention"/>
          <p:cNvPicPr>
            <a:picLocks noChangeAspect="1" noChangeArrowheads="1"/>
          </p:cNvPicPr>
          <p:nvPr/>
        </p:nvPicPr>
        <p:blipFill>
          <a:blip r:embed="rId3" cstate="print"/>
          <a:srcRect/>
          <a:stretch>
            <a:fillRect/>
          </a:stretch>
        </p:blipFill>
        <p:spPr bwMode="auto">
          <a:xfrm>
            <a:off x="254000" y="1295400"/>
            <a:ext cx="5608638" cy="4743450"/>
          </a:xfrm>
          <a:prstGeom prst="rect">
            <a:avLst/>
          </a:prstGeom>
          <a:noFill/>
          <a:ln w="9525">
            <a:noFill/>
            <a:miter lim="800000"/>
            <a:headEnd/>
            <a:tailEnd/>
          </a:ln>
        </p:spPr>
      </p:pic>
      <p:sp>
        <p:nvSpPr>
          <p:cNvPr id="66563" name="Text Box 3"/>
          <p:cNvSpPr txBox="1">
            <a:spLocks noChangeArrowheads="1"/>
          </p:cNvSpPr>
          <p:nvPr/>
        </p:nvSpPr>
        <p:spPr bwMode="auto">
          <a:xfrm>
            <a:off x="6029325" y="1927225"/>
            <a:ext cx="2101850" cy="366713"/>
          </a:xfrm>
          <a:prstGeom prst="rect">
            <a:avLst/>
          </a:prstGeom>
          <a:noFill/>
          <a:ln w="9525">
            <a:noFill/>
            <a:miter lim="800000"/>
            <a:headEnd/>
            <a:tailEnd/>
          </a:ln>
          <a:effectLst/>
        </p:spPr>
        <p:txBody>
          <a:bodyPr wrap="none">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Quels problèmes ?</a:t>
            </a:r>
          </a:p>
        </p:txBody>
      </p:sp>
      <p:sp>
        <p:nvSpPr>
          <p:cNvPr id="66564" name="Text Box 4"/>
          <p:cNvSpPr txBox="1">
            <a:spLocks noChangeArrowheads="1"/>
          </p:cNvSpPr>
          <p:nvPr/>
        </p:nvSpPr>
        <p:spPr bwMode="auto">
          <a:xfrm>
            <a:off x="6019800" y="2455863"/>
            <a:ext cx="2895600" cy="915987"/>
          </a:xfrm>
          <a:prstGeom prst="rect">
            <a:avLst/>
          </a:prstGeom>
          <a:no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Changement de figuré </a:t>
            </a:r>
          </a:p>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pour un même phénomène</a:t>
            </a:r>
          </a:p>
        </p:txBody>
      </p:sp>
      <p:sp>
        <p:nvSpPr>
          <p:cNvPr id="66565" name="Text Box 5"/>
          <p:cNvSpPr txBox="1">
            <a:spLocks noChangeArrowheads="1"/>
          </p:cNvSpPr>
          <p:nvPr/>
        </p:nvSpPr>
        <p:spPr bwMode="auto">
          <a:xfrm>
            <a:off x="6019800" y="3486150"/>
            <a:ext cx="2895600" cy="366713"/>
          </a:xfrm>
          <a:prstGeom prst="rect">
            <a:avLst/>
          </a:prstGeom>
          <a:no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Pas de légende</a:t>
            </a:r>
          </a:p>
        </p:txBody>
      </p:sp>
      <p:sp>
        <p:nvSpPr>
          <p:cNvPr id="66566" name="Text Box 6"/>
          <p:cNvSpPr txBox="1">
            <a:spLocks noChangeArrowheads="1"/>
          </p:cNvSpPr>
          <p:nvPr/>
        </p:nvSpPr>
        <p:spPr bwMode="auto">
          <a:xfrm>
            <a:off x="6019800" y="3975100"/>
            <a:ext cx="2895600" cy="366713"/>
          </a:xfrm>
          <a:prstGeom prst="rect">
            <a:avLst/>
          </a:prstGeom>
          <a:no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Pas d’échelle</a:t>
            </a:r>
          </a:p>
        </p:txBody>
      </p:sp>
      <p:sp>
        <p:nvSpPr>
          <p:cNvPr id="66567" name="Text Box 7"/>
          <p:cNvSpPr txBox="1">
            <a:spLocks noChangeArrowheads="1"/>
          </p:cNvSpPr>
          <p:nvPr/>
        </p:nvSpPr>
        <p:spPr bwMode="auto">
          <a:xfrm>
            <a:off x="6019800" y="4508500"/>
            <a:ext cx="2895600" cy="641350"/>
          </a:xfrm>
          <a:prstGeom prst="rect">
            <a:avLst/>
          </a:prstGeom>
          <a:no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Pas de source des données</a:t>
            </a:r>
          </a:p>
        </p:txBody>
      </p:sp>
      <p:sp>
        <p:nvSpPr>
          <p:cNvPr id="66568" name="Rectangle 8"/>
          <p:cNvSpPr>
            <a:spLocks noRot="1" noChangeArrowheads="1"/>
          </p:cNvSpPr>
          <p:nvPr/>
        </p:nvSpPr>
        <p:spPr bwMode="auto">
          <a:xfrm>
            <a:off x="0" y="209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Cartes erronées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p:bldP spid="66566" grpId="0"/>
      <p:bldP spid="6656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2" name="Picture 2" descr="données arron-canton"/>
          <p:cNvPicPr>
            <a:picLocks noChangeAspect="1" noChangeArrowheads="1"/>
          </p:cNvPicPr>
          <p:nvPr/>
        </p:nvPicPr>
        <p:blipFill>
          <a:blip r:embed="rId3" cstate="print"/>
          <a:srcRect/>
          <a:stretch>
            <a:fillRect/>
          </a:stretch>
        </p:blipFill>
        <p:spPr bwMode="auto">
          <a:xfrm>
            <a:off x="736600" y="1219200"/>
            <a:ext cx="3571875" cy="5130800"/>
          </a:xfrm>
          <a:prstGeom prst="rect">
            <a:avLst/>
          </a:prstGeom>
          <a:noFill/>
          <a:ln w="9525">
            <a:noFill/>
            <a:miter lim="800000"/>
            <a:headEnd/>
            <a:tailEnd/>
          </a:ln>
        </p:spPr>
      </p:pic>
      <p:sp>
        <p:nvSpPr>
          <p:cNvPr id="67587" name="Text Box 3"/>
          <p:cNvSpPr txBox="1">
            <a:spLocks noChangeArrowheads="1"/>
          </p:cNvSpPr>
          <p:nvPr/>
        </p:nvSpPr>
        <p:spPr bwMode="auto">
          <a:xfrm>
            <a:off x="4876800" y="1524000"/>
            <a:ext cx="2101850" cy="366713"/>
          </a:xfrm>
          <a:prstGeom prst="rect">
            <a:avLst/>
          </a:prstGeom>
          <a:noFill/>
          <a:ln w="9525">
            <a:noFill/>
            <a:miter lim="800000"/>
            <a:headEnd/>
            <a:tailEnd/>
          </a:ln>
          <a:effectLst/>
        </p:spPr>
        <p:txBody>
          <a:bodyPr wrap="none">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Quels problèmes ?</a:t>
            </a:r>
          </a:p>
        </p:txBody>
      </p:sp>
      <p:sp>
        <p:nvSpPr>
          <p:cNvPr id="67588" name="Text Box 4"/>
          <p:cNvSpPr txBox="1">
            <a:spLocks noChangeArrowheads="1"/>
          </p:cNvSpPr>
          <p:nvPr/>
        </p:nvSpPr>
        <p:spPr bwMode="auto">
          <a:xfrm>
            <a:off x="4876800" y="2179638"/>
            <a:ext cx="3276600" cy="641350"/>
          </a:xfrm>
          <a:prstGeom prst="rect">
            <a:avLst/>
          </a:prstGeom>
          <a:no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Changement de variables visuelles (trame et noir)</a:t>
            </a:r>
          </a:p>
        </p:txBody>
      </p:sp>
      <p:sp>
        <p:nvSpPr>
          <p:cNvPr id="67589" name="Text Box 5"/>
          <p:cNvSpPr txBox="1">
            <a:spLocks noChangeArrowheads="1"/>
          </p:cNvSpPr>
          <p:nvPr/>
        </p:nvSpPr>
        <p:spPr bwMode="auto">
          <a:xfrm>
            <a:off x="4876800" y="5264150"/>
            <a:ext cx="3276600" cy="366713"/>
          </a:xfrm>
          <a:prstGeom prst="rect">
            <a:avLst/>
          </a:prstGeom>
          <a:no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Pas de titre</a:t>
            </a:r>
          </a:p>
        </p:txBody>
      </p:sp>
      <p:sp>
        <p:nvSpPr>
          <p:cNvPr id="67590" name="Text Box 6"/>
          <p:cNvSpPr txBox="1">
            <a:spLocks noChangeArrowheads="1"/>
          </p:cNvSpPr>
          <p:nvPr/>
        </p:nvSpPr>
        <p:spPr bwMode="auto">
          <a:xfrm>
            <a:off x="4876800" y="4197350"/>
            <a:ext cx="3276600" cy="366713"/>
          </a:xfrm>
          <a:prstGeom prst="rect">
            <a:avLst/>
          </a:prstGeom>
          <a:no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Pas d’échelle</a:t>
            </a:r>
          </a:p>
        </p:txBody>
      </p:sp>
      <p:sp>
        <p:nvSpPr>
          <p:cNvPr id="67591" name="Text Box 7"/>
          <p:cNvSpPr txBox="1">
            <a:spLocks noChangeArrowheads="1"/>
          </p:cNvSpPr>
          <p:nvPr/>
        </p:nvSpPr>
        <p:spPr bwMode="auto">
          <a:xfrm>
            <a:off x="4876800" y="4730750"/>
            <a:ext cx="3276600" cy="366713"/>
          </a:xfrm>
          <a:prstGeom prst="rect">
            <a:avLst/>
          </a:prstGeom>
          <a:no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Pas de source des données</a:t>
            </a:r>
          </a:p>
        </p:txBody>
      </p:sp>
      <p:sp>
        <p:nvSpPr>
          <p:cNvPr id="67592" name="Text Box 8"/>
          <p:cNvSpPr txBox="1">
            <a:spLocks noChangeArrowheads="1"/>
          </p:cNvSpPr>
          <p:nvPr/>
        </p:nvSpPr>
        <p:spPr bwMode="auto">
          <a:xfrm>
            <a:off x="4876800" y="5813425"/>
            <a:ext cx="3276600" cy="366713"/>
          </a:xfrm>
          <a:prstGeom prst="rect">
            <a:avLst/>
          </a:prstGeom>
          <a:no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Pas d’orientation</a:t>
            </a:r>
          </a:p>
        </p:txBody>
      </p:sp>
      <p:sp>
        <p:nvSpPr>
          <p:cNvPr id="67593" name="Rectangle 9"/>
          <p:cNvSpPr>
            <a:spLocks noChangeArrowheads="1"/>
          </p:cNvSpPr>
          <p:nvPr/>
        </p:nvSpPr>
        <p:spPr bwMode="auto">
          <a:xfrm>
            <a:off x="4876800" y="2933700"/>
            <a:ext cx="3471863" cy="915988"/>
          </a:xfrm>
          <a:prstGeom prst="rect">
            <a:avLst/>
          </a:prstGeom>
          <a:noFill/>
          <a:ln w="9525" algn="ctr">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Les données doivent être homogènes et se référer aux même découpage administratif</a:t>
            </a:r>
          </a:p>
        </p:txBody>
      </p:sp>
      <p:sp>
        <p:nvSpPr>
          <p:cNvPr id="67594" name="Rectangle 10"/>
          <p:cNvSpPr>
            <a:spLocks noRot="1" noChangeArrowheads="1"/>
          </p:cNvSpPr>
          <p:nvPr/>
        </p:nvSpPr>
        <p:spPr bwMode="auto">
          <a:xfrm>
            <a:off x="0" y="209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Cartes erronées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5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5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67589" grpId="0"/>
      <p:bldP spid="67590" grpId="0"/>
      <p:bldP spid="67591" grpId="0"/>
      <p:bldP spid="67592" grpId="0"/>
      <p:bldP spid="6759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346" name="Picture 2" descr="PIB faux"/>
          <p:cNvPicPr>
            <a:picLocks noChangeAspect="1" noChangeArrowheads="1"/>
          </p:cNvPicPr>
          <p:nvPr/>
        </p:nvPicPr>
        <p:blipFill>
          <a:blip r:embed="rId3" cstate="print"/>
          <a:srcRect/>
          <a:stretch>
            <a:fillRect/>
          </a:stretch>
        </p:blipFill>
        <p:spPr bwMode="auto">
          <a:xfrm>
            <a:off x="4318000" y="1847850"/>
            <a:ext cx="4440238" cy="3622675"/>
          </a:xfrm>
          <a:prstGeom prst="rect">
            <a:avLst/>
          </a:prstGeom>
          <a:noFill/>
          <a:ln w="9525">
            <a:noFill/>
            <a:miter lim="800000"/>
            <a:headEnd/>
            <a:tailEnd/>
          </a:ln>
        </p:spPr>
      </p:pic>
      <p:sp>
        <p:nvSpPr>
          <p:cNvPr id="70659" name="Text Box 3"/>
          <p:cNvSpPr txBox="1">
            <a:spLocks noChangeArrowheads="1"/>
          </p:cNvSpPr>
          <p:nvPr/>
        </p:nvSpPr>
        <p:spPr bwMode="auto">
          <a:xfrm>
            <a:off x="957263" y="2652713"/>
            <a:ext cx="2498725" cy="366712"/>
          </a:xfrm>
          <a:prstGeom prst="rect">
            <a:avLst/>
          </a:prstGeom>
          <a:noFill/>
          <a:ln w="9525">
            <a:noFill/>
            <a:miter lim="800000"/>
            <a:headEnd/>
            <a:tailEnd/>
          </a:ln>
          <a:effectLst/>
        </p:spPr>
        <p:txBody>
          <a:bodyPr>
            <a:spAutoFit/>
          </a:bodyPr>
          <a:lstStyle/>
          <a:p>
            <a:pPr algn="ctr" eaLnBrk="0" hangingPunct="0">
              <a:defRPr/>
            </a:pPr>
            <a:r>
              <a:rPr lang="fr-FR">
                <a:solidFill>
                  <a:srgbClr val="FFFFFF"/>
                </a:solidFill>
                <a:effectLst>
                  <a:outerShdw blurRad="38100" dist="38100" dir="2700000" algn="tl">
                    <a:srgbClr val="000000"/>
                  </a:outerShdw>
                </a:effectLst>
                <a:latin typeface="Arial" charset="0"/>
                <a:cs typeface="Tahoma" pitchFamily="34" charset="0"/>
              </a:rPr>
              <a:t>Quels problèmes ?</a:t>
            </a:r>
          </a:p>
        </p:txBody>
      </p:sp>
      <p:sp>
        <p:nvSpPr>
          <p:cNvPr id="70660" name="Text Box 4"/>
          <p:cNvSpPr txBox="1">
            <a:spLocks noChangeArrowheads="1"/>
          </p:cNvSpPr>
          <p:nvPr/>
        </p:nvSpPr>
        <p:spPr bwMode="auto">
          <a:xfrm>
            <a:off x="393700" y="3363913"/>
            <a:ext cx="3619500" cy="1465262"/>
          </a:xfrm>
          <a:prstGeom prst="rect">
            <a:avLst/>
          </a:prstGeom>
          <a:noFill/>
          <a:ln w="9525">
            <a:noFill/>
            <a:miter lim="800000"/>
            <a:headEnd/>
            <a:tailEnd/>
          </a:ln>
          <a:effectLst/>
        </p:spPr>
        <p:txBody>
          <a:bodyPr>
            <a:spAutoFit/>
          </a:bodyPr>
          <a:lstStyle/>
          <a:p>
            <a:pPr algn="ctr" eaLnBrk="0" hangingPunct="0">
              <a:defRPr/>
            </a:pPr>
            <a:r>
              <a:rPr lang="fr-FR">
                <a:solidFill>
                  <a:srgbClr val="FFFFFF"/>
                </a:solidFill>
                <a:effectLst>
                  <a:outerShdw blurRad="38100" dist="38100" dir="2700000" algn="tl">
                    <a:srgbClr val="000000"/>
                  </a:outerShdw>
                </a:effectLst>
                <a:latin typeface="Arial" charset="0"/>
                <a:cs typeface="Tahoma" pitchFamily="34" charset="0"/>
              </a:rPr>
              <a:t>Erreur dans le choix de la variable visuelle utilisée</a:t>
            </a:r>
          </a:p>
          <a:p>
            <a:pPr algn="ctr" eaLnBrk="0" hangingPunct="0">
              <a:defRPr/>
            </a:pPr>
            <a:r>
              <a:rPr lang="fr-FR">
                <a:solidFill>
                  <a:srgbClr val="FFFFFF"/>
                </a:solidFill>
                <a:effectLst>
                  <a:outerShdw blurRad="38100" dist="38100" dir="2700000" algn="tl">
                    <a:srgbClr val="000000"/>
                  </a:outerShdw>
                </a:effectLst>
                <a:latin typeface="Arial" charset="0"/>
                <a:cs typeface="Tahoma" pitchFamily="34" charset="0"/>
              </a:rPr>
              <a:t>Non adaptation entre la nature des données et les propriétés de la variable visuelle.</a:t>
            </a:r>
          </a:p>
        </p:txBody>
      </p:sp>
      <p:sp>
        <p:nvSpPr>
          <p:cNvPr id="70663" name="Rectangle 7"/>
          <p:cNvSpPr>
            <a:spLocks noRot="1" noChangeArrowheads="1"/>
          </p:cNvSpPr>
          <p:nvPr/>
        </p:nvSpPr>
        <p:spPr bwMode="auto">
          <a:xfrm>
            <a:off x="0" y="209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Cartes erronées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0" name="Picture 2" descr="lisibilité fond contenu correction"/>
          <p:cNvPicPr>
            <a:picLocks noChangeAspect="1" noChangeArrowheads="1"/>
          </p:cNvPicPr>
          <p:nvPr/>
        </p:nvPicPr>
        <p:blipFill>
          <a:blip r:embed="rId3" cstate="print"/>
          <a:srcRect/>
          <a:stretch>
            <a:fillRect/>
          </a:stretch>
        </p:blipFill>
        <p:spPr bwMode="auto">
          <a:xfrm>
            <a:off x="4899025" y="1187450"/>
            <a:ext cx="3762375" cy="4210050"/>
          </a:xfrm>
          <a:prstGeom prst="rect">
            <a:avLst/>
          </a:prstGeom>
          <a:noFill/>
          <a:ln w="9525">
            <a:noFill/>
            <a:miter lim="800000"/>
            <a:headEnd/>
            <a:tailEnd/>
          </a:ln>
        </p:spPr>
      </p:pic>
      <p:sp>
        <p:nvSpPr>
          <p:cNvPr id="73731" name="Text Box 3"/>
          <p:cNvSpPr txBox="1">
            <a:spLocks noChangeArrowheads="1"/>
          </p:cNvSpPr>
          <p:nvPr/>
        </p:nvSpPr>
        <p:spPr bwMode="auto">
          <a:xfrm>
            <a:off x="1265238" y="1073150"/>
            <a:ext cx="2101850" cy="366713"/>
          </a:xfrm>
          <a:prstGeom prst="rect">
            <a:avLst/>
          </a:prstGeom>
          <a:noFill/>
          <a:ln w="9525">
            <a:noFill/>
            <a:miter lim="800000"/>
            <a:headEnd/>
            <a:tailEnd/>
          </a:ln>
          <a:effectLst/>
        </p:spPr>
        <p:txBody>
          <a:bodyPr wrap="none">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Quels problèmes ?</a:t>
            </a:r>
          </a:p>
        </p:txBody>
      </p:sp>
      <p:grpSp>
        <p:nvGrpSpPr>
          <p:cNvPr id="58372" name="Group 4"/>
          <p:cNvGrpSpPr>
            <a:grpSpLocks/>
          </p:cNvGrpSpPr>
          <p:nvPr/>
        </p:nvGrpSpPr>
        <p:grpSpPr bwMode="auto">
          <a:xfrm>
            <a:off x="242888" y="1670050"/>
            <a:ext cx="4457700" cy="4827588"/>
            <a:chOff x="120" y="247"/>
            <a:chExt cx="2933" cy="3113"/>
          </a:xfrm>
        </p:grpSpPr>
        <p:pic>
          <p:nvPicPr>
            <p:cNvPr id="58376" name="Picture 5" descr="lisibilité fond contenu"/>
            <p:cNvPicPr>
              <a:picLocks noChangeAspect="1" noChangeArrowheads="1"/>
            </p:cNvPicPr>
            <p:nvPr/>
          </p:nvPicPr>
          <p:blipFill>
            <a:blip r:embed="rId4" cstate="print"/>
            <a:srcRect/>
            <a:stretch>
              <a:fillRect/>
            </a:stretch>
          </p:blipFill>
          <p:spPr bwMode="auto">
            <a:xfrm>
              <a:off x="192" y="480"/>
              <a:ext cx="2657" cy="2880"/>
            </a:xfrm>
            <a:prstGeom prst="rect">
              <a:avLst/>
            </a:prstGeom>
            <a:noFill/>
            <a:ln w="9525">
              <a:noFill/>
              <a:miter lim="800000"/>
              <a:headEnd/>
              <a:tailEnd/>
            </a:ln>
          </p:spPr>
        </p:pic>
        <p:sp>
          <p:nvSpPr>
            <p:cNvPr id="58377" name="Text Box 6"/>
            <p:cNvSpPr txBox="1">
              <a:spLocks noChangeArrowheads="1"/>
            </p:cNvSpPr>
            <p:nvPr/>
          </p:nvSpPr>
          <p:spPr bwMode="auto">
            <a:xfrm>
              <a:off x="120" y="247"/>
              <a:ext cx="2933" cy="197"/>
            </a:xfrm>
            <a:prstGeom prst="rect">
              <a:avLst/>
            </a:prstGeom>
            <a:noFill/>
            <a:ln w="9525">
              <a:noFill/>
              <a:miter lim="800000"/>
              <a:headEnd/>
              <a:tailEnd/>
            </a:ln>
          </p:spPr>
          <p:txBody>
            <a:bodyPr wrap="none">
              <a:spAutoFit/>
            </a:bodyPr>
            <a:lstStyle/>
            <a:p>
              <a:pPr eaLnBrk="0" hangingPunct="0"/>
              <a:r>
                <a:rPr lang="fr-FR" sz="1400">
                  <a:solidFill>
                    <a:srgbClr val="FFFFFF"/>
                  </a:solidFill>
                  <a:latin typeface="Arial" charset="0"/>
                  <a:cs typeface="Tahoma" pitchFamily="34" charset="0"/>
                </a:rPr>
                <a:t>Les établissements de soins en Indre-et-Loire en 1988</a:t>
              </a:r>
              <a:endParaRPr lang="fr-FR" sz="1400" b="1">
                <a:solidFill>
                  <a:srgbClr val="FFFFFF"/>
                </a:solidFill>
                <a:latin typeface="Arial" charset="0"/>
                <a:cs typeface="Tahoma" pitchFamily="34" charset="0"/>
              </a:endParaRPr>
            </a:p>
          </p:txBody>
        </p:sp>
      </p:grpSp>
      <p:sp>
        <p:nvSpPr>
          <p:cNvPr id="73735" name="Text Box 7"/>
          <p:cNvSpPr txBox="1">
            <a:spLocks noChangeArrowheads="1"/>
          </p:cNvSpPr>
          <p:nvPr/>
        </p:nvSpPr>
        <p:spPr bwMode="auto">
          <a:xfrm>
            <a:off x="4860925" y="5459413"/>
            <a:ext cx="4054475" cy="1025525"/>
          </a:xfrm>
          <a:prstGeom prst="rect">
            <a:avLst/>
          </a:prstGeom>
          <a:noFill/>
          <a:ln w="9525">
            <a:noFill/>
            <a:miter lim="800000"/>
            <a:headEnd/>
            <a:tailEnd/>
          </a:ln>
          <a:effectLst/>
        </p:spPr>
        <p:txBody>
          <a:bodyPr>
            <a:spAutoFit/>
          </a:bodyPr>
          <a:lstStyle/>
          <a:p>
            <a:pPr eaLnBrk="0" hangingPunct="0">
              <a:lnSpc>
                <a:spcPct val="90000"/>
              </a:lnSpc>
              <a:defRPr/>
            </a:pPr>
            <a:r>
              <a:rPr lang="fr-FR" sz="1700">
                <a:solidFill>
                  <a:srgbClr val="FFFFFF"/>
                </a:solidFill>
                <a:effectLst>
                  <a:outerShdw blurRad="38100" dist="38100" dir="2700000" algn="tl">
                    <a:srgbClr val="000000"/>
                  </a:outerShdw>
                </a:effectLst>
                <a:latin typeface="Arial" charset="0"/>
                <a:cs typeface="Tahoma" pitchFamily="34" charset="0"/>
              </a:rPr>
              <a:t>Les éléments géographiques de repérage (limites administratives) ne doivent pas nuire à la lisibilité du phénomène principal</a:t>
            </a:r>
          </a:p>
        </p:txBody>
      </p:sp>
      <p:sp>
        <p:nvSpPr>
          <p:cNvPr id="73736" name="Text Box 8"/>
          <p:cNvSpPr txBox="1">
            <a:spLocks noChangeArrowheads="1"/>
          </p:cNvSpPr>
          <p:nvPr/>
        </p:nvSpPr>
        <p:spPr bwMode="auto">
          <a:xfrm>
            <a:off x="4929188" y="1223963"/>
            <a:ext cx="1189037" cy="304800"/>
          </a:xfrm>
          <a:prstGeom prst="rect">
            <a:avLst/>
          </a:prstGeom>
          <a:noFill/>
          <a:ln w="9525">
            <a:noFill/>
            <a:miter lim="800000"/>
            <a:headEnd/>
            <a:tailEnd/>
          </a:ln>
        </p:spPr>
        <p:txBody>
          <a:bodyPr wrap="none">
            <a:spAutoFit/>
          </a:bodyPr>
          <a:lstStyle/>
          <a:p>
            <a:pPr eaLnBrk="0" hangingPunct="0"/>
            <a:r>
              <a:rPr lang="fr-FR" sz="1400" b="1">
                <a:solidFill>
                  <a:schemeClr val="bg1"/>
                </a:solidFill>
                <a:latin typeface="Arial" charset="0"/>
              </a:rPr>
              <a:t>Carte lisible</a:t>
            </a:r>
          </a:p>
        </p:txBody>
      </p:sp>
      <p:sp>
        <p:nvSpPr>
          <p:cNvPr id="73738" name="Rectangle 10"/>
          <p:cNvSpPr>
            <a:spLocks noRot="1" noChangeArrowheads="1"/>
          </p:cNvSpPr>
          <p:nvPr/>
        </p:nvSpPr>
        <p:spPr bwMode="auto">
          <a:xfrm>
            <a:off x="0" y="209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Cartes erronées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p:bldP spid="7373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4" name="Picture 2" descr="vétérnaire 1"/>
          <p:cNvPicPr>
            <a:picLocks noChangeAspect="1" noChangeArrowheads="1"/>
          </p:cNvPicPr>
          <p:nvPr/>
        </p:nvPicPr>
        <p:blipFill>
          <a:blip r:embed="rId3" cstate="print"/>
          <a:srcRect/>
          <a:stretch>
            <a:fillRect/>
          </a:stretch>
        </p:blipFill>
        <p:spPr bwMode="auto">
          <a:xfrm>
            <a:off x="165100" y="1193800"/>
            <a:ext cx="4343400" cy="4149725"/>
          </a:xfrm>
          <a:prstGeom prst="rect">
            <a:avLst/>
          </a:prstGeom>
          <a:noFill/>
          <a:ln w="9525">
            <a:noFill/>
            <a:miter lim="800000"/>
            <a:headEnd/>
            <a:tailEnd/>
          </a:ln>
        </p:spPr>
      </p:pic>
      <p:pic>
        <p:nvPicPr>
          <p:cNvPr id="75779" name="Picture 3" descr="vétérnaire 2"/>
          <p:cNvPicPr>
            <a:picLocks noChangeAspect="1" noChangeArrowheads="1"/>
          </p:cNvPicPr>
          <p:nvPr/>
        </p:nvPicPr>
        <p:blipFill>
          <a:blip r:embed="rId4" cstate="print"/>
          <a:srcRect/>
          <a:stretch>
            <a:fillRect/>
          </a:stretch>
        </p:blipFill>
        <p:spPr bwMode="auto">
          <a:xfrm>
            <a:off x="4724400" y="2667000"/>
            <a:ext cx="4191000" cy="3970338"/>
          </a:xfrm>
          <a:prstGeom prst="rect">
            <a:avLst/>
          </a:prstGeom>
          <a:noFill/>
          <a:ln w="9525">
            <a:noFill/>
            <a:miter lim="800000"/>
            <a:headEnd/>
            <a:tailEnd/>
          </a:ln>
        </p:spPr>
      </p:pic>
      <p:sp>
        <p:nvSpPr>
          <p:cNvPr id="75780" name="Text Box 4"/>
          <p:cNvSpPr txBox="1">
            <a:spLocks noChangeArrowheads="1"/>
          </p:cNvSpPr>
          <p:nvPr/>
        </p:nvSpPr>
        <p:spPr bwMode="auto">
          <a:xfrm>
            <a:off x="249238" y="5483225"/>
            <a:ext cx="1873250" cy="366713"/>
          </a:xfrm>
          <a:prstGeom prst="rect">
            <a:avLst/>
          </a:prstGeom>
          <a:noFill/>
          <a:ln w="9525">
            <a:noFill/>
            <a:miter lim="800000"/>
            <a:headEnd/>
            <a:tailEnd/>
          </a:ln>
          <a:effectLst/>
        </p:spPr>
        <p:txBody>
          <a:bodyPr wrap="none">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Quel problème ?</a:t>
            </a:r>
          </a:p>
        </p:txBody>
      </p:sp>
      <p:sp>
        <p:nvSpPr>
          <p:cNvPr id="75781" name="Text Box 5"/>
          <p:cNvSpPr txBox="1">
            <a:spLocks noChangeArrowheads="1"/>
          </p:cNvSpPr>
          <p:nvPr/>
        </p:nvSpPr>
        <p:spPr bwMode="auto">
          <a:xfrm>
            <a:off x="255588" y="5907088"/>
            <a:ext cx="2368550" cy="587375"/>
          </a:xfrm>
          <a:prstGeom prst="rect">
            <a:avLst/>
          </a:prstGeom>
          <a:noFill/>
          <a:ln w="9525">
            <a:noFill/>
            <a:miter lim="800000"/>
            <a:headEnd/>
            <a:tailEnd/>
          </a:ln>
          <a:effectLst/>
        </p:spPr>
        <p:txBody>
          <a:bodyPr wrap="none">
            <a:spAutoFit/>
          </a:bodyPr>
          <a:lstStyle/>
          <a:p>
            <a:pPr eaLnBrk="0" hangingPunct="0">
              <a:lnSpc>
                <a:spcPct val="90000"/>
              </a:lnSpc>
              <a:defRPr/>
            </a:pPr>
            <a:r>
              <a:rPr lang="fr-FR">
                <a:solidFill>
                  <a:srgbClr val="FFFFFF"/>
                </a:solidFill>
                <a:effectLst>
                  <a:outerShdw blurRad="38100" dist="38100" dir="2700000" algn="tl">
                    <a:srgbClr val="000000"/>
                  </a:outerShdw>
                </a:effectLst>
                <a:latin typeface="Arial" charset="0"/>
                <a:cs typeface="Tahoma" pitchFamily="34" charset="0"/>
              </a:rPr>
              <a:t>Erreur dans le choix </a:t>
            </a:r>
          </a:p>
          <a:p>
            <a:pPr eaLnBrk="0" hangingPunct="0">
              <a:lnSpc>
                <a:spcPct val="90000"/>
              </a:lnSpc>
              <a:defRPr/>
            </a:pPr>
            <a:r>
              <a:rPr lang="fr-FR">
                <a:solidFill>
                  <a:srgbClr val="FFFFFF"/>
                </a:solidFill>
                <a:effectLst>
                  <a:outerShdw blurRad="38100" dist="38100" dir="2700000" algn="tl">
                    <a:srgbClr val="000000"/>
                  </a:outerShdw>
                </a:effectLst>
                <a:latin typeface="Arial" charset="0"/>
                <a:cs typeface="Tahoma" pitchFamily="34" charset="0"/>
              </a:rPr>
              <a:t>de la variable visuelle</a:t>
            </a:r>
          </a:p>
        </p:txBody>
      </p:sp>
      <p:sp>
        <p:nvSpPr>
          <p:cNvPr id="75782" name="Text Box 6"/>
          <p:cNvSpPr txBox="1">
            <a:spLocks noChangeArrowheads="1"/>
          </p:cNvSpPr>
          <p:nvPr/>
        </p:nvSpPr>
        <p:spPr bwMode="auto">
          <a:xfrm>
            <a:off x="7004050" y="1231900"/>
            <a:ext cx="1873250" cy="366713"/>
          </a:xfrm>
          <a:prstGeom prst="rect">
            <a:avLst/>
          </a:prstGeom>
          <a:noFill/>
          <a:ln w="9525">
            <a:noFill/>
            <a:miter lim="800000"/>
            <a:headEnd/>
            <a:tailEnd/>
          </a:ln>
          <a:effectLst/>
        </p:spPr>
        <p:txBody>
          <a:bodyPr wrap="none">
            <a:spAutoFit/>
          </a:bodyPr>
          <a:lstStyle/>
          <a:p>
            <a:pPr algn="r" eaLnBrk="0" hangingPunct="0">
              <a:defRPr/>
            </a:pPr>
            <a:r>
              <a:rPr lang="fr-FR">
                <a:solidFill>
                  <a:srgbClr val="FFFFFF"/>
                </a:solidFill>
                <a:effectLst>
                  <a:outerShdw blurRad="38100" dist="38100" dir="2700000" algn="tl">
                    <a:srgbClr val="000000"/>
                  </a:outerShdw>
                </a:effectLst>
                <a:latin typeface="Arial" charset="0"/>
                <a:cs typeface="Tahoma" pitchFamily="34" charset="0"/>
              </a:rPr>
              <a:t>Quel problème ?</a:t>
            </a:r>
          </a:p>
        </p:txBody>
      </p:sp>
      <p:sp>
        <p:nvSpPr>
          <p:cNvPr id="75783" name="Text Box 7"/>
          <p:cNvSpPr txBox="1">
            <a:spLocks noChangeArrowheads="1"/>
          </p:cNvSpPr>
          <p:nvPr/>
        </p:nvSpPr>
        <p:spPr bwMode="auto">
          <a:xfrm>
            <a:off x="5473700" y="1677988"/>
            <a:ext cx="3433763" cy="835025"/>
          </a:xfrm>
          <a:prstGeom prst="rect">
            <a:avLst/>
          </a:prstGeom>
          <a:noFill/>
          <a:ln w="9525">
            <a:noFill/>
            <a:miter lim="800000"/>
            <a:headEnd/>
            <a:tailEnd/>
          </a:ln>
          <a:effectLst/>
        </p:spPr>
        <p:txBody>
          <a:bodyPr>
            <a:spAutoFit/>
          </a:bodyPr>
          <a:lstStyle/>
          <a:p>
            <a:pPr algn="r" eaLnBrk="0" hangingPunct="0">
              <a:lnSpc>
                <a:spcPct val="90000"/>
              </a:lnSpc>
              <a:defRPr/>
            </a:pPr>
            <a:r>
              <a:rPr lang="fr-FR">
                <a:solidFill>
                  <a:srgbClr val="FFFFFF"/>
                </a:solidFill>
                <a:effectLst>
                  <a:outerShdw blurRad="38100" dist="38100" dir="2700000" algn="tl">
                    <a:srgbClr val="000000"/>
                  </a:outerShdw>
                </a:effectLst>
                <a:latin typeface="Arial" charset="0"/>
                <a:cs typeface="Tahoma" pitchFamily="34" charset="0"/>
              </a:rPr>
              <a:t>Les figurés sur la carte et dans la légende ne sont pas les mêmes</a:t>
            </a:r>
          </a:p>
        </p:txBody>
      </p:sp>
      <p:sp>
        <p:nvSpPr>
          <p:cNvPr id="75784" name="Rectangle 8"/>
          <p:cNvSpPr>
            <a:spLocks noRot="1" noChangeArrowheads="1"/>
          </p:cNvSpPr>
          <p:nvPr/>
        </p:nvSpPr>
        <p:spPr bwMode="auto">
          <a:xfrm>
            <a:off x="0" y="209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Cartes erronées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7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2" grpId="0"/>
      <p:bldP spid="7578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4" name="Text Box 4"/>
          <p:cNvSpPr txBox="1">
            <a:spLocks noChangeArrowheads="1"/>
          </p:cNvSpPr>
          <p:nvPr/>
        </p:nvSpPr>
        <p:spPr bwMode="auto">
          <a:xfrm>
            <a:off x="4772025" y="2122488"/>
            <a:ext cx="1873250" cy="366712"/>
          </a:xfrm>
          <a:prstGeom prst="rect">
            <a:avLst/>
          </a:prstGeom>
          <a:noFill/>
          <a:ln w="9525">
            <a:noFill/>
            <a:miter lim="800000"/>
            <a:headEnd/>
            <a:tailEnd/>
          </a:ln>
          <a:effectLst/>
        </p:spPr>
        <p:txBody>
          <a:bodyPr wrap="none">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Quel problème ?</a:t>
            </a:r>
          </a:p>
        </p:txBody>
      </p:sp>
      <p:sp>
        <p:nvSpPr>
          <p:cNvPr id="81925" name="Text Box 5"/>
          <p:cNvSpPr txBox="1">
            <a:spLocks noChangeArrowheads="1"/>
          </p:cNvSpPr>
          <p:nvPr/>
        </p:nvSpPr>
        <p:spPr bwMode="auto">
          <a:xfrm>
            <a:off x="4778375" y="2732088"/>
            <a:ext cx="3433763" cy="1465262"/>
          </a:xfrm>
          <a:prstGeom prst="rect">
            <a:avLst/>
          </a:prstGeom>
          <a:no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La variable visuelle utilisée (variation de « valeur ») est incorrecte pour représenter des valeurs absolues (effectifs de population). </a:t>
            </a:r>
          </a:p>
        </p:txBody>
      </p:sp>
      <p:sp>
        <p:nvSpPr>
          <p:cNvPr id="81928" name="Text Box 8"/>
          <p:cNvSpPr txBox="1">
            <a:spLocks noChangeArrowheads="1"/>
          </p:cNvSpPr>
          <p:nvPr/>
        </p:nvSpPr>
        <p:spPr bwMode="auto">
          <a:xfrm>
            <a:off x="4752975" y="4433888"/>
            <a:ext cx="3433763" cy="366712"/>
          </a:xfrm>
          <a:prstGeom prst="rect">
            <a:avLst/>
          </a:prstGeom>
          <a:noFill/>
          <a:ln w="9525">
            <a:noFill/>
            <a:miter lim="800000"/>
            <a:headEnd/>
            <a:tailEnd/>
          </a:ln>
          <a:effectLst/>
        </p:spPr>
        <p:txBody>
          <a:bodyPr>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Pas d’échelle ni d’orientation </a:t>
            </a:r>
          </a:p>
        </p:txBody>
      </p:sp>
      <p:sp>
        <p:nvSpPr>
          <p:cNvPr id="81929" name="Rectangle 9"/>
          <p:cNvSpPr>
            <a:spLocks noRot="1" noChangeArrowheads="1"/>
          </p:cNvSpPr>
          <p:nvPr/>
        </p:nvSpPr>
        <p:spPr bwMode="auto">
          <a:xfrm>
            <a:off x="0" y="2095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Cartes erronées</a:t>
            </a:r>
            <a:endParaRPr lang="fr-FR" sz="3200" i="1">
              <a:effectLst>
                <a:outerShdw blurRad="38100" dist="38100" dir="2700000" algn="tl">
                  <a:srgbClr val="000000"/>
                </a:outerShdw>
              </a:effectLst>
              <a:latin typeface="Arial" charset="0"/>
            </a:endParaRPr>
          </a:p>
        </p:txBody>
      </p:sp>
      <p:pic>
        <p:nvPicPr>
          <p:cNvPr id="60422" name="Picture 12" descr="Capture"/>
          <p:cNvPicPr>
            <a:picLocks noChangeAspect="1" noChangeArrowheads="1"/>
          </p:cNvPicPr>
          <p:nvPr>
            <p:ph/>
          </p:nvPr>
        </p:nvPicPr>
        <p:blipFill>
          <a:blip r:embed="rId3" cstate="print"/>
          <a:srcRect l="3009" t="9723" r="56041" b="8536"/>
          <a:stretch>
            <a:fillRect/>
          </a:stretch>
        </p:blipFill>
        <p:spPr>
          <a:xfrm>
            <a:off x="671513" y="1192213"/>
            <a:ext cx="3470275" cy="554196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819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450"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Récapitulatif pour une bonne </a:t>
            </a:r>
            <a:br>
              <a:rPr lang="fr-FR" sz="3600">
                <a:solidFill>
                  <a:srgbClr val="FFCC66"/>
                </a:solidFill>
                <a:effectLst>
                  <a:outerShdw blurRad="38100" dist="38100" dir="2700000" algn="tl">
                    <a:srgbClr val="000000"/>
                  </a:outerShdw>
                </a:effectLst>
                <a:latin typeface="Arial" charset="0"/>
              </a:rPr>
            </a:br>
            <a:r>
              <a:rPr lang="fr-FR" sz="3600">
                <a:solidFill>
                  <a:srgbClr val="FFCC66"/>
                </a:solidFill>
                <a:effectLst>
                  <a:outerShdw blurRad="38100" dist="38100" dir="2700000" algn="tl">
                    <a:srgbClr val="000000"/>
                  </a:outerShdw>
                </a:effectLst>
                <a:latin typeface="Arial" charset="0"/>
              </a:rPr>
              <a:t>représentation</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598488" y="1065213"/>
            <a:ext cx="6337300"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rPr>
              <a:t>Ce à quoi il faut veiller lors de la réalisation d’une carte</a:t>
            </a:r>
          </a:p>
        </p:txBody>
      </p:sp>
      <p:sp>
        <p:nvSpPr>
          <p:cNvPr id="268291" name="Text Box 3"/>
          <p:cNvSpPr txBox="1">
            <a:spLocks noChangeArrowheads="1"/>
          </p:cNvSpPr>
          <p:nvPr/>
        </p:nvSpPr>
        <p:spPr bwMode="auto">
          <a:xfrm>
            <a:off x="466725" y="1538201"/>
            <a:ext cx="8397875" cy="1604963"/>
          </a:xfrm>
          <a:prstGeom prst="rect">
            <a:avLst/>
          </a:prstGeom>
          <a:solidFill>
            <a:srgbClr val="C0C0C0">
              <a:alpha val="10001"/>
            </a:srgbClr>
          </a:solidFill>
          <a:ln w="9525">
            <a:noFill/>
            <a:miter lim="800000"/>
            <a:headEnd/>
            <a:tailEnd/>
          </a:ln>
          <a:effectLst/>
        </p:spPr>
        <p:txBody>
          <a:bodyPr>
            <a:spAutoFit/>
          </a:bodyPr>
          <a:lstStyle/>
          <a:p>
            <a:pPr eaLnBrk="0" hangingPunct="0">
              <a:buClr>
                <a:srgbClr val="FFCC66"/>
              </a:buClr>
              <a:buSzPct val="70000"/>
              <a:buFont typeface="Arial" charset="0"/>
              <a:buChar char="►"/>
              <a:defRPr/>
            </a:pPr>
            <a:r>
              <a:rPr lang="fr-FR" dirty="0">
                <a:solidFill>
                  <a:srgbClr val="FFFFFF"/>
                </a:solidFill>
                <a:effectLst>
                  <a:outerShdw blurRad="38100" dist="38100" dir="2700000" algn="tl">
                    <a:srgbClr val="000000"/>
                  </a:outerShdw>
                </a:effectLst>
                <a:latin typeface="Arial" charset="0"/>
                <a:cs typeface="Tahoma" pitchFamily="34" charset="0"/>
              </a:rPr>
              <a:t> </a:t>
            </a:r>
            <a:r>
              <a:rPr lang="fr-FR" dirty="0">
                <a:solidFill>
                  <a:srgbClr val="FFCC66"/>
                </a:solidFill>
                <a:effectLst>
                  <a:outerShdw blurRad="38100" dist="38100" dir="2700000" algn="tl">
                    <a:srgbClr val="000000"/>
                  </a:outerShdw>
                </a:effectLst>
                <a:latin typeface="Arial" charset="0"/>
                <a:cs typeface="Tahoma" pitchFamily="34" charset="0"/>
              </a:rPr>
              <a:t>L ’habillage</a:t>
            </a:r>
            <a:r>
              <a:rPr lang="fr-FR" dirty="0">
                <a:solidFill>
                  <a:srgbClr val="FFFFFF"/>
                </a:solidFill>
                <a:effectLst>
                  <a:outerShdw blurRad="38100" dist="38100" dir="2700000" algn="tl">
                    <a:srgbClr val="000000"/>
                  </a:outerShdw>
                </a:effectLst>
                <a:latin typeface="Arial" charset="0"/>
                <a:cs typeface="Tahoma" pitchFamily="34" charset="0"/>
              </a:rPr>
              <a:t> </a:t>
            </a:r>
            <a:r>
              <a:rPr lang="fr-FR" dirty="0">
                <a:solidFill>
                  <a:srgbClr val="FFCC66"/>
                </a:solidFill>
                <a:effectLst>
                  <a:outerShdw blurRad="38100" dist="38100" dir="2700000" algn="tl">
                    <a:srgbClr val="000000"/>
                  </a:outerShdw>
                </a:effectLst>
                <a:latin typeface="Arial" charset="0"/>
                <a:cs typeface="Tahoma" pitchFamily="34" charset="0"/>
              </a:rPr>
              <a:t>:</a:t>
            </a:r>
            <a:r>
              <a:rPr lang="fr-FR" dirty="0">
                <a:solidFill>
                  <a:srgbClr val="FFFFFF"/>
                </a:solidFill>
                <a:effectLst>
                  <a:outerShdw blurRad="38100" dist="38100" dir="2700000" algn="tl">
                    <a:srgbClr val="000000"/>
                  </a:outerShdw>
                </a:effectLst>
                <a:latin typeface="Arial" charset="0"/>
                <a:cs typeface="Tahoma" pitchFamily="34" charset="0"/>
              </a:rPr>
              <a:t> </a:t>
            </a:r>
          </a:p>
          <a:p>
            <a:pPr lvl="1" eaLnBrk="0" hangingPunct="0">
              <a:lnSpc>
                <a:spcPct val="90000"/>
              </a:lnSpc>
              <a:buClr>
                <a:srgbClr val="FFCC66"/>
              </a:buClr>
              <a:buSzPct val="70000"/>
              <a:buFont typeface="Wingdings" pitchFamily="2" charset="2"/>
              <a:buChar char="§"/>
              <a:defRPr/>
            </a:pPr>
            <a:r>
              <a:rPr lang="fr-FR" dirty="0">
                <a:solidFill>
                  <a:srgbClr val="FFFFFF"/>
                </a:solidFill>
                <a:effectLst>
                  <a:outerShdw blurRad="38100" dist="38100" dir="2700000" algn="tl">
                    <a:srgbClr val="000000"/>
                  </a:outerShdw>
                </a:effectLst>
                <a:latin typeface="Arial" charset="0"/>
                <a:cs typeface="Tahoma" pitchFamily="34" charset="0"/>
              </a:rPr>
              <a:t> un titre</a:t>
            </a:r>
          </a:p>
          <a:p>
            <a:pPr lvl="1" eaLnBrk="0" hangingPunct="0">
              <a:lnSpc>
                <a:spcPct val="90000"/>
              </a:lnSpc>
              <a:buClr>
                <a:srgbClr val="FFCC66"/>
              </a:buClr>
              <a:buSzPct val="70000"/>
              <a:buFont typeface="Wingdings" pitchFamily="2" charset="2"/>
              <a:buChar char="§"/>
              <a:defRPr/>
            </a:pPr>
            <a:r>
              <a:rPr lang="fr-FR" dirty="0">
                <a:solidFill>
                  <a:srgbClr val="FFFFFF"/>
                </a:solidFill>
                <a:effectLst>
                  <a:outerShdw blurRad="38100" dist="38100" dir="2700000" algn="tl">
                    <a:srgbClr val="000000"/>
                  </a:outerShdw>
                </a:effectLst>
                <a:latin typeface="Arial" charset="0"/>
                <a:cs typeface="Tahoma" pitchFamily="34" charset="0"/>
              </a:rPr>
              <a:t> une légende</a:t>
            </a:r>
          </a:p>
          <a:p>
            <a:pPr lvl="1" eaLnBrk="0" hangingPunct="0">
              <a:lnSpc>
                <a:spcPct val="90000"/>
              </a:lnSpc>
              <a:buClr>
                <a:srgbClr val="FFCC66"/>
              </a:buClr>
              <a:buSzPct val="70000"/>
              <a:buFont typeface="Wingdings" pitchFamily="2" charset="2"/>
              <a:buChar char="§"/>
              <a:defRPr/>
            </a:pPr>
            <a:r>
              <a:rPr lang="fr-FR" dirty="0">
                <a:solidFill>
                  <a:srgbClr val="FFFFFF"/>
                </a:solidFill>
                <a:effectLst>
                  <a:outerShdw blurRad="38100" dist="38100" dir="2700000" algn="tl">
                    <a:srgbClr val="000000"/>
                  </a:outerShdw>
                </a:effectLst>
                <a:latin typeface="Arial" charset="0"/>
                <a:cs typeface="Tahoma" pitchFamily="34" charset="0"/>
              </a:rPr>
              <a:t> une échelle</a:t>
            </a:r>
          </a:p>
          <a:p>
            <a:pPr lvl="1" eaLnBrk="0" hangingPunct="0">
              <a:lnSpc>
                <a:spcPct val="90000"/>
              </a:lnSpc>
              <a:buClr>
                <a:srgbClr val="FFCC66"/>
              </a:buClr>
              <a:buSzPct val="70000"/>
              <a:buFont typeface="Wingdings" pitchFamily="2" charset="2"/>
              <a:buChar char="§"/>
              <a:defRPr/>
            </a:pPr>
            <a:r>
              <a:rPr lang="fr-FR" dirty="0">
                <a:solidFill>
                  <a:srgbClr val="FFFFFF"/>
                </a:solidFill>
                <a:effectLst>
                  <a:outerShdw blurRad="38100" dist="38100" dir="2700000" algn="tl">
                    <a:srgbClr val="000000"/>
                  </a:outerShdw>
                </a:effectLst>
                <a:latin typeface="Arial" charset="0"/>
                <a:cs typeface="Tahoma" pitchFamily="34" charset="0"/>
              </a:rPr>
              <a:t> une orientation</a:t>
            </a:r>
          </a:p>
          <a:p>
            <a:pPr lvl="1" eaLnBrk="0" hangingPunct="0">
              <a:lnSpc>
                <a:spcPct val="90000"/>
              </a:lnSpc>
              <a:buClr>
                <a:srgbClr val="FFCC66"/>
              </a:buClr>
              <a:buSzPct val="70000"/>
              <a:buFont typeface="Wingdings" pitchFamily="2" charset="2"/>
              <a:buChar char="§"/>
              <a:defRPr/>
            </a:pPr>
            <a:r>
              <a:rPr lang="fr-FR" dirty="0">
                <a:solidFill>
                  <a:srgbClr val="FFFFFF"/>
                </a:solidFill>
                <a:effectLst>
                  <a:outerShdw blurRad="38100" dist="38100" dir="2700000" algn="tl">
                    <a:srgbClr val="000000"/>
                  </a:outerShdw>
                </a:effectLst>
                <a:latin typeface="Arial" charset="0"/>
                <a:cs typeface="Tahoma" pitchFamily="34" charset="0"/>
              </a:rPr>
              <a:t> les sources</a:t>
            </a:r>
          </a:p>
        </p:txBody>
      </p:sp>
      <p:sp>
        <p:nvSpPr>
          <p:cNvPr id="268292" name="Text Box 4"/>
          <p:cNvSpPr txBox="1">
            <a:spLocks noChangeArrowheads="1"/>
          </p:cNvSpPr>
          <p:nvPr/>
        </p:nvSpPr>
        <p:spPr bwMode="auto">
          <a:xfrm>
            <a:off x="466725" y="3192290"/>
            <a:ext cx="8399463" cy="1357312"/>
          </a:xfrm>
          <a:prstGeom prst="rect">
            <a:avLst/>
          </a:prstGeom>
          <a:solidFill>
            <a:srgbClr val="C0C0C0">
              <a:alpha val="10001"/>
            </a:srgbClr>
          </a:solidFill>
          <a:ln w="9525">
            <a:noFill/>
            <a:miter lim="800000"/>
            <a:headEnd/>
            <a:tailEnd/>
          </a:ln>
          <a:effectLst/>
        </p:spPr>
        <p:txBody>
          <a:bodyPr>
            <a:spAutoFit/>
          </a:bodyPr>
          <a:lstStyle/>
          <a:p>
            <a:pPr eaLnBrk="0" hangingPunct="0">
              <a:buClr>
                <a:srgbClr val="FFCC66"/>
              </a:buClr>
              <a:buSzPct val="70000"/>
              <a:buFont typeface="Arial" charset="0"/>
              <a:buChar char="►"/>
              <a:defRPr/>
            </a:pPr>
            <a:r>
              <a:rPr lang="fr-FR" dirty="0">
                <a:solidFill>
                  <a:srgbClr val="FFFFFF"/>
                </a:solidFill>
                <a:effectLst>
                  <a:outerShdw blurRad="38100" dist="38100" dir="2700000" algn="tl">
                    <a:srgbClr val="000000"/>
                  </a:outerShdw>
                </a:effectLst>
                <a:latin typeface="Arial" charset="0"/>
                <a:cs typeface="Tahoma" pitchFamily="34" charset="0"/>
              </a:rPr>
              <a:t> </a:t>
            </a:r>
            <a:r>
              <a:rPr lang="fr-FR" dirty="0">
                <a:solidFill>
                  <a:srgbClr val="FFCC66"/>
                </a:solidFill>
                <a:effectLst>
                  <a:outerShdw blurRad="38100" dist="38100" dir="2700000" algn="tl">
                    <a:srgbClr val="000000"/>
                  </a:outerShdw>
                </a:effectLst>
                <a:latin typeface="Arial" charset="0"/>
                <a:cs typeface="Tahoma" pitchFamily="34" charset="0"/>
              </a:rPr>
              <a:t>Les données :</a:t>
            </a:r>
            <a:r>
              <a:rPr lang="fr-FR" dirty="0">
                <a:solidFill>
                  <a:srgbClr val="FFFFFF"/>
                </a:solidFill>
                <a:effectLst>
                  <a:outerShdw blurRad="38100" dist="38100" dir="2700000" algn="tl">
                    <a:srgbClr val="000000"/>
                  </a:outerShdw>
                </a:effectLst>
                <a:latin typeface="Arial" charset="0"/>
                <a:cs typeface="Tahoma" pitchFamily="34" charset="0"/>
              </a:rPr>
              <a:t> </a:t>
            </a:r>
          </a:p>
          <a:p>
            <a:pPr lvl="1" eaLnBrk="0" hangingPunct="0">
              <a:lnSpc>
                <a:spcPct val="90000"/>
              </a:lnSpc>
              <a:buClr>
                <a:srgbClr val="FFCC66"/>
              </a:buClr>
              <a:buSzPct val="70000"/>
              <a:buFont typeface="Wingdings" pitchFamily="2" charset="2"/>
              <a:buChar char="§"/>
              <a:defRPr/>
            </a:pPr>
            <a:r>
              <a:rPr lang="fr-FR" dirty="0">
                <a:solidFill>
                  <a:srgbClr val="FFFFFF"/>
                </a:solidFill>
                <a:effectLst>
                  <a:outerShdw blurRad="38100" dist="38100" dir="2700000" algn="tl">
                    <a:srgbClr val="000000"/>
                  </a:outerShdw>
                </a:effectLst>
                <a:latin typeface="Arial" charset="0"/>
                <a:cs typeface="Tahoma" pitchFamily="34" charset="0"/>
              </a:rPr>
              <a:t> homogènes et spatialisées</a:t>
            </a:r>
          </a:p>
          <a:p>
            <a:pPr lvl="1" eaLnBrk="0" hangingPunct="0">
              <a:lnSpc>
                <a:spcPct val="90000"/>
              </a:lnSpc>
              <a:buClr>
                <a:srgbClr val="FFCC66"/>
              </a:buClr>
              <a:buSzPct val="70000"/>
              <a:buFont typeface="Wingdings" pitchFamily="2" charset="2"/>
              <a:buChar char="§"/>
              <a:defRPr/>
            </a:pPr>
            <a:r>
              <a:rPr lang="fr-FR" dirty="0">
                <a:solidFill>
                  <a:srgbClr val="FFFFFF"/>
                </a:solidFill>
                <a:effectLst>
                  <a:outerShdw blurRad="38100" dist="38100" dir="2700000" algn="tl">
                    <a:srgbClr val="000000"/>
                  </a:outerShdw>
                </a:effectLst>
                <a:latin typeface="Arial" charset="0"/>
                <a:cs typeface="Tahoma" pitchFamily="34" charset="0"/>
              </a:rPr>
              <a:t> respect des règles de seuillage (tenir compte des discontinuités de la série)</a:t>
            </a:r>
          </a:p>
          <a:p>
            <a:pPr lvl="1" eaLnBrk="0" hangingPunct="0">
              <a:lnSpc>
                <a:spcPct val="90000"/>
              </a:lnSpc>
              <a:buClr>
                <a:srgbClr val="FFCC66"/>
              </a:buClr>
              <a:buSzPct val="70000"/>
              <a:buFont typeface="Wingdings" pitchFamily="2" charset="2"/>
              <a:buChar char="§"/>
              <a:defRPr/>
            </a:pPr>
            <a:r>
              <a:rPr lang="fr-FR" dirty="0">
                <a:solidFill>
                  <a:srgbClr val="FFFFFF"/>
                </a:solidFill>
                <a:effectLst>
                  <a:outerShdw blurRad="38100" dist="38100" dir="2700000" algn="tl">
                    <a:srgbClr val="000000"/>
                  </a:outerShdw>
                </a:effectLst>
                <a:latin typeface="Arial" charset="0"/>
                <a:cs typeface="Tahoma" pitchFamily="34" charset="0"/>
              </a:rPr>
              <a:t> Implantation homogènes pour toutes les données</a:t>
            </a:r>
          </a:p>
        </p:txBody>
      </p:sp>
      <p:sp>
        <p:nvSpPr>
          <p:cNvPr id="268293" name="Text Box 5"/>
          <p:cNvSpPr txBox="1">
            <a:spLocks noChangeArrowheads="1"/>
          </p:cNvSpPr>
          <p:nvPr/>
        </p:nvSpPr>
        <p:spPr bwMode="auto">
          <a:xfrm>
            <a:off x="466725" y="4622800"/>
            <a:ext cx="8407400" cy="2014538"/>
          </a:xfrm>
          <a:prstGeom prst="rect">
            <a:avLst/>
          </a:prstGeom>
          <a:solidFill>
            <a:srgbClr val="C0C0C0">
              <a:alpha val="10001"/>
            </a:srgbClr>
          </a:solidFill>
          <a:ln w="9525">
            <a:noFill/>
            <a:miter lim="800000"/>
            <a:headEnd/>
            <a:tailEnd/>
          </a:ln>
          <a:effectLst/>
        </p:spPr>
        <p:txBody>
          <a:bodyPr>
            <a:spAutoFit/>
          </a:bodyPr>
          <a:lstStyle/>
          <a:p>
            <a:pPr eaLnBrk="0" hangingPunct="0">
              <a:buClr>
                <a:srgbClr val="FFCC66"/>
              </a:buClr>
              <a:buSzPct val="70000"/>
              <a:buFont typeface="Arial" charset="0"/>
              <a:buChar char="►"/>
              <a:defRPr/>
            </a:pPr>
            <a:r>
              <a:rPr lang="fr-FR">
                <a:solidFill>
                  <a:srgbClr val="FFFFFF"/>
                </a:solidFill>
                <a:effectLst>
                  <a:outerShdw blurRad="38100" dist="38100" dir="2700000" algn="tl">
                    <a:srgbClr val="000000"/>
                  </a:outerShdw>
                </a:effectLst>
                <a:latin typeface="Arial" charset="0"/>
                <a:cs typeface="Tahoma" pitchFamily="34" charset="0"/>
              </a:rPr>
              <a:t> </a:t>
            </a:r>
            <a:r>
              <a:rPr lang="fr-FR">
                <a:solidFill>
                  <a:srgbClr val="FFCC66"/>
                </a:solidFill>
                <a:effectLst>
                  <a:outerShdw blurRad="38100" dist="38100" dir="2700000" algn="tl">
                    <a:srgbClr val="000000"/>
                  </a:outerShdw>
                </a:effectLst>
                <a:latin typeface="Arial" charset="0"/>
                <a:cs typeface="Tahoma" pitchFamily="34" charset="0"/>
              </a:rPr>
              <a:t>Leur représentation :</a:t>
            </a:r>
            <a:r>
              <a:rPr lang="fr-FR">
                <a:solidFill>
                  <a:srgbClr val="FFFFFF"/>
                </a:solidFill>
                <a:effectLst>
                  <a:outerShdw blurRad="38100" dist="38100" dir="2700000" algn="tl">
                    <a:srgbClr val="000000"/>
                  </a:outerShdw>
                </a:effectLst>
                <a:latin typeface="Arial" charset="0"/>
                <a:cs typeface="Tahoma" pitchFamily="34" charset="0"/>
              </a:rPr>
              <a:t> </a:t>
            </a:r>
          </a:p>
          <a:p>
            <a:pPr lvl="1" eaLnBrk="0" hangingPunct="0">
              <a:buClr>
                <a:srgbClr val="FFCC66"/>
              </a:buClr>
              <a:buSzPct val="70000"/>
              <a:buFont typeface="Wingdings" pitchFamily="2" charset="2"/>
              <a:buChar char="§"/>
              <a:defRPr/>
            </a:pPr>
            <a:r>
              <a:rPr lang="fr-FR">
                <a:solidFill>
                  <a:srgbClr val="FFFFFF"/>
                </a:solidFill>
                <a:effectLst>
                  <a:outerShdw blurRad="38100" dist="38100" dir="2700000" algn="tl">
                    <a:srgbClr val="000000"/>
                  </a:outerShdw>
                </a:effectLst>
                <a:latin typeface="Arial" charset="0"/>
                <a:cs typeface="Tahoma" pitchFamily="34" charset="0"/>
              </a:rPr>
              <a:t> un figuré pour un phénomène</a:t>
            </a:r>
          </a:p>
          <a:p>
            <a:pPr lvl="1" eaLnBrk="0" hangingPunct="0">
              <a:buClr>
                <a:srgbClr val="FFCC66"/>
              </a:buClr>
              <a:buSzPct val="70000"/>
              <a:buFont typeface="Wingdings" pitchFamily="2" charset="2"/>
              <a:buChar char="§"/>
              <a:defRPr/>
            </a:pPr>
            <a:r>
              <a:rPr lang="fr-FR">
                <a:solidFill>
                  <a:srgbClr val="FFFFFF"/>
                </a:solidFill>
                <a:effectLst>
                  <a:outerShdw blurRad="38100" dist="38100" dir="2700000" algn="tl">
                    <a:srgbClr val="000000"/>
                  </a:outerShdw>
                </a:effectLst>
                <a:latin typeface="Arial" charset="0"/>
                <a:cs typeface="Tahoma" pitchFamily="34" charset="0"/>
              </a:rPr>
              <a:t> respect des propriétés des variables visuelles</a:t>
            </a:r>
          </a:p>
          <a:p>
            <a:pPr lvl="1" eaLnBrk="0" hangingPunct="0">
              <a:buClr>
                <a:srgbClr val="FFCC66"/>
              </a:buClr>
              <a:buSzPct val="70000"/>
              <a:buFont typeface="Wingdings" pitchFamily="2" charset="2"/>
              <a:buChar char="§"/>
              <a:defRPr/>
            </a:pPr>
            <a:r>
              <a:rPr lang="fr-FR">
                <a:solidFill>
                  <a:srgbClr val="FFFFFF"/>
                </a:solidFill>
                <a:effectLst>
                  <a:outerShdw blurRad="38100" dist="38100" dir="2700000" algn="tl">
                    <a:srgbClr val="000000"/>
                  </a:outerShdw>
                </a:effectLst>
                <a:latin typeface="Arial" charset="0"/>
                <a:cs typeface="Tahoma" pitchFamily="34" charset="0"/>
              </a:rPr>
              <a:t> pas de valeur absolue en aplat de couleur</a:t>
            </a:r>
          </a:p>
          <a:p>
            <a:pPr lvl="1" eaLnBrk="0" hangingPunct="0">
              <a:buClr>
                <a:srgbClr val="FFCC66"/>
              </a:buClr>
              <a:buSzPct val="70000"/>
              <a:buFont typeface="Wingdings" pitchFamily="2" charset="2"/>
              <a:buChar char="§"/>
              <a:defRPr/>
            </a:pPr>
            <a:r>
              <a:rPr lang="fr-FR">
                <a:solidFill>
                  <a:srgbClr val="FFFFFF"/>
                </a:solidFill>
                <a:effectLst>
                  <a:outerShdw blurRad="38100" dist="38100" dir="2700000" algn="tl">
                    <a:srgbClr val="000000"/>
                  </a:outerShdw>
                </a:effectLst>
                <a:latin typeface="Arial" charset="0"/>
                <a:cs typeface="Tahoma" pitchFamily="34" charset="0"/>
              </a:rPr>
              <a:t> réserver l’usage blanc pour les objets sans donnée</a:t>
            </a:r>
          </a:p>
          <a:p>
            <a:pPr lvl="1" eaLnBrk="0" hangingPunct="0">
              <a:buClr>
                <a:srgbClr val="FFCC66"/>
              </a:buClr>
              <a:buSzPct val="70000"/>
              <a:buFont typeface="Wingdings" pitchFamily="2" charset="2"/>
              <a:buChar char="§"/>
              <a:defRPr/>
            </a:pPr>
            <a:r>
              <a:rPr lang="fr-FR">
                <a:solidFill>
                  <a:srgbClr val="FFFFFF"/>
                </a:solidFill>
                <a:effectLst>
                  <a:outerShdw blurRad="38100" dist="38100" dir="2700000" algn="tl">
                    <a:srgbClr val="000000"/>
                  </a:outerShdw>
                </a:effectLst>
                <a:latin typeface="Arial" charset="0"/>
                <a:cs typeface="Tahoma" pitchFamily="34" charset="0"/>
              </a:rPr>
              <a:t> une variation de valeur doit être étendue et progressive</a:t>
            </a:r>
          </a:p>
          <a:p>
            <a:pPr lvl="1" eaLnBrk="0" hangingPunct="0">
              <a:buClr>
                <a:srgbClr val="FFCC66"/>
              </a:buClr>
              <a:buSzPct val="70000"/>
              <a:buFont typeface="Wingdings" pitchFamily="2" charset="2"/>
              <a:buChar char="§"/>
              <a:defRPr/>
            </a:pPr>
            <a:r>
              <a:rPr lang="fr-FR">
                <a:solidFill>
                  <a:srgbClr val="FFFFFF"/>
                </a:solidFill>
                <a:effectLst>
                  <a:outerShdw blurRad="38100" dist="38100" dir="2700000" algn="tl">
                    <a:srgbClr val="000000"/>
                  </a:outerShdw>
                </a:effectLst>
                <a:latin typeface="Arial" charset="0"/>
                <a:cs typeface="Tahoma" pitchFamily="34" charset="0"/>
              </a:rPr>
              <a:t> les proportions doivent être respectées</a:t>
            </a:r>
          </a:p>
        </p:txBody>
      </p:sp>
      <p:sp>
        <p:nvSpPr>
          <p:cNvPr id="268294" name="Rectangle 6"/>
          <p:cNvSpPr>
            <a:spLocks noRot="1" noChangeArrowheads="1"/>
          </p:cNvSpPr>
          <p:nvPr/>
        </p:nvSpPr>
        <p:spPr bwMode="auto">
          <a:xfrm>
            <a:off x="0" y="1206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Récapitulatif pour une bonne représentation</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236538" y="1965325"/>
            <a:ext cx="2738437"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rPr>
              <a:t>Nature de l’information</a:t>
            </a:r>
          </a:p>
        </p:txBody>
      </p:sp>
      <p:sp>
        <p:nvSpPr>
          <p:cNvPr id="18438" name="Text Box 6"/>
          <p:cNvSpPr txBox="1">
            <a:spLocks noChangeArrowheads="1"/>
          </p:cNvSpPr>
          <p:nvPr/>
        </p:nvSpPr>
        <p:spPr bwMode="auto">
          <a:xfrm>
            <a:off x="300038" y="2414588"/>
            <a:ext cx="3695700" cy="1027112"/>
          </a:xfrm>
          <a:prstGeom prst="rect">
            <a:avLst/>
          </a:prstGeom>
          <a:solidFill>
            <a:srgbClr val="C0C0C0">
              <a:alpha val="10001"/>
            </a:srgbClr>
          </a:solidFill>
          <a:ln w="9525">
            <a:noFill/>
            <a:miter lim="800000"/>
            <a:headEnd/>
            <a:tailEnd/>
          </a:ln>
          <a:effectLst/>
        </p:spPr>
        <p:txBody>
          <a:bodyPr wrap="none">
            <a:spAutoFit/>
          </a:bodyPr>
          <a:lstStyle/>
          <a:p>
            <a:pPr eaLnBrk="0" hangingPunct="0">
              <a:spcAft>
                <a:spcPct val="20000"/>
              </a:spcAft>
              <a:buClr>
                <a:srgbClr val="FFCC66"/>
              </a:buClr>
              <a:buSzPct val="70000"/>
              <a:buFontTx/>
              <a:buChar char="•"/>
              <a:defRPr/>
            </a:pPr>
            <a:r>
              <a:rPr lang="fr-FR">
                <a:effectLst>
                  <a:outerShdw blurRad="38100" dist="38100" dir="2700000" algn="tl">
                    <a:srgbClr val="000000"/>
                  </a:outerShdw>
                </a:effectLst>
                <a:latin typeface="Arial" charset="0"/>
              </a:rPr>
              <a:t> information à caractère qualitatif</a:t>
            </a:r>
          </a:p>
          <a:p>
            <a:pPr eaLnBrk="0" hangingPunct="0">
              <a:spcAft>
                <a:spcPct val="20000"/>
              </a:spcAft>
              <a:buClr>
                <a:srgbClr val="FFCC66"/>
              </a:buClr>
              <a:buSzPct val="70000"/>
              <a:buFontTx/>
              <a:buChar char="•"/>
              <a:defRPr/>
            </a:pPr>
            <a:r>
              <a:rPr lang="fr-FR">
                <a:effectLst>
                  <a:outerShdw blurRad="38100" dist="38100" dir="2700000" algn="tl">
                    <a:srgbClr val="000000"/>
                  </a:outerShdw>
                </a:effectLst>
                <a:latin typeface="Arial" charset="0"/>
              </a:rPr>
              <a:t> information à caractère ordonné</a:t>
            </a:r>
          </a:p>
          <a:p>
            <a:pPr eaLnBrk="0" hangingPunct="0">
              <a:spcAft>
                <a:spcPct val="20000"/>
              </a:spcAft>
              <a:buClr>
                <a:srgbClr val="FFCC66"/>
              </a:buClr>
              <a:buSzPct val="70000"/>
              <a:buFontTx/>
              <a:buChar char="•"/>
              <a:defRPr/>
            </a:pPr>
            <a:r>
              <a:rPr lang="fr-FR">
                <a:effectLst>
                  <a:outerShdw blurRad="38100" dist="38100" dir="2700000" algn="tl">
                    <a:srgbClr val="000000"/>
                  </a:outerShdw>
                </a:effectLst>
                <a:latin typeface="Arial" charset="0"/>
              </a:rPr>
              <a:t> information à caractère quantitatif</a:t>
            </a:r>
          </a:p>
        </p:txBody>
      </p:sp>
      <p:sp>
        <p:nvSpPr>
          <p:cNvPr id="18441" name="Text Box 9"/>
          <p:cNvSpPr txBox="1">
            <a:spLocks noChangeArrowheads="1"/>
          </p:cNvSpPr>
          <p:nvPr/>
        </p:nvSpPr>
        <p:spPr bwMode="auto">
          <a:xfrm>
            <a:off x="4786313" y="1965325"/>
            <a:ext cx="4179887"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rPr>
              <a:t>Type d’implantation de l’information</a:t>
            </a:r>
          </a:p>
        </p:txBody>
      </p:sp>
      <p:sp>
        <p:nvSpPr>
          <p:cNvPr id="18442" name="Text Box 10"/>
          <p:cNvSpPr txBox="1">
            <a:spLocks noChangeArrowheads="1"/>
          </p:cNvSpPr>
          <p:nvPr/>
        </p:nvSpPr>
        <p:spPr bwMode="auto">
          <a:xfrm>
            <a:off x="4922838" y="2443163"/>
            <a:ext cx="3048000" cy="1027112"/>
          </a:xfrm>
          <a:prstGeom prst="rect">
            <a:avLst/>
          </a:prstGeom>
          <a:solidFill>
            <a:srgbClr val="C0C0C0">
              <a:alpha val="10001"/>
            </a:srgbClr>
          </a:solidFill>
          <a:ln w="9525" algn="ctr">
            <a:noFill/>
            <a:miter lim="800000"/>
            <a:headEnd/>
            <a:tailEnd/>
          </a:ln>
          <a:effectLst/>
        </p:spPr>
        <p:txBody>
          <a:bodyPr>
            <a:spAutoFit/>
          </a:bodyPr>
          <a:lstStyle/>
          <a:p>
            <a:pPr eaLnBrk="0" hangingPunct="0">
              <a:spcAft>
                <a:spcPct val="2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rPr>
              <a:t> implantation ponctuelle</a:t>
            </a:r>
          </a:p>
          <a:p>
            <a:pPr eaLnBrk="0" hangingPunct="0">
              <a:spcAft>
                <a:spcPct val="2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rPr>
              <a:t> implantation linéaire</a:t>
            </a:r>
          </a:p>
          <a:p>
            <a:pPr eaLnBrk="0" hangingPunct="0">
              <a:spcAft>
                <a:spcPct val="20000"/>
              </a:spcAft>
              <a:buClr>
                <a:srgbClr val="FFCC66"/>
              </a:buClr>
              <a:buSzPct val="70000"/>
              <a:buFont typeface="Wingdings" pitchFamily="2" charset="2"/>
              <a:buChar char="§"/>
              <a:defRPr/>
            </a:pPr>
            <a:r>
              <a:rPr lang="fr-FR">
                <a:effectLst>
                  <a:outerShdw blurRad="38100" dist="38100" dir="2700000" algn="tl">
                    <a:srgbClr val="000000"/>
                  </a:outerShdw>
                </a:effectLst>
                <a:latin typeface="Arial" charset="0"/>
              </a:rPr>
              <a:t> Implantation surfacique</a:t>
            </a:r>
          </a:p>
        </p:txBody>
      </p:sp>
      <p:sp>
        <p:nvSpPr>
          <p:cNvPr id="18445" name="Text Box 13"/>
          <p:cNvSpPr txBox="1">
            <a:spLocks noChangeArrowheads="1"/>
          </p:cNvSpPr>
          <p:nvPr/>
        </p:nvSpPr>
        <p:spPr bwMode="auto">
          <a:xfrm>
            <a:off x="512763" y="4578350"/>
            <a:ext cx="8132762" cy="747713"/>
          </a:xfrm>
          <a:prstGeom prst="rect">
            <a:avLst/>
          </a:prstGeom>
          <a:solidFill>
            <a:srgbClr val="C0C0C0">
              <a:alpha val="10001"/>
            </a:srgbClr>
          </a:solidFill>
          <a:ln w="9525">
            <a:noFill/>
            <a:miter lim="800000"/>
            <a:headEnd/>
            <a:tailEnd/>
          </a:ln>
          <a:effectLst/>
        </p:spPr>
        <p:txBody>
          <a:bodyPr>
            <a:spAutoFit/>
          </a:bodyPr>
          <a:lstStyle/>
          <a:p>
            <a:pPr algn="ctr" eaLnBrk="0" hangingPunct="0">
              <a:spcAft>
                <a:spcPct val="15000"/>
              </a:spcAft>
              <a:defRPr/>
            </a:pPr>
            <a:r>
              <a:rPr lang="fr-FR" sz="2000">
                <a:effectLst>
                  <a:outerShdw blurRad="38100" dist="38100" dir="2700000" algn="tl">
                    <a:srgbClr val="000000"/>
                  </a:outerShdw>
                </a:effectLst>
                <a:latin typeface="Arial" charset="0"/>
              </a:rPr>
              <a:t>Des</a:t>
            </a:r>
            <a:r>
              <a:rPr lang="fr-FR" sz="2000" b="1">
                <a:effectLst>
                  <a:outerShdw blurRad="38100" dist="38100" dir="2700000" algn="tl">
                    <a:srgbClr val="000000"/>
                  </a:outerShdw>
                </a:effectLst>
                <a:latin typeface="Arial" charset="0"/>
              </a:rPr>
              <a:t> </a:t>
            </a:r>
            <a:r>
              <a:rPr lang="fr-FR" sz="2000">
                <a:solidFill>
                  <a:srgbClr val="FFCC66"/>
                </a:solidFill>
                <a:effectLst>
                  <a:outerShdw blurRad="38100" dist="38100" dir="2700000" algn="tl">
                    <a:srgbClr val="000000"/>
                  </a:outerShdw>
                </a:effectLst>
                <a:latin typeface="Arial" charset="0"/>
              </a:rPr>
              <a:t>règles </a:t>
            </a:r>
            <a:r>
              <a:rPr lang="fr-FR" sz="2000">
                <a:effectLst>
                  <a:outerShdw blurRad="38100" dist="38100" dir="2700000" algn="tl">
                    <a:srgbClr val="000000"/>
                  </a:outerShdw>
                </a:effectLst>
                <a:latin typeface="Arial" charset="0"/>
              </a:rPr>
              <a:t>dans la représentation des données géographiques selon :</a:t>
            </a:r>
          </a:p>
          <a:p>
            <a:pPr algn="ctr" eaLnBrk="0" hangingPunct="0">
              <a:spcAft>
                <a:spcPct val="15000"/>
              </a:spcAft>
              <a:defRPr/>
            </a:pPr>
            <a:r>
              <a:rPr lang="fr-FR" sz="2000">
                <a:effectLst>
                  <a:outerShdw blurRad="38100" dist="38100" dir="2700000" algn="tl">
                    <a:srgbClr val="000000"/>
                  </a:outerShdw>
                </a:effectLst>
                <a:latin typeface="Arial" charset="0"/>
              </a:rPr>
              <a:t>la </a:t>
            </a:r>
            <a:r>
              <a:rPr lang="fr-FR" sz="2000">
                <a:solidFill>
                  <a:srgbClr val="FFCC66"/>
                </a:solidFill>
                <a:effectLst>
                  <a:outerShdw blurRad="38100" dist="38100" dir="2700000" algn="tl">
                    <a:srgbClr val="000000"/>
                  </a:outerShdw>
                </a:effectLst>
                <a:latin typeface="Arial" charset="0"/>
              </a:rPr>
              <a:t>nature</a:t>
            </a:r>
            <a:r>
              <a:rPr lang="fr-FR" sz="2000" b="1">
                <a:effectLst>
                  <a:outerShdw blurRad="38100" dist="38100" dir="2700000" algn="tl">
                    <a:srgbClr val="000000"/>
                  </a:outerShdw>
                </a:effectLst>
                <a:latin typeface="Arial" charset="0"/>
              </a:rPr>
              <a:t> </a:t>
            </a:r>
            <a:r>
              <a:rPr lang="fr-FR" sz="2000">
                <a:effectLst>
                  <a:outerShdw blurRad="38100" dist="38100" dir="2700000" algn="tl">
                    <a:srgbClr val="000000"/>
                  </a:outerShdw>
                </a:effectLst>
                <a:latin typeface="Arial" charset="0"/>
              </a:rPr>
              <a:t>de l’information et leur </a:t>
            </a:r>
            <a:r>
              <a:rPr lang="fr-FR" sz="2000">
                <a:solidFill>
                  <a:srgbClr val="FFCC66"/>
                </a:solidFill>
                <a:effectLst>
                  <a:outerShdw blurRad="38100" dist="38100" dir="2700000" algn="tl">
                    <a:srgbClr val="000000"/>
                  </a:outerShdw>
                </a:effectLst>
                <a:latin typeface="Arial" charset="0"/>
              </a:rPr>
              <a:t>implantation géographique.</a:t>
            </a:r>
          </a:p>
        </p:txBody>
      </p:sp>
      <p:sp>
        <p:nvSpPr>
          <p:cNvPr id="18446" name="Text Box 14"/>
          <p:cNvSpPr txBox="1">
            <a:spLocks noChangeArrowheads="1"/>
          </p:cNvSpPr>
          <p:nvPr/>
        </p:nvSpPr>
        <p:spPr bwMode="auto">
          <a:xfrm>
            <a:off x="1112838" y="5711825"/>
            <a:ext cx="6699250" cy="366713"/>
          </a:xfrm>
          <a:prstGeom prst="rect">
            <a:avLst/>
          </a:prstGeom>
          <a:noFill/>
          <a:ln w="9525">
            <a:noFill/>
            <a:miter lim="800000"/>
            <a:headEnd/>
            <a:tailEnd/>
          </a:ln>
          <a:effectLst/>
        </p:spPr>
        <p:txBody>
          <a:bodyPr wrap="none">
            <a:spAutoFit/>
          </a:bodyPr>
          <a:lstStyle/>
          <a:p>
            <a:pPr eaLnBrk="0" hangingPunct="0">
              <a:defRPr/>
            </a:pPr>
            <a:r>
              <a:rPr lang="fr-FR">
                <a:solidFill>
                  <a:srgbClr val="FFFFFF"/>
                </a:solidFill>
                <a:effectLst>
                  <a:outerShdw blurRad="38100" dist="38100" dir="2700000" algn="tl">
                    <a:srgbClr val="000000"/>
                  </a:outerShdw>
                </a:effectLst>
                <a:latin typeface="Arial" charset="0"/>
              </a:rPr>
              <a:t>Quels sont les moyens existants pour représenter les données ?</a:t>
            </a:r>
            <a:endParaRPr lang="fr-FR" sz="2400">
              <a:solidFill>
                <a:srgbClr val="FFFFFF"/>
              </a:solidFill>
              <a:effectLst>
                <a:outerShdw blurRad="38100" dist="38100" dir="2700000" algn="tl">
                  <a:srgbClr val="000000"/>
                </a:outerShdw>
              </a:effectLst>
              <a:latin typeface="Arial" charset="0"/>
            </a:endParaRPr>
          </a:p>
        </p:txBody>
      </p:sp>
      <p:sp>
        <p:nvSpPr>
          <p:cNvPr id="18447" name="Text Box 15"/>
          <p:cNvSpPr txBox="1">
            <a:spLocks noChangeArrowheads="1"/>
          </p:cNvSpPr>
          <p:nvPr/>
        </p:nvSpPr>
        <p:spPr bwMode="auto">
          <a:xfrm>
            <a:off x="3865563" y="3883025"/>
            <a:ext cx="1695450" cy="366713"/>
          </a:xfrm>
          <a:prstGeom prst="rect">
            <a:avLst/>
          </a:prstGeom>
          <a:noFill/>
          <a:ln w="9525">
            <a:noFill/>
            <a:miter lim="800000"/>
            <a:headEnd/>
            <a:tailEnd/>
          </a:ln>
          <a:effectLst/>
        </p:spPr>
        <p:txBody>
          <a:bodyPr wrap="none">
            <a:spAutoFit/>
          </a:bodyPr>
          <a:lstStyle/>
          <a:p>
            <a:pPr eaLnBrk="0" hangingPunct="0">
              <a:defRPr/>
            </a:pPr>
            <a:r>
              <a:rPr lang="fr-FR">
                <a:solidFill>
                  <a:srgbClr val="FFFFFF"/>
                </a:solidFill>
                <a:effectLst>
                  <a:outerShdw blurRad="38100" dist="38100" dir="2700000" algn="tl">
                    <a:srgbClr val="000000"/>
                  </a:outerShdw>
                </a:effectLst>
                <a:latin typeface="Arial" charset="0"/>
              </a:rPr>
              <a:t>Ainsi, il existe :</a:t>
            </a:r>
          </a:p>
        </p:txBody>
      </p:sp>
      <p:sp>
        <p:nvSpPr>
          <p:cNvPr id="18448" name="Rectangle 16"/>
          <p:cNvSpPr>
            <a:spLocks noRot="1" noChangeArrowheads="1"/>
          </p:cNvSpPr>
          <p:nvPr/>
        </p:nvSpPr>
        <p:spPr bwMode="auto">
          <a:xfrm>
            <a:off x="0" y="4762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Des données multiples et variées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9" name="Text Box 3"/>
          <p:cNvSpPr txBox="1">
            <a:spLocks noChangeArrowheads="1"/>
          </p:cNvSpPr>
          <p:nvPr/>
        </p:nvSpPr>
        <p:spPr bwMode="auto">
          <a:xfrm>
            <a:off x="484188" y="1955800"/>
            <a:ext cx="8091487" cy="1739900"/>
          </a:xfrm>
          <a:prstGeom prst="rect">
            <a:avLst/>
          </a:prstGeom>
          <a:solidFill>
            <a:srgbClr val="C0C0C0">
              <a:alpha val="10001"/>
            </a:srgbClr>
          </a:solidFill>
          <a:ln w="9525">
            <a:noFill/>
            <a:miter lim="800000"/>
            <a:headEnd/>
            <a:tailEnd/>
          </a:ln>
          <a:effectLst/>
        </p:spPr>
        <p:txBody>
          <a:bodyPr>
            <a:spAutoFit/>
          </a:bodyPr>
          <a:lstStyle/>
          <a:p>
            <a:pPr eaLnBrk="0" hangingPunct="0">
              <a:buClr>
                <a:srgbClr val="FFCC66"/>
              </a:buClr>
              <a:buSzPct val="70000"/>
              <a:buFont typeface="Arial" charset="0"/>
              <a:buChar char="►"/>
              <a:tabLst>
                <a:tab pos="1147763" algn="l"/>
              </a:tabLst>
              <a:defRPr/>
            </a:pPr>
            <a:r>
              <a:rPr lang="fr-FR">
                <a:solidFill>
                  <a:srgbClr val="FFFFFF"/>
                </a:solidFill>
                <a:effectLst>
                  <a:outerShdw blurRad="38100" dist="38100" dir="2700000" algn="tl">
                    <a:srgbClr val="000000"/>
                  </a:outerShdw>
                </a:effectLst>
                <a:latin typeface="Arial" charset="0"/>
                <a:cs typeface="Tahoma" pitchFamily="34" charset="0"/>
              </a:rPr>
              <a:t>  </a:t>
            </a:r>
            <a:r>
              <a:rPr lang="fr-FR">
                <a:solidFill>
                  <a:srgbClr val="FFCC66"/>
                </a:solidFill>
                <a:effectLst>
                  <a:outerShdw blurRad="38100" dist="38100" dir="2700000" algn="tl">
                    <a:srgbClr val="000000"/>
                  </a:outerShdw>
                </a:effectLst>
                <a:latin typeface="Arial" charset="0"/>
                <a:cs typeface="Tahoma" pitchFamily="34" charset="0"/>
              </a:rPr>
              <a:t>Eviter :</a:t>
            </a:r>
            <a:r>
              <a:rPr lang="fr-FR">
                <a:solidFill>
                  <a:srgbClr val="FFFFFF"/>
                </a:solidFill>
                <a:effectLst>
                  <a:outerShdw blurRad="38100" dist="38100" dir="2700000" algn="tl">
                    <a:srgbClr val="000000"/>
                  </a:outerShdw>
                </a:effectLst>
                <a:latin typeface="Arial" charset="0"/>
                <a:cs typeface="Tahoma" pitchFamily="34" charset="0"/>
              </a:rPr>
              <a:t> </a:t>
            </a:r>
          </a:p>
          <a:p>
            <a:pPr eaLnBrk="0" hangingPunct="0">
              <a:buFontTx/>
              <a:buChar char="•"/>
              <a:tabLst>
                <a:tab pos="1147763" algn="l"/>
              </a:tabLst>
              <a:defRPr/>
            </a:pPr>
            <a:endParaRPr lang="fr-FR">
              <a:solidFill>
                <a:srgbClr val="FFFFFF"/>
              </a:solidFill>
              <a:effectLst>
                <a:outerShdw blurRad="38100" dist="38100" dir="2700000" algn="tl">
                  <a:srgbClr val="000000"/>
                </a:outerShdw>
              </a:effectLst>
              <a:latin typeface="Arial" charset="0"/>
              <a:cs typeface="Tahoma" pitchFamily="34" charset="0"/>
            </a:endParaRPr>
          </a:p>
          <a:p>
            <a:pPr lvl="1" eaLnBrk="0" hangingPunct="0">
              <a:buClr>
                <a:srgbClr val="FFCC66"/>
              </a:buClr>
              <a:buSzPct val="70000"/>
              <a:buFont typeface="Wingdings" pitchFamily="2" charset="2"/>
              <a:buChar char="§"/>
              <a:tabLst>
                <a:tab pos="1147763" algn="l"/>
              </a:tabLst>
              <a:defRPr/>
            </a:pPr>
            <a:r>
              <a:rPr lang="fr-FR">
                <a:solidFill>
                  <a:srgbClr val="FFFFFF"/>
                </a:solidFill>
                <a:effectLst>
                  <a:outerShdw blurRad="38100" dist="38100" dir="2700000" algn="tl">
                    <a:srgbClr val="000000"/>
                  </a:outerShdw>
                </a:effectLst>
                <a:latin typeface="Arial" charset="0"/>
                <a:cs typeface="Tahoma" pitchFamily="34" charset="0"/>
              </a:rPr>
              <a:t>  la surcharge graphique</a:t>
            </a:r>
          </a:p>
          <a:p>
            <a:pPr lvl="1" eaLnBrk="0" hangingPunct="0">
              <a:buClr>
                <a:srgbClr val="FFCC66"/>
              </a:buClr>
              <a:buSzPct val="70000"/>
              <a:buFont typeface="Wingdings" pitchFamily="2" charset="2"/>
              <a:buChar char="§"/>
              <a:tabLst>
                <a:tab pos="1147763" algn="l"/>
              </a:tabLst>
              <a:defRPr/>
            </a:pPr>
            <a:r>
              <a:rPr lang="fr-FR">
                <a:solidFill>
                  <a:srgbClr val="FFFFFF"/>
                </a:solidFill>
                <a:effectLst>
                  <a:outerShdw blurRad="38100" dist="38100" dir="2700000" algn="tl">
                    <a:srgbClr val="000000"/>
                  </a:outerShdw>
                </a:effectLst>
                <a:latin typeface="Arial" charset="0"/>
                <a:cs typeface="Tahoma" pitchFamily="34" charset="0"/>
              </a:rPr>
              <a:t>  les symboles trop figuratifs</a:t>
            </a:r>
          </a:p>
          <a:p>
            <a:pPr lvl="1" eaLnBrk="0" hangingPunct="0">
              <a:buClr>
                <a:srgbClr val="FFCC66"/>
              </a:buClr>
              <a:buSzPct val="70000"/>
              <a:buFont typeface="Wingdings" pitchFamily="2" charset="2"/>
              <a:buChar char="§"/>
              <a:tabLst>
                <a:tab pos="1147763" algn="l"/>
              </a:tabLst>
              <a:defRPr/>
            </a:pPr>
            <a:r>
              <a:rPr lang="fr-FR">
                <a:solidFill>
                  <a:srgbClr val="FFFFFF"/>
                </a:solidFill>
                <a:effectLst>
                  <a:outerShdw blurRad="38100" dist="38100" dir="2700000" algn="tl">
                    <a:srgbClr val="000000"/>
                  </a:outerShdw>
                </a:effectLst>
                <a:latin typeface="Arial" charset="0"/>
                <a:cs typeface="Tahoma" pitchFamily="34" charset="0"/>
              </a:rPr>
              <a:t>  de dépasser 7 figurés</a:t>
            </a:r>
          </a:p>
          <a:p>
            <a:pPr lvl="1" eaLnBrk="0" hangingPunct="0">
              <a:buClr>
                <a:srgbClr val="FFCC66"/>
              </a:buClr>
              <a:buSzPct val="70000"/>
              <a:buFont typeface="Wingdings" pitchFamily="2" charset="2"/>
              <a:buChar char="§"/>
              <a:tabLst>
                <a:tab pos="1147763" algn="l"/>
              </a:tabLst>
              <a:defRPr/>
            </a:pPr>
            <a:r>
              <a:rPr lang="fr-FR">
                <a:solidFill>
                  <a:srgbClr val="FFFFFF"/>
                </a:solidFill>
                <a:effectLst>
                  <a:outerShdw blurRad="38100" dist="38100" dir="2700000" algn="tl">
                    <a:srgbClr val="000000"/>
                  </a:outerShdw>
                </a:effectLst>
                <a:latin typeface="Arial" charset="0"/>
                <a:cs typeface="Tahoma" pitchFamily="34" charset="0"/>
              </a:rPr>
              <a:t>  d’employer des mots et des chiffres sur la carte</a:t>
            </a:r>
          </a:p>
        </p:txBody>
      </p:sp>
      <p:sp>
        <p:nvSpPr>
          <p:cNvPr id="270340" name="Text Box 4"/>
          <p:cNvSpPr txBox="1">
            <a:spLocks noChangeArrowheads="1"/>
          </p:cNvSpPr>
          <p:nvPr/>
        </p:nvSpPr>
        <p:spPr bwMode="auto">
          <a:xfrm>
            <a:off x="484188" y="4078288"/>
            <a:ext cx="8124825" cy="2014537"/>
          </a:xfrm>
          <a:prstGeom prst="rect">
            <a:avLst/>
          </a:prstGeom>
          <a:solidFill>
            <a:srgbClr val="C0C0C0">
              <a:alpha val="10001"/>
            </a:srgbClr>
          </a:solidFill>
          <a:ln w="9525">
            <a:noFill/>
            <a:miter lim="800000"/>
            <a:headEnd/>
            <a:tailEnd/>
          </a:ln>
          <a:effectLst/>
        </p:spPr>
        <p:txBody>
          <a:bodyPr>
            <a:spAutoFit/>
          </a:bodyPr>
          <a:lstStyle/>
          <a:p>
            <a:pPr eaLnBrk="0" hangingPunct="0">
              <a:buClr>
                <a:srgbClr val="FFCC66"/>
              </a:buClr>
              <a:buSzPct val="70000"/>
              <a:buFont typeface="Arial" charset="0"/>
              <a:buChar char="►"/>
              <a:tabLst>
                <a:tab pos="1147763" algn="l"/>
              </a:tabLst>
              <a:defRPr/>
            </a:pPr>
            <a:r>
              <a:rPr lang="fr-FR">
                <a:solidFill>
                  <a:srgbClr val="FFFFFF"/>
                </a:solidFill>
                <a:effectLst>
                  <a:outerShdw blurRad="38100" dist="38100" dir="2700000" algn="tl">
                    <a:srgbClr val="000000"/>
                  </a:outerShdw>
                </a:effectLst>
                <a:latin typeface="Arial" charset="0"/>
                <a:cs typeface="Tahoma" pitchFamily="34" charset="0"/>
              </a:rPr>
              <a:t>  </a:t>
            </a:r>
            <a:r>
              <a:rPr lang="fr-FR">
                <a:solidFill>
                  <a:srgbClr val="FFCC66"/>
                </a:solidFill>
                <a:effectLst>
                  <a:outerShdw blurRad="38100" dist="38100" dir="2700000" algn="tl">
                    <a:srgbClr val="000000"/>
                  </a:outerShdw>
                </a:effectLst>
                <a:latin typeface="Arial" charset="0"/>
                <a:cs typeface="Tahoma" pitchFamily="34" charset="0"/>
              </a:rPr>
              <a:t>Chercher à :</a:t>
            </a:r>
            <a:r>
              <a:rPr lang="fr-FR">
                <a:solidFill>
                  <a:srgbClr val="FFFFFF"/>
                </a:solidFill>
                <a:effectLst>
                  <a:outerShdw blurRad="38100" dist="38100" dir="2700000" algn="tl">
                    <a:srgbClr val="000000"/>
                  </a:outerShdw>
                </a:effectLst>
                <a:latin typeface="Arial" charset="0"/>
                <a:cs typeface="Tahoma" pitchFamily="34" charset="0"/>
              </a:rPr>
              <a:t> </a:t>
            </a:r>
          </a:p>
          <a:p>
            <a:pPr eaLnBrk="0" hangingPunct="0">
              <a:buFontTx/>
              <a:buChar char="•"/>
              <a:tabLst>
                <a:tab pos="1147763" algn="l"/>
              </a:tabLst>
              <a:defRPr/>
            </a:pPr>
            <a:endParaRPr lang="fr-FR">
              <a:solidFill>
                <a:srgbClr val="FFFFFF"/>
              </a:solidFill>
              <a:effectLst>
                <a:outerShdw blurRad="38100" dist="38100" dir="2700000" algn="tl">
                  <a:srgbClr val="000000"/>
                </a:outerShdw>
              </a:effectLst>
              <a:latin typeface="Arial" charset="0"/>
              <a:cs typeface="Tahoma" pitchFamily="34" charset="0"/>
            </a:endParaRPr>
          </a:p>
          <a:p>
            <a:pPr lvl="1" eaLnBrk="0" hangingPunct="0">
              <a:buClr>
                <a:srgbClr val="FFCC66"/>
              </a:buClr>
              <a:buSzPct val="70000"/>
              <a:buFont typeface="Wingdings" pitchFamily="2" charset="2"/>
              <a:buChar char="§"/>
              <a:tabLst>
                <a:tab pos="1147763" algn="l"/>
              </a:tabLst>
              <a:defRPr/>
            </a:pPr>
            <a:r>
              <a:rPr lang="fr-FR">
                <a:solidFill>
                  <a:srgbClr val="FFFFFF"/>
                </a:solidFill>
                <a:effectLst>
                  <a:outerShdw blurRad="38100" dist="38100" dir="2700000" algn="tl">
                    <a:srgbClr val="000000"/>
                  </a:outerShdw>
                </a:effectLst>
                <a:latin typeface="Arial" charset="0"/>
                <a:cs typeface="Tahoma" pitchFamily="34" charset="0"/>
              </a:rPr>
              <a:t>  adapter la taille des figurés aux contraintes de fond de carte</a:t>
            </a:r>
          </a:p>
          <a:p>
            <a:pPr lvl="1" eaLnBrk="0" hangingPunct="0">
              <a:buClr>
                <a:srgbClr val="FFCC66"/>
              </a:buClr>
              <a:buSzPct val="70000"/>
              <a:buFont typeface="Wingdings" pitchFamily="2" charset="2"/>
              <a:buChar char="§"/>
              <a:tabLst>
                <a:tab pos="1147763" algn="l"/>
              </a:tabLst>
              <a:defRPr/>
            </a:pPr>
            <a:r>
              <a:rPr lang="fr-FR">
                <a:solidFill>
                  <a:srgbClr val="FFFFFF"/>
                </a:solidFill>
                <a:effectLst>
                  <a:outerShdw blurRad="38100" dist="38100" dir="2700000" algn="tl">
                    <a:srgbClr val="000000"/>
                  </a:outerShdw>
                </a:effectLst>
                <a:latin typeface="Arial" charset="0"/>
                <a:cs typeface="Tahoma" pitchFamily="34" charset="0"/>
              </a:rPr>
              <a:t>  employer des formes bien différenciées</a:t>
            </a:r>
          </a:p>
          <a:p>
            <a:pPr lvl="1" eaLnBrk="0" hangingPunct="0">
              <a:buClr>
                <a:srgbClr val="FFCC66"/>
              </a:buClr>
              <a:buSzPct val="70000"/>
              <a:buFont typeface="Wingdings" pitchFamily="2" charset="2"/>
              <a:buChar char="§"/>
              <a:tabLst>
                <a:tab pos="1147763" algn="l"/>
              </a:tabLst>
              <a:defRPr/>
            </a:pPr>
            <a:r>
              <a:rPr lang="fr-FR">
                <a:solidFill>
                  <a:srgbClr val="FFFFFF"/>
                </a:solidFill>
                <a:effectLst>
                  <a:outerShdw blurRad="38100" dist="38100" dir="2700000" algn="tl">
                    <a:srgbClr val="000000"/>
                  </a:outerShdw>
                </a:effectLst>
                <a:latin typeface="Arial" charset="0"/>
                <a:cs typeface="Tahoma" pitchFamily="34" charset="0"/>
              </a:rPr>
              <a:t>  respecter les seuils de lisibilité</a:t>
            </a:r>
          </a:p>
          <a:p>
            <a:pPr lvl="1" eaLnBrk="0" hangingPunct="0">
              <a:buClr>
                <a:srgbClr val="FFCC66"/>
              </a:buClr>
              <a:buSzPct val="70000"/>
              <a:buFont typeface="Wingdings" pitchFamily="2" charset="2"/>
              <a:buChar char="§"/>
              <a:tabLst>
                <a:tab pos="1147763" algn="l"/>
              </a:tabLst>
              <a:defRPr/>
            </a:pPr>
            <a:r>
              <a:rPr lang="fr-FR">
                <a:solidFill>
                  <a:srgbClr val="FFFFFF"/>
                </a:solidFill>
                <a:effectLst>
                  <a:outerShdw blurRad="38100" dist="38100" dir="2700000" algn="tl">
                    <a:srgbClr val="000000"/>
                  </a:outerShdw>
                </a:effectLst>
                <a:latin typeface="Arial" charset="0"/>
                <a:cs typeface="Tahoma" pitchFamily="34" charset="0"/>
              </a:rPr>
              <a:t>  conserver une bonne lisibilité lors des superpositions</a:t>
            </a:r>
          </a:p>
          <a:p>
            <a:pPr lvl="1" eaLnBrk="0" hangingPunct="0">
              <a:buClr>
                <a:srgbClr val="FFCC66"/>
              </a:buClr>
              <a:buSzPct val="70000"/>
              <a:buFont typeface="Wingdings" pitchFamily="2" charset="2"/>
              <a:buChar char="§"/>
              <a:tabLst>
                <a:tab pos="1147763" algn="l"/>
              </a:tabLst>
              <a:defRPr/>
            </a:pPr>
            <a:r>
              <a:rPr lang="fr-FR">
                <a:solidFill>
                  <a:srgbClr val="FFFFFF"/>
                </a:solidFill>
                <a:effectLst>
                  <a:outerShdw blurRad="38100" dist="38100" dir="2700000" algn="tl">
                    <a:srgbClr val="000000"/>
                  </a:outerShdw>
                </a:effectLst>
                <a:latin typeface="Arial" charset="0"/>
                <a:cs typeface="Tahoma" pitchFamily="34" charset="0"/>
              </a:rPr>
              <a:t>  adapter la finesse du fond de cartes aux objectifs de la représentation</a:t>
            </a:r>
          </a:p>
        </p:txBody>
      </p:sp>
      <p:sp>
        <p:nvSpPr>
          <p:cNvPr id="270341" name="Rectangle 5"/>
          <p:cNvSpPr>
            <a:spLocks noRot="1" noChangeArrowheads="1"/>
          </p:cNvSpPr>
          <p:nvPr/>
        </p:nvSpPr>
        <p:spPr bwMode="auto">
          <a:xfrm>
            <a:off x="0" y="1206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Récapitulatif pour une bonne représentation</a:t>
            </a:r>
            <a:endParaRPr lang="fr-FR" sz="3200" i="1">
              <a:effectLst>
                <a:outerShdw blurRad="38100" dist="38100" dir="2700000" algn="tl">
                  <a:srgbClr val="000000"/>
                </a:outerShdw>
              </a:effectLst>
              <a:latin typeface="Arial" charset="0"/>
            </a:endParaRPr>
          </a:p>
        </p:txBody>
      </p:sp>
      <p:sp>
        <p:nvSpPr>
          <p:cNvPr id="270342" name="Text Box 6"/>
          <p:cNvSpPr txBox="1">
            <a:spLocks noChangeArrowheads="1"/>
          </p:cNvSpPr>
          <p:nvPr/>
        </p:nvSpPr>
        <p:spPr bwMode="auto">
          <a:xfrm>
            <a:off x="598488" y="1116013"/>
            <a:ext cx="3005137" cy="396875"/>
          </a:xfrm>
          <a:prstGeom prst="rect">
            <a:avLst/>
          </a:prstGeom>
          <a:noFill/>
          <a:ln w="9525">
            <a:noFill/>
            <a:miter lim="800000"/>
            <a:headEnd/>
            <a:tailEnd/>
          </a:ln>
          <a:effectLst/>
        </p:spPr>
        <p:txBody>
          <a:bodyPr wrap="none">
            <a:spAutoFit/>
          </a:bodyPr>
          <a:lstStyle/>
          <a:p>
            <a:pPr eaLnBrk="0" hangingPunct="0">
              <a:defRPr/>
            </a:pPr>
            <a:r>
              <a:rPr lang="fr-FR" sz="2000">
                <a:solidFill>
                  <a:srgbClr val="FFCC66"/>
                </a:solidFill>
                <a:effectLst>
                  <a:outerShdw blurRad="38100" dist="38100" dir="2700000" algn="tl">
                    <a:srgbClr val="000000"/>
                  </a:outerShdw>
                </a:effectLst>
                <a:latin typeface="Arial" charset="0"/>
              </a:rPr>
              <a:t>Pour gagner en efficacité</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9426"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200">
                <a:solidFill>
                  <a:srgbClr val="FFCC66"/>
                </a:solidFill>
                <a:effectLst>
                  <a:outerShdw blurRad="38100" dist="38100" dir="2700000" algn="tl">
                    <a:srgbClr val="000000"/>
                  </a:outerShdw>
                </a:effectLst>
                <a:latin typeface="Arial" charset="0"/>
              </a:rPr>
              <a:t>Représentation graphique dans </a:t>
            </a:r>
            <a:r>
              <a:rPr lang="fr-FR" sz="3200" i="1">
                <a:solidFill>
                  <a:srgbClr val="FFCC66"/>
                </a:solidFill>
                <a:effectLst>
                  <a:outerShdw blurRad="38100" dist="38100" dir="2700000" algn="tl">
                    <a:srgbClr val="000000"/>
                  </a:outerShdw>
                </a:effectLst>
                <a:latin typeface="Arial" charset="0"/>
              </a:rPr>
              <a:t>Savane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13"/>
          <p:cNvPicPr>
            <a:picLocks noChangeAspect="1" noChangeArrowheads="1"/>
          </p:cNvPicPr>
          <p:nvPr/>
        </p:nvPicPr>
        <p:blipFill>
          <a:blip r:embed="rId3" cstate="print"/>
          <a:srcRect l="51353" t="15666" r="2605" b="26167"/>
          <a:stretch>
            <a:fillRect/>
          </a:stretch>
        </p:blipFill>
        <p:spPr bwMode="auto">
          <a:xfrm>
            <a:off x="1727200" y="1612900"/>
            <a:ext cx="5613400" cy="4432300"/>
          </a:xfrm>
          <a:prstGeom prst="rect">
            <a:avLst/>
          </a:prstGeom>
          <a:noFill/>
          <a:ln w="9525">
            <a:noFill/>
            <a:miter lim="800000"/>
            <a:headEnd/>
            <a:tailEnd/>
          </a:ln>
        </p:spPr>
      </p:pic>
      <p:sp>
        <p:nvSpPr>
          <p:cNvPr id="316419" name="Rectangle 3"/>
          <p:cNvSpPr>
            <a:spLocks noGrp="1" noRot="1" noChangeArrowheads="1"/>
          </p:cNvSpPr>
          <p:nvPr>
            <p:ph type="title"/>
          </p:nvPr>
        </p:nvSpPr>
        <p:spPr/>
        <p:txBody>
          <a:bodyPr/>
          <a:lstStyle/>
          <a:p>
            <a:pPr eaLnBrk="1" hangingPunct="1">
              <a:defRPr/>
            </a:pPr>
            <a:r>
              <a:rPr lang="fr-FR" sz="3200" smtClean="0">
                <a:solidFill>
                  <a:srgbClr val="FFFFFF"/>
                </a:solidFill>
                <a:latin typeface="Arial" pitchFamily="34" charset="0"/>
                <a:cs typeface="Arial" pitchFamily="34" charset="0"/>
              </a:rPr>
              <a:t>L’explorateur cartographique</a:t>
            </a:r>
          </a:p>
        </p:txBody>
      </p:sp>
      <p:sp>
        <p:nvSpPr>
          <p:cNvPr id="65540" name="Line 4"/>
          <p:cNvSpPr>
            <a:spLocks noChangeShapeType="1"/>
          </p:cNvSpPr>
          <p:nvPr/>
        </p:nvSpPr>
        <p:spPr bwMode="auto">
          <a:xfrm>
            <a:off x="1374775" y="2349500"/>
            <a:ext cx="609600" cy="0"/>
          </a:xfrm>
          <a:prstGeom prst="line">
            <a:avLst/>
          </a:prstGeom>
          <a:noFill/>
          <a:ln w="38100">
            <a:solidFill>
              <a:srgbClr val="FF9900"/>
            </a:solidFill>
            <a:round/>
            <a:headEnd/>
            <a:tailEnd type="triangle" w="med" len="med"/>
          </a:ln>
        </p:spPr>
        <p:txBody>
          <a:bodyPr/>
          <a:lstStyle/>
          <a:p>
            <a:endParaRPr lang="en-US">
              <a:latin typeface="Arial" pitchFamily="34" charset="0"/>
              <a:cs typeface="Arial" pitchFamily="34" charset="0"/>
            </a:endParaRPr>
          </a:p>
        </p:txBody>
      </p:sp>
      <p:sp>
        <p:nvSpPr>
          <p:cNvPr id="316421" name="Text Box 5"/>
          <p:cNvSpPr txBox="1">
            <a:spLocks noChangeArrowheads="1"/>
          </p:cNvSpPr>
          <p:nvPr/>
        </p:nvSpPr>
        <p:spPr bwMode="auto">
          <a:xfrm>
            <a:off x="349250" y="2028825"/>
            <a:ext cx="1230313" cy="993775"/>
          </a:xfrm>
          <a:prstGeom prst="rect">
            <a:avLst/>
          </a:prstGeom>
          <a:noFill/>
          <a:ln w="9525" algn="ctr">
            <a:noFill/>
            <a:miter lim="800000"/>
            <a:headEnd/>
            <a:tailEnd/>
          </a:ln>
          <a:effectLst/>
        </p:spPr>
        <p:txBody>
          <a:bodyPr/>
          <a:lstStyle/>
          <a:p>
            <a:pPr eaLnBrk="0" hangingPunct="0">
              <a:defRPr/>
            </a:pPr>
            <a:r>
              <a:rPr lang="fr-FR" altLang="zh-CN" sz="1400">
                <a:solidFill>
                  <a:srgbClr val="FFCC66"/>
                </a:solidFill>
                <a:effectLst>
                  <a:outerShdw blurRad="38100" dist="38100" dir="2700000" algn="tl">
                    <a:srgbClr val="000000"/>
                  </a:outerShdw>
                </a:effectLst>
                <a:latin typeface="Arial" pitchFamily="34" charset="0"/>
                <a:ea typeface="宋体" pitchFamily="2" charset="-122"/>
                <a:cs typeface="Arial" pitchFamily="34" charset="0"/>
              </a:rPr>
              <a:t>Sélection du type d’éléments à afficher</a:t>
            </a:r>
            <a:endParaRPr lang="fr-FR" sz="1400">
              <a:solidFill>
                <a:srgbClr val="FFCC66"/>
              </a:solidFill>
              <a:effectLst>
                <a:outerShdw blurRad="38100" dist="38100" dir="2700000" algn="tl">
                  <a:srgbClr val="000000"/>
                </a:outerShdw>
              </a:effectLst>
              <a:latin typeface="Arial" pitchFamily="34" charset="0"/>
              <a:ea typeface="宋体" pitchFamily="2" charset="-122"/>
              <a:cs typeface="Arial" pitchFamily="34" charset="0"/>
            </a:endParaRPr>
          </a:p>
        </p:txBody>
      </p:sp>
      <p:sp>
        <p:nvSpPr>
          <p:cNvPr id="316422" name="Text Box 6"/>
          <p:cNvSpPr txBox="1">
            <a:spLocks noChangeArrowheads="1"/>
          </p:cNvSpPr>
          <p:nvPr/>
        </p:nvSpPr>
        <p:spPr bwMode="auto">
          <a:xfrm>
            <a:off x="269875" y="3649663"/>
            <a:ext cx="1336675" cy="1503362"/>
          </a:xfrm>
          <a:prstGeom prst="rect">
            <a:avLst/>
          </a:prstGeom>
          <a:noFill/>
          <a:ln w="9525" algn="ctr">
            <a:noFill/>
            <a:miter lim="800000"/>
            <a:headEnd/>
            <a:tailEnd/>
          </a:ln>
          <a:effectLst/>
        </p:spPr>
        <p:txBody>
          <a:bodyPr/>
          <a:lstStyle/>
          <a:p>
            <a:pPr eaLnBrk="0" hangingPunct="0">
              <a:defRPr/>
            </a:pPr>
            <a:r>
              <a:rPr lang="fr-FR" altLang="zh-CN" sz="1400">
                <a:solidFill>
                  <a:srgbClr val="FFCC66"/>
                </a:solidFill>
                <a:effectLst>
                  <a:outerShdw blurRad="38100" dist="38100" dir="2700000" algn="tl">
                    <a:srgbClr val="000000"/>
                  </a:outerShdw>
                </a:effectLst>
                <a:latin typeface="Arial" pitchFamily="34" charset="0"/>
                <a:ea typeface="宋体" pitchFamily="2" charset="-122"/>
                <a:cs typeface="Arial" pitchFamily="34" charset="0"/>
              </a:rPr>
              <a:t>Liste des éléments disponibles pour le type sélectionné (dans ce cas, “relations”)</a:t>
            </a:r>
            <a:endParaRPr lang="fr-FR" sz="1400">
              <a:solidFill>
                <a:srgbClr val="FFCC66"/>
              </a:solidFill>
              <a:effectLst>
                <a:outerShdw blurRad="38100" dist="38100" dir="2700000" algn="tl">
                  <a:srgbClr val="000000"/>
                </a:outerShdw>
              </a:effectLst>
              <a:latin typeface="Arial" pitchFamily="34" charset="0"/>
              <a:ea typeface="宋体" pitchFamily="2" charset="-122"/>
              <a:cs typeface="Arial" pitchFamily="34" charset="0"/>
            </a:endParaRPr>
          </a:p>
        </p:txBody>
      </p:sp>
      <p:sp>
        <p:nvSpPr>
          <p:cNvPr id="65543" name="Line 7"/>
          <p:cNvSpPr>
            <a:spLocks noChangeShapeType="1"/>
          </p:cNvSpPr>
          <p:nvPr/>
        </p:nvSpPr>
        <p:spPr bwMode="auto">
          <a:xfrm flipV="1">
            <a:off x="1609725" y="3770313"/>
            <a:ext cx="735013" cy="547687"/>
          </a:xfrm>
          <a:prstGeom prst="line">
            <a:avLst/>
          </a:prstGeom>
          <a:noFill/>
          <a:ln w="38100">
            <a:solidFill>
              <a:srgbClr val="FF9900"/>
            </a:solidFill>
            <a:round/>
            <a:headEnd/>
            <a:tailEnd type="triangle" w="med" len="med"/>
          </a:ln>
        </p:spPr>
        <p:txBody>
          <a:bodyPr/>
          <a:lstStyle/>
          <a:p>
            <a:endParaRPr lang="en-US">
              <a:latin typeface="Arial" pitchFamily="34" charset="0"/>
              <a:cs typeface="Arial" pitchFamily="34" charset="0"/>
            </a:endParaRPr>
          </a:p>
        </p:txBody>
      </p:sp>
      <p:sp>
        <p:nvSpPr>
          <p:cNvPr id="316424" name="Text Box 8"/>
          <p:cNvSpPr txBox="1">
            <a:spLocks noChangeArrowheads="1"/>
          </p:cNvSpPr>
          <p:nvPr/>
        </p:nvSpPr>
        <p:spPr bwMode="auto">
          <a:xfrm>
            <a:off x="4759325" y="4192588"/>
            <a:ext cx="1282700" cy="830262"/>
          </a:xfrm>
          <a:prstGeom prst="rect">
            <a:avLst/>
          </a:prstGeom>
          <a:solidFill>
            <a:srgbClr val="808080"/>
          </a:solidFill>
          <a:ln w="9525">
            <a:noFill/>
            <a:miter lim="800000"/>
            <a:headEnd/>
            <a:tailEnd/>
          </a:ln>
        </p:spPr>
        <p:txBody>
          <a:bodyPr/>
          <a:lstStyle/>
          <a:p>
            <a:pPr algn="ctr" eaLnBrk="0" hangingPunct="0">
              <a:defRPr/>
            </a:pPr>
            <a:r>
              <a:rPr lang="fr-FR" altLang="zh-CN" sz="1200">
                <a:effectLst>
                  <a:outerShdw blurRad="38100" dist="38100" dir="2700000" algn="tl">
                    <a:srgbClr val="000000"/>
                  </a:outerShdw>
                </a:effectLst>
                <a:latin typeface="Arial" pitchFamily="34" charset="0"/>
                <a:ea typeface="宋体" pitchFamily="2" charset="-122"/>
                <a:cs typeface="Arial" pitchFamily="34" charset="0"/>
              </a:rPr>
              <a:t>Liste des éléments affichés sur la carte</a:t>
            </a:r>
            <a:endParaRPr lang="fr-FR" sz="1200">
              <a:effectLst>
                <a:outerShdw blurRad="38100" dist="38100" dir="2700000" algn="tl">
                  <a:srgbClr val="000000"/>
                </a:outerShdw>
              </a:effectLst>
              <a:latin typeface="Arial" pitchFamily="34" charset="0"/>
              <a:ea typeface="宋体" pitchFamily="2" charset="-122"/>
              <a:cs typeface="Arial" pitchFamily="34" charset="0"/>
            </a:endParaRPr>
          </a:p>
        </p:txBody>
      </p:sp>
      <p:sp>
        <p:nvSpPr>
          <p:cNvPr id="65545" name="Line 9"/>
          <p:cNvSpPr>
            <a:spLocks noChangeShapeType="1"/>
          </p:cNvSpPr>
          <p:nvPr/>
        </p:nvSpPr>
        <p:spPr bwMode="auto">
          <a:xfrm flipH="1" flipV="1">
            <a:off x="5202238" y="3455988"/>
            <a:ext cx="182562" cy="657225"/>
          </a:xfrm>
          <a:prstGeom prst="line">
            <a:avLst/>
          </a:prstGeom>
          <a:noFill/>
          <a:ln w="38100">
            <a:solidFill>
              <a:srgbClr val="FF9900"/>
            </a:solidFill>
            <a:round/>
            <a:headEnd/>
            <a:tailEnd type="triangle" w="med" len="med"/>
          </a:ln>
        </p:spPr>
        <p:txBody>
          <a:bodyPr/>
          <a:lstStyle/>
          <a:p>
            <a:endParaRPr lang="en-US">
              <a:latin typeface="Arial" pitchFamily="34" charset="0"/>
              <a:cs typeface="Arial" pitchFamily="34" charset="0"/>
            </a:endParaRPr>
          </a:p>
        </p:txBody>
      </p:sp>
      <p:sp>
        <p:nvSpPr>
          <p:cNvPr id="65546" name="Oval 10"/>
          <p:cNvSpPr>
            <a:spLocks noChangeArrowheads="1"/>
          </p:cNvSpPr>
          <p:nvPr/>
        </p:nvSpPr>
        <p:spPr bwMode="auto">
          <a:xfrm>
            <a:off x="6375400" y="2681963"/>
            <a:ext cx="814388" cy="519351"/>
          </a:xfrm>
          <a:prstGeom prst="ellipse">
            <a:avLst/>
          </a:prstGeom>
          <a:noFill/>
          <a:ln w="28575">
            <a:solidFill>
              <a:srgbClr val="FF9900"/>
            </a:solidFill>
            <a:round/>
            <a:headEnd/>
            <a:tailEnd/>
          </a:ln>
        </p:spPr>
        <p:txBody>
          <a:bodyPr anchor="ctr">
            <a:spAutoFit/>
          </a:bodyPr>
          <a:lstStyle/>
          <a:p>
            <a:endParaRPr lang="fr-FR">
              <a:latin typeface="Arial" pitchFamily="34" charset="0"/>
              <a:cs typeface="Arial" pitchFamily="34" charset="0"/>
            </a:endParaRPr>
          </a:p>
        </p:txBody>
      </p:sp>
      <p:sp>
        <p:nvSpPr>
          <p:cNvPr id="316427" name="Text Box 11"/>
          <p:cNvSpPr txBox="1">
            <a:spLocks noChangeArrowheads="1"/>
          </p:cNvSpPr>
          <p:nvPr/>
        </p:nvSpPr>
        <p:spPr bwMode="auto">
          <a:xfrm>
            <a:off x="7559675" y="2317750"/>
            <a:ext cx="1470025" cy="1439863"/>
          </a:xfrm>
          <a:prstGeom prst="rect">
            <a:avLst/>
          </a:prstGeom>
          <a:noFill/>
          <a:ln w="9525">
            <a:noFill/>
            <a:miter lim="800000"/>
            <a:headEnd/>
            <a:tailEnd/>
          </a:ln>
        </p:spPr>
        <p:txBody>
          <a:bodyPr/>
          <a:lstStyle/>
          <a:p>
            <a:pPr algn="r" eaLnBrk="0" hangingPunct="0">
              <a:defRPr/>
            </a:pPr>
            <a:r>
              <a:rPr lang="fr-FR" altLang="zh-CN" sz="1400">
                <a:solidFill>
                  <a:srgbClr val="FFCC66"/>
                </a:solidFill>
                <a:effectLst>
                  <a:outerShdw blurRad="38100" dist="38100" dir="2700000" algn="tl">
                    <a:srgbClr val="000000"/>
                  </a:outerShdw>
                </a:effectLst>
                <a:latin typeface="Arial" pitchFamily="34" charset="0"/>
                <a:ea typeface="宋体" pitchFamily="2" charset="-122"/>
                <a:cs typeface="Arial" pitchFamily="34" charset="0"/>
              </a:rPr>
              <a:t>Propriétés de chaque élément (choix des symboles, couleurs, trames…)</a:t>
            </a:r>
            <a:endParaRPr lang="fr-FR" sz="1400">
              <a:solidFill>
                <a:srgbClr val="FFCC66"/>
              </a:solidFill>
              <a:effectLst>
                <a:outerShdw blurRad="38100" dist="38100" dir="2700000" algn="tl">
                  <a:srgbClr val="000000"/>
                </a:outerShdw>
              </a:effectLst>
              <a:latin typeface="Arial" pitchFamily="34" charset="0"/>
              <a:ea typeface="宋体" pitchFamily="2" charset="-122"/>
              <a:cs typeface="Arial" pitchFamily="34" charset="0"/>
            </a:endParaRPr>
          </a:p>
        </p:txBody>
      </p:sp>
      <p:sp>
        <p:nvSpPr>
          <p:cNvPr id="65548" name="Line 12"/>
          <p:cNvSpPr>
            <a:spLocks noChangeShapeType="1"/>
          </p:cNvSpPr>
          <p:nvPr/>
        </p:nvSpPr>
        <p:spPr bwMode="auto">
          <a:xfrm flipH="1">
            <a:off x="7264400" y="2914650"/>
            <a:ext cx="328613" cy="3175"/>
          </a:xfrm>
          <a:prstGeom prst="line">
            <a:avLst/>
          </a:prstGeom>
          <a:noFill/>
          <a:ln w="38100">
            <a:solidFill>
              <a:srgbClr val="FF9900"/>
            </a:solidFill>
            <a:round/>
            <a:headEnd/>
            <a:tailEnd type="triangle" w="med" len="med"/>
          </a:ln>
        </p:spPr>
        <p:txBody>
          <a:bodyPr/>
          <a:lstStyle/>
          <a:p>
            <a:endParaRPr lang="en-US">
              <a:latin typeface="Arial" pitchFamily="34" charset="0"/>
              <a:cs typeface="Arial" pitchFamily="34" charset="0"/>
            </a:endParaRPr>
          </a:p>
        </p:txBody>
      </p:sp>
      <p:sp>
        <p:nvSpPr>
          <p:cNvPr id="65549" name="Line 15"/>
          <p:cNvSpPr>
            <a:spLocks noChangeShapeType="1"/>
          </p:cNvSpPr>
          <p:nvPr/>
        </p:nvSpPr>
        <p:spPr bwMode="auto">
          <a:xfrm flipH="1">
            <a:off x="7178675" y="5372100"/>
            <a:ext cx="495300" cy="12700"/>
          </a:xfrm>
          <a:prstGeom prst="line">
            <a:avLst/>
          </a:prstGeom>
          <a:noFill/>
          <a:ln w="38100">
            <a:solidFill>
              <a:srgbClr val="FF9900"/>
            </a:solidFill>
            <a:round/>
            <a:headEnd/>
            <a:tailEnd type="triangle" w="med" len="med"/>
          </a:ln>
        </p:spPr>
        <p:txBody>
          <a:bodyPr/>
          <a:lstStyle/>
          <a:p>
            <a:endParaRPr lang="en-US">
              <a:latin typeface="Arial" pitchFamily="34" charset="0"/>
              <a:cs typeface="Arial" pitchFamily="34" charset="0"/>
            </a:endParaRPr>
          </a:p>
        </p:txBody>
      </p:sp>
      <p:sp>
        <p:nvSpPr>
          <p:cNvPr id="316432" name="Text Box 16"/>
          <p:cNvSpPr txBox="1">
            <a:spLocks noChangeArrowheads="1"/>
          </p:cNvSpPr>
          <p:nvPr/>
        </p:nvSpPr>
        <p:spPr bwMode="auto">
          <a:xfrm>
            <a:off x="7583488" y="4987925"/>
            <a:ext cx="1484312" cy="815975"/>
          </a:xfrm>
          <a:prstGeom prst="rect">
            <a:avLst/>
          </a:prstGeom>
          <a:noFill/>
          <a:ln w="9525" algn="ctr">
            <a:noFill/>
            <a:miter lim="800000"/>
            <a:headEnd/>
            <a:tailEnd/>
          </a:ln>
          <a:effectLst/>
        </p:spPr>
        <p:txBody>
          <a:bodyPr/>
          <a:lstStyle/>
          <a:p>
            <a:pPr algn="r" eaLnBrk="0" hangingPunct="0">
              <a:defRPr/>
            </a:pPr>
            <a:r>
              <a:rPr lang="fr-FR" altLang="zh-CN" sz="1400">
                <a:solidFill>
                  <a:srgbClr val="FFCC66"/>
                </a:solidFill>
                <a:effectLst>
                  <a:outerShdw blurRad="38100" dist="38100" dir="2700000" algn="tl">
                    <a:srgbClr val="000000"/>
                  </a:outerShdw>
                </a:effectLst>
                <a:latin typeface="Arial" pitchFamily="34" charset="0"/>
                <a:ea typeface="宋体" pitchFamily="2" charset="-122"/>
                <a:cs typeface="Arial" pitchFamily="34" charset="0"/>
              </a:rPr>
              <a:t>Affichage des métadonnées de la couche</a:t>
            </a:r>
            <a:endParaRPr lang="fr-FR" sz="1400">
              <a:solidFill>
                <a:srgbClr val="FFCC66"/>
              </a:solidFill>
              <a:effectLst>
                <a:outerShdw blurRad="38100" dist="38100" dir="2700000" algn="tl">
                  <a:srgbClr val="000000"/>
                </a:outerShdw>
              </a:effectLst>
              <a:latin typeface="Arial" pitchFamily="34" charset="0"/>
              <a:ea typeface="宋体" pitchFamily="2" charset="-122"/>
              <a:cs typeface="Arial" pitchFamily="34" charset="0"/>
            </a:endParaRPr>
          </a:p>
        </p:txBody>
      </p:sp>
      <p:sp>
        <p:nvSpPr>
          <p:cNvPr id="65551" name="Oval 17"/>
          <p:cNvSpPr>
            <a:spLocks noChangeArrowheads="1"/>
          </p:cNvSpPr>
          <p:nvPr/>
        </p:nvSpPr>
        <p:spPr bwMode="auto">
          <a:xfrm>
            <a:off x="6375400" y="5069563"/>
            <a:ext cx="814388" cy="519351"/>
          </a:xfrm>
          <a:prstGeom prst="ellipse">
            <a:avLst/>
          </a:prstGeom>
          <a:noFill/>
          <a:ln w="28575">
            <a:solidFill>
              <a:srgbClr val="FF9900"/>
            </a:solidFill>
            <a:round/>
            <a:headEnd/>
            <a:tailEnd/>
          </a:ln>
        </p:spPr>
        <p:txBody>
          <a:bodyPr anchor="ctr">
            <a:spAutoFit/>
          </a:bodyPr>
          <a:lstStyle/>
          <a:p>
            <a:endParaRPr lang="fr-FR">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Text Box 2"/>
          <p:cNvSpPr txBox="1">
            <a:spLocks noChangeArrowheads="1"/>
          </p:cNvSpPr>
          <p:nvPr/>
        </p:nvSpPr>
        <p:spPr bwMode="auto">
          <a:xfrm>
            <a:off x="524875" y="100013"/>
            <a:ext cx="7803739" cy="830997"/>
          </a:xfrm>
          <a:prstGeom prst="rect">
            <a:avLst/>
          </a:prstGeom>
          <a:noFill/>
          <a:ln w="9525" algn="ctr">
            <a:noFill/>
            <a:miter lim="800000"/>
            <a:headEnd/>
            <a:tailEnd/>
          </a:ln>
          <a:effectLst/>
        </p:spPr>
        <p:txBody>
          <a:bodyPr wrap="none">
            <a:spAutoFit/>
          </a:bodyPr>
          <a:lstStyle/>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Sélection du type de figuré (unique pour tous les objets)</a:t>
            </a:r>
          </a:p>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(implantation ponctuelle)</a:t>
            </a:r>
            <a:endParaRPr lang="fr-FR"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endParaRPr>
          </a:p>
        </p:txBody>
      </p:sp>
      <p:pic>
        <p:nvPicPr>
          <p:cNvPr id="66563" name="Picture 3"/>
          <p:cNvPicPr>
            <a:picLocks noChangeAspect="1" noChangeArrowheads="1"/>
          </p:cNvPicPr>
          <p:nvPr>
            <p:ph/>
          </p:nvPr>
        </p:nvPicPr>
        <p:blipFill>
          <a:blip r:embed="rId3" cstate="print"/>
          <a:srcRect/>
          <a:stretch>
            <a:fillRect/>
          </a:stretch>
        </p:blipFill>
        <p:spPr>
          <a:xfrm>
            <a:off x="644525" y="973138"/>
            <a:ext cx="7800975" cy="5484812"/>
          </a:xfrm>
          <a:solidFill>
            <a:srgbClr val="808080"/>
          </a:solidFill>
        </p:spPr>
      </p:pic>
      <p:sp>
        <p:nvSpPr>
          <p:cNvPr id="66564" name="Oval 4"/>
          <p:cNvSpPr>
            <a:spLocks noChangeArrowheads="1"/>
          </p:cNvSpPr>
          <p:nvPr/>
        </p:nvSpPr>
        <p:spPr bwMode="auto">
          <a:xfrm>
            <a:off x="4556125" y="1749306"/>
            <a:ext cx="259766" cy="519351"/>
          </a:xfrm>
          <a:prstGeom prst="ellipse">
            <a:avLst/>
          </a:prstGeom>
          <a:noFill/>
          <a:ln w="25400">
            <a:solidFill>
              <a:srgbClr val="FF9900"/>
            </a:solidFill>
            <a:round/>
            <a:headEnd/>
            <a:tailEnd/>
          </a:ln>
        </p:spPr>
        <p:txBody>
          <a:bodyPr wrap="none" anchor="ctr">
            <a:spAutoFit/>
          </a:bodyPr>
          <a:lstStyle/>
          <a:p>
            <a:endParaRPr lang="fr-FR">
              <a:latin typeface="Arial" pitchFamily="34" charset="0"/>
              <a:cs typeface="Arial" pitchFamily="34" charset="0"/>
            </a:endParaRPr>
          </a:p>
        </p:txBody>
      </p:sp>
      <p:sp>
        <p:nvSpPr>
          <p:cNvPr id="318469" name="Text Box 5"/>
          <p:cNvSpPr txBox="1">
            <a:spLocks noChangeArrowheads="1"/>
          </p:cNvSpPr>
          <p:nvPr/>
        </p:nvSpPr>
        <p:spPr bwMode="auto">
          <a:xfrm>
            <a:off x="5924550" y="1090613"/>
            <a:ext cx="1354138" cy="935037"/>
          </a:xfrm>
          <a:prstGeom prst="rect">
            <a:avLst/>
          </a:prstGeom>
          <a:solidFill>
            <a:srgbClr val="808080"/>
          </a:solidFill>
          <a:ln w="9525">
            <a:noFill/>
            <a:miter lim="800000"/>
            <a:headEnd/>
            <a:tailEnd/>
          </a:ln>
        </p:spPr>
        <p:txBody>
          <a:bodyPr/>
          <a:lstStyle/>
          <a:p>
            <a:pPr eaLnBrk="0" hangingPunct="0">
              <a:defRPr/>
            </a:pPr>
            <a:r>
              <a:rPr lang="fr-FR" altLang="zh-CN" sz="1400">
                <a:effectLst>
                  <a:outerShdw blurRad="38100" dist="38100" dir="2700000" algn="tl">
                    <a:srgbClr val="000000"/>
                  </a:outerShdw>
                </a:effectLst>
                <a:latin typeface="Arial" pitchFamily="34" charset="0"/>
                <a:ea typeface="宋体" pitchFamily="2" charset="-122"/>
                <a:cs typeface="Arial" pitchFamily="34" charset="0"/>
              </a:rPr>
              <a:t>Propriétés de la relation “Villages” (points)</a:t>
            </a:r>
            <a:endParaRPr lang="fr-FR" sz="1400">
              <a:effectLst>
                <a:outerShdw blurRad="38100" dist="38100" dir="2700000" algn="tl">
                  <a:srgbClr val="000000"/>
                </a:outerShdw>
              </a:effectLst>
              <a:latin typeface="Arial" pitchFamily="34" charset="0"/>
              <a:ea typeface="宋体" pitchFamily="2" charset="-122"/>
              <a:cs typeface="Arial" pitchFamily="34" charset="0"/>
            </a:endParaRPr>
          </a:p>
        </p:txBody>
      </p:sp>
      <p:sp>
        <p:nvSpPr>
          <p:cNvPr id="66566" name="Line 6"/>
          <p:cNvSpPr>
            <a:spLocks noChangeShapeType="1"/>
          </p:cNvSpPr>
          <p:nvPr/>
        </p:nvSpPr>
        <p:spPr bwMode="auto">
          <a:xfrm flipH="1">
            <a:off x="5259388" y="1587500"/>
            <a:ext cx="687387" cy="379413"/>
          </a:xfrm>
          <a:prstGeom prst="line">
            <a:avLst/>
          </a:prstGeom>
          <a:noFill/>
          <a:ln w="25400">
            <a:solidFill>
              <a:srgbClr val="FF9900"/>
            </a:solidFill>
            <a:round/>
            <a:headEnd/>
            <a:tailEnd type="triangle" w="med" len="med"/>
          </a:ln>
        </p:spPr>
        <p:txBody>
          <a:bodyPr/>
          <a:lstStyle/>
          <a:p>
            <a:endParaRPr lang="en-US">
              <a:latin typeface="Arial" pitchFamily="34" charset="0"/>
              <a:cs typeface="Arial" pitchFamily="34" charset="0"/>
            </a:endParaRPr>
          </a:p>
        </p:txBody>
      </p:sp>
      <p:sp>
        <p:nvSpPr>
          <p:cNvPr id="66567" name="Line 7"/>
          <p:cNvSpPr>
            <a:spLocks noChangeShapeType="1"/>
          </p:cNvSpPr>
          <p:nvPr/>
        </p:nvSpPr>
        <p:spPr bwMode="auto">
          <a:xfrm flipH="1">
            <a:off x="3454400" y="1544638"/>
            <a:ext cx="2500313" cy="469900"/>
          </a:xfrm>
          <a:prstGeom prst="line">
            <a:avLst/>
          </a:prstGeom>
          <a:noFill/>
          <a:ln w="25400">
            <a:solidFill>
              <a:srgbClr val="FF9900"/>
            </a:solidFill>
            <a:round/>
            <a:headEnd/>
            <a:tailEnd type="triangle" w="med" len="med"/>
          </a:ln>
        </p:spPr>
        <p:txBody>
          <a:bodyPr/>
          <a:lstStyle/>
          <a:p>
            <a:endParaRPr lang="en-US">
              <a:latin typeface="Arial" pitchFamily="34" charset="0"/>
              <a:cs typeface="Arial" pitchFamily="34" charset="0"/>
            </a:endParaRPr>
          </a:p>
        </p:txBody>
      </p:sp>
      <p:sp>
        <p:nvSpPr>
          <p:cNvPr id="66568" name="Text Box 8"/>
          <p:cNvSpPr txBox="1">
            <a:spLocks noChangeArrowheads="1"/>
          </p:cNvSpPr>
          <p:nvPr/>
        </p:nvSpPr>
        <p:spPr bwMode="auto">
          <a:xfrm>
            <a:off x="3863975" y="1150938"/>
            <a:ext cx="481013" cy="519112"/>
          </a:xfrm>
          <a:prstGeom prst="rect">
            <a:avLst/>
          </a:prstGeom>
          <a:noFill/>
          <a:ln w="9525">
            <a:noFill/>
            <a:miter lim="800000"/>
            <a:headEnd/>
            <a:tailEnd/>
          </a:ln>
        </p:spPr>
        <p:txBody>
          <a:bodyPr>
            <a:spAutoFit/>
          </a:bodyPr>
          <a:lstStyle/>
          <a:p>
            <a:pPr algn="ctr" eaLnBrk="0" hangingPunct="0">
              <a:spcBef>
                <a:spcPct val="50000"/>
              </a:spcBef>
            </a:pPr>
            <a:r>
              <a:rPr lang="fr-FR" sz="2800">
                <a:solidFill>
                  <a:srgbClr val="FF9900"/>
                </a:solidFill>
                <a:latin typeface="Arial" pitchFamily="34" charset="0"/>
                <a:cs typeface="Arial" pitchFamily="34" charset="0"/>
              </a:rPr>
              <a:t>1</a:t>
            </a:r>
          </a:p>
        </p:txBody>
      </p:sp>
      <p:sp>
        <p:nvSpPr>
          <p:cNvPr id="66569" name="Text Box 9"/>
          <p:cNvSpPr txBox="1">
            <a:spLocks noChangeArrowheads="1"/>
          </p:cNvSpPr>
          <p:nvPr/>
        </p:nvSpPr>
        <p:spPr bwMode="auto">
          <a:xfrm>
            <a:off x="4214813" y="4087813"/>
            <a:ext cx="481012" cy="519112"/>
          </a:xfrm>
          <a:prstGeom prst="rect">
            <a:avLst/>
          </a:prstGeom>
          <a:noFill/>
          <a:ln w="9525">
            <a:noFill/>
            <a:miter lim="800000"/>
            <a:headEnd/>
            <a:tailEnd/>
          </a:ln>
        </p:spPr>
        <p:txBody>
          <a:bodyPr>
            <a:spAutoFit/>
          </a:bodyPr>
          <a:lstStyle/>
          <a:p>
            <a:pPr algn="ctr" eaLnBrk="0" hangingPunct="0">
              <a:spcBef>
                <a:spcPct val="50000"/>
              </a:spcBef>
            </a:pPr>
            <a:r>
              <a:rPr lang="fr-FR" sz="2800">
                <a:solidFill>
                  <a:srgbClr val="FF9900"/>
                </a:solidFill>
                <a:latin typeface="Arial" pitchFamily="34" charset="0"/>
                <a:cs typeface="Arial" pitchFamily="34" charset="0"/>
              </a:rPr>
              <a:t>2</a:t>
            </a:r>
          </a:p>
        </p:txBody>
      </p:sp>
      <p:sp>
        <p:nvSpPr>
          <p:cNvPr id="66570" name="Text Box 10"/>
          <p:cNvSpPr txBox="1">
            <a:spLocks noChangeArrowheads="1"/>
          </p:cNvSpPr>
          <p:nvPr/>
        </p:nvSpPr>
        <p:spPr bwMode="auto">
          <a:xfrm>
            <a:off x="7643813" y="4962525"/>
            <a:ext cx="479425" cy="519113"/>
          </a:xfrm>
          <a:prstGeom prst="rect">
            <a:avLst/>
          </a:prstGeom>
          <a:noFill/>
          <a:ln w="9525">
            <a:noFill/>
            <a:miter lim="800000"/>
            <a:headEnd/>
            <a:tailEnd/>
          </a:ln>
        </p:spPr>
        <p:txBody>
          <a:bodyPr>
            <a:spAutoFit/>
          </a:bodyPr>
          <a:lstStyle/>
          <a:p>
            <a:pPr algn="ctr" eaLnBrk="0" hangingPunct="0">
              <a:spcBef>
                <a:spcPct val="50000"/>
              </a:spcBef>
            </a:pPr>
            <a:r>
              <a:rPr lang="fr-FR" sz="2800" b="1">
                <a:solidFill>
                  <a:srgbClr val="FF9900"/>
                </a:solidFill>
                <a:latin typeface="Arial" pitchFamily="34" charset="0"/>
                <a:cs typeface="Arial" pitchFamily="34" charset="0"/>
              </a:rPr>
              <a:t>3</a:t>
            </a:r>
          </a:p>
        </p:txBody>
      </p:sp>
      <p:sp>
        <p:nvSpPr>
          <p:cNvPr id="66571" name="Oval 11"/>
          <p:cNvSpPr>
            <a:spLocks noChangeArrowheads="1"/>
          </p:cNvSpPr>
          <p:nvPr/>
        </p:nvSpPr>
        <p:spPr bwMode="auto">
          <a:xfrm>
            <a:off x="4946650" y="2526387"/>
            <a:ext cx="1020763" cy="519351"/>
          </a:xfrm>
          <a:prstGeom prst="ellipse">
            <a:avLst/>
          </a:prstGeom>
          <a:noFill/>
          <a:ln w="25400">
            <a:solidFill>
              <a:srgbClr val="FF9900"/>
            </a:solidFill>
            <a:round/>
            <a:headEnd/>
            <a:tailEnd/>
          </a:ln>
        </p:spPr>
        <p:txBody>
          <a:bodyPr anchor="ctr">
            <a:spAutoFit/>
          </a:bodyPr>
          <a:lstStyle/>
          <a:p>
            <a:endParaRPr lang="fr-FR">
              <a:latin typeface="Arial" pitchFamily="34" charset="0"/>
              <a:cs typeface="Arial" pitchFamily="34" charset="0"/>
            </a:endParaRPr>
          </a:p>
        </p:txBody>
      </p:sp>
      <p:sp>
        <p:nvSpPr>
          <p:cNvPr id="318476" name="Text Box 12"/>
          <p:cNvSpPr txBox="1">
            <a:spLocks noChangeArrowheads="1"/>
          </p:cNvSpPr>
          <p:nvPr/>
        </p:nvSpPr>
        <p:spPr bwMode="auto">
          <a:xfrm>
            <a:off x="6816725" y="2835275"/>
            <a:ext cx="1354138" cy="525463"/>
          </a:xfrm>
          <a:prstGeom prst="rect">
            <a:avLst/>
          </a:prstGeom>
          <a:solidFill>
            <a:srgbClr val="808080"/>
          </a:solidFill>
          <a:ln w="9525" algn="ctr">
            <a:noFill/>
            <a:miter lim="800000"/>
            <a:headEnd/>
            <a:tailEnd/>
          </a:ln>
          <a:effectLst/>
        </p:spPr>
        <p:txBody>
          <a:bodyPr/>
          <a:lstStyle/>
          <a:p>
            <a:pPr eaLnBrk="0" hangingPunct="0">
              <a:defRPr/>
            </a:pPr>
            <a:r>
              <a:rPr lang="fr-FR" altLang="zh-CN" sz="1400">
                <a:effectLst>
                  <a:outerShdw blurRad="38100" dist="38100" dir="2700000" algn="tl">
                    <a:srgbClr val="000000"/>
                  </a:outerShdw>
                </a:effectLst>
                <a:latin typeface="Arial" pitchFamily="34" charset="0"/>
                <a:ea typeface="宋体" pitchFamily="2" charset="-122"/>
                <a:cs typeface="Arial" pitchFamily="34" charset="0"/>
              </a:rPr>
              <a:t>Sélection du type de figuré</a:t>
            </a:r>
            <a:endParaRPr lang="fr-FR" sz="1400">
              <a:effectLst>
                <a:outerShdw blurRad="38100" dist="38100" dir="2700000" algn="tl">
                  <a:srgbClr val="000000"/>
                </a:outerShdw>
              </a:effectLst>
              <a:latin typeface="Arial" pitchFamily="34" charset="0"/>
              <a:ea typeface="宋体" pitchFamily="2" charset="-122"/>
              <a:cs typeface="Arial" pitchFamily="34" charset="0"/>
            </a:endParaRPr>
          </a:p>
        </p:txBody>
      </p:sp>
      <p:sp>
        <p:nvSpPr>
          <p:cNvPr id="318477" name="Text Box 13"/>
          <p:cNvSpPr txBox="1">
            <a:spLocks noChangeArrowheads="1"/>
          </p:cNvSpPr>
          <p:nvPr/>
        </p:nvSpPr>
        <p:spPr bwMode="auto">
          <a:xfrm>
            <a:off x="6648450" y="4292600"/>
            <a:ext cx="1082675" cy="588963"/>
          </a:xfrm>
          <a:prstGeom prst="rect">
            <a:avLst/>
          </a:prstGeom>
          <a:solidFill>
            <a:srgbClr val="808080"/>
          </a:solidFill>
          <a:ln w="9525" algn="ctr">
            <a:noFill/>
            <a:miter lim="800000"/>
            <a:headEnd/>
            <a:tailEnd/>
          </a:ln>
          <a:effectLst/>
        </p:spPr>
        <p:txBody>
          <a:bodyPr/>
          <a:lstStyle/>
          <a:p>
            <a:pPr eaLnBrk="0" hangingPunct="0">
              <a:defRPr/>
            </a:pPr>
            <a:r>
              <a:rPr lang="fr-FR" altLang="zh-CN" sz="1400">
                <a:effectLst>
                  <a:outerShdw blurRad="38100" dist="38100" dir="2700000" algn="tl">
                    <a:srgbClr val="000000"/>
                  </a:outerShdw>
                </a:effectLst>
                <a:latin typeface="Arial" pitchFamily="34" charset="0"/>
                <a:ea typeface="宋体" pitchFamily="2" charset="-122"/>
                <a:cs typeface="Arial" pitchFamily="34" charset="0"/>
              </a:rPr>
              <a:t>Choix du symbole</a:t>
            </a:r>
            <a:endParaRPr lang="fr-FR" sz="1400">
              <a:effectLst>
                <a:outerShdw blurRad="38100" dist="38100" dir="2700000" algn="tl">
                  <a:srgbClr val="000000"/>
                </a:outerShdw>
              </a:effectLst>
              <a:latin typeface="Arial" pitchFamily="34" charset="0"/>
              <a:ea typeface="宋体" pitchFamily="2" charset="-122"/>
              <a:cs typeface="Arial" pitchFamily="34" charset="0"/>
            </a:endParaRPr>
          </a:p>
        </p:txBody>
      </p:sp>
      <p:sp>
        <p:nvSpPr>
          <p:cNvPr id="66574" name="Line 14"/>
          <p:cNvSpPr>
            <a:spLocks noChangeShapeType="1"/>
          </p:cNvSpPr>
          <p:nvPr/>
        </p:nvSpPr>
        <p:spPr bwMode="auto">
          <a:xfrm flipH="1">
            <a:off x="6132513" y="3178175"/>
            <a:ext cx="571500" cy="304800"/>
          </a:xfrm>
          <a:prstGeom prst="line">
            <a:avLst/>
          </a:prstGeom>
          <a:noFill/>
          <a:ln w="25400">
            <a:solidFill>
              <a:srgbClr val="FF9900"/>
            </a:solidFill>
            <a:round/>
            <a:headEnd/>
            <a:tailEnd type="triangle" w="med" len="med"/>
          </a:ln>
        </p:spPr>
        <p:txBody>
          <a:bodyPr/>
          <a:lstStyle/>
          <a:p>
            <a:endParaRPr lang="en-US">
              <a:latin typeface="Arial" pitchFamily="34" charset="0"/>
              <a:cs typeface="Arial" pitchFamily="34" charset="0"/>
            </a:endParaRPr>
          </a:p>
        </p:txBody>
      </p:sp>
      <p:pic>
        <p:nvPicPr>
          <p:cNvPr id="66575" name="Picture 15" descr="untitled"/>
          <p:cNvPicPr>
            <a:picLocks noChangeAspect="1" noChangeArrowheads="1"/>
          </p:cNvPicPr>
          <p:nvPr/>
        </p:nvPicPr>
        <p:blipFill>
          <a:blip r:embed="rId4" cstate="print"/>
          <a:srcRect/>
          <a:stretch>
            <a:fillRect/>
          </a:stretch>
        </p:blipFill>
        <p:spPr bwMode="auto">
          <a:xfrm>
            <a:off x="788988" y="4406900"/>
            <a:ext cx="2076450" cy="2298700"/>
          </a:xfrm>
          <a:prstGeom prst="rect">
            <a:avLst/>
          </a:prstGeom>
          <a:noFill/>
          <a:ln w="9525">
            <a:noFill/>
            <a:miter lim="800000"/>
            <a:headEnd/>
            <a:tailEnd/>
          </a:ln>
        </p:spPr>
      </p:pic>
      <p:sp>
        <p:nvSpPr>
          <p:cNvPr id="318480" name="Text Box 16"/>
          <p:cNvSpPr txBox="1">
            <a:spLocks noChangeArrowheads="1"/>
          </p:cNvSpPr>
          <p:nvPr/>
        </p:nvSpPr>
        <p:spPr bwMode="auto">
          <a:xfrm>
            <a:off x="903288" y="6397625"/>
            <a:ext cx="1557337" cy="206375"/>
          </a:xfrm>
          <a:prstGeom prst="rect">
            <a:avLst/>
          </a:prstGeom>
          <a:solidFill>
            <a:srgbClr val="808080"/>
          </a:solidFill>
          <a:ln w="9525" algn="ctr">
            <a:noFill/>
            <a:miter lim="800000"/>
            <a:headEnd/>
            <a:tailEnd/>
          </a:ln>
          <a:effectLst/>
        </p:spPr>
        <p:txBody>
          <a:bodyPr/>
          <a:lstStyle/>
          <a:p>
            <a:pPr eaLnBrk="0" hangingPunct="0">
              <a:defRPr/>
            </a:pPr>
            <a:r>
              <a:rPr lang="fr-FR" altLang="zh-CN" sz="1200" b="1">
                <a:effectLst>
                  <a:outerShdw blurRad="38100" dist="38100" dir="2700000" algn="tl">
                    <a:srgbClr val="000000"/>
                  </a:outerShdw>
                </a:effectLst>
                <a:latin typeface="Arial" pitchFamily="34" charset="0"/>
                <a:ea typeface="宋体" pitchFamily="2" charset="-122"/>
                <a:cs typeface="Arial" pitchFamily="34" charset="0"/>
              </a:rPr>
              <a:t>Carte d’exemple</a:t>
            </a:r>
            <a:endParaRPr lang="fr-FR" sz="1200" b="1">
              <a:effectLst>
                <a:outerShdw blurRad="38100" dist="38100" dir="2700000" algn="tl">
                  <a:srgbClr val="000000"/>
                </a:outerShdw>
              </a:effectLst>
              <a:latin typeface="Arial" pitchFamily="34" charset="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4" name="Text Box 2"/>
          <p:cNvSpPr txBox="1">
            <a:spLocks noChangeArrowheads="1"/>
          </p:cNvSpPr>
          <p:nvPr/>
        </p:nvSpPr>
        <p:spPr bwMode="auto">
          <a:xfrm>
            <a:off x="313159" y="300038"/>
            <a:ext cx="8619283" cy="830997"/>
          </a:xfrm>
          <a:prstGeom prst="rect">
            <a:avLst/>
          </a:prstGeom>
          <a:noFill/>
          <a:ln w="9525" algn="ctr">
            <a:noFill/>
            <a:miter lim="800000"/>
            <a:headEnd/>
            <a:tailEnd/>
          </a:ln>
          <a:effectLst/>
        </p:spPr>
        <p:txBody>
          <a:bodyPr wrap="none">
            <a:spAutoFit/>
          </a:bodyPr>
          <a:lstStyle/>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Variation du symbole et de la couleur pour un attribut qualitatif</a:t>
            </a:r>
          </a:p>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(implantation ponctuelle)</a:t>
            </a:r>
            <a:endParaRPr lang="fr-FR"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endParaRPr>
          </a:p>
        </p:txBody>
      </p:sp>
      <p:grpSp>
        <p:nvGrpSpPr>
          <p:cNvPr id="67587" name="Group 12"/>
          <p:cNvGrpSpPr>
            <a:grpSpLocks/>
          </p:cNvGrpSpPr>
          <p:nvPr/>
        </p:nvGrpSpPr>
        <p:grpSpPr bwMode="auto">
          <a:xfrm>
            <a:off x="6757988" y="4318000"/>
            <a:ext cx="2271712" cy="2336800"/>
            <a:chOff x="4233" y="2720"/>
            <a:chExt cx="1431" cy="1472"/>
          </a:xfrm>
        </p:grpSpPr>
        <p:pic>
          <p:nvPicPr>
            <p:cNvPr id="67594" name="Picture 4"/>
            <p:cNvPicPr>
              <a:picLocks noChangeAspect="1" noChangeArrowheads="1"/>
            </p:cNvPicPr>
            <p:nvPr/>
          </p:nvPicPr>
          <p:blipFill>
            <a:blip r:embed="rId3" cstate="print"/>
            <a:srcRect/>
            <a:stretch>
              <a:fillRect/>
            </a:stretch>
          </p:blipFill>
          <p:spPr bwMode="auto">
            <a:xfrm>
              <a:off x="4233" y="2720"/>
              <a:ext cx="1431" cy="1472"/>
            </a:xfrm>
            <a:prstGeom prst="rect">
              <a:avLst/>
            </a:prstGeom>
            <a:noFill/>
            <a:ln w="9525">
              <a:noFill/>
              <a:miter lim="800000"/>
              <a:headEnd/>
              <a:tailEnd/>
            </a:ln>
          </p:spPr>
        </p:pic>
        <p:sp>
          <p:nvSpPr>
            <p:cNvPr id="67595" name="Text Box 5"/>
            <p:cNvSpPr txBox="1">
              <a:spLocks noChangeArrowheads="1"/>
            </p:cNvSpPr>
            <p:nvPr/>
          </p:nvSpPr>
          <p:spPr bwMode="auto">
            <a:xfrm>
              <a:off x="4258" y="3305"/>
              <a:ext cx="626" cy="278"/>
            </a:xfrm>
            <a:prstGeom prst="rect">
              <a:avLst/>
            </a:prstGeom>
            <a:solidFill>
              <a:srgbClr val="808080"/>
            </a:solidFill>
            <a:ln w="9525">
              <a:noFill/>
              <a:miter lim="800000"/>
              <a:headEnd/>
              <a:tailEnd/>
            </a:ln>
          </p:spPr>
          <p:txBody>
            <a:bodyPr/>
            <a:lstStyle/>
            <a:p>
              <a:pPr eaLnBrk="0" hangingPunct="0"/>
              <a:r>
                <a:rPr lang="fr-FR" altLang="zh-CN" sz="1200" b="1">
                  <a:latin typeface="Arial" pitchFamily="34" charset="0"/>
                  <a:ea typeface="宋体" pitchFamily="2" charset="-122"/>
                  <a:cs typeface="Arial" pitchFamily="34" charset="0"/>
                </a:rPr>
                <a:t>Carte d’exemple</a:t>
              </a:r>
              <a:endParaRPr lang="fr-FR" sz="1200" b="1">
                <a:latin typeface="Arial" pitchFamily="34" charset="0"/>
                <a:ea typeface="宋体" pitchFamily="2" charset="-122"/>
                <a:cs typeface="Arial" pitchFamily="34" charset="0"/>
              </a:endParaRPr>
            </a:p>
          </p:txBody>
        </p:sp>
      </p:grpSp>
      <p:grpSp>
        <p:nvGrpSpPr>
          <p:cNvPr id="67588" name="Group 11"/>
          <p:cNvGrpSpPr>
            <a:grpSpLocks/>
          </p:cNvGrpSpPr>
          <p:nvPr/>
        </p:nvGrpSpPr>
        <p:grpSpPr bwMode="auto">
          <a:xfrm>
            <a:off x="152400" y="1323975"/>
            <a:ext cx="3783013" cy="3467100"/>
            <a:chOff x="96" y="834"/>
            <a:chExt cx="2383" cy="2184"/>
          </a:xfrm>
        </p:grpSpPr>
        <p:pic>
          <p:nvPicPr>
            <p:cNvPr id="67592" name="Picture 3"/>
            <p:cNvPicPr>
              <a:picLocks noChangeAspect="1" noChangeArrowheads="1"/>
            </p:cNvPicPr>
            <p:nvPr/>
          </p:nvPicPr>
          <p:blipFill>
            <a:blip r:embed="rId4" cstate="print"/>
            <a:srcRect l="47401" t="11169" r="24002" b="29886"/>
            <a:stretch>
              <a:fillRect/>
            </a:stretch>
          </p:blipFill>
          <p:spPr bwMode="auto">
            <a:xfrm>
              <a:off x="96" y="834"/>
              <a:ext cx="2383" cy="2184"/>
            </a:xfrm>
            <a:prstGeom prst="rect">
              <a:avLst/>
            </a:prstGeom>
            <a:noFill/>
            <a:ln w="9525">
              <a:noFill/>
              <a:miter lim="800000"/>
              <a:headEnd/>
              <a:tailEnd/>
            </a:ln>
          </p:spPr>
        </p:pic>
        <p:sp>
          <p:nvSpPr>
            <p:cNvPr id="67593" name="Oval 6"/>
            <p:cNvSpPr>
              <a:spLocks noChangeArrowheads="1"/>
            </p:cNvSpPr>
            <p:nvPr/>
          </p:nvSpPr>
          <p:spPr bwMode="auto">
            <a:xfrm>
              <a:off x="1449" y="1621"/>
              <a:ext cx="425" cy="327"/>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grpSp>
      <p:grpSp>
        <p:nvGrpSpPr>
          <p:cNvPr id="67589" name="Group 10"/>
          <p:cNvGrpSpPr>
            <a:grpSpLocks/>
          </p:cNvGrpSpPr>
          <p:nvPr/>
        </p:nvGrpSpPr>
        <p:grpSpPr bwMode="auto">
          <a:xfrm>
            <a:off x="4040188" y="1565275"/>
            <a:ext cx="2625725" cy="4013200"/>
            <a:chOff x="2545" y="986"/>
            <a:chExt cx="1654" cy="2528"/>
          </a:xfrm>
        </p:grpSpPr>
        <p:pic>
          <p:nvPicPr>
            <p:cNvPr id="67590" name="Picture 9"/>
            <p:cNvPicPr>
              <a:picLocks noChangeAspect="1" noChangeArrowheads="1"/>
            </p:cNvPicPr>
            <p:nvPr/>
          </p:nvPicPr>
          <p:blipFill>
            <a:blip r:embed="rId4" cstate="print"/>
            <a:srcRect l="76491" t="18079" r="3938" b="13693"/>
            <a:stretch>
              <a:fillRect/>
            </a:stretch>
          </p:blipFill>
          <p:spPr bwMode="auto">
            <a:xfrm>
              <a:off x="2568" y="986"/>
              <a:ext cx="1631" cy="2528"/>
            </a:xfrm>
            <a:prstGeom prst="rect">
              <a:avLst/>
            </a:prstGeom>
            <a:noFill/>
            <a:ln w="9525">
              <a:noFill/>
              <a:miter lim="800000"/>
              <a:headEnd/>
              <a:tailEnd/>
            </a:ln>
          </p:spPr>
        </p:pic>
        <p:sp>
          <p:nvSpPr>
            <p:cNvPr id="67591" name="Oval 8"/>
            <p:cNvSpPr>
              <a:spLocks noChangeArrowheads="1"/>
            </p:cNvSpPr>
            <p:nvPr/>
          </p:nvSpPr>
          <p:spPr bwMode="auto">
            <a:xfrm>
              <a:off x="2545" y="1205"/>
              <a:ext cx="289" cy="327"/>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572900" y="212725"/>
            <a:ext cx="8088689" cy="830997"/>
          </a:xfrm>
          <a:prstGeom prst="rect">
            <a:avLst/>
          </a:prstGeom>
          <a:noFill/>
          <a:ln w="9525" algn="ctr">
            <a:noFill/>
            <a:miter lim="800000"/>
            <a:headEnd/>
            <a:tailEnd/>
          </a:ln>
          <a:effectLst/>
        </p:spPr>
        <p:txBody>
          <a:bodyPr wrap="none">
            <a:spAutoFit/>
          </a:bodyPr>
          <a:lstStyle/>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Variation de la taille du symbole pour un attribut quantitatif</a:t>
            </a:r>
          </a:p>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(implantation ponctuelle)</a:t>
            </a:r>
            <a:endParaRPr lang="fr-FR"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endParaRPr>
          </a:p>
        </p:txBody>
      </p:sp>
      <p:pic>
        <p:nvPicPr>
          <p:cNvPr id="68611" name="Picture 4" descr="Capture"/>
          <p:cNvPicPr>
            <a:picLocks noChangeAspect="1" noChangeArrowheads="1"/>
          </p:cNvPicPr>
          <p:nvPr>
            <p:ph sz="half" idx="2"/>
          </p:nvPr>
        </p:nvPicPr>
        <p:blipFill>
          <a:blip r:embed="rId3" cstate="print"/>
          <a:srcRect/>
          <a:stretch>
            <a:fillRect/>
          </a:stretch>
        </p:blipFill>
        <p:spPr>
          <a:xfrm>
            <a:off x="5535613" y="3971925"/>
            <a:ext cx="3608387" cy="2886075"/>
          </a:xfrm>
          <a:noFill/>
        </p:spPr>
      </p:pic>
      <p:sp>
        <p:nvSpPr>
          <p:cNvPr id="68612" name="Text Box 5"/>
          <p:cNvSpPr txBox="1">
            <a:spLocks noChangeArrowheads="1"/>
          </p:cNvSpPr>
          <p:nvPr/>
        </p:nvSpPr>
        <p:spPr bwMode="auto">
          <a:xfrm>
            <a:off x="5584825" y="4545013"/>
            <a:ext cx="1482725" cy="266700"/>
          </a:xfrm>
          <a:prstGeom prst="rect">
            <a:avLst/>
          </a:prstGeom>
          <a:solidFill>
            <a:srgbClr val="808080"/>
          </a:solidFill>
          <a:ln w="9525">
            <a:noFill/>
            <a:miter lim="800000"/>
            <a:headEnd/>
            <a:tailEnd/>
          </a:ln>
        </p:spPr>
        <p:txBody>
          <a:bodyPr/>
          <a:lstStyle/>
          <a:p>
            <a:pPr eaLnBrk="0" hangingPunct="0"/>
            <a:r>
              <a:rPr lang="fr-FR" altLang="zh-CN" sz="1200" b="1">
                <a:latin typeface="Arial" pitchFamily="34" charset="0"/>
                <a:ea typeface="宋体" pitchFamily="2" charset="-122"/>
                <a:cs typeface="Arial" pitchFamily="34" charset="0"/>
              </a:rPr>
              <a:t>Carte d’exemple</a:t>
            </a:r>
            <a:endParaRPr lang="fr-FR" sz="1200" b="1">
              <a:latin typeface="Arial" pitchFamily="34" charset="0"/>
              <a:ea typeface="宋体" pitchFamily="2" charset="-122"/>
              <a:cs typeface="Arial" pitchFamily="34" charset="0"/>
            </a:endParaRPr>
          </a:p>
        </p:txBody>
      </p:sp>
      <p:sp>
        <p:nvSpPr>
          <p:cNvPr id="68613" name="Oval 6"/>
          <p:cNvSpPr>
            <a:spLocks noChangeArrowheads="1"/>
          </p:cNvSpPr>
          <p:nvPr/>
        </p:nvSpPr>
        <p:spPr bwMode="auto">
          <a:xfrm>
            <a:off x="303213" y="2651006"/>
            <a:ext cx="1089025" cy="519351"/>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grpSp>
        <p:nvGrpSpPr>
          <p:cNvPr id="68614" name="Group 12"/>
          <p:cNvGrpSpPr>
            <a:grpSpLocks/>
          </p:cNvGrpSpPr>
          <p:nvPr/>
        </p:nvGrpSpPr>
        <p:grpSpPr bwMode="auto">
          <a:xfrm>
            <a:off x="50800" y="1249363"/>
            <a:ext cx="3702050" cy="3435350"/>
            <a:chOff x="32" y="787"/>
            <a:chExt cx="2332" cy="2164"/>
          </a:xfrm>
        </p:grpSpPr>
        <p:pic>
          <p:nvPicPr>
            <p:cNvPr id="68618" name="Picture 3"/>
            <p:cNvPicPr>
              <a:picLocks noChangeAspect="1" noChangeArrowheads="1"/>
            </p:cNvPicPr>
            <p:nvPr/>
          </p:nvPicPr>
          <p:blipFill>
            <a:blip r:embed="rId4" cstate="print"/>
            <a:srcRect l="46687" t="11125" r="25056" b="30228"/>
            <a:stretch>
              <a:fillRect/>
            </a:stretch>
          </p:blipFill>
          <p:spPr bwMode="auto">
            <a:xfrm>
              <a:off x="56" y="787"/>
              <a:ext cx="2308" cy="2164"/>
            </a:xfrm>
            <a:prstGeom prst="rect">
              <a:avLst/>
            </a:prstGeom>
            <a:noFill/>
            <a:ln w="9525">
              <a:noFill/>
              <a:miter lim="800000"/>
              <a:headEnd/>
              <a:tailEnd/>
            </a:ln>
          </p:spPr>
        </p:pic>
        <p:sp>
          <p:nvSpPr>
            <p:cNvPr id="68619" name="Oval 7"/>
            <p:cNvSpPr>
              <a:spLocks noChangeArrowheads="1"/>
            </p:cNvSpPr>
            <p:nvPr/>
          </p:nvSpPr>
          <p:spPr bwMode="auto">
            <a:xfrm>
              <a:off x="32" y="2478"/>
              <a:ext cx="478" cy="327"/>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grpSp>
      <p:grpSp>
        <p:nvGrpSpPr>
          <p:cNvPr id="68615" name="Group 10"/>
          <p:cNvGrpSpPr>
            <a:grpSpLocks/>
          </p:cNvGrpSpPr>
          <p:nvPr/>
        </p:nvGrpSpPr>
        <p:grpSpPr bwMode="auto">
          <a:xfrm>
            <a:off x="3797300" y="2722563"/>
            <a:ext cx="1701800" cy="3155950"/>
            <a:chOff x="2392" y="1715"/>
            <a:chExt cx="1072" cy="1988"/>
          </a:xfrm>
        </p:grpSpPr>
        <p:pic>
          <p:nvPicPr>
            <p:cNvPr id="68616" name="Picture 9"/>
            <p:cNvPicPr>
              <a:picLocks noChangeAspect="1" noChangeArrowheads="1"/>
            </p:cNvPicPr>
            <p:nvPr/>
          </p:nvPicPr>
          <p:blipFill>
            <a:blip r:embed="rId4" cstate="print"/>
            <a:srcRect l="76013" t="22736" r="9644" b="18381"/>
            <a:stretch>
              <a:fillRect/>
            </a:stretch>
          </p:blipFill>
          <p:spPr bwMode="auto">
            <a:xfrm>
              <a:off x="2392" y="1715"/>
              <a:ext cx="1072" cy="1988"/>
            </a:xfrm>
            <a:prstGeom prst="rect">
              <a:avLst/>
            </a:prstGeom>
            <a:noFill/>
            <a:ln w="9525">
              <a:noFill/>
              <a:miter lim="800000"/>
              <a:headEnd/>
              <a:tailEnd/>
            </a:ln>
          </p:spPr>
        </p:pic>
        <p:sp>
          <p:nvSpPr>
            <p:cNvPr id="68617" name="Oval 8"/>
            <p:cNvSpPr>
              <a:spLocks noChangeArrowheads="1"/>
            </p:cNvSpPr>
            <p:nvPr/>
          </p:nvSpPr>
          <p:spPr bwMode="auto">
            <a:xfrm>
              <a:off x="3056" y="1854"/>
              <a:ext cx="398" cy="327"/>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Text Box 2"/>
          <p:cNvSpPr txBox="1">
            <a:spLocks noChangeArrowheads="1"/>
          </p:cNvSpPr>
          <p:nvPr/>
        </p:nvSpPr>
        <p:spPr bwMode="auto">
          <a:xfrm>
            <a:off x="1495322" y="295275"/>
            <a:ext cx="6429581" cy="830997"/>
          </a:xfrm>
          <a:prstGeom prst="rect">
            <a:avLst/>
          </a:prstGeom>
          <a:noFill/>
          <a:ln w="9525" algn="ctr">
            <a:noFill/>
            <a:miter lim="800000"/>
            <a:headEnd/>
            <a:tailEnd/>
          </a:ln>
          <a:effectLst/>
        </p:spPr>
        <p:txBody>
          <a:bodyPr wrap="none">
            <a:spAutoFit/>
          </a:bodyPr>
          <a:lstStyle/>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Variation de la couleur des lignes dans le cas </a:t>
            </a:r>
          </a:p>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d’un attribut qualitatif</a:t>
            </a:r>
            <a:endParaRPr lang="fr-FR"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endParaRPr>
          </a:p>
        </p:txBody>
      </p:sp>
      <p:grpSp>
        <p:nvGrpSpPr>
          <p:cNvPr id="69635" name="Group 8"/>
          <p:cNvGrpSpPr>
            <a:grpSpLocks/>
          </p:cNvGrpSpPr>
          <p:nvPr/>
        </p:nvGrpSpPr>
        <p:grpSpPr bwMode="auto">
          <a:xfrm>
            <a:off x="6630988" y="2430463"/>
            <a:ext cx="2432050" cy="4221162"/>
            <a:chOff x="4105" y="1531"/>
            <a:chExt cx="1532" cy="2659"/>
          </a:xfrm>
        </p:grpSpPr>
        <p:pic>
          <p:nvPicPr>
            <p:cNvPr id="69641" name="Picture 3"/>
            <p:cNvPicPr>
              <a:picLocks noChangeAspect="1" noChangeArrowheads="1"/>
            </p:cNvPicPr>
            <p:nvPr/>
          </p:nvPicPr>
          <p:blipFill>
            <a:blip r:embed="rId3" cstate="print"/>
            <a:srcRect/>
            <a:stretch>
              <a:fillRect/>
            </a:stretch>
          </p:blipFill>
          <p:spPr bwMode="auto">
            <a:xfrm>
              <a:off x="4105" y="1531"/>
              <a:ext cx="1532" cy="2659"/>
            </a:xfrm>
            <a:prstGeom prst="rect">
              <a:avLst/>
            </a:prstGeom>
            <a:noFill/>
            <a:ln w="9525">
              <a:noFill/>
              <a:miter lim="800000"/>
              <a:headEnd/>
              <a:tailEnd/>
            </a:ln>
          </p:spPr>
        </p:pic>
        <p:sp>
          <p:nvSpPr>
            <p:cNvPr id="69642" name="Text Box 7"/>
            <p:cNvSpPr txBox="1">
              <a:spLocks noChangeArrowheads="1"/>
            </p:cNvSpPr>
            <p:nvPr/>
          </p:nvSpPr>
          <p:spPr bwMode="auto">
            <a:xfrm>
              <a:off x="4686" y="3967"/>
              <a:ext cx="934" cy="168"/>
            </a:xfrm>
            <a:prstGeom prst="rect">
              <a:avLst/>
            </a:prstGeom>
            <a:solidFill>
              <a:srgbClr val="808080"/>
            </a:solidFill>
            <a:ln w="9525">
              <a:noFill/>
              <a:miter lim="800000"/>
              <a:headEnd/>
              <a:tailEnd/>
            </a:ln>
          </p:spPr>
          <p:txBody>
            <a:bodyPr/>
            <a:lstStyle/>
            <a:p>
              <a:pPr eaLnBrk="0" hangingPunct="0"/>
              <a:r>
                <a:rPr lang="fr-FR" altLang="zh-CN" sz="1200" b="1">
                  <a:latin typeface="Arial" pitchFamily="34" charset="0"/>
                  <a:ea typeface="宋体" pitchFamily="2" charset="-122"/>
                  <a:cs typeface="Arial" pitchFamily="34" charset="0"/>
                </a:rPr>
                <a:t>Carte d’exemple</a:t>
              </a:r>
              <a:endParaRPr lang="fr-FR" sz="1200" b="1">
                <a:latin typeface="Arial" pitchFamily="34" charset="0"/>
                <a:ea typeface="宋体" pitchFamily="2" charset="-122"/>
                <a:cs typeface="Arial" pitchFamily="34" charset="0"/>
              </a:endParaRPr>
            </a:p>
          </p:txBody>
        </p:sp>
      </p:grpSp>
      <p:pic>
        <p:nvPicPr>
          <p:cNvPr id="69636" name="Picture 9"/>
          <p:cNvPicPr>
            <a:picLocks noChangeAspect="1" noChangeArrowheads="1"/>
          </p:cNvPicPr>
          <p:nvPr/>
        </p:nvPicPr>
        <p:blipFill>
          <a:blip r:embed="rId4" cstate="print"/>
          <a:srcRect l="79315" t="10701" r="1021" b="21098"/>
          <a:stretch>
            <a:fillRect/>
          </a:stretch>
        </p:blipFill>
        <p:spPr bwMode="auto">
          <a:xfrm>
            <a:off x="4092575" y="2022475"/>
            <a:ext cx="2408238" cy="3714750"/>
          </a:xfrm>
          <a:prstGeom prst="rect">
            <a:avLst/>
          </a:prstGeom>
          <a:noFill/>
          <a:ln w="9525">
            <a:noFill/>
            <a:miter lim="800000"/>
            <a:headEnd/>
            <a:tailEnd/>
          </a:ln>
        </p:spPr>
      </p:pic>
      <p:grpSp>
        <p:nvGrpSpPr>
          <p:cNvPr id="69637" name="Group 11"/>
          <p:cNvGrpSpPr>
            <a:grpSpLocks/>
          </p:cNvGrpSpPr>
          <p:nvPr/>
        </p:nvGrpSpPr>
        <p:grpSpPr bwMode="auto">
          <a:xfrm>
            <a:off x="38100" y="1412875"/>
            <a:ext cx="3968750" cy="3562350"/>
            <a:chOff x="24" y="890"/>
            <a:chExt cx="2500" cy="2244"/>
          </a:xfrm>
        </p:grpSpPr>
        <p:pic>
          <p:nvPicPr>
            <p:cNvPr id="69638" name="Picture 4"/>
            <p:cNvPicPr>
              <a:picLocks noChangeAspect="1" noChangeArrowheads="1"/>
            </p:cNvPicPr>
            <p:nvPr/>
          </p:nvPicPr>
          <p:blipFill>
            <a:blip r:embed="rId4" cstate="print"/>
            <a:srcRect l="47375" t="11401" r="23109" b="29025"/>
            <a:stretch>
              <a:fillRect/>
            </a:stretch>
          </p:blipFill>
          <p:spPr bwMode="auto">
            <a:xfrm>
              <a:off x="24" y="890"/>
              <a:ext cx="2500" cy="2244"/>
            </a:xfrm>
            <a:prstGeom prst="rect">
              <a:avLst/>
            </a:prstGeom>
            <a:noFill/>
            <a:ln w="9525">
              <a:noFill/>
              <a:miter lim="800000"/>
              <a:headEnd/>
              <a:tailEnd/>
            </a:ln>
          </p:spPr>
        </p:pic>
        <p:sp>
          <p:nvSpPr>
            <p:cNvPr id="69639" name="Oval 6"/>
            <p:cNvSpPr>
              <a:spLocks noChangeArrowheads="1"/>
            </p:cNvSpPr>
            <p:nvPr/>
          </p:nvSpPr>
          <p:spPr bwMode="auto">
            <a:xfrm>
              <a:off x="1313" y="2128"/>
              <a:ext cx="686" cy="327"/>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sp>
          <p:nvSpPr>
            <p:cNvPr id="69640" name="Oval 10"/>
            <p:cNvSpPr>
              <a:spLocks noChangeArrowheads="1"/>
            </p:cNvSpPr>
            <p:nvPr/>
          </p:nvSpPr>
          <p:spPr bwMode="auto">
            <a:xfrm>
              <a:off x="1209" y="2660"/>
              <a:ext cx="574" cy="327"/>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8" name="Text Box 2"/>
          <p:cNvSpPr txBox="1">
            <a:spLocks noChangeArrowheads="1"/>
          </p:cNvSpPr>
          <p:nvPr/>
        </p:nvSpPr>
        <p:spPr bwMode="auto">
          <a:xfrm>
            <a:off x="1850300" y="320675"/>
            <a:ext cx="5573577" cy="830997"/>
          </a:xfrm>
          <a:prstGeom prst="rect">
            <a:avLst/>
          </a:prstGeom>
          <a:noFill/>
          <a:ln w="9525" algn="ctr">
            <a:noFill/>
            <a:miter lim="800000"/>
            <a:headEnd/>
            <a:tailEnd/>
          </a:ln>
          <a:effectLst/>
        </p:spPr>
        <p:txBody>
          <a:bodyPr wrap="none">
            <a:spAutoFit/>
          </a:bodyPr>
          <a:lstStyle/>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Variation de la taille des lignes fonction </a:t>
            </a:r>
          </a:p>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d’un attribut quantitatif</a:t>
            </a:r>
            <a:endParaRPr lang="fr-FR"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endParaRPr>
          </a:p>
        </p:txBody>
      </p:sp>
      <p:pic>
        <p:nvPicPr>
          <p:cNvPr id="70659" name="Picture 7"/>
          <p:cNvPicPr>
            <a:picLocks noChangeAspect="1" noChangeArrowheads="1"/>
          </p:cNvPicPr>
          <p:nvPr/>
        </p:nvPicPr>
        <p:blipFill>
          <a:blip r:embed="rId3" cstate="print"/>
          <a:srcRect l="76187" t="30151" r="9280" b="27541"/>
          <a:stretch>
            <a:fillRect/>
          </a:stretch>
        </p:blipFill>
        <p:spPr bwMode="auto">
          <a:xfrm>
            <a:off x="4244975" y="2660650"/>
            <a:ext cx="1958975" cy="2535238"/>
          </a:xfrm>
          <a:prstGeom prst="rect">
            <a:avLst/>
          </a:prstGeom>
          <a:noFill/>
          <a:ln w="9525">
            <a:noFill/>
            <a:miter lim="800000"/>
            <a:headEnd/>
            <a:tailEnd/>
          </a:ln>
        </p:spPr>
      </p:pic>
      <p:grpSp>
        <p:nvGrpSpPr>
          <p:cNvPr id="70660" name="Group 10"/>
          <p:cNvGrpSpPr>
            <a:grpSpLocks/>
          </p:cNvGrpSpPr>
          <p:nvPr/>
        </p:nvGrpSpPr>
        <p:grpSpPr bwMode="auto">
          <a:xfrm>
            <a:off x="6318250" y="1162050"/>
            <a:ext cx="2655888" cy="3756025"/>
            <a:chOff x="3956" y="1804"/>
            <a:chExt cx="1673" cy="2366"/>
          </a:xfrm>
        </p:grpSpPr>
        <p:pic>
          <p:nvPicPr>
            <p:cNvPr id="70666" name="Picture 4" descr="Capture"/>
            <p:cNvPicPr>
              <a:picLocks noChangeAspect="1" noChangeArrowheads="1"/>
            </p:cNvPicPr>
            <p:nvPr/>
          </p:nvPicPr>
          <p:blipFill>
            <a:blip r:embed="rId4" cstate="print"/>
            <a:srcRect/>
            <a:stretch>
              <a:fillRect/>
            </a:stretch>
          </p:blipFill>
          <p:spPr bwMode="auto">
            <a:xfrm>
              <a:off x="3956" y="1804"/>
              <a:ext cx="1673" cy="2366"/>
            </a:xfrm>
            <a:prstGeom prst="rect">
              <a:avLst/>
            </a:prstGeom>
            <a:noFill/>
            <a:ln w="9525">
              <a:noFill/>
              <a:miter lim="800000"/>
              <a:headEnd/>
              <a:tailEnd/>
            </a:ln>
          </p:spPr>
        </p:pic>
        <p:sp>
          <p:nvSpPr>
            <p:cNvPr id="70667" name="Text Box 9"/>
            <p:cNvSpPr txBox="1">
              <a:spLocks noChangeArrowheads="1"/>
            </p:cNvSpPr>
            <p:nvPr/>
          </p:nvSpPr>
          <p:spPr bwMode="auto">
            <a:xfrm>
              <a:off x="3990" y="3927"/>
              <a:ext cx="934" cy="168"/>
            </a:xfrm>
            <a:prstGeom prst="rect">
              <a:avLst/>
            </a:prstGeom>
            <a:solidFill>
              <a:srgbClr val="808080"/>
            </a:solidFill>
            <a:ln w="9525">
              <a:noFill/>
              <a:miter lim="800000"/>
              <a:headEnd/>
              <a:tailEnd/>
            </a:ln>
          </p:spPr>
          <p:txBody>
            <a:bodyPr/>
            <a:lstStyle/>
            <a:p>
              <a:pPr eaLnBrk="0" hangingPunct="0"/>
              <a:r>
                <a:rPr lang="fr-FR" altLang="zh-CN" sz="1200" b="1">
                  <a:latin typeface="Arial" pitchFamily="34" charset="0"/>
                  <a:ea typeface="宋体" pitchFamily="2" charset="-122"/>
                  <a:cs typeface="Arial" pitchFamily="34" charset="0"/>
                </a:rPr>
                <a:t>Carte d’exemple</a:t>
              </a:r>
              <a:endParaRPr lang="fr-FR" sz="1200" b="1">
                <a:latin typeface="Arial" pitchFamily="34" charset="0"/>
                <a:ea typeface="宋体" pitchFamily="2" charset="-122"/>
                <a:cs typeface="Arial" pitchFamily="34" charset="0"/>
              </a:endParaRPr>
            </a:p>
          </p:txBody>
        </p:sp>
      </p:grpSp>
      <p:grpSp>
        <p:nvGrpSpPr>
          <p:cNvPr id="70661" name="Group 12"/>
          <p:cNvGrpSpPr>
            <a:grpSpLocks/>
          </p:cNvGrpSpPr>
          <p:nvPr/>
        </p:nvGrpSpPr>
        <p:grpSpPr bwMode="auto">
          <a:xfrm>
            <a:off x="155575" y="2940050"/>
            <a:ext cx="3914775" cy="3551238"/>
            <a:chOff x="98" y="748"/>
            <a:chExt cx="2466" cy="2237"/>
          </a:xfrm>
        </p:grpSpPr>
        <p:grpSp>
          <p:nvGrpSpPr>
            <p:cNvPr id="70662" name="Group 8"/>
            <p:cNvGrpSpPr>
              <a:grpSpLocks/>
            </p:cNvGrpSpPr>
            <p:nvPr/>
          </p:nvGrpSpPr>
          <p:grpSpPr bwMode="auto">
            <a:xfrm>
              <a:off x="98" y="748"/>
              <a:ext cx="2466" cy="2237"/>
              <a:chOff x="98" y="748"/>
              <a:chExt cx="2466" cy="2237"/>
            </a:xfrm>
          </p:grpSpPr>
          <p:pic>
            <p:nvPicPr>
              <p:cNvPr id="70664" name="Picture 3"/>
              <p:cNvPicPr>
                <a:picLocks noChangeAspect="1" noChangeArrowheads="1"/>
              </p:cNvPicPr>
              <p:nvPr/>
            </p:nvPicPr>
            <p:blipFill>
              <a:blip r:embed="rId3" cstate="print"/>
              <a:srcRect l="46321" t="13622" r="24637" b="27116"/>
              <a:stretch>
                <a:fillRect/>
              </a:stretch>
            </p:blipFill>
            <p:spPr bwMode="auto">
              <a:xfrm>
                <a:off x="98" y="748"/>
                <a:ext cx="2466" cy="2237"/>
              </a:xfrm>
              <a:prstGeom prst="rect">
                <a:avLst/>
              </a:prstGeom>
              <a:noFill/>
              <a:ln w="9525">
                <a:noFill/>
                <a:miter lim="800000"/>
                <a:headEnd/>
                <a:tailEnd/>
              </a:ln>
            </p:spPr>
          </p:pic>
          <p:sp>
            <p:nvSpPr>
              <p:cNvPr id="70665" name="Oval 6"/>
              <p:cNvSpPr>
                <a:spLocks noChangeArrowheads="1"/>
              </p:cNvSpPr>
              <p:nvPr/>
            </p:nvSpPr>
            <p:spPr bwMode="auto">
              <a:xfrm>
                <a:off x="255" y="1500"/>
                <a:ext cx="686" cy="327"/>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grpSp>
        <p:sp>
          <p:nvSpPr>
            <p:cNvPr id="70663" name="Oval 11"/>
            <p:cNvSpPr>
              <a:spLocks noChangeArrowheads="1"/>
            </p:cNvSpPr>
            <p:nvPr/>
          </p:nvSpPr>
          <p:spPr bwMode="auto">
            <a:xfrm>
              <a:off x="168" y="2488"/>
              <a:ext cx="431" cy="327"/>
            </a:xfrm>
            <a:prstGeom prst="ellipse">
              <a:avLst/>
            </a:prstGeom>
            <a:noFill/>
            <a:ln w="31750">
              <a:solidFill>
                <a:srgbClr val="FF9900"/>
              </a:solidFill>
              <a:round/>
              <a:headEnd/>
              <a:tailEnd/>
            </a:ln>
          </p:spPr>
          <p:txBody>
            <a:bodyPr wrap="square" anchor="ctr">
              <a:spAutoFit/>
            </a:bodyPr>
            <a:lstStyle/>
            <a:p>
              <a:endParaRPr lang="fr-FR">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682" name="Picture 7"/>
          <p:cNvPicPr>
            <a:picLocks noChangeAspect="1" noChangeArrowheads="1"/>
          </p:cNvPicPr>
          <p:nvPr/>
        </p:nvPicPr>
        <p:blipFill>
          <a:blip r:embed="rId3" cstate="print"/>
          <a:srcRect l="76270" t="11446" r="4163" b="20824"/>
          <a:stretch>
            <a:fillRect/>
          </a:stretch>
        </p:blipFill>
        <p:spPr bwMode="auto">
          <a:xfrm>
            <a:off x="3559175" y="2273300"/>
            <a:ext cx="1917700" cy="2951163"/>
          </a:xfrm>
          <a:prstGeom prst="rect">
            <a:avLst/>
          </a:prstGeom>
          <a:noFill/>
          <a:ln w="9525">
            <a:noFill/>
            <a:miter lim="800000"/>
            <a:headEnd/>
            <a:tailEnd/>
          </a:ln>
        </p:spPr>
      </p:pic>
      <p:grpSp>
        <p:nvGrpSpPr>
          <p:cNvPr id="71683" name="Group 12"/>
          <p:cNvGrpSpPr>
            <a:grpSpLocks/>
          </p:cNvGrpSpPr>
          <p:nvPr/>
        </p:nvGrpSpPr>
        <p:grpSpPr bwMode="auto">
          <a:xfrm>
            <a:off x="5508625" y="3835400"/>
            <a:ext cx="3540125" cy="2832100"/>
            <a:chOff x="3414" y="2416"/>
            <a:chExt cx="2230" cy="1784"/>
          </a:xfrm>
        </p:grpSpPr>
        <p:pic>
          <p:nvPicPr>
            <p:cNvPr id="71689" name="Picture 4" descr="Capture"/>
            <p:cNvPicPr>
              <a:picLocks noChangeAspect="1" noChangeArrowheads="1"/>
            </p:cNvPicPr>
            <p:nvPr/>
          </p:nvPicPr>
          <p:blipFill>
            <a:blip r:embed="rId4" cstate="print"/>
            <a:srcRect/>
            <a:stretch>
              <a:fillRect/>
            </a:stretch>
          </p:blipFill>
          <p:spPr bwMode="auto">
            <a:xfrm>
              <a:off x="3414" y="2416"/>
              <a:ext cx="2230" cy="1784"/>
            </a:xfrm>
            <a:prstGeom prst="rect">
              <a:avLst/>
            </a:prstGeom>
            <a:noFill/>
            <a:ln w="9525">
              <a:noFill/>
              <a:miter lim="800000"/>
              <a:headEnd/>
              <a:tailEnd/>
            </a:ln>
          </p:spPr>
        </p:pic>
        <p:sp>
          <p:nvSpPr>
            <p:cNvPr id="71690" name="Text Box 10"/>
            <p:cNvSpPr txBox="1">
              <a:spLocks noChangeArrowheads="1"/>
            </p:cNvSpPr>
            <p:nvPr/>
          </p:nvSpPr>
          <p:spPr bwMode="auto">
            <a:xfrm>
              <a:off x="4662" y="2559"/>
              <a:ext cx="934" cy="168"/>
            </a:xfrm>
            <a:prstGeom prst="rect">
              <a:avLst/>
            </a:prstGeom>
            <a:solidFill>
              <a:srgbClr val="808080"/>
            </a:solidFill>
            <a:ln w="9525">
              <a:noFill/>
              <a:miter lim="800000"/>
              <a:headEnd/>
              <a:tailEnd/>
            </a:ln>
          </p:spPr>
          <p:txBody>
            <a:bodyPr/>
            <a:lstStyle/>
            <a:p>
              <a:pPr eaLnBrk="0" hangingPunct="0"/>
              <a:r>
                <a:rPr lang="fr-FR" altLang="zh-CN" sz="1200" b="1">
                  <a:latin typeface="Arial" pitchFamily="34" charset="0"/>
                  <a:ea typeface="宋体" pitchFamily="2" charset="-122"/>
                  <a:cs typeface="Arial" pitchFamily="34" charset="0"/>
                </a:rPr>
                <a:t>Carte d’exemple</a:t>
              </a:r>
              <a:endParaRPr lang="fr-FR" sz="1200" b="1">
                <a:latin typeface="Arial" pitchFamily="34" charset="0"/>
                <a:ea typeface="宋体" pitchFamily="2" charset="-122"/>
                <a:cs typeface="Arial" pitchFamily="34" charset="0"/>
              </a:endParaRPr>
            </a:p>
          </p:txBody>
        </p:sp>
      </p:grpSp>
      <p:grpSp>
        <p:nvGrpSpPr>
          <p:cNvPr id="71684" name="Group 14"/>
          <p:cNvGrpSpPr>
            <a:grpSpLocks/>
          </p:cNvGrpSpPr>
          <p:nvPr/>
        </p:nvGrpSpPr>
        <p:grpSpPr bwMode="auto">
          <a:xfrm>
            <a:off x="168275" y="1473200"/>
            <a:ext cx="3300413" cy="2874963"/>
            <a:chOff x="106" y="928"/>
            <a:chExt cx="2079" cy="1811"/>
          </a:xfrm>
        </p:grpSpPr>
        <p:pic>
          <p:nvPicPr>
            <p:cNvPr id="71686" name="Picture 2"/>
            <p:cNvPicPr>
              <a:picLocks noChangeAspect="1" noChangeArrowheads="1"/>
            </p:cNvPicPr>
            <p:nvPr/>
          </p:nvPicPr>
          <p:blipFill>
            <a:blip r:embed="rId3" cstate="print"/>
            <a:srcRect l="46335" t="11154" r="23860" b="30443"/>
            <a:stretch>
              <a:fillRect/>
            </a:stretch>
          </p:blipFill>
          <p:spPr bwMode="auto">
            <a:xfrm>
              <a:off x="106" y="928"/>
              <a:ext cx="2079" cy="1811"/>
            </a:xfrm>
            <a:prstGeom prst="rect">
              <a:avLst/>
            </a:prstGeom>
            <a:noFill/>
            <a:ln w="9525">
              <a:noFill/>
              <a:miter lim="800000"/>
              <a:headEnd/>
              <a:tailEnd/>
            </a:ln>
          </p:spPr>
        </p:pic>
        <p:sp>
          <p:nvSpPr>
            <p:cNvPr id="71687" name="Oval 6"/>
            <p:cNvSpPr>
              <a:spLocks noChangeArrowheads="1"/>
            </p:cNvSpPr>
            <p:nvPr/>
          </p:nvSpPr>
          <p:spPr bwMode="auto">
            <a:xfrm>
              <a:off x="242" y="1325"/>
              <a:ext cx="473" cy="327"/>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sp>
          <p:nvSpPr>
            <p:cNvPr id="71688" name="Oval 13"/>
            <p:cNvSpPr>
              <a:spLocks noChangeArrowheads="1"/>
            </p:cNvSpPr>
            <p:nvPr/>
          </p:nvSpPr>
          <p:spPr bwMode="auto">
            <a:xfrm>
              <a:off x="1674" y="1341"/>
              <a:ext cx="473" cy="327"/>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grpSp>
      <p:sp>
        <p:nvSpPr>
          <p:cNvPr id="328719" name="Text Box 15"/>
          <p:cNvSpPr txBox="1">
            <a:spLocks noChangeArrowheads="1"/>
          </p:cNvSpPr>
          <p:nvPr/>
        </p:nvSpPr>
        <p:spPr bwMode="auto">
          <a:xfrm>
            <a:off x="1331824" y="295275"/>
            <a:ext cx="6754991" cy="830997"/>
          </a:xfrm>
          <a:prstGeom prst="rect">
            <a:avLst/>
          </a:prstGeom>
          <a:noFill/>
          <a:ln w="9525" algn="ctr">
            <a:noFill/>
            <a:miter lim="800000"/>
            <a:headEnd/>
            <a:tailEnd/>
          </a:ln>
          <a:effectLst/>
        </p:spPr>
        <p:txBody>
          <a:bodyPr wrap="none">
            <a:spAutoFit/>
          </a:bodyPr>
          <a:lstStyle/>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Variation de la couleur (remplissage des zones) </a:t>
            </a:r>
          </a:p>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pour un attribut qualitatif</a:t>
            </a:r>
            <a:endParaRPr lang="fr-FR"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706" name="Group 10"/>
          <p:cNvGrpSpPr>
            <a:grpSpLocks/>
          </p:cNvGrpSpPr>
          <p:nvPr/>
        </p:nvGrpSpPr>
        <p:grpSpPr bwMode="auto">
          <a:xfrm>
            <a:off x="63500" y="3295650"/>
            <a:ext cx="3486150" cy="3081338"/>
            <a:chOff x="40" y="2076"/>
            <a:chExt cx="2196" cy="1941"/>
          </a:xfrm>
        </p:grpSpPr>
        <p:pic>
          <p:nvPicPr>
            <p:cNvPr id="72712" name="Picture 3"/>
            <p:cNvPicPr>
              <a:picLocks noChangeAspect="1" noChangeArrowheads="1"/>
            </p:cNvPicPr>
            <p:nvPr/>
          </p:nvPicPr>
          <p:blipFill>
            <a:blip r:embed="rId3" cstate="print"/>
            <a:srcRect l="45750" t="11317" r="24739" b="30008"/>
            <a:stretch>
              <a:fillRect/>
            </a:stretch>
          </p:blipFill>
          <p:spPr bwMode="auto">
            <a:xfrm>
              <a:off x="40" y="2076"/>
              <a:ext cx="2196" cy="1941"/>
            </a:xfrm>
            <a:prstGeom prst="rect">
              <a:avLst/>
            </a:prstGeom>
            <a:noFill/>
            <a:ln w="9525">
              <a:noFill/>
              <a:miter lim="800000"/>
              <a:headEnd/>
              <a:tailEnd/>
            </a:ln>
          </p:spPr>
        </p:pic>
        <p:sp>
          <p:nvSpPr>
            <p:cNvPr id="72713" name="Oval 6"/>
            <p:cNvSpPr>
              <a:spLocks noChangeArrowheads="1"/>
            </p:cNvSpPr>
            <p:nvPr/>
          </p:nvSpPr>
          <p:spPr bwMode="auto">
            <a:xfrm>
              <a:off x="211" y="2499"/>
              <a:ext cx="473" cy="327"/>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grpSp>
      <p:grpSp>
        <p:nvGrpSpPr>
          <p:cNvPr id="72707" name="Group 9"/>
          <p:cNvGrpSpPr>
            <a:grpSpLocks/>
          </p:cNvGrpSpPr>
          <p:nvPr/>
        </p:nvGrpSpPr>
        <p:grpSpPr bwMode="auto">
          <a:xfrm>
            <a:off x="5586413" y="1685925"/>
            <a:ext cx="3452812" cy="2614613"/>
            <a:chOff x="3519" y="1062"/>
            <a:chExt cx="2175" cy="1647"/>
          </a:xfrm>
        </p:grpSpPr>
        <p:pic>
          <p:nvPicPr>
            <p:cNvPr id="72710" name="Picture 4"/>
            <p:cNvPicPr>
              <a:picLocks noChangeAspect="1" noChangeArrowheads="1"/>
            </p:cNvPicPr>
            <p:nvPr/>
          </p:nvPicPr>
          <p:blipFill>
            <a:blip r:embed="rId4" cstate="print"/>
            <a:srcRect/>
            <a:stretch>
              <a:fillRect/>
            </a:stretch>
          </p:blipFill>
          <p:spPr bwMode="auto">
            <a:xfrm>
              <a:off x="3519" y="1062"/>
              <a:ext cx="2175" cy="1647"/>
            </a:xfrm>
            <a:prstGeom prst="rect">
              <a:avLst/>
            </a:prstGeom>
            <a:noFill/>
            <a:ln w="9525">
              <a:noFill/>
              <a:miter lim="800000"/>
              <a:headEnd/>
              <a:tailEnd/>
            </a:ln>
          </p:spPr>
        </p:pic>
        <p:sp>
          <p:nvSpPr>
            <p:cNvPr id="72711" name="Text Box 7"/>
            <p:cNvSpPr txBox="1">
              <a:spLocks noChangeArrowheads="1"/>
            </p:cNvSpPr>
            <p:nvPr/>
          </p:nvSpPr>
          <p:spPr bwMode="auto">
            <a:xfrm>
              <a:off x="3566" y="2511"/>
              <a:ext cx="934" cy="168"/>
            </a:xfrm>
            <a:prstGeom prst="rect">
              <a:avLst/>
            </a:prstGeom>
            <a:solidFill>
              <a:srgbClr val="808080"/>
            </a:solidFill>
            <a:ln w="9525">
              <a:noFill/>
              <a:miter lim="800000"/>
              <a:headEnd/>
              <a:tailEnd/>
            </a:ln>
          </p:spPr>
          <p:txBody>
            <a:bodyPr/>
            <a:lstStyle/>
            <a:p>
              <a:pPr eaLnBrk="0" hangingPunct="0"/>
              <a:r>
                <a:rPr lang="fr-FR" altLang="zh-CN" sz="1200" b="1">
                  <a:latin typeface="Arial" pitchFamily="34" charset="0"/>
                  <a:ea typeface="宋体" pitchFamily="2" charset="-122"/>
                  <a:cs typeface="Arial" pitchFamily="34" charset="0"/>
                </a:rPr>
                <a:t>Carte d’exemple</a:t>
              </a:r>
              <a:endParaRPr lang="fr-FR" sz="1200" b="1">
                <a:latin typeface="Arial" pitchFamily="34" charset="0"/>
                <a:ea typeface="宋体" pitchFamily="2" charset="-122"/>
                <a:cs typeface="Arial" pitchFamily="34" charset="0"/>
              </a:endParaRPr>
            </a:p>
          </p:txBody>
        </p:sp>
      </p:grpSp>
      <p:pic>
        <p:nvPicPr>
          <p:cNvPr id="72708" name="Picture 8"/>
          <p:cNvPicPr>
            <a:picLocks noChangeAspect="1" noChangeArrowheads="1"/>
          </p:cNvPicPr>
          <p:nvPr/>
        </p:nvPicPr>
        <p:blipFill>
          <a:blip r:embed="rId3" cstate="print"/>
          <a:srcRect l="75490" t="11023" r="5043" b="21207"/>
          <a:stretch>
            <a:fillRect/>
          </a:stretch>
        </p:blipFill>
        <p:spPr bwMode="auto">
          <a:xfrm>
            <a:off x="3630613" y="2012950"/>
            <a:ext cx="1895475" cy="2933700"/>
          </a:xfrm>
          <a:prstGeom prst="rect">
            <a:avLst/>
          </a:prstGeom>
          <a:noFill/>
          <a:ln w="9525">
            <a:noFill/>
            <a:miter lim="800000"/>
            <a:headEnd/>
            <a:tailEnd/>
          </a:ln>
        </p:spPr>
      </p:pic>
      <p:sp>
        <p:nvSpPr>
          <p:cNvPr id="330763" name="Text Box 11"/>
          <p:cNvSpPr txBox="1">
            <a:spLocks noChangeArrowheads="1"/>
          </p:cNvSpPr>
          <p:nvPr/>
        </p:nvSpPr>
        <p:spPr bwMode="auto">
          <a:xfrm>
            <a:off x="361876" y="295275"/>
            <a:ext cx="8721875" cy="830997"/>
          </a:xfrm>
          <a:prstGeom prst="rect">
            <a:avLst/>
          </a:prstGeom>
          <a:noFill/>
          <a:ln w="9525" algn="ctr">
            <a:noFill/>
            <a:miter lim="800000"/>
            <a:headEnd/>
            <a:tailEnd/>
          </a:ln>
          <a:effectLst/>
        </p:spPr>
        <p:txBody>
          <a:bodyPr wrap="none">
            <a:spAutoFit/>
          </a:bodyPr>
          <a:lstStyle/>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Variation de la trame et de la couleur (remplissage des zones) </a:t>
            </a:r>
          </a:p>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pour un attribut qualitatif</a:t>
            </a:r>
            <a:endParaRPr lang="fr-FR"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3" name="Text Box 7"/>
          <p:cNvSpPr txBox="1">
            <a:spLocks noChangeArrowheads="1"/>
          </p:cNvSpPr>
          <p:nvPr/>
        </p:nvSpPr>
        <p:spPr bwMode="auto">
          <a:xfrm>
            <a:off x="600075" y="2713038"/>
            <a:ext cx="4259263" cy="396875"/>
          </a:xfrm>
          <a:prstGeom prst="rect">
            <a:avLst/>
          </a:prstGeom>
          <a:noFill/>
          <a:ln w="9525">
            <a:noFill/>
            <a:miter lim="800000"/>
            <a:headEnd/>
            <a:tailEnd/>
          </a:ln>
          <a:effectLst/>
        </p:spPr>
        <p:txBody>
          <a:bodyPr wrap="none">
            <a:spAutoFit/>
          </a:bodyPr>
          <a:lstStyle/>
          <a:p>
            <a:pPr eaLnBrk="0" hangingPunct="0">
              <a:defRPr/>
            </a:pPr>
            <a:r>
              <a:rPr lang="fr-FR" sz="2000">
                <a:effectLst>
                  <a:outerShdw blurRad="38100" dist="38100" dir="2700000" algn="tl">
                    <a:srgbClr val="000000"/>
                  </a:outerShdw>
                </a:effectLst>
                <a:latin typeface="Arial" pitchFamily="34" charset="0"/>
                <a:cs typeface="Arial" pitchFamily="34" charset="0"/>
              </a:rPr>
              <a:t>Ces variables sont au nombre de 6 :</a:t>
            </a:r>
          </a:p>
        </p:txBody>
      </p:sp>
      <p:sp>
        <p:nvSpPr>
          <p:cNvPr id="10243" name="AutoShape 16"/>
          <p:cNvSpPr>
            <a:spLocks/>
          </p:cNvSpPr>
          <p:nvPr/>
        </p:nvSpPr>
        <p:spPr bwMode="auto">
          <a:xfrm>
            <a:off x="3479800" y="3575050"/>
            <a:ext cx="169863" cy="2308225"/>
          </a:xfrm>
          <a:prstGeom prst="rightBrace">
            <a:avLst>
              <a:gd name="adj1" fmla="val 113240"/>
              <a:gd name="adj2" fmla="val 50000"/>
            </a:avLst>
          </a:prstGeom>
          <a:noFill/>
          <a:ln w="31750">
            <a:solidFill>
              <a:srgbClr val="FFCC66"/>
            </a:solidFill>
            <a:round/>
            <a:headEnd/>
            <a:tailEnd/>
          </a:ln>
        </p:spPr>
        <p:txBody>
          <a:bodyPr wrap="none" anchor="ctr"/>
          <a:lstStyle/>
          <a:p>
            <a:endParaRPr lang="fr-FR">
              <a:latin typeface="Arial" pitchFamily="34" charset="0"/>
              <a:cs typeface="Arial" pitchFamily="34" charset="0"/>
            </a:endParaRPr>
          </a:p>
        </p:txBody>
      </p:sp>
      <p:sp>
        <p:nvSpPr>
          <p:cNvPr id="19473" name="Text Box 17"/>
          <p:cNvSpPr txBox="1">
            <a:spLocks noChangeArrowheads="1"/>
          </p:cNvSpPr>
          <p:nvPr/>
        </p:nvSpPr>
        <p:spPr bwMode="auto">
          <a:xfrm>
            <a:off x="3846513" y="3960813"/>
            <a:ext cx="4824412" cy="1190625"/>
          </a:xfrm>
          <a:prstGeom prst="rect">
            <a:avLst/>
          </a:prstGeom>
          <a:solidFill>
            <a:srgbClr val="C0C0C0">
              <a:alpha val="10001"/>
            </a:srgbClr>
          </a:solidFill>
          <a:ln w="9525">
            <a:noFill/>
            <a:miter lim="800000"/>
            <a:headEnd/>
            <a:tailEnd/>
          </a:ln>
          <a:effectLst/>
        </p:spPr>
        <p:txBody>
          <a:bodyPr>
            <a:spAutoFit/>
          </a:bodyPr>
          <a:lstStyle/>
          <a:p>
            <a:pPr eaLnBrk="0" hangingPunct="0">
              <a:defRPr/>
            </a:pPr>
            <a:r>
              <a:rPr lang="fr-FR">
                <a:effectLst>
                  <a:outerShdw blurRad="38100" dist="38100" dir="2700000" algn="tl">
                    <a:srgbClr val="000000"/>
                  </a:outerShdw>
                </a:effectLst>
                <a:latin typeface="Arial" pitchFamily="34" charset="0"/>
                <a:cs typeface="Arial" pitchFamily="34" charset="0"/>
              </a:rPr>
              <a:t>L ’</a:t>
            </a:r>
            <a:r>
              <a:rPr lang="fr-FR">
                <a:solidFill>
                  <a:srgbClr val="FFCC66"/>
                </a:solidFill>
                <a:effectLst>
                  <a:outerShdw blurRad="38100" dist="38100" dir="2700000" algn="tl">
                    <a:srgbClr val="000000"/>
                  </a:outerShdw>
                </a:effectLst>
                <a:latin typeface="Arial" pitchFamily="34" charset="0"/>
                <a:cs typeface="Arial" pitchFamily="34" charset="0"/>
              </a:rPr>
              <a:t>efficacité</a:t>
            </a:r>
            <a:r>
              <a:rPr lang="fr-FR">
                <a:effectLst>
                  <a:outerShdw blurRad="38100" dist="38100" dir="2700000" algn="tl">
                    <a:srgbClr val="000000"/>
                  </a:outerShdw>
                </a:effectLst>
                <a:latin typeface="Arial" pitchFamily="34" charset="0"/>
                <a:cs typeface="Arial" pitchFamily="34" charset="0"/>
              </a:rPr>
              <a:t> d ’une solution graphique passe par la correspondance entre les </a:t>
            </a:r>
            <a:r>
              <a:rPr lang="fr-FR">
                <a:solidFill>
                  <a:srgbClr val="FFCC66"/>
                </a:solidFill>
                <a:effectLst>
                  <a:outerShdw blurRad="38100" dist="38100" dir="2700000" algn="tl">
                    <a:srgbClr val="000000"/>
                  </a:outerShdw>
                </a:effectLst>
                <a:latin typeface="Arial" pitchFamily="34" charset="0"/>
                <a:cs typeface="Arial" pitchFamily="34" charset="0"/>
              </a:rPr>
              <a:t>propriétés des données</a:t>
            </a:r>
            <a:r>
              <a:rPr lang="fr-FR">
                <a:effectLst>
                  <a:outerShdw blurRad="38100" dist="38100" dir="2700000" algn="tl">
                    <a:srgbClr val="000000"/>
                  </a:outerShdw>
                </a:effectLst>
                <a:latin typeface="Arial" pitchFamily="34" charset="0"/>
                <a:cs typeface="Arial" pitchFamily="34" charset="0"/>
              </a:rPr>
              <a:t> et les </a:t>
            </a:r>
            <a:r>
              <a:rPr lang="fr-FR">
                <a:solidFill>
                  <a:srgbClr val="FFCC66"/>
                </a:solidFill>
                <a:effectLst>
                  <a:outerShdw blurRad="38100" dist="38100" dir="2700000" algn="tl">
                    <a:srgbClr val="000000"/>
                  </a:outerShdw>
                </a:effectLst>
                <a:latin typeface="Arial" pitchFamily="34" charset="0"/>
                <a:cs typeface="Arial" pitchFamily="34" charset="0"/>
              </a:rPr>
              <a:t>propriétés de la variable visuelle</a:t>
            </a:r>
            <a:r>
              <a:rPr lang="fr-FR">
                <a:effectLst>
                  <a:outerShdw blurRad="38100" dist="38100" dir="2700000" algn="tl">
                    <a:srgbClr val="000000"/>
                  </a:outerShdw>
                </a:effectLst>
                <a:latin typeface="Arial" pitchFamily="34" charset="0"/>
                <a:cs typeface="Arial" pitchFamily="34" charset="0"/>
              </a:rPr>
              <a:t> qui les représentera</a:t>
            </a:r>
          </a:p>
        </p:txBody>
      </p:sp>
      <p:sp>
        <p:nvSpPr>
          <p:cNvPr id="19507" name="Rectangle 51"/>
          <p:cNvSpPr>
            <a:spLocks noRot="1" noChangeArrowheads="1"/>
          </p:cNvSpPr>
          <p:nvPr/>
        </p:nvSpPr>
        <p:spPr bwMode="auto">
          <a:xfrm>
            <a:off x="0" y="4762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Les moyens graphiques</a:t>
            </a:r>
            <a:endParaRPr lang="fr-FR" sz="3200" i="1">
              <a:effectLst>
                <a:outerShdw blurRad="38100" dist="38100" dir="2700000" algn="tl">
                  <a:srgbClr val="000000"/>
                </a:outerShdw>
              </a:effectLst>
              <a:latin typeface="Arial" pitchFamily="34" charset="0"/>
              <a:cs typeface="Arial" pitchFamily="34" charset="0"/>
            </a:endParaRPr>
          </a:p>
        </p:txBody>
      </p:sp>
      <p:sp>
        <p:nvSpPr>
          <p:cNvPr id="19508" name="Text Box 52"/>
          <p:cNvSpPr txBox="1">
            <a:spLocks noChangeArrowheads="1"/>
          </p:cNvSpPr>
          <p:nvPr/>
        </p:nvSpPr>
        <p:spPr bwMode="auto">
          <a:xfrm>
            <a:off x="606425" y="1609725"/>
            <a:ext cx="7842250" cy="701675"/>
          </a:xfrm>
          <a:prstGeom prst="rect">
            <a:avLst/>
          </a:prstGeom>
          <a:noFill/>
          <a:ln w="9525">
            <a:noFill/>
            <a:miter lim="800000"/>
            <a:headEnd/>
            <a:tailEnd/>
          </a:ln>
          <a:effectLst/>
        </p:spPr>
        <p:txBody>
          <a:bodyPr>
            <a:spAutoFit/>
          </a:bodyPr>
          <a:lstStyle/>
          <a:p>
            <a:pPr>
              <a:spcBef>
                <a:spcPct val="50000"/>
              </a:spcBef>
              <a:defRPr/>
            </a:pPr>
            <a:r>
              <a:rPr lang="fr-FR" sz="2000" dirty="0">
                <a:effectLst>
                  <a:outerShdw blurRad="38100" dist="38100" dir="2700000" algn="tl">
                    <a:srgbClr val="000000"/>
                  </a:outerShdw>
                </a:effectLst>
                <a:latin typeface="Arial" pitchFamily="34" charset="0"/>
                <a:cs typeface="Arial" pitchFamily="34" charset="0"/>
              </a:rPr>
              <a:t>Pour représenter des données, on peut utiliser différentes              </a:t>
            </a:r>
            <a:r>
              <a:rPr lang="fr-FR" sz="2000" dirty="0">
                <a:solidFill>
                  <a:srgbClr val="FFCC66"/>
                </a:solidFill>
                <a:effectLst>
                  <a:outerShdw blurRad="38100" dist="38100" dir="2700000" algn="tl">
                    <a:srgbClr val="000000"/>
                  </a:outerShdw>
                </a:effectLst>
                <a:latin typeface="Arial" pitchFamily="34" charset="0"/>
                <a:cs typeface="Arial" pitchFamily="34" charset="0"/>
              </a:rPr>
              <a:t>« variables visuelles » </a:t>
            </a:r>
            <a:r>
              <a:rPr lang="fr-FR" sz="2000" dirty="0">
                <a:effectLst>
                  <a:outerShdw blurRad="38100" dist="38100" dir="2700000" algn="tl">
                    <a:srgbClr val="000000"/>
                  </a:outerShdw>
                </a:effectLst>
                <a:latin typeface="Arial" pitchFamily="34" charset="0"/>
                <a:cs typeface="Arial" pitchFamily="34" charset="0"/>
              </a:rPr>
              <a:t>(d’après J. Bertin)</a:t>
            </a:r>
          </a:p>
        </p:txBody>
      </p:sp>
      <p:sp>
        <p:nvSpPr>
          <p:cNvPr id="19509" name="Text Box 53"/>
          <p:cNvSpPr txBox="1">
            <a:spLocks noChangeArrowheads="1"/>
          </p:cNvSpPr>
          <p:nvPr/>
        </p:nvSpPr>
        <p:spPr bwMode="auto">
          <a:xfrm>
            <a:off x="682625" y="3525838"/>
            <a:ext cx="2713038" cy="2430462"/>
          </a:xfrm>
          <a:prstGeom prst="rect">
            <a:avLst/>
          </a:prstGeom>
          <a:solidFill>
            <a:srgbClr val="C0C0C0">
              <a:alpha val="10001"/>
            </a:srgbClr>
          </a:solidFill>
          <a:ln w="9525">
            <a:noFill/>
            <a:miter lim="800000"/>
            <a:headEnd/>
            <a:tailEnd/>
          </a:ln>
          <a:effectLst/>
        </p:spPr>
        <p:txBody>
          <a:bodyPr>
            <a:spAutoFit/>
          </a:bodyPr>
          <a:lstStyle/>
          <a:p>
            <a:pPr>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Variation de </a:t>
            </a:r>
            <a:r>
              <a:rPr lang="fr-FR">
                <a:solidFill>
                  <a:srgbClr val="FFCC66"/>
                </a:solidFill>
                <a:effectLst>
                  <a:outerShdw blurRad="38100" dist="38100" dir="2700000" algn="tl">
                    <a:srgbClr val="000000"/>
                  </a:outerShdw>
                </a:effectLst>
                <a:latin typeface="Arial" pitchFamily="34" charset="0"/>
                <a:cs typeface="Arial" pitchFamily="34" charset="0"/>
              </a:rPr>
              <a:t>forme</a:t>
            </a:r>
          </a:p>
          <a:p>
            <a:pPr>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Variation d’</a:t>
            </a:r>
            <a:r>
              <a:rPr lang="fr-FR">
                <a:solidFill>
                  <a:srgbClr val="FFCC66"/>
                </a:solidFill>
                <a:effectLst>
                  <a:outerShdw blurRad="38100" dist="38100" dir="2700000" algn="tl">
                    <a:srgbClr val="000000"/>
                  </a:outerShdw>
                </a:effectLst>
                <a:latin typeface="Arial" pitchFamily="34" charset="0"/>
                <a:cs typeface="Arial" pitchFamily="34" charset="0"/>
              </a:rPr>
              <a:t>orientation</a:t>
            </a:r>
          </a:p>
          <a:p>
            <a:pPr>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Variation de </a:t>
            </a:r>
            <a:r>
              <a:rPr lang="fr-FR">
                <a:solidFill>
                  <a:srgbClr val="FFCC66"/>
                </a:solidFill>
                <a:effectLst>
                  <a:outerShdw blurRad="38100" dist="38100" dir="2700000" algn="tl">
                    <a:srgbClr val="000000"/>
                  </a:outerShdw>
                </a:effectLst>
                <a:latin typeface="Arial" pitchFamily="34" charset="0"/>
                <a:cs typeface="Arial" pitchFamily="34" charset="0"/>
              </a:rPr>
              <a:t>couleur</a:t>
            </a:r>
          </a:p>
          <a:p>
            <a:pPr>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Variation de </a:t>
            </a:r>
            <a:r>
              <a:rPr lang="fr-FR">
                <a:solidFill>
                  <a:srgbClr val="FFCC66"/>
                </a:solidFill>
                <a:effectLst>
                  <a:outerShdw blurRad="38100" dist="38100" dir="2700000" algn="tl">
                    <a:srgbClr val="000000"/>
                  </a:outerShdw>
                </a:effectLst>
                <a:latin typeface="Arial" pitchFamily="34" charset="0"/>
                <a:cs typeface="Arial" pitchFamily="34" charset="0"/>
              </a:rPr>
              <a:t>valeur</a:t>
            </a:r>
          </a:p>
          <a:p>
            <a:pPr>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Variation de </a:t>
            </a:r>
            <a:r>
              <a:rPr lang="fr-FR">
                <a:solidFill>
                  <a:srgbClr val="FFCC66"/>
                </a:solidFill>
                <a:effectLst>
                  <a:outerShdw blurRad="38100" dist="38100" dir="2700000" algn="tl">
                    <a:srgbClr val="000000"/>
                  </a:outerShdw>
                </a:effectLst>
                <a:latin typeface="Arial" pitchFamily="34" charset="0"/>
                <a:cs typeface="Arial" pitchFamily="34" charset="0"/>
              </a:rPr>
              <a:t>grain</a:t>
            </a:r>
          </a:p>
          <a:p>
            <a:pPr>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Variation de </a:t>
            </a:r>
            <a:r>
              <a:rPr lang="fr-FR">
                <a:solidFill>
                  <a:srgbClr val="FFCC66"/>
                </a:solidFill>
                <a:effectLst>
                  <a:outerShdw blurRad="38100" dist="38100" dir="2700000" algn="tl">
                    <a:srgbClr val="000000"/>
                  </a:outerShdw>
                </a:effectLst>
                <a:latin typeface="Arial" pitchFamily="34" charset="0"/>
                <a:cs typeface="Arial" pitchFamily="34" charset="0"/>
              </a:rPr>
              <a:t>taille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0" name="Picture 4" descr="Capture"/>
          <p:cNvPicPr>
            <a:picLocks noChangeAspect="1" noChangeArrowheads="1"/>
          </p:cNvPicPr>
          <p:nvPr>
            <p:ph sz="half" idx="2"/>
          </p:nvPr>
        </p:nvPicPr>
        <p:blipFill>
          <a:blip r:embed="rId3" cstate="print"/>
          <a:srcRect l="3172" t="11487" r="56667" b="8739"/>
          <a:stretch>
            <a:fillRect/>
          </a:stretch>
        </p:blipFill>
        <p:spPr>
          <a:xfrm>
            <a:off x="6748463" y="3581400"/>
            <a:ext cx="2198687" cy="3048000"/>
          </a:xfrm>
          <a:noFill/>
        </p:spPr>
      </p:pic>
      <p:grpSp>
        <p:nvGrpSpPr>
          <p:cNvPr id="73731" name="Group 10"/>
          <p:cNvGrpSpPr>
            <a:grpSpLocks/>
          </p:cNvGrpSpPr>
          <p:nvPr/>
        </p:nvGrpSpPr>
        <p:grpSpPr bwMode="auto">
          <a:xfrm>
            <a:off x="180975" y="1608138"/>
            <a:ext cx="3722688" cy="3300412"/>
            <a:chOff x="130" y="909"/>
            <a:chExt cx="2345" cy="2079"/>
          </a:xfrm>
        </p:grpSpPr>
        <p:pic>
          <p:nvPicPr>
            <p:cNvPr id="73735" name="Picture 3"/>
            <p:cNvPicPr>
              <a:picLocks noChangeAspect="1" noChangeArrowheads="1"/>
            </p:cNvPicPr>
            <p:nvPr/>
          </p:nvPicPr>
          <p:blipFill>
            <a:blip r:embed="rId4" cstate="print"/>
            <a:srcRect l="45204" t="11504" r="25128" b="29344"/>
            <a:stretch>
              <a:fillRect/>
            </a:stretch>
          </p:blipFill>
          <p:spPr bwMode="auto">
            <a:xfrm>
              <a:off x="130" y="909"/>
              <a:ext cx="2345" cy="2079"/>
            </a:xfrm>
            <a:prstGeom prst="rect">
              <a:avLst/>
            </a:prstGeom>
            <a:noFill/>
            <a:ln w="9525">
              <a:noFill/>
              <a:miter lim="800000"/>
              <a:headEnd/>
              <a:tailEnd/>
            </a:ln>
          </p:spPr>
        </p:pic>
        <p:sp>
          <p:nvSpPr>
            <p:cNvPr id="73736" name="Oval 5"/>
            <p:cNvSpPr>
              <a:spLocks noChangeArrowheads="1"/>
            </p:cNvSpPr>
            <p:nvPr/>
          </p:nvSpPr>
          <p:spPr bwMode="auto">
            <a:xfrm>
              <a:off x="338" y="2186"/>
              <a:ext cx="597" cy="327"/>
            </a:xfrm>
            <a:prstGeom prst="ellipse">
              <a:avLst/>
            </a:prstGeom>
            <a:noFill/>
            <a:ln w="31750">
              <a:solidFill>
                <a:srgbClr val="FF9900"/>
              </a:solidFill>
              <a:round/>
              <a:headEnd/>
              <a:tailEnd/>
            </a:ln>
          </p:spPr>
          <p:txBody>
            <a:bodyPr anchor="ctr">
              <a:spAutoFit/>
            </a:bodyPr>
            <a:lstStyle/>
            <a:p>
              <a:endParaRPr lang="fr-FR">
                <a:latin typeface="Arial" pitchFamily="34" charset="0"/>
                <a:cs typeface="Arial" pitchFamily="34" charset="0"/>
              </a:endParaRPr>
            </a:p>
          </p:txBody>
        </p:sp>
      </p:grpSp>
      <p:sp>
        <p:nvSpPr>
          <p:cNvPr id="73732" name="Text Box 7"/>
          <p:cNvSpPr txBox="1">
            <a:spLocks noChangeArrowheads="1"/>
          </p:cNvSpPr>
          <p:nvPr/>
        </p:nvSpPr>
        <p:spPr bwMode="auto">
          <a:xfrm>
            <a:off x="6791325" y="3046413"/>
            <a:ext cx="1165225" cy="469900"/>
          </a:xfrm>
          <a:prstGeom prst="rect">
            <a:avLst/>
          </a:prstGeom>
          <a:solidFill>
            <a:srgbClr val="808080"/>
          </a:solidFill>
          <a:ln w="9525">
            <a:noFill/>
            <a:miter lim="800000"/>
            <a:headEnd/>
            <a:tailEnd/>
          </a:ln>
        </p:spPr>
        <p:txBody>
          <a:bodyPr/>
          <a:lstStyle/>
          <a:p>
            <a:pPr eaLnBrk="0" hangingPunct="0"/>
            <a:r>
              <a:rPr lang="fr-FR" altLang="zh-CN" sz="1200" b="1">
                <a:latin typeface="Arial" pitchFamily="34" charset="0"/>
                <a:ea typeface="宋体" pitchFamily="2" charset="-122"/>
                <a:cs typeface="Arial" pitchFamily="34" charset="0"/>
              </a:rPr>
              <a:t>Carte d’exemple</a:t>
            </a:r>
            <a:endParaRPr lang="fr-FR" sz="1200" b="1">
              <a:latin typeface="Arial" pitchFamily="34" charset="0"/>
              <a:ea typeface="宋体" pitchFamily="2" charset="-122"/>
              <a:cs typeface="Arial" pitchFamily="34" charset="0"/>
            </a:endParaRPr>
          </a:p>
        </p:txBody>
      </p:sp>
      <p:pic>
        <p:nvPicPr>
          <p:cNvPr id="73733" name="Picture 8"/>
          <p:cNvPicPr>
            <a:picLocks noChangeAspect="1" noChangeArrowheads="1"/>
          </p:cNvPicPr>
          <p:nvPr/>
        </p:nvPicPr>
        <p:blipFill>
          <a:blip r:embed="rId4" cstate="print"/>
          <a:srcRect l="75264" t="10820" r="5089" b="21150"/>
          <a:stretch>
            <a:fillRect/>
          </a:stretch>
        </p:blipFill>
        <p:spPr bwMode="auto">
          <a:xfrm>
            <a:off x="4016375" y="2801938"/>
            <a:ext cx="2465388" cy="3795712"/>
          </a:xfrm>
          <a:prstGeom prst="rect">
            <a:avLst/>
          </a:prstGeom>
          <a:noFill/>
          <a:ln w="9525">
            <a:noFill/>
            <a:miter lim="800000"/>
            <a:headEnd/>
            <a:tailEnd/>
          </a:ln>
        </p:spPr>
      </p:pic>
      <p:sp>
        <p:nvSpPr>
          <p:cNvPr id="332811" name="Text Box 11"/>
          <p:cNvSpPr txBox="1">
            <a:spLocks noChangeArrowheads="1"/>
          </p:cNvSpPr>
          <p:nvPr/>
        </p:nvSpPr>
        <p:spPr bwMode="auto">
          <a:xfrm>
            <a:off x="1339684" y="295275"/>
            <a:ext cx="6771021" cy="830997"/>
          </a:xfrm>
          <a:prstGeom prst="rect">
            <a:avLst/>
          </a:prstGeom>
          <a:noFill/>
          <a:ln w="9525" algn="ctr">
            <a:noFill/>
            <a:miter lim="800000"/>
            <a:headEnd/>
            <a:tailEnd/>
          </a:ln>
          <a:effectLst/>
        </p:spPr>
        <p:txBody>
          <a:bodyPr wrap="none">
            <a:spAutoFit/>
          </a:bodyPr>
          <a:lstStyle/>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Variation de « valeur » (remplissage des zones) </a:t>
            </a:r>
          </a:p>
          <a:p>
            <a:pPr algn="ctr" eaLnBrk="0" hangingPunct="0">
              <a:defRPr/>
            </a:pPr>
            <a:r>
              <a:rPr lang="fr-FR" altLang="zh-CN"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rPr>
              <a:t>pour un attribut quantitatif regroupé en classes</a:t>
            </a:r>
            <a:endParaRPr lang="fr-FR" sz="2400">
              <a:solidFill>
                <a:srgbClr val="FFFFFF"/>
              </a:solidFill>
              <a:effectLst>
                <a:outerShdw blurRad="38100" dist="38100" dir="2700000" algn="tl">
                  <a:srgbClr val="000000"/>
                </a:outerShdw>
              </a:effectLst>
              <a:latin typeface="Arial" pitchFamily="34" charset="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2165350" y="304800"/>
            <a:ext cx="4741863" cy="519113"/>
          </a:xfrm>
          <a:prstGeom prst="rect">
            <a:avLst/>
          </a:prstGeom>
          <a:noFill/>
          <a:ln w="9525">
            <a:noFill/>
            <a:miter lim="800000"/>
            <a:headEnd/>
            <a:tailEnd/>
          </a:ln>
          <a:effectLst/>
        </p:spPr>
        <p:txBody>
          <a:bodyPr wrap="none">
            <a:spAutoFit/>
          </a:bodyPr>
          <a:lstStyle/>
          <a:p>
            <a:pPr algn="ctr" eaLnBrk="0" hangingPunct="0">
              <a:defRPr/>
            </a:pPr>
            <a:r>
              <a:rPr lang="fr-FR" sz="2800">
                <a:solidFill>
                  <a:srgbClr val="FFFFFF"/>
                </a:solidFill>
                <a:effectLst>
                  <a:outerShdw blurRad="38100" dist="38100" dir="2700000" algn="tl">
                    <a:srgbClr val="000000"/>
                  </a:outerShdw>
                </a:effectLst>
                <a:latin typeface="Arial" pitchFamily="34" charset="0"/>
                <a:cs typeface="Arial" pitchFamily="34" charset="0"/>
              </a:rPr>
              <a:t>Références Bibliographiques</a:t>
            </a:r>
          </a:p>
        </p:txBody>
      </p:sp>
      <p:sp>
        <p:nvSpPr>
          <p:cNvPr id="117765" name="Text Box 5"/>
          <p:cNvSpPr txBox="1">
            <a:spLocks noChangeArrowheads="1"/>
          </p:cNvSpPr>
          <p:nvPr/>
        </p:nvSpPr>
        <p:spPr bwMode="auto">
          <a:xfrm>
            <a:off x="333375" y="1195388"/>
            <a:ext cx="8509000" cy="5361468"/>
          </a:xfrm>
          <a:prstGeom prst="rect">
            <a:avLst/>
          </a:prstGeom>
          <a:solidFill>
            <a:srgbClr val="C0C0C0">
              <a:alpha val="10001"/>
            </a:srgbClr>
          </a:solidFill>
          <a:ln w="9525">
            <a:noFill/>
            <a:miter lim="800000"/>
            <a:headEnd/>
            <a:tailEnd/>
          </a:ln>
          <a:effectLst/>
        </p:spPr>
        <p:txBody>
          <a:bodyPr>
            <a:spAutoFit/>
          </a:bodyPr>
          <a:lstStyle/>
          <a:p>
            <a:pPr eaLnBrk="0" hangingPunct="0">
              <a:spcAft>
                <a:spcPct val="55000"/>
              </a:spcAft>
              <a:defRPr/>
            </a:pPr>
            <a:r>
              <a:rPr lang="fr-FR" sz="1600">
                <a:solidFill>
                  <a:srgbClr val="FFCC66"/>
                </a:solidFill>
                <a:effectLst>
                  <a:outerShdw blurRad="38100" dist="38100" dir="2700000" algn="tl">
                    <a:srgbClr val="000000"/>
                  </a:outerShdw>
                </a:effectLst>
                <a:latin typeface="Arial" pitchFamily="34" charset="0"/>
                <a:cs typeface="Arial" pitchFamily="34" charset="0"/>
              </a:rPr>
              <a:t>BEGUIN M., PUMAIN D.,</a:t>
            </a:r>
            <a:r>
              <a:rPr lang="fr-FR" sz="1600">
                <a:solidFill>
                  <a:srgbClr val="FFFFFF"/>
                </a:solidFill>
                <a:effectLst>
                  <a:outerShdw blurRad="38100" dist="38100" dir="2700000" algn="tl">
                    <a:srgbClr val="000000"/>
                  </a:outerShdw>
                </a:effectLst>
                <a:latin typeface="Arial" pitchFamily="34" charset="0"/>
                <a:cs typeface="Arial" pitchFamily="34" charset="0"/>
              </a:rPr>
              <a:t> 1994. La représentation des données géographiques : Statistique et cartographie. Collection Cursus, Edition Armand Colin, Paris. 192p. (Deuxième édition 2000)</a:t>
            </a:r>
          </a:p>
          <a:p>
            <a:pPr eaLnBrk="0" hangingPunct="0">
              <a:spcAft>
                <a:spcPct val="55000"/>
              </a:spcAft>
              <a:defRPr/>
            </a:pPr>
            <a:r>
              <a:rPr lang="fr-FR" sz="1600">
                <a:solidFill>
                  <a:srgbClr val="FFCC66"/>
                </a:solidFill>
                <a:effectLst>
                  <a:outerShdw blurRad="38100" dist="38100" dir="2700000" algn="tl">
                    <a:srgbClr val="000000"/>
                  </a:outerShdw>
                </a:effectLst>
                <a:latin typeface="Arial" pitchFamily="34" charset="0"/>
                <a:cs typeface="Arial" pitchFamily="34" charset="0"/>
              </a:rPr>
              <a:t>BERTIN J.,</a:t>
            </a:r>
            <a:r>
              <a:rPr lang="fr-FR" sz="1600">
                <a:solidFill>
                  <a:srgbClr val="FFFFFF"/>
                </a:solidFill>
                <a:effectLst>
                  <a:outerShdw blurRad="38100" dist="38100" dir="2700000" algn="tl">
                    <a:srgbClr val="000000"/>
                  </a:outerShdw>
                </a:effectLst>
                <a:latin typeface="Arial" pitchFamily="34" charset="0"/>
                <a:cs typeface="Arial" pitchFamily="34" charset="0"/>
              </a:rPr>
              <a:t> 1967. Sémiologie graphique. Mouton-Gauthier-Villars-Bordas, Paris, 1ère Edition. 431p. (2ème Edition 1973).</a:t>
            </a:r>
          </a:p>
          <a:p>
            <a:pPr eaLnBrk="0" hangingPunct="0">
              <a:spcAft>
                <a:spcPct val="55000"/>
              </a:spcAft>
              <a:defRPr/>
            </a:pPr>
            <a:r>
              <a:rPr lang="fr-FR" sz="1600">
                <a:solidFill>
                  <a:srgbClr val="FFCC66"/>
                </a:solidFill>
                <a:effectLst>
                  <a:outerShdw blurRad="38100" dist="38100" dir="2700000" algn="tl">
                    <a:srgbClr val="000000"/>
                  </a:outerShdw>
                </a:effectLst>
                <a:latin typeface="Arial" pitchFamily="34" charset="0"/>
                <a:cs typeface="Arial" pitchFamily="34" charset="0"/>
              </a:rPr>
              <a:t>BERTIN J.,</a:t>
            </a:r>
            <a:r>
              <a:rPr lang="fr-FR" sz="1600">
                <a:solidFill>
                  <a:srgbClr val="FFFFFF"/>
                </a:solidFill>
                <a:effectLst>
                  <a:outerShdw blurRad="38100" dist="38100" dir="2700000" algn="tl">
                    <a:srgbClr val="000000"/>
                  </a:outerShdw>
                </a:effectLst>
                <a:latin typeface="Arial" pitchFamily="34" charset="0"/>
                <a:cs typeface="Arial" pitchFamily="34" charset="0"/>
              </a:rPr>
              <a:t> 1977. La graphique et le traitement graphique de l ’information. Edition Flammarion, Collection : Nouvelle bibliothèque scientifique. 277p.</a:t>
            </a:r>
          </a:p>
          <a:p>
            <a:pPr eaLnBrk="0" hangingPunct="0">
              <a:spcAft>
                <a:spcPct val="55000"/>
              </a:spcAft>
              <a:defRPr/>
            </a:pPr>
            <a:r>
              <a:rPr lang="fr-FR" sz="1600">
                <a:solidFill>
                  <a:srgbClr val="FFCC66"/>
                </a:solidFill>
                <a:effectLst>
                  <a:outerShdw blurRad="38100" dist="38100" dir="2700000" algn="tl">
                    <a:srgbClr val="000000"/>
                  </a:outerShdw>
                </a:effectLst>
                <a:latin typeface="Arial" pitchFamily="34" charset="0"/>
                <a:cs typeface="Arial" pitchFamily="34" charset="0"/>
              </a:rPr>
              <a:t>BLIN E., BORD J.-P.,</a:t>
            </a:r>
            <a:r>
              <a:rPr lang="fr-FR" sz="1600">
                <a:solidFill>
                  <a:srgbClr val="FFFFFF"/>
                </a:solidFill>
                <a:effectLst>
                  <a:outerShdw blurRad="38100" dist="38100" dir="2700000" algn="tl">
                    <a:srgbClr val="000000"/>
                  </a:outerShdw>
                </a:effectLst>
                <a:latin typeface="Arial" pitchFamily="34" charset="0"/>
                <a:cs typeface="Arial" pitchFamily="34" charset="0"/>
              </a:rPr>
              <a:t> 1993. Initiation Géo-graphique : ou comment visualiser son information. 2ème édition remaniée et augmentée. SEDES. 284p.</a:t>
            </a:r>
          </a:p>
          <a:p>
            <a:pPr eaLnBrk="0" hangingPunct="0">
              <a:spcAft>
                <a:spcPct val="55000"/>
              </a:spcAft>
              <a:defRPr/>
            </a:pPr>
            <a:r>
              <a:rPr lang="fr-FR" sz="1600">
                <a:solidFill>
                  <a:srgbClr val="FFCC66"/>
                </a:solidFill>
                <a:effectLst>
                  <a:outerShdw blurRad="38100" dist="38100" dir="2700000" algn="tl">
                    <a:srgbClr val="000000"/>
                  </a:outerShdw>
                </a:effectLst>
                <a:latin typeface="Arial" pitchFamily="34" charset="0"/>
                <a:cs typeface="Arial" pitchFamily="34" charset="0"/>
              </a:rPr>
              <a:t>BONIN S.,</a:t>
            </a:r>
            <a:r>
              <a:rPr lang="fr-FR" sz="1600">
                <a:solidFill>
                  <a:srgbClr val="FFFFFF"/>
                </a:solidFill>
                <a:effectLst>
                  <a:outerShdw blurRad="38100" dist="38100" dir="2700000" algn="tl">
                    <a:srgbClr val="000000"/>
                  </a:outerShdw>
                </a:effectLst>
                <a:latin typeface="Arial" pitchFamily="34" charset="0"/>
                <a:cs typeface="Arial" pitchFamily="34" charset="0"/>
              </a:rPr>
              <a:t> 1975. Initiation à la graphique. Edition Epi, Paris. 170p. (Nouvelle édition 1983).</a:t>
            </a:r>
          </a:p>
          <a:p>
            <a:pPr eaLnBrk="0" hangingPunct="0">
              <a:spcAft>
                <a:spcPct val="55000"/>
              </a:spcAft>
              <a:defRPr/>
            </a:pPr>
            <a:r>
              <a:rPr lang="fr-FR" sz="1600">
                <a:solidFill>
                  <a:srgbClr val="FFCC66"/>
                </a:solidFill>
                <a:effectLst>
                  <a:outerShdw blurRad="38100" dist="38100" dir="2700000" algn="tl">
                    <a:srgbClr val="000000"/>
                  </a:outerShdw>
                </a:effectLst>
                <a:latin typeface="Arial" pitchFamily="34" charset="0"/>
                <a:cs typeface="Arial" pitchFamily="34" charset="0"/>
              </a:rPr>
              <a:t>BRUNET R.,</a:t>
            </a:r>
            <a:r>
              <a:rPr lang="fr-FR" sz="1600">
                <a:solidFill>
                  <a:srgbClr val="FFFFFF"/>
                </a:solidFill>
                <a:effectLst>
                  <a:outerShdw blurRad="38100" dist="38100" dir="2700000" algn="tl">
                    <a:srgbClr val="000000"/>
                  </a:outerShdw>
                </a:effectLst>
                <a:latin typeface="Arial" pitchFamily="34" charset="0"/>
                <a:cs typeface="Arial" pitchFamily="34" charset="0"/>
              </a:rPr>
              <a:t> 1987. La carte, Mode d’emploi. Fayard, Reclus.</a:t>
            </a:r>
          </a:p>
          <a:p>
            <a:pPr eaLnBrk="0" hangingPunct="0">
              <a:spcAft>
                <a:spcPct val="55000"/>
              </a:spcAft>
              <a:defRPr/>
            </a:pPr>
            <a:r>
              <a:rPr lang="fr-FR" sz="1600">
                <a:solidFill>
                  <a:srgbClr val="FFCC66"/>
                </a:solidFill>
                <a:effectLst>
                  <a:outerShdw blurRad="38100" dist="38100" dir="2700000" algn="tl">
                    <a:srgbClr val="000000"/>
                  </a:outerShdw>
                </a:effectLst>
                <a:latin typeface="Arial" pitchFamily="34" charset="0"/>
                <a:cs typeface="Arial" pitchFamily="34" charset="0"/>
              </a:rPr>
              <a:t>JOLY F</a:t>
            </a:r>
            <a:r>
              <a:rPr lang="fr-FR" sz="1600">
                <a:solidFill>
                  <a:srgbClr val="FFFF00"/>
                </a:solidFill>
                <a:effectLst>
                  <a:outerShdw blurRad="38100" dist="38100" dir="2700000" algn="tl">
                    <a:srgbClr val="000000"/>
                  </a:outerShdw>
                </a:effectLst>
                <a:latin typeface="Arial" pitchFamily="34" charset="0"/>
                <a:cs typeface="Arial" pitchFamily="34" charset="0"/>
              </a:rPr>
              <a:t>.</a:t>
            </a:r>
            <a:r>
              <a:rPr lang="fr-FR" sz="1600">
                <a:solidFill>
                  <a:srgbClr val="FFCC66"/>
                </a:solidFill>
                <a:effectLst>
                  <a:outerShdw blurRad="38100" dist="38100" dir="2700000" algn="tl">
                    <a:srgbClr val="000000"/>
                  </a:outerShdw>
                </a:effectLst>
                <a:latin typeface="Arial" pitchFamily="34" charset="0"/>
                <a:cs typeface="Arial" pitchFamily="34" charset="0"/>
              </a:rPr>
              <a:t>, </a:t>
            </a:r>
            <a:r>
              <a:rPr lang="fr-FR" sz="1600">
                <a:solidFill>
                  <a:srgbClr val="FFFFFF"/>
                </a:solidFill>
                <a:effectLst>
                  <a:outerShdw blurRad="38100" dist="38100" dir="2700000" algn="tl">
                    <a:srgbClr val="000000"/>
                  </a:outerShdw>
                </a:effectLst>
                <a:latin typeface="Arial" pitchFamily="34" charset="0"/>
                <a:cs typeface="Arial" pitchFamily="34" charset="0"/>
              </a:rPr>
              <a:t>1985. La cartographie. Collection Que sais-je ? n° 937. PUF. 127p. (Nouvelle édition 1994).</a:t>
            </a:r>
          </a:p>
          <a:p>
            <a:pPr eaLnBrk="0" hangingPunct="0">
              <a:spcAft>
                <a:spcPct val="55000"/>
              </a:spcAft>
              <a:defRPr/>
            </a:pPr>
            <a:r>
              <a:rPr lang="fr-FR" sz="1600">
                <a:solidFill>
                  <a:srgbClr val="FFCC66"/>
                </a:solidFill>
                <a:effectLst>
                  <a:outerShdw blurRad="38100" dist="38100" dir="2700000" algn="tl">
                    <a:srgbClr val="000000"/>
                  </a:outerShdw>
                </a:effectLst>
                <a:latin typeface="Arial" pitchFamily="34" charset="0"/>
                <a:cs typeface="Arial" pitchFamily="34" charset="0"/>
              </a:rPr>
              <a:t>JEGOU L.,</a:t>
            </a:r>
            <a:r>
              <a:rPr lang="fr-FR" sz="1600">
                <a:solidFill>
                  <a:srgbClr val="FFFFFF"/>
                </a:solidFill>
                <a:effectLst>
                  <a:outerShdw blurRad="38100" dist="38100" dir="2700000" algn="tl">
                    <a:srgbClr val="000000"/>
                  </a:outerShdw>
                </a:effectLst>
                <a:latin typeface="Arial" pitchFamily="34" charset="0"/>
                <a:cs typeface="Arial" pitchFamily="34" charset="0"/>
              </a:rPr>
              <a:t> 2002. La troisième dimension en cartographie statistique, des cartes en prismes imprimées aux modèles 3D interactifs. Mappemonde. Sommaire du n°86.</a:t>
            </a:r>
          </a:p>
          <a:p>
            <a:pPr eaLnBrk="0" hangingPunct="0">
              <a:spcAft>
                <a:spcPct val="55000"/>
              </a:spcAft>
              <a:defRPr/>
            </a:pPr>
            <a:r>
              <a:rPr lang="fr-FR" sz="1600">
                <a:solidFill>
                  <a:srgbClr val="FFCC66"/>
                </a:solidFill>
                <a:effectLst>
                  <a:outerShdw blurRad="38100" dist="38100" dir="2700000" algn="tl">
                    <a:srgbClr val="000000"/>
                  </a:outerShdw>
                </a:effectLst>
                <a:latin typeface="Arial" pitchFamily="34" charset="0"/>
                <a:cs typeface="Arial" pitchFamily="34" charset="0"/>
              </a:rPr>
              <a:t>THÉRY H., MARCOTTE L.,</a:t>
            </a:r>
            <a:r>
              <a:rPr lang="fr-FR" sz="1600">
                <a:solidFill>
                  <a:srgbClr val="FFFFFF"/>
                </a:solidFill>
                <a:effectLst>
                  <a:outerShdw blurRad="38100" dist="38100" dir="2700000" algn="tl">
                    <a:srgbClr val="000000"/>
                  </a:outerShdw>
                </a:effectLst>
                <a:latin typeface="Arial" pitchFamily="34" charset="0"/>
                <a:cs typeface="Arial" pitchFamily="34" charset="0"/>
              </a:rPr>
              <a:t> 1992. La cartographie des transports urbains. Guide pratique, CERTU-GIP RECLUS, Montpellier. 47p.</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2771775" y="4508500"/>
            <a:ext cx="6372225"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defRPr/>
            </a:pPr>
            <a:r>
              <a:rPr lang="fr-FR" sz="3600" i="1" dirty="0">
                <a:effectLst>
                  <a:outerShdw blurRad="38100" dist="38100" dir="2700000" algn="tl">
                    <a:srgbClr val="000000"/>
                  </a:outerShdw>
                </a:effectLst>
                <a:latin typeface="Arial" charset="0"/>
              </a:rPr>
              <a:t>  </a:t>
            </a:r>
            <a:r>
              <a:rPr lang="fr-FR" sz="3600" dirty="0">
                <a:effectLst>
                  <a:outerShdw blurRad="38100" dist="38100" dir="2700000" algn="tl">
                    <a:srgbClr val="000000"/>
                  </a:outerShdw>
                </a:effectLst>
                <a:latin typeface="Arial" charset="0"/>
              </a:rPr>
              <a:t>Fin</a:t>
            </a:r>
          </a:p>
          <a:p>
            <a:pPr eaLnBrk="0" hangingPunct="0">
              <a:defRPr/>
            </a:pPr>
            <a:r>
              <a:rPr lang="fr-FR" sz="800" dirty="0">
                <a:latin typeface="Arial" charset="0"/>
              </a:rPr>
              <a:t>          M. Souris, F </a:t>
            </a:r>
            <a:r>
              <a:rPr lang="fr-FR" sz="800" dirty="0" err="1">
                <a:latin typeface="Arial" charset="0"/>
              </a:rPr>
              <a:t>Demoraes</a:t>
            </a:r>
            <a:r>
              <a:rPr lang="fr-FR" sz="800" dirty="0">
                <a:latin typeface="Arial" charset="0"/>
              </a:rPr>
              <a:t>, T. </a:t>
            </a:r>
            <a:r>
              <a:rPr lang="fr-FR" sz="800" dirty="0" err="1">
                <a:latin typeface="Arial" charset="0"/>
              </a:rPr>
              <a:t>Serrano</a:t>
            </a:r>
            <a:r>
              <a:rPr lang="fr-FR" sz="800" dirty="0">
                <a:latin typeface="Arial" charset="0"/>
              </a:rPr>
              <a:t>, </a:t>
            </a:r>
            <a:r>
              <a:rPr lang="fr-FR" sz="800" dirty="0" smtClean="0">
                <a:latin typeface="Arial" charset="0"/>
              </a:rPr>
              <a:t>2011</a:t>
            </a:r>
            <a:endParaRPr lang="fr-FR" sz="800" b="1" dirty="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6" descr="signes conventionnels"/>
          <p:cNvPicPr>
            <a:picLocks noChangeAspect="1" noChangeArrowheads="1"/>
          </p:cNvPicPr>
          <p:nvPr/>
        </p:nvPicPr>
        <p:blipFill>
          <a:blip r:embed="rId3" cstate="print"/>
          <a:srcRect/>
          <a:stretch>
            <a:fillRect/>
          </a:stretch>
        </p:blipFill>
        <p:spPr bwMode="auto">
          <a:xfrm>
            <a:off x="6756400" y="4100513"/>
            <a:ext cx="2060575" cy="2197100"/>
          </a:xfrm>
          <a:prstGeom prst="rect">
            <a:avLst/>
          </a:prstGeom>
          <a:noFill/>
          <a:ln w="9525">
            <a:noFill/>
            <a:miter lim="800000"/>
            <a:headEnd/>
            <a:tailEnd/>
          </a:ln>
        </p:spPr>
      </p:pic>
      <p:pic>
        <p:nvPicPr>
          <p:cNvPr id="11267" name="Picture 7" descr="formes géométriques"/>
          <p:cNvPicPr>
            <a:picLocks noChangeAspect="1" noChangeArrowheads="1"/>
          </p:cNvPicPr>
          <p:nvPr/>
        </p:nvPicPr>
        <p:blipFill>
          <a:blip r:embed="rId4" cstate="print"/>
          <a:srcRect l="4897" r="3917"/>
          <a:stretch>
            <a:fillRect/>
          </a:stretch>
        </p:blipFill>
        <p:spPr bwMode="auto">
          <a:xfrm>
            <a:off x="450850" y="4100513"/>
            <a:ext cx="2365375" cy="1385887"/>
          </a:xfrm>
          <a:prstGeom prst="rect">
            <a:avLst/>
          </a:prstGeom>
          <a:noFill/>
          <a:ln w="9525">
            <a:noFill/>
            <a:miter lim="800000"/>
            <a:headEnd/>
            <a:tailEnd/>
          </a:ln>
        </p:spPr>
      </p:pic>
      <p:pic>
        <p:nvPicPr>
          <p:cNvPr id="11268" name="Picture 8" descr="formes symboliques"/>
          <p:cNvPicPr>
            <a:picLocks noChangeAspect="1" noChangeArrowheads="1"/>
          </p:cNvPicPr>
          <p:nvPr/>
        </p:nvPicPr>
        <p:blipFill>
          <a:blip r:embed="rId5" cstate="print"/>
          <a:srcRect/>
          <a:stretch>
            <a:fillRect/>
          </a:stretch>
        </p:blipFill>
        <p:spPr bwMode="auto">
          <a:xfrm>
            <a:off x="3243263" y="4100513"/>
            <a:ext cx="3190875" cy="1139825"/>
          </a:xfrm>
          <a:prstGeom prst="rect">
            <a:avLst/>
          </a:prstGeom>
          <a:noFill/>
          <a:ln w="9525">
            <a:noFill/>
            <a:miter lim="800000"/>
            <a:headEnd/>
            <a:tailEnd/>
          </a:ln>
        </p:spPr>
      </p:pic>
      <p:sp>
        <p:nvSpPr>
          <p:cNvPr id="21513" name="Text Box 9"/>
          <p:cNvSpPr txBox="1">
            <a:spLocks noChangeArrowheads="1"/>
          </p:cNvSpPr>
          <p:nvPr/>
        </p:nvSpPr>
        <p:spPr bwMode="auto">
          <a:xfrm>
            <a:off x="481013" y="1482725"/>
            <a:ext cx="8199437" cy="701675"/>
          </a:xfrm>
          <a:prstGeom prst="rect">
            <a:avLst/>
          </a:prstGeom>
          <a:solidFill>
            <a:srgbClr val="C0C0C0">
              <a:alpha val="10001"/>
            </a:srgbClr>
          </a:solidFill>
          <a:ln w="9525" algn="ctr">
            <a:noFill/>
            <a:miter lim="800000"/>
            <a:headEnd/>
            <a:tailEnd/>
          </a:ln>
          <a:effectLst/>
        </p:spPr>
        <p:txBody>
          <a:bodyPr lIns="90000" tIns="46800" rIns="90000" bIns="46800">
            <a:spAutoFit/>
          </a:bodyPr>
          <a:lstStyle/>
          <a:p>
            <a:pPr algn="just" defTabSz="449263" eaLnBrk="0" hangingPunct="0">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a:solidFill>
                  <a:srgbClr val="FFFFFF"/>
                </a:solidFill>
                <a:effectLst>
                  <a:outerShdw blurRad="38100" dist="38100" dir="2700000" algn="tl">
                    <a:srgbClr val="000000"/>
                  </a:outerShdw>
                </a:effectLst>
                <a:latin typeface="Arial" charset="0"/>
                <a:cs typeface="Tahoma" pitchFamily="34" charset="0"/>
              </a:rPr>
              <a:t>C’est une variation de figures géométriques, de formes symboliques ou de signes conventionnels</a:t>
            </a:r>
          </a:p>
        </p:txBody>
      </p:sp>
      <p:sp>
        <p:nvSpPr>
          <p:cNvPr id="21515" name="Text Box 11"/>
          <p:cNvSpPr txBox="1">
            <a:spLocks noChangeArrowheads="1"/>
          </p:cNvSpPr>
          <p:nvPr/>
        </p:nvSpPr>
        <p:spPr bwMode="auto">
          <a:xfrm>
            <a:off x="384175" y="2935288"/>
            <a:ext cx="4972050" cy="366712"/>
          </a:xfrm>
          <a:prstGeom prst="rect">
            <a:avLst/>
          </a:prstGeom>
          <a:noFill/>
          <a:ln w="9525">
            <a:noFill/>
            <a:miter lim="800000"/>
            <a:headEnd/>
            <a:tailEnd/>
          </a:ln>
          <a:effectLst/>
        </p:spPr>
        <p:txBody>
          <a:bodyPr wrap="none">
            <a:spAutoFit/>
          </a:bodyPr>
          <a:lstStyle/>
          <a:p>
            <a:pPr eaLnBrk="0" hangingPunct="0">
              <a:defRPr/>
            </a:pPr>
            <a:r>
              <a:rPr lang="fr-FR">
                <a:solidFill>
                  <a:srgbClr val="FFFFFF"/>
                </a:solidFill>
                <a:effectLst>
                  <a:outerShdw blurRad="38100" dist="38100" dir="2700000" algn="tl">
                    <a:srgbClr val="000000"/>
                  </a:outerShdw>
                </a:effectLst>
                <a:latin typeface="Arial" charset="0"/>
                <a:cs typeface="Tahoma" pitchFamily="34" charset="0"/>
              </a:rPr>
              <a:t>Exemples de figurés en implantation ponctuelle</a:t>
            </a:r>
          </a:p>
        </p:txBody>
      </p:sp>
      <p:sp>
        <p:nvSpPr>
          <p:cNvPr id="21516" name="Text Box 12"/>
          <p:cNvSpPr txBox="1">
            <a:spLocks noChangeArrowheads="1"/>
          </p:cNvSpPr>
          <p:nvPr/>
        </p:nvSpPr>
        <p:spPr bwMode="auto">
          <a:xfrm>
            <a:off x="417513" y="3468688"/>
            <a:ext cx="2406650" cy="366712"/>
          </a:xfrm>
          <a:prstGeom prst="rect">
            <a:avLst/>
          </a:prstGeom>
          <a:noFill/>
          <a:ln w="9525">
            <a:noFill/>
            <a:miter lim="800000"/>
            <a:headEnd/>
            <a:tailEnd/>
          </a:ln>
          <a:effectLst/>
        </p:spPr>
        <p:txBody>
          <a:bodyPr wrap="none">
            <a:spAutoFit/>
          </a:bodyPr>
          <a:lstStyle/>
          <a:p>
            <a:pPr eaLnBrk="0" hangingPunct="0">
              <a:defRPr/>
            </a:pPr>
            <a:r>
              <a:rPr lang="fr-FR">
                <a:solidFill>
                  <a:srgbClr val="FFCC66"/>
                </a:solidFill>
                <a:effectLst>
                  <a:outerShdw blurRad="38100" dist="38100" dir="2700000" algn="tl">
                    <a:srgbClr val="000000"/>
                  </a:outerShdw>
                </a:effectLst>
                <a:latin typeface="Arial" charset="0"/>
                <a:cs typeface="Tahoma" pitchFamily="34" charset="0"/>
              </a:rPr>
              <a:t>Formes géométriques</a:t>
            </a:r>
          </a:p>
        </p:txBody>
      </p:sp>
      <p:sp>
        <p:nvSpPr>
          <p:cNvPr id="21517" name="Text Box 13"/>
          <p:cNvSpPr txBox="1">
            <a:spLocks noChangeArrowheads="1"/>
          </p:cNvSpPr>
          <p:nvPr/>
        </p:nvSpPr>
        <p:spPr bwMode="auto">
          <a:xfrm>
            <a:off x="3692525" y="3468688"/>
            <a:ext cx="2292350" cy="366712"/>
          </a:xfrm>
          <a:prstGeom prst="rect">
            <a:avLst/>
          </a:prstGeom>
          <a:noFill/>
          <a:ln w="9525">
            <a:noFill/>
            <a:miter lim="800000"/>
            <a:headEnd/>
            <a:tailEnd/>
          </a:ln>
          <a:effectLst/>
        </p:spPr>
        <p:txBody>
          <a:bodyPr wrap="none">
            <a:spAutoFit/>
          </a:bodyPr>
          <a:lstStyle/>
          <a:p>
            <a:pPr eaLnBrk="0" hangingPunct="0">
              <a:defRPr/>
            </a:pPr>
            <a:r>
              <a:rPr lang="fr-FR">
                <a:solidFill>
                  <a:srgbClr val="FFCC66"/>
                </a:solidFill>
                <a:effectLst>
                  <a:outerShdw blurRad="38100" dist="38100" dir="2700000" algn="tl">
                    <a:srgbClr val="000000"/>
                  </a:outerShdw>
                </a:effectLst>
                <a:latin typeface="Arial" charset="0"/>
                <a:cs typeface="Tahoma" pitchFamily="34" charset="0"/>
              </a:rPr>
              <a:t>Formes symboliques</a:t>
            </a:r>
            <a:endParaRPr lang="fr-FR" sz="2400">
              <a:solidFill>
                <a:srgbClr val="FFCC66"/>
              </a:solidFill>
              <a:effectLst>
                <a:outerShdw blurRad="38100" dist="38100" dir="2700000" algn="tl">
                  <a:srgbClr val="000000"/>
                </a:outerShdw>
              </a:effectLst>
              <a:latin typeface="Arial" charset="0"/>
              <a:cs typeface="Tahoma" pitchFamily="34" charset="0"/>
            </a:endParaRPr>
          </a:p>
        </p:txBody>
      </p:sp>
      <p:sp>
        <p:nvSpPr>
          <p:cNvPr id="21518" name="Text Box 14"/>
          <p:cNvSpPr txBox="1">
            <a:spLocks noChangeArrowheads="1"/>
          </p:cNvSpPr>
          <p:nvPr/>
        </p:nvSpPr>
        <p:spPr bwMode="auto">
          <a:xfrm>
            <a:off x="6551613" y="3468688"/>
            <a:ext cx="2470150" cy="366712"/>
          </a:xfrm>
          <a:prstGeom prst="rect">
            <a:avLst/>
          </a:prstGeom>
          <a:noFill/>
          <a:ln w="9525">
            <a:noFill/>
            <a:miter lim="800000"/>
            <a:headEnd/>
            <a:tailEnd/>
          </a:ln>
          <a:effectLst/>
        </p:spPr>
        <p:txBody>
          <a:bodyPr wrap="none">
            <a:spAutoFit/>
          </a:bodyPr>
          <a:lstStyle/>
          <a:p>
            <a:pPr eaLnBrk="0" hangingPunct="0">
              <a:defRPr/>
            </a:pPr>
            <a:r>
              <a:rPr lang="fr-FR">
                <a:solidFill>
                  <a:srgbClr val="FFCC66"/>
                </a:solidFill>
                <a:effectLst>
                  <a:outerShdw blurRad="38100" dist="38100" dir="2700000" algn="tl">
                    <a:srgbClr val="000000"/>
                  </a:outerShdw>
                </a:effectLst>
                <a:latin typeface="Arial" charset="0"/>
                <a:cs typeface="Tahoma" pitchFamily="34" charset="0"/>
              </a:rPr>
              <a:t>Signes conventionnels</a:t>
            </a:r>
            <a:endParaRPr lang="fr-FR" sz="2400">
              <a:solidFill>
                <a:srgbClr val="FFCC66"/>
              </a:solidFill>
              <a:effectLst>
                <a:outerShdw blurRad="38100" dist="38100" dir="2700000" algn="tl">
                  <a:srgbClr val="000000"/>
                </a:outerShdw>
              </a:effectLst>
              <a:latin typeface="Arial" charset="0"/>
              <a:cs typeface="Tahoma" pitchFamily="34" charset="0"/>
            </a:endParaRPr>
          </a:p>
        </p:txBody>
      </p:sp>
      <p:sp>
        <p:nvSpPr>
          <p:cNvPr id="21519" name="Rectangle 15"/>
          <p:cNvSpPr>
            <a:spLocks noRot="1" noChangeArrowheads="1"/>
          </p:cNvSpPr>
          <p:nvPr/>
        </p:nvSpPr>
        <p:spPr bwMode="auto">
          <a:xfrm>
            <a:off x="0" y="4000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La variable de forme</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7"/>
          <p:cNvGrpSpPr>
            <a:grpSpLocks/>
          </p:cNvGrpSpPr>
          <p:nvPr/>
        </p:nvGrpSpPr>
        <p:grpSpPr bwMode="auto">
          <a:xfrm>
            <a:off x="514350" y="4252913"/>
            <a:ext cx="8164513" cy="1495425"/>
            <a:chOff x="324" y="2679"/>
            <a:chExt cx="5143" cy="942"/>
          </a:xfrm>
        </p:grpSpPr>
        <p:pic>
          <p:nvPicPr>
            <p:cNvPr id="12295" name="Picture 11" descr="formes ponctuelles"/>
            <p:cNvPicPr>
              <a:picLocks noChangeAspect="1" noChangeArrowheads="1"/>
            </p:cNvPicPr>
            <p:nvPr/>
          </p:nvPicPr>
          <p:blipFill>
            <a:blip r:embed="rId3" cstate="print"/>
            <a:srcRect l="5289"/>
            <a:stretch>
              <a:fillRect/>
            </a:stretch>
          </p:blipFill>
          <p:spPr bwMode="auto">
            <a:xfrm>
              <a:off x="324" y="2698"/>
              <a:ext cx="1146" cy="582"/>
            </a:xfrm>
            <a:prstGeom prst="rect">
              <a:avLst/>
            </a:prstGeom>
            <a:noFill/>
            <a:ln w="9525">
              <a:noFill/>
              <a:miter lim="800000"/>
              <a:headEnd/>
              <a:tailEnd/>
            </a:ln>
          </p:spPr>
        </p:pic>
        <p:sp>
          <p:nvSpPr>
            <p:cNvPr id="22544" name="Text Box 16"/>
            <p:cNvSpPr txBox="1">
              <a:spLocks noChangeArrowheads="1"/>
            </p:cNvSpPr>
            <p:nvPr/>
          </p:nvSpPr>
          <p:spPr bwMode="auto">
            <a:xfrm>
              <a:off x="462" y="3255"/>
              <a:ext cx="849" cy="366"/>
            </a:xfrm>
            <a:prstGeom prst="rect">
              <a:avLst/>
            </a:prstGeom>
            <a:noFill/>
            <a:ln w="9525">
              <a:noFill/>
              <a:miter lim="800000"/>
              <a:headEnd/>
              <a:tailEnd/>
            </a:ln>
            <a:effectLst/>
          </p:spPr>
          <p:txBody>
            <a:bodyPr wrap="none">
              <a:spAutoFit/>
            </a:bodyPr>
            <a:lstStyle/>
            <a:p>
              <a:pPr algn="ctr" eaLnBrk="0" hangingPunct="0">
                <a:defRPr/>
              </a:pPr>
              <a:r>
                <a:rPr lang="fr-FR" sz="1600">
                  <a:solidFill>
                    <a:srgbClr val="FFCC66"/>
                  </a:solidFill>
                  <a:effectLst>
                    <a:outerShdw blurRad="38100" dist="38100" dir="2700000" algn="tl">
                      <a:srgbClr val="000000"/>
                    </a:outerShdw>
                  </a:effectLst>
                  <a:latin typeface="Arial" pitchFamily="34" charset="0"/>
                  <a:cs typeface="Arial" pitchFamily="34" charset="0"/>
                </a:rPr>
                <a:t>Implantation </a:t>
              </a:r>
            </a:p>
            <a:p>
              <a:pPr algn="ctr" eaLnBrk="0" hangingPunct="0">
                <a:defRPr/>
              </a:pPr>
              <a:r>
                <a:rPr lang="fr-FR" sz="1600">
                  <a:solidFill>
                    <a:srgbClr val="FFCC66"/>
                  </a:solidFill>
                  <a:effectLst>
                    <a:outerShdw blurRad="38100" dist="38100" dir="2700000" algn="tl">
                      <a:srgbClr val="000000"/>
                    </a:outerShdw>
                  </a:effectLst>
                  <a:latin typeface="Arial" pitchFamily="34" charset="0"/>
                  <a:cs typeface="Arial" pitchFamily="34" charset="0"/>
                </a:rPr>
                <a:t>ponctuelle</a:t>
              </a:r>
            </a:p>
          </p:txBody>
        </p:sp>
        <p:pic>
          <p:nvPicPr>
            <p:cNvPr id="12297" name="Picture 12" descr="formes lineaires"/>
            <p:cNvPicPr>
              <a:picLocks noChangeAspect="1" noChangeArrowheads="1"/>
            </p:cNvPicPr>
            <p:nvPr/>
          </p:nvPicPr>
          <p:blipFill>
            <a:blip r:embed="rId4" cstate="print"/>
            <a:srcRect l="3815"/>
            <a:stretch>
              <a:fillRect/>
            </a:stretch>
          </p:blipFill>
          <p:spPr bwMode="auto">
            <a:xfrm>
              <a:off x="1905" y="2690"/>
              <a:ext cx="1412" cy="581"/>
            </a:xfrm>
            <a:prstGeom prst="rect">
              <a:avLst/>
            </a:prstGeom>
            <a:noFill/>
            <a:ln w="9525">
              <a:noFill/>
              <a:miter lim="800000"/>
              <a:headEnd/>
              <a:tailEnd/>
            </a:ln>
          </p:spPr>
        </p:pic>
        <p:sp>
          <p:nvSpPr>
            <p:cNvPr id="22545" name="Text Box 17"/>
            <p:cNvSpPr txBox="1">
              <a:spLocks noChangeArrowheads="1"/>
            </p:cNvSpPr>
            <p:nvPr/>
          </p:nvSpPr>
          <p:spPr bwMode="auto">
            <a:xfrm>
              <a:off x="1992" y="3247"/>
              <a:ext cx="1260" cy="212"/>
            </a:xfrm>
            <a:prstGeom prst="rect">
              <a:avLst/>
            </a:prstGeom>
            <a:noFill/>
            <a:ln w="9525">
              <a:noFill/>
              <a:miter lim="800000"/>
              <a:headEnd/>
              <a:tailEnd/>
            </a:ln>
            <a:effectLst/>
          </p:spPr>
          <p:txBody>
            <a:bodyPr wrap="none">
              <a:spAutoFit/>
            </a:bodyPr>
            <a:lstStyle/>
            <a:p>
              <a:pPr eaLnBrk="0" hangingPunct="0">
                <a:defRPr/>
              </a:pPr>
              <a:r>
                <a:rPr lang="fr-FR" sz="1600">
                  <a:solidFill>
                    <a:srgbClr val="FFCC66"/>
                  </a:solidFill>
                  <a:effectLst>
                    <a:outerShdw blurRad="38100" dist="38100" dir="2700000" algn="tl">
                      <a:srgbClr val="000000"/>
                    </a:outerShdw>
                  </a:effectLst>
                  <a:latin typeface="Arial" pitchFamily="34" charset="0"/>
                  <a:cs typeface="Arial" pitchFamily="34" charset="0"/>
                </a:rPr>
                <a:t>Implantation linéaire</a:t>
              </a:r>
            </a:p>
          </p:txBody>
        </p:sp>
        <p:pic>
          <p:nvPicPr>
            <p:cNvPr id="12299" name="Picture 13" descr="formes surface"/>
            <p:cNvPicPr>
              <a:picLocks noChangeAspect="1" noChangeArrowheads="1"/>
            </p:cNvPicPr>
            <p:nvPr/>
          </p:nvPicPr>
          <p:blipFill>
            <a:blip r:embed="rId5" cstate="print"/>
            <a:srcRect l="853" r="1280"/>
            <a:stretch>
              <a:fillRect/>
            </a:stretch>
          </p:blipFill>
          <p:spPr bwMode="auto">
            <a:xfrm>
              <a:off x="3632" y="2679"/>
              <a:ext cx="1835" cy="581"/>
            </a:xfrm>
            <a:prstGeom prst="rect">
              <a:avLst/>
            </a:prstGeom>
            <a:noFill/>
            <a:ln w="9525">
              <a:noFill/>
              <a:miter lim="800000"/>
              <a:headEnd/>
              <a:tailEnd/>
            </a:ln>
          </p:spPr>
        </p:pic>
        <p:sp>
          <p:nvSpPr>
            <p:cNvPr id="22546" name="Text Box 18"/>
            <p:cNvSpPr txBox="1">
              <a:spLocks noChangeArrowheads="1"/>
            </p:cNvSpPr>
            <p:nvPr/>
          </p:nvSpPr>
          <p:spPr bwMode="auto">
            <a:xfrm>
              <a:off x="3875" y="3240"/>
              <a:ext cx="1475" cy="367"/>
            </a:xfrm>
            <a:prstGeom prst="rect">
              <a:avLst/>
            </a:prstGeom>
            <a:noFill/>
            <a:ln w="9525">
              <a:noFill/>
              <a:miter lim="800000"/>
              <a:headEnd/>
              <a:tailEnd/>
            </a:ln>
            <a:effectLst/>
          </p:spPr>
          <p:txBody>
            <a:bodyPr wrap="none">
              <a:spAutoFit/>
            </a:bodyPr>
            <a:lstStyle/>
            <a:p>
              <a:pPr algn="ctr" eaLnBrk="0" hangingPunct="0">
                <a:defRPr/>
              </a:pPr>
              <a:r>
                <a:rPr lang="fr-FR" sz="1600">
                  <a:solidFill>
                    <a:srgbClr val="FFCC66"/>
                  </a:solidFill>
                  <a:effectLst>
                    <a:outerShdw blurRad="38100" dist="38100" dir="2700000" algn="tl">
                      <a:srgbClr val="000000"/>
                    </a:outerShdw>
                  </a:effectLst>
                  <a:latin typeface="Arial" pitchFamily="34" charset="0"/>
                  <a:cs typeface="Arial" pitchFamily="34" charset="0"/>
                </a:rPr>
                <a:t>Implantation surfacique </a:t>
              </a:r>
            </a:p>
            <a:p>
              <a:pPr algn="ctr" eaLnBrk="0" hangingPunct="0">
                <a:defRPr/>
              </a:pPr>
              <a:r>
                <a:rPr lang="fr-FR" sz="1600">
                  <a:solidFill>
                    <a:srgbClr val="FFCC66"/>
                  </a:solidFill>
                  <a:effectLst>
                    <a:outerShdw blurRad="38100" dist="38100" dir="2700000" algn="tl">
                      <a:srgbClr val="000000"/>
                    </a:outerShdw>
                  </a:effectLst>
                  <a:latin typeface="Arial" pitchFamily="34" charset="0"/>
                  <a:cs typeface="Arial" pitchFamily="34" charset="0"/>
                </a:rPr>
                <a:t>(trame)</a:t>
              </a:r>
            </a:p>
          </p:txBody>
        </p:sp>
      </p:grpSp>
      <p:pic>
        <p:nvPicPr>
          <p:cNvPr id="12291" name="Picture 22" descr="Sans titre-1 copie"/>
          <p:cNvPicPr>
            <a:picLocks noChangeAspect="1" noChangeArrowheads="1"/>
          </p:cNvPicPr>
          <p:nvPr/>
        </p:nvPicPr>
        <p:blipFill>
          <a:blip r:embed="rId6" cstate="print"/>
          <a:srcRect/>
          <a:stretch>
            <a:fillRect/>
          </a:stretch>
        </p:blipFill>
        <p:spPr bwMode="auto">
          <a:xfrm>
            <a:off x="7146925" y="1697038"/>
            <a:ext cx="571500" cy="571500"/>
          </a:xfrm>
          <a:prstGeom prst="rect">
            <a:avLst/>
          </a:prstGeom>
          <a:noFill/>
          <a:ln w="9525">
            <a:noFill/>
            <a:miter lim="800000"/>
            <a:headEnd/>
            <a:tailEnd/>
          </a:ln>
        </p:spPr>
      </p:pic>
      <p:sp>
        <p:nvSpPr>
          <p:cNvPr id="22552" name="Text Box 24"/>
          <p:cNvSpPr txBox="1">
            <a:spLocks noChangeArrowheads="1"/>
          </p:cNvSpPr>
          <p:nvPr/>
        </p:nvSpPr>
        <p:spPr bwMode="auto">
          <a:xfrm>
            <a:off x="530225" y="1309688"/>
            <a:ext cx="8047038" cy="2752725"/>
          </a:xfrm>
          <a:prstGeom prst="rect">
            <a:avLst/>
          </a:prstGeom>
          <a:solidFill>
            <a:srgbClr val="C0C0C0">
              <a:alpha val="10001"/>
            </a:srgbClr>
          </a:solidFill>
          <a:ln w="9525">
            <a:noFill/>
            <a:miter lim="800000"/>
            <a:headEnd/>
            <a:tailEnd/>
          </a:ln>
          <a:effectLst/>
        </p:spPr>
        <p:txBody>
          <a:bodyPr>
            <a:spAutoFit/>
          </a:bodyPr>
          <a:lstStyle/>
          <a:p>
            <a:pPr>
              <a:lnSpc>
                <a:spcPct val="90000"/>
              </a:lnSpc>
              <a:spcBef>
                <a:spcPct val="50000"/>
              </a:spcBef>
              <a:defRPr/>
            </a:pPr>
            <a:r>
              <a:rPr lang="fr-FR">
                <a:solidFill>
                  <a:srgbClr val="FFCC66"/>
                </a:solidFill>
                <a:effectLst>
                  <a:outerShdw blurRad="38100" dist="38100" dir="2700000" algn="tl">
                    <a:srgbClr val="000000"/>
                  </a:outerShdw>
                </a:effectLst>
                <a:latin typeface="Arial" pitchFamily="34" charset="0"/>
                <a:cs typeface="Arial" pitchFamily="34" charset="0"/>
              </a:rPr>
              <a:t>Propriétés</a:t>
            </a:r>
          </a:p>
          <a:p>
            <a:pPr>
              <a:lnSpc>
                <a:spcPct val="75000"/>
              </a:lnSpc>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La variable de forme est uniquement différenciatrice</a:t>
            </a:r>
          </a:p>
          <a:p>
            <a:pPr>
              <a:lnSpc>
                <a:spcPct val="75000"/>
              </a:lnSpc>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Elle ne permet de transcrire qu’une information qualitative</a:t>
            </a:r>
          </a:p>
          <a:p>
            <a:pPr>
              <a:lnSpc>
                <a:spcPct val="75000"/>
              </a:lnSpc>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La variable de forme ne peut en aucun cas être utilisée pour traduire un ordre (hiérarchie) ou des quantités</a:t>
            </a:r>
          </a:p>
          <a:p>
            <a:pPr>
              <a:lnSpc>
                <a:spcPct val="75000"/>
              </a:lnSpc>
              <a:spcBef>
                <a:spcPct val="50000"/>
              </a:spcBef>
              <a:buClr>
                <a:srgbClr val="FFCC66"/>
              </a:buClr>
              <a:buSzPct val="70000"/>
              <a:buFont typeface="Wingdings" pitchFamily="2" charset="2"/>
              <a:buChar char="§"/>
              <a:defRPr/>
            </a:pPr>
            <a:endParaRPr lang="fr-FR" sz="800">
              <a:effectLst>
                <a:outerShdw blurRad="38100" dist="38100" dir="2700000" algn="tl">
                  <a:srgbClr val="000000"/>
                </a:outerShdw>
              </a:effectLst>
              <a:latin typeface="Arial" pitchFamily="34" charset="0"/>
              <a:cs typeface="Arial" pitchFamily="34" charset="0"/>
            </a:endParaRPr>
          </a:p>
          <a:p>
            <a:pPr>
              <a:lnSpc>
                <a:spcPct val="90000"/>
              </a:lnSpc>
              <a:spcBef>
                <a:spcPct val="50000"/>
              </a:spcBef>
              <a:defRPr/>
            </a:pPr>
            <a:r>
              <a:rPr lang="fr-FR">
                <a:solidFill>
                  <a:srgbClr val="FFCC66"/>
                </a:solidFill>
                <a:effectLst>
                  <a:outerShdw blurRad="38100" dist="38100" dir="2700000" algn="tl">
                    <a:srgbClr val="000000"/>
                  </a:outerShdw>
                </a:effectLst>
                <a:latin typeface="Arial" pitchFamily="34" charset="0"/>
                <a:cs typeface="Arial" pitchFamily="34" charset="0"/>
              </a:rPr>
              <a:t>Utilisation pour une meilleure efficacité</a:t>
            </a:r>
          </a:p>
          <a:p>
            <a:pPr>
              <a:lnSpc>
                <a:spcPct val="90000"/>
              </a:lnSpc>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La variation de forme s’utilise surtout en implantation ponctuelle, elle peut néanmoins s’utiliser en implantation linéaire ou surfacique</a:t>
            </a:r>
          </a:p>
        </p:txBody>
      </p:sp>
      <p:sp>
        <p:nvSpPr>
          <p:cNvPr id="22553" name="Text Box 25"/>
          <p:cNvSpPr txBox="1">
            <a:spLocks noChangeArrowheads="1"/>
          </p:cNvSpPr>
          <p:nvPr/>
        </p:nvSpPr>
        <p:spPr bwMode="auto">
          <a:xfrm>
            <a:off x="485775" y="5875338"/>
            <a:ext cx="8126413" cy="779462"/>
          </a:xfrm>
          <a:prstGeom prst="rect">
            <a:avLst/>
          </a:prstGeom>
          <a:solidFill>
            <a:srgbClr val="C0C0C0">
              <a:alpha val="10001"/>
            </a:srgbClr>
          </a:solidFill>
          <a:ln w="9525">
            <a:noFill/>
            <a:miter lim="800000"/>
            <a:headEnd/>
            <a:tailEnd/>
          </a:ln>
          <a:effectLst/>
        </p:spPr>
        <p:txBody>
          <a:bodyPr>
            <a:spAutoFit/>
          </a:bodyPr>
          <a:lstStyle/>
          <a:p>
            <a:pPr>
              <a:spcBef>
                <a:spcPct val="50000"/>
              </a:spcBef>
              <a:defRPr/>
            </a:pPr>
            <a:r>
              <a:rPr lang="fr-FR">
                <a:effectLst>
                  <a:outerShdw blurRad="38100" dist="38100" dir="2700000" algn="tl">
                    <a:srgbClr val="000000"/>
                  </a:outerShdw>
                </a:effectLst>
                <a:latin typeface="Arial" pitchFamily="34" charset="0"/>
                <a:cs typeface="Arial" pitchFamily="34" charset="0"/>
              </a:rPr>
              <a:t>Il faut que le </a:t>
            </a:r>
            <a:r>
              <a:rPr lang="fr-FR">
                <a:solidFill>
                  <a:srgbClr val="FFCC66"/>
                </a:solidFill>
                <a:effectLst>
                  <a:outerShdw blurRad="38100" dist="38100" dir="2700000" algn="tl">
                    <a:srgbClr val="000000"/>
                  </a:outerShdw>
                </a:effectLst>
                <a:latin typeface="Arial" pitchFamily="34" charset="0"/>
                <a:cs typeface="Arial" pitchFamily="34" charset="0"/>
              </a:rPr>
              <a:t>nombre de formes</a:t>
            </a:r>
            <a:r>
              <a:rPr lang="fr-FR">
                <a:effectLst>
                  <a:outerShdw blurRad="38100" dist="38100" dir="2700000" algn="tl">
                    <a:srgbClr val="000000"/>
                  </a:outerShdw>
                </a:effectLst>
                <a:latin typeface="Arial" pitchFamily="34" charset="0"/>
                <a:cs typeface="Arial" pitchFamily="34" charset="0"/>
              </a:rPr>
              <a:t> employées soit </a:t>
            </a:r>
            <a:r>
              <a:rPr lang="fr-FR">
                <a:solidFill>
                  <a:srgbClr val="FFCC66"/>
                </a:solidFill>
                <a:effectLst>
                  <a:outerShdw blurRad="38100" dist="38100" dir="2700000" algn="tl">
                    <a:srgbClr val="000000"/>
                  </a:outerShdw>
                </a:effectLst>
                <a:latin typeface="Arial" pitchFamily="34" charset="0"/>
                <a:cs typeface="Arial" pitchFamily="34" charset="0"/>
              </a:rPr>
              <a:t>limité</a:t>
            </a:r>
            <a:r>
              <a:rPr lang="fr-FR">
                <a:effectLst>
                  <a:outerShdw blurRad="38100" dist="38100" dir="2700000" algn="tl">
                    <a:srgbClr val="000000"/>
                  </a:outerShdw>
                </a:effectLst>
                <a:latin typeface="Arial" pitchFamily="34" charset="0"/>
                <a:cs typeface="Arial" pitchFamily="34" charset="0"/>
              </a:rPr>
              <a:t> (5-7 max)</a:t>
            </a:r>
          </a:p>
          <a:p>
            <a:pPr>
              <a:spcBef>
                <a:spcPct val="50000"/>
              </a:spcBef>
              <a:defRPr/>
            </a:pPr>
            <a:r>
              <a:rPr lang="fr-FR">
                <a:effectLst>
                  <a:outerShdw blurRad="38100" dist="38100" dir="2700000" algn="tl">
                    <a:srgbClr val="000000"/>
                  </a:outerShdw>
                </a:effectLst>
                <a:latin typeface="Arial" pitchFamily="34" charset="0"/>
                <a:cs typeface="Arial" pitchFamily="34" charset="0"/>
              </a:rPr>
              <a:t>Il faut que les </a:t>
            </a:r>
            <a:r>
              <a:rPr lang="fr-FR">
                <a:solidFill>
                  <a:srgbClr val="FFCC66"/>
                </a:solidFill>
                <a:effectLst>
                  <a:outerShdw blurRad="38100" dist="38100" dir="2700000" algn="tl">
                    <a:srgbClr val="000000"/>
                  </a:outerShdw>
                </a:effectLst>
                <a:latin typeface="Arial" pitchFamily="34" charset="0"/>
                <a:cs typeface="Arial" pitchFamily="34" charset="0"/>
              </a:rPr>
              <a:t>formes</a:t>
            </a:r>
            <a:r>
              <a:rPr lang="fr-FR">
                <a:effectLst>
                  <a:outerShdw blurRad="38100" dist="38100" dir="2700000" algn="tl">
                    <a:srgbClr val="000000"/>
                  </a:outerShdw>
                </a:effectLst>
                <a:latin typeface="Arial" pitchFamily="34" charset="0"/>
                <a:cs typeface="Arial" pitchFamily="34" charset="0"/>
              </a:rPr>
              <a:t> retenues offrent une forte </a:t>
            </a:r>
            <a:r>
              <a:rPr lang="fr-FR">
                <a:solidFill>
                  <a:srgbClr val="FFCC66"/>
                </a:solidFill>
                <a:effectLst>
                  <a:outerShdw blurRad="38100" dist="38100" dir="2700000" algn="tl">
                    <a:srgbClr val="000000"/>
                  </a:outerShdw>
                </a:effectLst>
                <a:latin typeface="Arial" pitchFamily="34" charset="0"/>
                <a:cs typeface="Arial" pitchFamily="34" charset="0"/>
              </a:rPr>
              <a:t>capacité de séparation</a:t>
            </a:r>
          </a:p>
        </p:txBody>
      </p:sp>
      <p:sp>
        <p:nvSpPr>
          <p:cNvPr id="22554" name="Rectangle 26"/>
          <p:cNvSpPr>
            <a:spLocks noRot="1" noChangeArrowheads="1"/>
          </p:cNvSpPr>
          <p:nvPr/>
        </p:nvSpPr>
        <p:spPr bwMode="auto">
          <a:xfrm>
            <a:off x="0" y="400050"/>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La variable de forme</a:t>
            </a:r>
            <a:endParaRPr lang="fr-FR" sz="3200" i="1">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4902</TotalTime>
  <Words>3371</Words>
  <Application>Microsoft Office PowerPoint</Application>
  <PresentationFormat>Affichage à l'écran (4:3)</PresentationFormat>
  <Paragraphs>515</Paragraphs>
  <Slides>72</Slides>
  <Notes>62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72</vt:i4>
      </vt:variant>
    </vt:vector>
  </HeadingPairs>
  <TitlesOfParts>
    <vt:vector size="81" baseType="lpstr">
      <vt:lpstr>Tahoma</vt:lpstr>
      <vt:lpstr>Arial</vt:lpstr>
      <vt:lpstr>Wingdings</vt:lpstr>
      <vt:lpstr>Times New Roman</vt:lpstr>
      <vt:lpstr>Verdana</vt:lpstr>
      <vt:lpstr>Angsana New</vt:lpstr>
      <vt:lpstr>宋体</vt:lpstr>
      <vt:lpstr>Compass</vt:lpstr>
      <vt:lpstr>Microsoft Word Document</vt:lpstr>
      <vt:lpstr>Diapositive 1</vt:lpstr>
      <vt:lpstr>Diapositive 2</vt:lpstr>
      <vt:lpstr>Diapositive 3</vt:lpstr>
      <vt:lpstr>Définitions</vt:lpstr>
      <vt:lpstr>La carte</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L’explorateur cartographique</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REGISTRED USER</dc:creator>
  <cp:lastModifiedBy>Marc</cp:lastModifiedBy>
  <cp:revision>628</cp:revision>
  <dcterms:created xsi:type="dcterms:W3CDTF">2002-10-19T12:53:56Z</dcterms:created>
  <dcterms:modified xsi:type="dcterms:W3CDTF">2011-11-28T15:35:09Z</dcterms:modified>
</cp:coreProperties>
</file>