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1"/>
  </p:notesMasterIdLst>
  <p:handoutMasterIdLst>
    <p:handoutMasterId r:id="rId42"/>
  </p:handoutMasterIdLst>
  <p:sldIdLst>
    <p:sldId id="297" r:id="rId2"/>
    <p:sldId id="298" r:id="rId3"/>
    <p:sldId id="299" r:id="rId4"/>
    <p:sldId id="258" r:id="rId5"/>
    <p:sldId id="303" r:id="rId6"/>
    <p:sldId id="259" r:id="rId7"/>
    <p:sldId id="260" r:id="rId8"/>
    <p:sldId id="326" r:id="rId9"/>
    <p:sldId id="327" r:id="rId10"/>
    <p:sldId id="328" r:id="rId11"/>
    <p:sldId id="329" r:id="rId12"/>
    <p:sldId id="330" r:id="rId13"/>
    <p:sldId id="311" r:id="rId14"/>
    <p:sldId id="312" r:id="rId15"/>
    <p:sldId id="317" r:id="rId16"/>
    <p:sldId id="296" r:id="rId17"/>
    <p:sldId id="318" r:id="rId18"/>
    <p:sldId id="320" r:id="rId19"/>
    <p:sldId id="309" r:id="rId20"/>
    <p:sldId id="262" r:id="rId21"/>
    <p:sldId id="325" r:id="rId22"/>
    <p:sldId id="310" r:id="rId23"/>
    <p:sldId id="263" r:id="rId24"/>
    <p:sldId id="278" r:id="rId25"/>
    <p:sldId id="323" r:id="rId26"/>
    <p:sldId id="324" r:id="rId27"/>
    <p:sldId id="279" r:id="rId28"/>
    <p:sldId id="322" r:id="rId29"/>
    <p:sldId id="277" r:id="rId30"/>
    <p:sldId id="338" r:id="rId31"/>
    <p:sldId id="339" r:id="rId32"/>
    <p:sldId id="340" r:id="rId33"/>
    <p:sldId id="315" r:id="rId34"/>
    <p:sldId id="331" r:id="rId35"/>
    <p:sldId id="333" r:id="rId36"/>
    <p:sldId id="334" r:id="rId37"/>
    <p:sldId id="332" r:id="rId38"/>
    <p:sldId id="283" r:id="rId39"/>
    <p:sldId id="302" r:id="rId40"/>
  </p:sldIdLst>
  <p:sldSz cx="9144000" cy="6858000" type="screen4x3"/>
  <p:notesSz cx="6781800" cy="99187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3333FF"/>
    <a:srgbClr val="6600CC"/>
    <a:srgbClr val="FF3300"/>
    <a:srgbClr val="FFFF00"/>
    <a:srgbClr val="000099"/>
    <a:srgbClr val="0000CC"/>
    <a:srgbClr val="1E1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0" autoAdjust="0"/>
    <p:restoredTop sz="94660"/>
  </p:normalViewPr>
  <p:slideViewPr>
    <p:cSldViewPr snapToGrid="0">
      <p:cViewPr varScale="1">
        <p:scale>
          <a:sx n="96" d="100"/>
          <a:sy n="96" d="100"/>
        </p:scale>
        <p:origin x="-2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GB"/>
          </a:p>
        </p:txBody>
      </p:sp>
      <p:sp>
        <p:nvSpPr>
          <p:cNvPr id="32771" name="Rectangle 3"/>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GB"/>
          </a:p>
        </p:txBody>
      </p:sp>
      <p:sp>
        <p:nvSpPr>
          <p:cNvPr id="32772" name="Rectangle 4"/>
          <p:cNvSpPr>
            <a:spLocks noGrp="1" noChangeArrowheads="1"/>
          </p:cNvSpPr>
          <p:nvPr>
            <p:ph type="ftr" sz="quarter" idx="2"/>
          </p:nvPr>
        </p:nvSpPr>
        <p:spPr bwMode="auto">
          <a:xfrm>
            <a:off x="0" y="9420225"/>
            <a:ext cx="29384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GB"/>
          </a:p>
        </p:txBody>
      </p:sp>
      <p:sp>
        <p:nvSpPr>
          <p:cNvPr id="32773" name="Rectangle 5"/>
          <p:cNvSpPr>
            <a:spLocks noGrp="1" noChangeArrowheads="1"/>
          </p:cNvSpPr>
          <p:nvPr>
            <p:ph type="sldNum" sz="quarter" idx="3"/>
          </p:nvPr>
        </p:nvSpPr>
        <p:spPr bwMode="auto">
          <a:xfrm>
            <a:off x="3841750" y="9420225"/>
            <a:ext cx="29384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pPr>
              <a:defRPr/>
            </a:pPr>
            <a:fld id="{F22182F5-2009-42C8-BCE0-672B1371A4B8}" type="slidenum">
              <a:rPr lang="en-GB"/>
              <a:pPr>
                <a:defRPr/>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GB"/>
          </a:p>
        </p:txBody>
      </p:sp>
      <p:sp>
        <p:nvSpPr>
          <p:cNvPr id="24579"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GB"/>
          </a:p>
        </p:txBody>
      </p:sp>
      <p:sp>
        <p:nvSpPr>
          <p:cNvPr id="43012" name="Rectangle 4"/>
          <p:cNvSpPr>
            <a:spLocks noRot="1" noChangeArrowheads="1" noTextEdit="1"/>
          </p:cNvSpPr>
          <p:nvPr>
            <p:ph type="sldImg" idx="2"/>
          </p:nvPr>
        </p:nvSpPr>
        <p:spPr bwMode="auto">
          <a:xfrm>
            <a:off x="911225" y="742950"/>
            <a:ext cx="4959350" cy="3719513"/>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7863" y="4711700"/>
            <a:ext cx="5426075"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24582" name="Rectangle 6"/>
          <p:cNvSpPr>
            <a:spLocks noGrp="1" noChangeArrowheads="1"/>
          </p:cNvSpPr>
          <p:nvPr>
            <p:ph type="ftr" sz="quarter" idx="4"/>
          </p:nvPr>
        </p:nvSpPr>
        <p:spPr bwMode="auto">
          <a:xfrm>
            <a:off x="0" y="9420225"/>
            <a:ext cx="29384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GB"/>
          </a:p>
        </p:txBody>
      </p:sp>
      <p:sp>
        <p:nvSpPr>
          <p:cNvPr id="24583" name="Rectangle 7"/>
          <p:cNvSpPr>
            <a:spLocks noGrp="1" noChangeArrowheads="1"/>
          </p:cNvSpPr>
          <p:nvPr>
            <p:ph type="sldNum" sz="quarter" idx="5"/>
          </p:nvPr>
        </p:nvSpPr>
        <p:spPr bwMode="auto">
          <a:xfrm>
            <a:off x="3841750" y="9420225"/>
            <a:ext cx="29384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pPr>
              <a:defRPr/>
            </a:pPr>
            <a:fld id="{9F47A260-722F-4AE9-9C92-21675870967C}"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D68A9C-B502-4408-9985-26A60C8ADFDA}" type="slidenum">
              <a:rPr lang="en-GB" smtClean="0"/>
              <a:pPr/>
              <a:t>1</a:t>
            </a:fld>
            <a:endParaRPr lang="en-GB" smtClean="0"/>
          </a:p>
        </p:txBody>
      </p:sp>
      <p:sp>
        <p:nvSpPr>
          <p:cNvPr id="44035" name="Rectangle 2"/>
          <p:cNvSpPr>
            <a:spLocks noRot="1" noChangeArrowheads="1" noTextEdit="1"/>
          </p:cNvSpPr>
          <p:nvPr>
            <p:ph type="sldImg"/>
          </p:nvPr>
        </p:nvSpPr>
        <p:spPr>
          <a:xfrm>
            <a:off x="911225" y="744538"/>
            <a:ext cx="4959350" cy="3719512"/>
          </a:xfrm>
          <a:ln/>
        </p:spPr>
      </p:sp>
      <p:sp>
        <p:nvSpPr>
          <p:cNvPr id="44036" name="Rectangle 3"/>
          <p:cNvSpPr>
            <a:spLocks noGrp="1" noChangeArrowheads="1"/>
          </p:cNvSpPr>
          <p:nvPr>
            <p:ph type="body" idx="1"/>
          </p:nvPr>
        </p:nvSpPr>
        <p:spPr>
          <a:xfrm>
            <a:off x="677863" y="4710113"/>
            <a:ext cx="5426075" cy="4464050"/>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28D491F-5BB0-4142-8E39-413CFEBE5D44}" type="slidenum">
              <a:rPr lang="en-GB" smtClean="0"/>
              <a:pPr/>
              <a:t>12</a:t>
            </a:fld>
            <a:endParaRPr lang="en-GB"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D18CF52-75C3-4A51-B7DD-0DB3D5816C57}" type="slidenum">
              <a:rPr lang="en-GB" smtClean="0"/>
              <a:pPr/>
              <a:t>14</a:t>
            </a:fld>
            <a:endParaRPr lang="en-GB"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B7CEA92-AF6F-45A7-AEE4-B2C4B8995268}" type="slidenum">
              <a:rPr lang="en-GB" smtClean="0"/>
              <a:pPr/>
              <a:t>15</a:t>
            </a:fld>
            <a:endParaRPr lang="en-GB"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53D5FFA-D1E5-4236-9EA5-C8A3BE1DA8C4}" type="slidenum">
              <a:rPr lang="en-GB" smtClean="0"/>
              <a:pPr/>
              <a:t>16</a:t>
            </a:fld>
            <a:endParaRPr lang="en-GB"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35C6B08-05AE-4D9D-A0AC-B18FDD268A4F}" type="slidenum">
              <a:rPr lang="en-GB" smtClean="0"/>
              <a:pPr/>
              <a:t>17</a:t>
            </a:fld>
            <a:endParaRPr lang="en-GB"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B7F5E35-F080-45F0-A5DB-CB87BD840E29}" type="slidenum">
              <a:rPr lang="en-GB" smtClean="0"/>
              <a:pPr/>
              <a:t>18</a:t>
            </a:fld>
            <a:endParaRPr lang="en-GB"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2D29BD3-7E11-49E7-A2F7-BC84EA104253}" type="slidenum">
              <a:rPr lang="en-GB" smtClean="0"/>
              <a:pPr/>
              <a:t>19</a:t>
            </a:fld>
            <a:endParaRPr lang="en-GB"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53C74E-95C3-4080-8F8C-67A7EE12F063}" type="slidenum">
              <a:rPr lang="en-GB" smtClean="0"/>
              <a:pPr/>
              <a:t>20</a:t>
            </a:fld>
            <a:endParaRPr lang="en-GB"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3DCDBFD-6589-48FC-A9DA-A6BFCC18ED89}" type="slidenum">
              <a:rPr lang="en-GB" smtClean="0"/>
              <a:pPr/>
              <a:t>21</a:t>
            </a:fld>
            <a:endParaRPr lang="en-GB"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ED2D67D-3367-4C03-A28B-A142A18DBB80}" type="slidenum">
              <a:rPr lang="en-GB" smtClean="0"/>
              <a:pPr/>
              <a:t>22</a:t>
            </a:fld>
            <a:endParaRPr lang="en-GB"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677924E-B3D4-41F7-8701-50F6FF30DF72}" type="slidenum">
              <a:rPr lang="en-GB" smtClean="0"/>
              <a:pPr/>
              <a:t>2</a:t>
            </a:fld>
            <a:endParaRPr lang="en-GB"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237AA79-58A4-4C39-B36E-377BA5B20CDD}" type="slidenum">
              <a:rPr lang="en-GB" smtClean="0"/>
              <a:pPr/>
              <a:t>23</a:t>
            </a:fld>
            <a:endParaRPr lang="en-GB"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92DF213-1B83-4A24-940F-EAB5F762C7F9}" type="slidenum">
              <a:rPr lang="en-GB" smtClean="0"/>
              <a:pPr/>
              <a:t>24</a:t>
            </a:fld>
            <a:endParaRPr lang="en-GB"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7C48776-AC3D-4A6A-BF29-EFD5AE7BC3F2}" type="slidenum">
              <a:rPr lang="en-GB" smtClean="0"/>
              <a:pPr/>
              <a:t>25</a:t>
            </a:fld>
            <a:endParaRPr lang="en-GB"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834C9A4-D989-4D6C-89A2-721BE8724F30}" type="slidenum">
              <a:rPr lang="en-GB" smtClean="0"/>
              <a:pPr/>
              <a:t>26</a:t>
            </a:fld>
            <a:endParaRPr lang="en-GB"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144868F-64CC-423E-92FD-5C003C400843}" type="slidenum">
              <a:rPr lang="en-GB" smtClean="0"/>
              <a:pPr/>
              <a:t>27</a:t>
            </a:fld>
            <a:endParaRPr lang="en-GB"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849D32C-230B-4DA8-9720-3828846CC537}" type="slidenum">
              <a:rPr lang="en-GB" smtClean="0"/>
              <a:pPr/>
              <a:t>28</a:t>
            </a:fld>
            <a:endParaRPr lang="en-GB"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8B38975-ABDC-462F-97D4-280288441C38}" type="slidenum">
              <a:rPr lang="en-GB" smtClean="0"/>
              <a:pPr/>
              <a:t>29</a:t>
            </a:fld>
            <a:endParaRPr lang="en-GB"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8720475-E798-4F5F-95CF-DB88D8DAA4FD}" type="slidenum">
              <a:rPr lang="en-GB" smtClean="0"/>
              <a:pPr/>
              <a:t>34</a:t>
            </a:fld>
            <a:endParaRPr lang="en-GB" smtClean="0"/>
          </a:p>
        </p:txBody>
      </p:sp>
      <p:sp>
        <p:nvSpPr>
          <p:cNvPr id="70659" name="Rectangle 2"/>
          <p:cNvSpPr>
            <a:spLocks noRot="1" noChangeArrowheads="1" noTextEdit="1"/>
          </p:cNvSpPr>
          <p:nvPr>
            <p:ph type="sldImg"/>
          </p:nvPr>
        </p:nvSpPr>
        <p:spPr>
          <a:xfrm>
            <a:off x="911225" y="744538"/>
            <a:ext cx="4959350" cy="3719512"/>
          </a:xfrm>
          <a:ln/>
        </p:spPr>
      </p:sp>
      <p:sp>
        <p:nvSpPr>
          <p:cNvPr id="70660" name="Rectangle 3"/>
          <p:cNvSpPr>
            <a:spLocks noGrp="1" noChangeArrowheads="1"/>
          </p:cNvSpPr>
          <p:nvPr>
            <p:ph type="body" idx="1"/>
          </p:nvPr>
        </p:nvSpPr>
        <p:spPr>
          <a:xfrm>
            <a:off x="677863" y="4710113"/>
            <a:ext cx="5426075" cy="4464050"/>
          </a:xfrm>
          <a:noFill/>
          <a:ln/>
        </p:spPr>
        <p:txBody>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14487B9-77F9-443B-B702-D78345EBEE0D}" type="slidenum">
              <a:rPr lang="en-GB" smtClean="0"/>
              <a:pPr/>
              <a:t>35</a:t>
            </a:fld>
            <a:endParaRPr lang="en-GB" smtClean="0"/>
          </a:p>
        </p:txBody>
      </p:sp>
      <p:sp>
        <p:nvSpPr>
          <p:cNvPr id="71683" name="Rectangle 2"/>
          <p:cNvSpPr>
            <a:spLocks noRot="1" noChangeArrowheads="1" noTextEdit="1"/>
          </p:cNvSpPr>
          <p:nvPr>
            <p:ph type="sldImg"/>
          </p:nvPr>
        </p:nvSpPr>
        <p:spPr>
          <a:xfrm>
            <a:off x="911225" y="744538"/>
            <a:ext cx="4959350" cy="3719512"/>
          </a:xfrm>
          <a:ln/>
        </p:spPr>
      </p:sp>
      <p:sp>
        <p:nvSpPr>
          <p:cNvPr id="71684" name="Rectangle 3"/>
          <p:cNvSpPr>
            <a:spLocks noGrp="1" noChangeArrowheads="1"/>
          </p:cNvSpPr>
          <p:nvPr>
            <p:ph type="body" idx="1"/>
          </p:nvPr>
        </p:nvSpPr>
        <p:spPr>
          <a:xfrm>
            <a:off x="677863" y="4710113"/>
            <a:ext cx="5426075" cy="4464050"/>
          </a:xfrm>
          <a:noFill/>
          <a:ln/>
        </p:spPr>
        <p:txBody>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EB67819-5065-41F8-8D8B-CC3668B9E883}" type="slidenum">
              <a:rPr lang="en-GB" smtClean="0"/>
              <a:pPr/>
              <a:t>36</a:t>
            </a:fld>
            <a:endParaRPr lang="en-GB" smtClean="0"/>
          </a:p>
        </p:txBody>
      </p:sp>
      <p:sp>
        <p:nvSpPr>
          <p:cNvPr id="72707" name="Rectangle 2"/>
          <p:cNvSpPr>
            <a:spLocks noRot="1" noChangeArrowheads="1" noTextEdit="1"/>
          </p:cNvSpPr>
          <p:nvPr>
            <p:ph type="sldImg"/>
          </p:nvPr>
        </p:nvSpPr>
        <p:spPr>
          <a:xfrm>
            <a:off x="911225" y="744538"/>
            <a:ext cx="4959350" cy="3719512"/>
          </a:xfrm>
          <a:ln/>
        </p:spPr>
      </p:sp>
      <p:sp>
        <p:nvSpPr>
          <p:cNvPr id="72708" name="Rectangle 3"/>
          <p:cNvSpPr>
            <a:spLocks noGrp="1" noChangeArrowheads="1"/>
          </p:cNvSpPr>
          <p:nvPr>
            <p:ph type="body" idx="1"/>
          </p:nvPr>
        </p:nvSpPr>
        <p:spPr>
          <a:xfrm>
            <a:off x="677863" y="4710113"/>
            <a:ext cx="5426075" cy="4464050"/>
          </a:xfrm>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4E365E2-859D-4F79-BB85-2A89CA072EFC}" type="slidenum">
              <a:rPr lang="en-GB" smtClean="0"/>
              <a:pPr/>
              <a:t>4</a:t>
            </a:fld>
            <a:endParaRPr lang="en-GB"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9C23779-00FC-467B-8251-316581C4A56E}" type="slidenum">
              <a:rPr lang="en-GB" smtClean="0"/>
              <a:pPr/>
              <a:t>37</a:t>
            </a:fld>
            <a:endParaRPr lang="en-GB" smtClean="0"/>
          </a:p>
        </p:txBody>
      </p:sp>
      <p:sp>
        <p:nvSpPr>
          <p:cNvPr id="73731" name="Rectangle 2"/>
          <p:cNvSpPr>
            <a:spLocks noRot="1" noChangeArrowheads="1" noTextEdit="1"/>
          </p:cNvSpPr>
          <p:nvPr>
            <p:ph type="sldImg"/>
          </p:nvPr>
        </p:nvSpPr>
        <p:spPr>
          <a:xfrm>
            <a:off x="911225" y="744538"/>
            <a:ext cx="4959350" cy="3719512"/>
          </a:xfrm>
          <a:ln/>
        </p:spPr>
      </p:sp>
      <p:sp>
        <p:nvSpPr>
          <p:cNvPr id="73732" name="Rectangle 3"/>
          <p:cNvSpPr>
            <a:spLocks noGrp="1" noChangeArrowheads="1"/>
          </p:cNvSpPr>
          <p:nvPr>
            <p:ph type="body" idx="1"/>
          </p:nvPr>
        </p:nvSpPr>
        <p:spPr>
          <a:xfrm>
            <a:off x="677863" y="4710113"/>
            <a:ext cx="5426075" cy="4464050"/>
          </a:xfrm>
          <a:noFill/>
          <a:ln/>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A3A2FBA-0775-4907-99D7-01436F68A179}" type="slidenum">
              <a:rPr lang="en-GB" smtClean="0"/>
              <a:pPr/>
              <a:t>38</a:t>
            </a:fld>
            <a:endParaRPr lang="en-GB"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0722FB7-4F9D-4670-9F1E-D746586B14D5}" type="slidenum">
              <a:rPr lang="en-GB" smtClean="0"/>
              <a:pPr/>
              <a:t>39</a:t>
            </a:fld>
            <a:endParaRPr lang="en-GB"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BF21DE0-9B58-4DB6-BDD6-039ED396B8D1}" type="slidenum">
              <a:rPr lang="en-GB" smtClean="0"/>
              <a:pPr/>
              <a:t>5</a:t>
            </a:fld>
            <a:endParaRPr lang="en-GB"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40CF764-90AB-446A-9554-C0EC08010DFE}" type="slidenum">
              <a:rPr lang="en-GB" smtClean="0"/>
              <a:pPr/>
              <a:t>6</a:t>
            </a:fld>
            <a:endParaRPr lang="en-GB"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CB603B9-6B55-4730-865F-06FE94F07CEF}" type="slidenum">
              <a:rPr lang="en-GB" smtClean="0"/>
              <a:pPr/>
              <a:t>7</a:t>
            </a:fld>
            <a:endParaRPr lang="en-GB"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9947995-7B66-49BE-9835-82D78670239D}" type="slidenum">
              <a:rPr lang="en-GB" smtClean="0"/>
              <a:pPr/>
              <a:t>9</a:t>
            </a:fld>
            <a:endParaRPr lang="en-GB"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ECDDE16-3C8B-4B73-A7B9-6639CBA4F571}" type="slidenum">
              <a:rPr lang="en-GB" smtClean="0"/>
              <a:pPr/>
              <a:t>10</a:t>
            </a:fld>
            <a:endParaRPr lang="en-GB"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66ED376-77E0-4AFD-AA6B-70661D324FC1}" type="slidenum">
              <a:rPr lang="en-GB" smtClean="0"/>
              <a:pPr/>
              <a:t>11</a:t>
            </a:fld>
            <a:endParaRPr lang="en-GB"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p>
            </p:txBody>
          </p:sp>
        </p:grpSp>
      </p:grpSp>
      <p:sp>
        <p:nvSpPr>
          <p:cNvPr id="1373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1373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fr-F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fr-F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8650400-E899-401D-81E1-6C2AB56E7252}"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C3B7B90A-B209-4AF7-96A6-FF0A6EF932DD}"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DABB024E-C9FB-4CAA-970F-3F2B4B44E912}"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Rectangle 154"/>
          <p:cNvSpPr>
            <a:spLocks noGrp="1" noChangeArrowheads="1"/>
          </p:cNvSpPr>
          <p:nvPr>
            <p:ph type="dt" sz="half" idx="10"/>
          </p:nvPr>
        </p:nvSpPr>
        <p:spPr>
          <a:ln/>
        </p:spPr>
        <p:txBody>
          <a:bodyPr/>
          <a:lstStyle>
            <a:lvl1pPr>
              <a:defRPr/>
            </a:lvl1pPr>
          </a:lstStyle>
          <a:p>
            <a:pPr>
              <a:defRPr/>
            </a:pPr>
            <a:endParaRPr lang="fr-FR"/>
          </a:p>
        </p:txBody>
      </p:sp>
      <p:sp>
        <p:nvSpPr>
          <p:cNvPr id="7" name="Rectangle 155"/>
          <p:cNvSpPr>
            <a:spLocks noGrp="1" noChangeArrowheads="1"/>
          </p:cNvSpPr>
          <p:nvPr>
            <p:ph type="ftr" sz="quarter" idx="11"/>
          </p:nvPr>
        </p:nvSpPr>
        <p:spPr>
          <a:ln/>
        </p:spPr>
        <p:txBody>
          <a:bodyPr/>
          <a:lstStyle>
            <a:lvl1pPr>
              <a:defRPr/>
            </a:lvl1pPr>
          </a:lstStyle>
          <a:p>
            <a:pPr>
              <a:defRPr/>
            </a:pPr>
            <a:endParaRPr lang="fr-FR"/>
          </a:p>
        </p:txBody>
      </p:sp>
      <p:sp>
        <p:nvSpPr>
          <p:cNvPr id="8" name="Rectangle 156"/>
          <p:cNvSpPr>
            <a:spLocks noGrp="1" noChangeArrowheads="1"/>
          </p:cNvSpPr>
          <p:nvPr>
            <p:ph type="sldNum" sz="quarter" idx="12"/>
          </p:nvPr>
        </p:nvSpPr>
        <p:spPr>
          <a:ln/>
        </p:spPr>
        <p:txBody>
          <a:bodyPr/>
          <a:lstStyle>
            <a:lvl1pPr>
              <a:defRPr/>
            </a:lvl1pPr>
          </a:lstStyle>
          <a:p>
            <a:pPr>
              <a:defRPr/>
            </a:pPr>
            <a:fld id="{DE21869B-842D-491E-9012-AF49DA59B1B9}"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3" name="Rectangle 154"/>
          <p:cNvSpPr>
            <a:spLocks noGrp="1" noChangeArrowheads="1"/>
          </p:cNvSpPr>
          <p:nvPr>
            <p:ph type="dt" sz="half" idx="10"/>
          </p:nvPr>
        </p:nvSpPr>
        <p:spPr>
          <a:ln/>
        </p:spPr>
        <p:txBody>
          <a:bodyPr/>
          <a:lstStyle>
            <a:lvl1pPr>
              <a:defRPr/>
            </a:lvl1pPr>
          </a:lstStyle>
          <a:p>
            <a:pPr>
              <a:defRPr/>
            </a:pPr>
            <a:endParaRPr lang="fr-FR"/>
          </a:p>
        </p:txBody>
      </p:sp>
      <p:sp>
        <p:nvSpPr>
          <p:cNvPr id="4" name="Rectangle 155"/>
          <p:cNvSpPr>
            <a:spLocks noGrp="1" noChangeArrowheads="1"/>
          </p:cNvSpPr>
          <p:nvPr>
            <p:ph type="ftr" sz="quarter" idx="11"/>
          </p:nvPr>
        </p:nvSpPr>
        <p:spPr>
          <a:ln/>
        </p:spPr>
        <p:txBody>
          <a:bodyPr/>
          <a:lstStyle>
            <a:lvl1pPr>
              <a:defRPr/>
            </a:lvl1pPr>
          </a:lstStyle>
          <a:p>
            <a:pPr>
              <a:defRPr/>
            </a:pPr>
            <a:endParaRPr lang="fr-FR"/>
          </a:p>
        </p:txBody>
      </p:sp>
      <p:sp>
        <p:nvSpPr>
          <p:cNvPr id="5" name="Rectangle 156"/>
          <p:cNvSpPr>
            <a:spLocks noGrp="1" noChangeArrowheads="1"/>
          </p:cNvSpPr>
          <p:nvPr>
            <p:ph type="sldNum" sz="quarter" idx="12"/>
          </p:nvPr>
        </p:nvSpPr>
        <p:spPr>
          <a:ln/>
        </p:spPr>
        <p:txBody>
          <a:bodyPr/>
          <a:lstStyle>
            <a:lvl1pPr>
              <a:defRPr/>
            </a:lvl1pPr>
          </a:lstStyle>
          <a:p>
            <a:pPr>
              <a:defRPr/>
            </a:pPr>
            <a:fld id="{27730B42-DB97-4FFA-8633-9174F20C3B6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CFF9EE32-A530-4642-A520-CBBA217CB6E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A8FD6D4C-2640-4DA4-B437-02EDB4CE608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F9F079B4-92C7-48DF-BD3A-E09E1FFF617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154"/>
          <p:cNvSpPr>
            <a:spLocks noGrp="1" noChangeArrowheads="1"/>
          </p:cNvSpPr>
          <p:nvPr>
            <p:ph type="dt" sz="half" idx="10"/>
          </p:nvPr>
        </p:nvSpPr>
        <p:spPr>
          <a:ln/>
        </p:spPr>
        <p:txBody>
          <a:bodyPr/>
          <a:lstStyle>
            <a:lvl1pPr>
              <a:defRPr/>
            </a:lvl1pPr>
          </a:lstStyle>
          <a:p>
            <a:pPr>
              <a:defRPr/>
            </a:pPr>
            <a:endParaRPr lang="fr-FR"/>
          </a:p>
        </p:txBody>
      </p:sp>
      <p:sp>
        <p:nvSpPr>
          <p:cNvPr id="8" name="Rectangle 155"/>
          <p:cNvSpPr>
            <a:spLocks noGrp="1" noChangeArrowheads="1"/>
          </p:cNvSpPr>
          <p:nvPr>
            <p:ph type="ftr" sz="quarter" idx="11"/>
          </p:nvPr>
        </p:nvSpPr>
        <p:spPr>
          <a:ln/>
        </p:spPr>
        <p:txBody>
          <a:bodyPr/>
          <a:lstStyle>
            <a:lvl1pPr>
              <a:defRPr/>
            </a:lvl1pPr>
          </a:lstStyle>
          <a:p>
            <a:pPr>
              <a:defRPr/>
            </a:pPr>
            <a:endParaRPr lang="fr-FR"/>
          </a:p>
        </p:txBody>
      </p:sp>
      <p:sp>
        <p:nvSpPr>
          <p:cNvPr id="9" name="Rectangle 156"/>
          <p:cNvSpPr>
            <a:spLocks noGrp="1" noChangeArrowheads="1"/>
          </p:cNvSpPr>
          <p:nvPr>
            <p:ph type="sldNum" sz="quarter" idx="12"/>
          </p:nvPr>
        </p:nvSpPr>
        <p:spPr>
          <a:ln/>
        </p:spPr>
        <p:txBody>
          <a:bodyPr/>
          <a:lstStyle>
            <a:lvl1pPr>
              <a:defRPr/>
            </a:lvl1pPr>
          </a:lstStyle>
          <a:p>
            <a:pPr>
              <a:defRPr/>
            </a:pPr>
            <a:fld id="{7B4899B5-8B23-40E3-B81B-66352B9F7BB9}"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154"/>
          <p:cNvSpPr>
            <a:spLocks noGrp="1" noChangeArrowheads="1"/>
          </p:cNvSpPr>
          <p:nvPr>
            <p:ph type="dt" sz="half" idx="10"/>
          </p:nvPr>
        </p:nvSpPr>
        <p:spPr>
          <a:ln/>
        </p:spPr>
        <p:txBody>
          <a:bodyPr/>
          <a:lstStyle>
            <a:lvl1pPr>
              <a:defRPr/>
            </a:lvl1pPr>
          </a:lstStyle>
          <a:p>
            <a:pPr>
              <a:defRPr/>
            </a:pPr>
            <a:endParaRPr lang="fr-FR"/>
          </a:p>
        </p:txBody>
      </p:sp>
      <p:sp>
        <p:nvSpPr>
          <p:cNvPr id="4" name="Rectangle 155"/>
          <p:cNvSpPr>
            <a:spLocks noGrp="1" noChangeArrowheads="1"/>
          </p:cNvSpPr>
          <p:nvPr>
            <p:ph type="ftr" sz="quarter" idx="11"/>
          </p:nvPr>
        </p:nvSpPr>
        <p:spPr>
          <a:ln/>
        </p:spPr>
        <p:txBody>
          <a:bodyPr/>
          <a:lstStyle>
            <a:lvl1pPr>
              <a:defRPr/>
            </a:lvl1pPr>
          </a:lstStyle>
          <a:p>
            <a:pPr>
              <a:defRPr/>
            </a:pPr>
            <a:endParaRPr lang="fr-FR"/>
          </a:p>
        </p:txBody>
      </p:sp>
      <p:sp>
        <p:nvSpPr>
          <p:cNvPr id="5" name="Rectangle 156"/>
          <p:cNvSpPr>
            <a:spLocks noGrp="1" noChangeArrowheads="1"/>
          </p:cNvSpPr>
          <p:nvPr>
            <p:ph type="sldNum" sz="quarter" idx="12"/>
          </p:nvPr>
        </p:nvSpPr>
        <p:spPr>
          <a:ln/>
        </p:spPr>
        <p:txBody>
          <a:bodyPr/>
          <a:lstStyle>
            <a:lvl1pPr>
              <a:defRPr/>
            </a:lvl1pPr>
          </a:lstStyle>
          <a:p>
            <a:pPr>
              <a:defRPr/>
            </a:pPr>
            <a:fld id="{59049E66-2363-4C65-BD82-0227729E77F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fr-FR"/>
          </a:p>
        </p:txBody>
      </p:sp>
      <p:sp>
        <p:nvSpPr>
          <p:cNvPr id="3" name="Rectangle 155"/>
          <p:cNvSpPr>
            <a:spLocks noGrp="1" noChangeArrowheads="1"/>
          </p:cNvSpPr>
          <p:nvPr>
            <p:ph type="ftr" sz="quarter" idx="11"/>
          </p:nvPr>
        </p:nvSpPr>
        <p:spPr>
          <a:ln/>
        </p:spPr>
        <p:txBody>
          <a:bodyPr/>
          <a:lstStyle>
            <a:lvl1pPr>
              <a:defRPr/>
            </a:lvl1pPr>
          </a:lstStyle>
          <a:p>
            <a:pPr>
              <a:defRPr/>
            </a:pPr>
            <a:endParaRPr lang="fr-FR"/>
          </a:p>
        </p:txBody>
      </p:sp>
      <p:sp>
        <p:nvSpPr>
          <p:cNvPr id="4" name="Rectangle 156"/>
          <p:cNvSpPr>
            <a:spLocks noGrp="1" noChangeArrowheads="1"/>
          </p:cNvSpPr>
          <p:nvPr>
            <p:ph type="sldNum" sz="quarter" idx="12"/>
          </p:nvPr>
        </p:nvSpPr>
        <p:spPr>
          <a:ln/>
        </p:spPr>
        <p:txBody>
          <a:bodyPr/>
          <a:lstStyle>
            <a:lvl1pPr>
              <a:defRPr/>
            </a:lvl1pPr>
          </a:lstStyle>
          <a:p>
            <a:pPr>
              <a:defRPr/>
            </a:pPr>
            <a:fld id="{DE8D035F-8773-4D04-8BDD-BCDCD8871E0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DD59287E-3D36-45AB-BD17-0A80B10D0138}"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AFC6EF99-2131-443C-A0B9-5B2BFBCE801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422400"/>
            <a:ext cx="9147175" cy="5435600"/>
            <a:chOff x="0" y="896"/>
            <a:chExt cx="5762" cy="3424"/>
          </a:xfrm>
        </p:grpSpPr>
        <p:grpSp>
          <p:nvGrpSpPr>
            <p:cNvPr id="4104" name="Group 3"/>
            <p:cNvGrpSpPr>
              <a:grpSpLocks/>
            </p:cNvGrpSpPr>
            <p:nvPr userDrawn="1"/>
          </p:nvGrpSpPr>
          <p:grpSpPr bwMode="auto">
            <a:xfrm>
              <a:off x="20" y="896"/>
              <a:ext cx="5742" cy="3424"/>
              <a:chOff x="20" y="896"/>
              <a:chExt cx="5742" cy="3424"/>
            </a:xfrm>
          </p:grpSpPr>
          <p:sp>
            <p:nvSpPr>
              <p:cNvPr id="13619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3619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3619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3619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3620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3620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3620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3620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3620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3620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3620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3620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3620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p>
            </p:txBody>
          </p:sp>
        </p:grpSp>
        <p:grpSp>
          <p:nvGrpSpPr>
            <p:cNvPr id="4105" name="Group 17"/>
            <p:cNvGrpSpPr>
              <a:grpSpLocks/>
            </p:cNvGrpSpPr>
            <p:nvPr userDrawn="1"/>
          </p:nvGrpSpPr>
          <p:grpSpPr bwMode="auto">
            <a:xfrm>
              <a:off x="0" y="2291"/>
              <a:ext cx="1385" cy="1702"/>
              <a:chOff x="0" y="2291"/>
              <a:chExt cx="1385" cy="1702"/>
            </a:xfrm>
          </p:grpSpPr>
          <p:sp>
            <p:nvSpPr>
              <p:cNvPr id="136210"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1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12"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1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14"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15"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1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17"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18"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19"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0"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1"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4"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7"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29"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0"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1"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3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4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5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6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7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7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7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7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p>
            </p:txBody>
          </p:sp>
          <p:sp>
            <p:nvSpPr>
              <p:cNvPr id="13627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7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76"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7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7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7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2"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3"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6"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7"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8"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89"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1"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3"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4"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299"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0"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1"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0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1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2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3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p>
            </p:txBody>
          </p:sp>
          <p:sp>
            <p:nvSpPr>
              <p:cNvPr id="13633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p>
            </p:txBody>
          </p:sp>
          <p:sp>
            <p:nvSpPr>
              <p:cNvPr id="13633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p>
            </p:txBody>
          </p:sp>
          <p:sp>
            <p:nvSpPr>
              <p:cNvPr id="13633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p>
            </p:txBody>
          </p:sp>
          <p:sp>
            <p:nvSpPr>
              <p:cNvPr id="13633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p>
            </p:txBody>
          </p:sp>
          <p:sp>
            <p:nvSpPr>
              <p:cNvPr id="13633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p>
            </p:txBody>
          </p:sp>
          <p:sp>
            <p:nvSpPr>
              <p:cNvPr id="13633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p>
            </p:txBody>
          </p:sp>
          <p:sp>
            <p:nvSpPr>
              <p:cNvPr id="13633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p>
            </p:txBody>
          </p:sp>
          <p:sp>
            <p:nvSpPr>
              <p:cNvPr id="13633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p>
            </p:txBody>
          </p:sp>
          <p:sp>
            <p:nvSpPr>
              <p:cNvPr id="13633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4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634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3634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3634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p>
            </p:txBody>
          </p:sp>
          <p:sp>
            <p:nvSpPr>
              <p:cNvPr id="1363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p>
            </p:txBody>
          </p:sp>
        </p:grpSp>
      </p:grpSp>
      <p:sp>
        <p:nvSpPr>
          <p:cNvPr id="13634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3634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latin typeface="Arial" charset="0"/>
              </a:defRPr>
            </a:lvl1pPr>
          </a:lstStyle>
          <a:p>
            <a:pPr>
              <a:defRPr/>
            </a:pPr>
            <a:endParaRPr lang="fr-FR"/>
          </a:p>
        </p:txBody>
      </p:sp>
      <p:sp>
        <p:nvSpPr>
          <p:cNvPr id="13634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latin typeface="Arial" charset="0"/>
              </a:defRPr>
            </a:lvl1pPr>
          </a:lstStyle>
          <a:p>
            <a:pPr>
              <a:defRPr/>
            </a:pPr>
            <a:endParaRPr lang="fr-FR"/>
          </a:p>
        </p:txBody>
      </p:sp>
      <p:sp>
        <p:nvSpPr>
          <p:cNvPr id="13634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latin typeface="Arial" charset="0"/>
              </a:defRPr>
            </a:lvl1pPr>
          </a:lstStyle>
          <a:p>
            <a:pPr>
              <a:defRPr/>
            </a:pPr>
            <a:fld id="{B28D0B3B-FD13-435A-A677-079636A6839C}" type="slidenum">
              <a:rPr lang="fr-FR"/>
              <a:pPr>
                <a:defRPr/>
              </a:pPr>
              <a:t>‹N°›</a:t>
            </a:fld>
            <a:endParaRPr lang="fr-FR"/>
          </a:p>
        </p:txBody>
      </p:sp>
      <p:sp>
        <p:nvSpPr>
          <p:cNvPr id="13634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97"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Feuille_Microsoft_Office_Excel_97-20031.xls"/></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0" y="5805488"/>
            <a:ext cx="9144000" cy="214312"/>
          </a:xfrm>
          <a:prstGeom prst="rect">
            <a:avLst/>
          </a:prstGeom>
          <a:solidFill>
            <a:srgbClr val="C0C0C0">
              <a:alpha val="14999"/>
            </a:srgbClr>
          </a:solidFill>
          <a:ln w="9525">
            <a:noFill/>
            <a:miter lim="800000"/>
            <a:headEnd/>
            <a:tailEnd/>
          </a:ln>
          <a:effectLst/>
        </p:spPr>
        <p:txBody>
          <a:bodyPr wrap="none" anchor="ctr"/>
          <a:lstStyle/>
          <a:p>
            <a:pPr>
              <a:defRPr/>
            </a:pPr>
            <a:endParaRPr lang="fr-FR">
              <a:latin typeface="Arial" pitchFamily="34" charset="0"/>
              <a:cs typeface="Arial" pitchFamily="34" charset="0"/>
            </a:endParaRPr>
          </a:p>
        </p:txBody>
      </p:sp>
      <p:sp>
        <p:nvSpPr>
          <p:cNvPr id="139270" name="Rectangle 6"/>
          <p:cNvSpPr>
            <a:spLocks noChangeArrowheads="1"/>
          </p:cNvSpPr>
          <p:nvPr/>
        </p:nvSpPr>
        <p:spPr bwMode="auto">
          <a:xfrm>
            <a:off x="755650" y="476250"/>
            <a:ext cx="7772400" cy="1008063"/>
          </a:xfrm>
          <a:prstGeom prst="rect">
            <a:avLst/>
          </a:prstGeom>
          <a:noFill/>
          <a:ln w="9525">
            <a:noFill/>
            <a:miter lim="800000"/>
            <a:headEnd/>
            <a:tailEnd/>
          </a:ln>
          <a:effectLst/>
        </p:spPr>
        <p:txBody>
          <a:bodyPr anchor="b" anchorCtr="1"/>
          <a:lstStyle/>
          <a:p>
            <a:pPr algn="ctr">
              <a:defRPr/>
            </a:pPr>
            <a:r>
              <a:rPr lang="fr-FR" sz="4400" dirty="0" smtClean="0">
                <a:effectLst>
                  <a:outerShdw blurRad="38100" dist="38100" dir="2700000" algn="tl">
                    <a:srgbClr val="000000"/>
                  </a:outerShdw>
                </a:effectLst>
                <a:latin typeface="Arial" pitchFamily="34" charset="0"/>
                <a:cs typeface="Arial" pitchFamily="34" charset="0"/>
              </a:rPr>
              <a:t>Module </a:t>
            </a:r>
            <a:r>
              <a:rPr lang="fr-FR" sz="4400" dirty="0">
                <a:effectLst>
                  <a:outerShdw blurRad="38100" dist="38100" dir="2700000" algn="tl">
                    <a:srgbClr val="000000"/>
                  </a:outerShdw>
                </a:effectLst>
                <a:latin typeface="Arial" pitchFamily="34" charset="0"/>
                <a:cs typeface="Arial" pitchFamily="34" charset="0"/>
              </a:rPr>
              <a:t>SIG-Santé</a:t>
            </a:r>
          </a:p>
        </p:txBody>
      </p:sp>
      <p:sp>
        <p:nvSpPr>
          <p:cNvPr id="139271" name="Text Box 7"/>
          <p:cNvSpPr txBox="1">
            <a:spLocks noChangeArrowheads="1"/>
          </p:cNvSpPr>
          <p:nvPr/>
        </p:nvSpPr>
        <p:spPr bwMode="auto">
          <a:xfrm>
            <a:off x="589935" y="1882775"/>
            <a:ext cx="6651524" cy="609600"/>
          </a:xfrm>
          <a:prstGeom prst="rect">
            <a:avLst/>
          </a:prstGeom>
          <a:noFill/>
          <a:ln w="9525">
            <a:noFill/>
            <a:miter lim="800000"/>
            <a:headEnd/>
            <a:tailEnd/>
          </a:ln>
          <a:effectLst/>
        </p:spPr>
        <p:txBody>
          <a:bodyPr wrap="square">
            <a:spAutoFit/>
          </a:bodyPr>
          <a:lstStyle/>
          <a:p>
            <a:pPr>
              <a:spcBef>
                <a:spcPct val="50000"/>
              </a:spcBef>
              <a:defRPr/>
            </a:pPr>
            <a:r>
              <a:rPr lang="fr-FR" sz="3400" dirty="0" smtClean="0">
                <a:effectLst>
                  <a:outerShdw blurRad="38100" dist="38100" dir="2700000" algn="tl">
                    <a:srgbClr val="000000"/>
                  </a:outerShdw>
                </a:effectLst>
                <a:latin typeface="Arial" pitchFamily="34" charset="0"/>
                <a:cs typeface="Arial" pitchFamily="34" charset="0"/>
              </a:rPr>
              <a:t>8. Rappels </a:t>
            </a:r>
            <a:r>
              <a:rPr lang="fr-FR" sz="3400" dirty="0">
                <a:effectLst>
                  <a:outerShdw blurRad="38100" dist="38100" dir="2700000" algn="tl">
                    <a:srgbClr val="000000"/>
                  </a:outerShdw>
                </a:effectLst>
                <a:latin typeface="Arial" pitchFamily="34" charset="0"/>
                <a:cs typeface="Arial" pitchFamily="34" charset="0"/>
              </a:rPr>
              <a:t>sur les discrétisations</a:t>
            </a:r>
            <a:endParaRPr lang="fr-FR" sz="3400" i="1" dirty="0">
              <a:effectLst>
                <a:outerShdw blurRad="38100" dist="38100" dir="2700000" algn="tl">
                  <a:srgbClr val="000000"/>
                </a:outerShdw>
              </a:effectLst>
              <a:latin typeface="Arial" pitchFamily="34" charset="0"/>
              <a:cs typeface="Arial" pitchFamily="34" charset="0"/>
            </a:endParaRPr>
          </a:p>
        </p:txBody>
      </p:sp>
      <p:sp>
        <p:nvSpPr>
          <p:cNvPr id="139281" name="Rectangle 17"/>
          <p:cNvSpPr>
            <a:spLocks noChangeArrowheads="1"/>
          </p:cNvSpPr>
          <p:nvPr/>
        </p:nvSpPr>
        <p:spPr bwMode="auto">
          <a:xfrm>
            <a:off x="488950" y="3703638"/>
            <a:ext cx="3929063" cy="1368425"/>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Florent DEMORAES</a:t>
            </a:r>
          </a:p>
          <a:p>
            <a:pPr>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Marc SOURIS </a:t>
            </a:r>
          </a:p>
          <a:p>
            <a:pPr>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Tania SERRANO</a:t>
            </a:r>
          </a:p>
          <a:p>
            <a:pPr>
              <a:spcBef>
                <a:spcPct val="20000"/>
              </a:spcBef>
              <a:buClr>
                <a:schemeClr val="hlink"/>
              </a:buClr>
              <a:buSzPct val="80000"/>
              <a:buFont typeface="Arial" charset="0"/>
              <a:buNone/>
              <a:defRPr/>
            </a:pPr>
            <a:r>
              <a:rPr lang="fr-FR" sz="1400">
                <a:solidFill>
                  <a:srgbClr val="FFCC66"/>
                </a:solidFill>
                <a:effectLst>
                  <a:outerShdw blurRad="38100" dist="38100" dir="2700000" algn="tl">
                    <a:srgbClr val="000000"/>
                  </a:outerShdw>
                </a:effectLst>
                <a:latin typeface="Arial" pitchFamily="34" charset="0"/>
                <a:cs typeface="Arial" pitchFamily="34" charset="0"/>
              </a:rPr>
              <a:t>(</a:t>
            </a:r>
            <a:r>
              <a:rPr lang="fr-FR" sz="1400" i="1">
                <a:solidFill>
                  <a:srgbClr val="FFCC66"/>
                </a:solidFill>
                <a:effectLst>
                  <a:outerShdw blurRad="38100" dist="38100" dir="2700000" algn="tl">
                    <a:srgbClr val="000000"/>
                  </a:outerShdw>
                </a:effectLst>
                <a:latin typeface="Arial" pitchFamily="34" charset="0"/>
                <a:cs typeface="Arial" pitchFamily="34" charset="0"/>
              </a:rPr>
              <a:t>d’après Estelle Ployon - Université de Savoie</a:t>
            </a:r>
            <a:r>
              <a:rPr lang="fr-FR" sz="1400">
                <a:solidFill>
                  <a:srgbClr val="FFCC66"/>
                </a:solidFill>
                <a:effectLst>
                  <a:outerShdw blurRad="38100" dist="38100" dir="2700000" algn="tl">
                    <a:srgbClr val="000000"/>
                  </a:outerShdw>
                </a:effectLst>
                <a:latin typeface="Arial" pitchFamily="34" charset="0"/>
                <a:cs typeface="Arial" pitchFamily="34" charset="0"/>
              </a:rPr>
              <a:t>)</a:t>
            </a:r>
          </a:p>
        </p:txBody>
      </p:sp>
      <p:sp>
        <p:nvSpPr>
          <p:cNvPr id="8"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9"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2011-2012</a:t>
            </a:r>
            <a:endParaRPr lang="fr-FR" sz="1500" dirty="0">
              <a:effectLst>
                <a:outerShdw blurRad="38100" dist="38100" dir="2700000" algn="tl">
                  <a:srgbClr val="000000"/>
                </a:outerShdw>
              </a:effectLst>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544513" y="1597025"/>
            <a:ext cx="7737475" cy="587375"/>
          </a:xfrm>
          <a:prstGeom prst="rect">
            <a:avLst/>
          </a:prstGeom>
          <a:solidFill>
            <a:srgbClr val="C0C0C0">
              <a:alpha val="10001"/>
            </a:srgbClr>
          </a:solidFill>
          <a:ln w="9525">
            <a:noFill/>
            <a:miter lim="800000"/>
            <a:headEnd/>
            <a:tailEnd/>
          </a:ln>
          <a:effectLst/>
        </p:spPr>
        <p:txBody>
          <a:bodyPr>
            <a:spAutoFit/>
          </a:bodyPr>
          <a:lstStyle/>
          <a:p>
            <a:pPr algn="just" eaLnBrk="0" hangingPunct="0">
              <a:lnSpc>
                <a:spcPct val="90000"/>
              </a:lnSpc>
              <a:defRPr/>
            </a:pPr>
            <a:r>
              <a:rPr lang="fr-FR">
                <a:effectLst>
                  <a:outerShdw blurRad="38100" dist="38100" dir="2700000" algn="tl">
                    <a:srgbClr val="000000"/>
                  </a:outerShdw>
                </a:effectLst>
                <a:latin typeface="Arial" charset="0"/>
              </a:rPr>
              <a:t>Elles traduisent une concentration des individus, plus ou moins accentuée, vers les petites valeurs ou les grandes valeurs selon les cas. </a:t>
            </a:r>
          </a:p>
        </p:txBody>
      </p:sp>
      <p:pic>
        <p:nvPicPr>
          <p:cNvPr id="15363" name="Picture 3" descr="type of frequency curves"/>
          <p:cNvPicPr>
            <a:picLocks noChangeAspect="1" noChangeArrowheads="1"/>
          </p:cNvPicPr>
          <p:nvPr>
            <p:ph/>
          </p:nvPr>
        </p:nvPicPr>
        <p:blipFill>
          <a:blip r:embed="rId3" cstate="print"/>
          <a:srcRect l="35638" t="2063" r="6821" b="72221"/>
          <a:stretch>
            <a:fillRect/>
          </a:stretch>
        </p:blipFill>
        <p:spPr>
          <a:xfrm>
            <a:off x="2063750" y="2395538"/>
            <a:ext cx="4575175" cy="1273175"/>
          </a:xfrm>
          <a:noFill/>
        </p:spPr>
      </p:pic>
      <p:pic>
        <p:nvPicPr>
          <p:cNvPr id="15364" name="Picture 5" descr="type of frequency curves"/>
          <p:cNvPicPr>
            <a:picLocks noChangeAspect="1" noChangeArrowheads="1"/>
          </p:cNvPicPr>
          <p:nvPr/>
        </p:nvPicPr>
        <p:blipFill>
          <a:blip r:embed="rId3" cstate="print"/>
          <a:srcRect l="3749" t="33913" r="37187" b="39383"/>
          <a:stretch>
            <a:fillRect/>
          </a:stretch>
        </p:blipFill>
        <p:spPr bwMode="auto">
          <a:xfrm>
            <a:off x="2114550" y="5381625"/>
            <a:ext cx="4546600" cy="1296988"/>
          </a:xfrm>
          <a:prstGeom prst="rect">
            <a:avLst/>
          </a:prstGeom>
          <a:noFill/>
          <a:ln w="9525">
            <a:noFill/>
            <a:miter lim="800000"/>
            <a:headEnd/>
            <a:tailEnd/>
          </a:ln>
        </p:spPr>
      </p:pic>
      <p:sp>
        <p:nvSpPr>
          <p:cNvPr id="200710" name="Rectangle 6"/>
          <p:cNvSpPr>
            <a:spLocks noChangeArrowheads="1"/>
          </p:cNvSpPr>
          <p:nvPr/>
        </p:nvSpPr>
        <p:spPr bwMode="auto">
          <a:xfrm>
            <a:off x="557213" y="4264025"/>
            <a:ext cx="7800975" cy="835025"/>
          </a:xfrm>
          <a:prstGeom prst="rect">
            <a:avLst/>
          </a:prstGeom>
          <a:solidFill>
            <a:srgbClr val="C0C0C0">
              <a:alpha val="10001"/>
            </a:srgbClr>
          </a:solidFill>
          <a:ln w="9525" algn="ctr">
            <a:noFill/>
            <a:miter lim="800000"/>
            <a:headEnd/>
            <a:tailEnd/>
          </a:ln>
          <a:effectLst/>
        </p:spPr>
        <p:txBody>
          <a:bodyPr>
            <a:spAutoFit/>
          </a:bodyPr>
          <a:lstStyle/>
          <a:p>
            <a:pPr algn="just" eaLnBrk="0" hangingPunct="0">
              <a:lnSpc>
                <a:spcPct val="90000"/>
              </a:lnSpc>
              <a:defRPr/>
            </a:pPr>
            <a:r>
              <a:rPr lang="fr-FR">
                <a:effectLst>
                  <a:outerShdw blurRad="38100" dist="38100" dir="2700000" algn="tl">
                    <a:srgbClr val="000000"/>
                  </a:outerShdw>
                </a:effectLst>
                <a:latin typeface="Arial" charset="0"/>
              </a:rPr>
              <a:t>Elles traduisent une augmentation ou une diminution exponentielles des indiviudus (très forte représentation des fortes ou faibles valeurs). Il s’agit de distributions assez fréquentes.</a:t>
            </a:r>
          </a:p>
        </p:txBody>
      </p:sp>
      <p:sp>
        <p:nvSpPr>
          <p:cNvPr id="200711" name="Text Box 7"/>
          <p:cNvSpPr txBox="1">
            <a:spLocks noChangeArrowheads="1"/>
          </p:cNvSpPr>
          <p:nvPr/>
        </p:nvSpPr>
        <p:spPr bwMode="auto">
          <a:xfrm>
            <a:off x="517525" y="1138238"/>
            <a:ext cx="6464300" cy="366712"/>
          </a:xfrm>
          <a:prstGeom prst="rect">
            <a:avLst/>
          </a:prstGeom>
          <a:noFill/>
          <a:ln w="9525">
            <a:noFill/>
            <a:miter lim="800000"/>
            <a:headEnd/>
            <a:tailEnd/>
          </a:ln>
          <a:effectLst/>
        </p:spPr>
        <p:txBody>
          <a:bodyPr>
            <a:spAutoFit/>
          </a:bodyPr>
          <a:lstStyle/>
          <a:p>
            <a:pPr eaLnBrk="0" hangingPunct="0">
              <a:defRPr/>
            </a:pPr>
            <a:r>
              <a:rPr lang="fr-FR">
                <a:solidFill>
                  <a:srgbClr val="FFCC66"/>
                </a:solidFill>
                <a:effectLst>
                  <a:outerShdw blurRad="38100" dist="38100" dir="2700000" algn="tl">
                    <a:srgbClr val="000000"/>
                  </a:outerShdw>
                </a:effectLst>
                <a:latin typeface="Arial" charset="0"/>
                <a:sym typeface="Wingdings" pitchFamily="2" charset="2"/>
              </a:rPr>
              <a:t>Les</a:t>
            </a:r>
            <a:r>
              <a:rPr lang="fr-FR">
                <a:solidFill>
                  <a:srgbClr val="FFCC66"/>
                </a:solidFill>
                <a:effectLst>
                  <a:outerShdw blurRad="38100" dist="38100" dir="2700000" algn="tl">
                    <a:srgbClr val="000000"/>
                  </a:outerShdw>
                </a:effectLst>
                <a:latin typeface="Arial" charset="0"/>
              </a:rPr>
              <a:t> distributions asymétriques :</a:t>
            </a:r>
          </a:p>
        </p:txBody>
      </p:sp>
      <p:sp>
        <p:nvSpPr>
          <p:cNvPr id="200712" name="Rectangle 8"/>
          <p:cNvSpPr>
            <a:spLocks noRot="1" noChangeArrowheads="1"/>
          </p:cNvSpPr>
          <p:nvPr/>
        </p:nvSpPr>
        <p:spPr bwMode="auto">
          <a:xfrm>
            <a:off x="0" y="4127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Les grandes familles de distributions</a:t>
            </a:r>
            <a:endParaRPr lang="fr-FR" sz="3200" i="1">
              <a:effectLst>
                <a:outerShdw blurRad="38100" dist="38100" dir="2700000" algn="tl">
                  <a:srgbClr val="000000"/>
                </a:outerShdw>
              </a:effectLst>
              <a:latin typeface="Arial" charset="0"/>
            </a:endParaRPr>
          </a:p>
        </p:txBody>
      </p:sp>
      <p:sp>
        <p:nvSpPr>
          <p:cNvPr id="200713" name="Text Box 9"/>
          <p:cNvSpPr txBox="1">
            <a:spLocks noChangeArrowheads="1"/>
          </p:cNvSpPr>
          <p:nvPr/>
        </p:nvSpPr>
        <p:spPr bwMode="auto">
          <a:xfrm>
            <a:off x="542925" y="3830638"/>
            <a:ext cx="6464300" cy="366712"/>
          </a:xfrm>
          <a:prstGeom prst="rect">
            <a:avLst/>
          </a:prstGeom>
          <a:noFill/>
          <a:ln w="9525">
            <a:noFill/>
            <a:miter lim="800000"/>
            <a:headEnd/>
            <a:tailEnd/>
          </a:ln>
          <a:effectLst/>
        </p:spPr>
        <p:txBody>
          <a:bodyPr>
            <a:spAutoFit/>
          </a:bodyPr>
          <a:lstStyle/>
          <a:p>
            <a:pPr eaLnBrk="0" hangingPunct="0">
              <a:defRPr/>
            </a:pPr>
            <a:r>
              <a:rPr lang="fr-FR">
                <a:solidFill>
                  <a:srgbClr val="FFCC66"/>
                </a:solidFill>
                <a:effectLst>
                  <a:outerShdw blurRad="38100" dist="38100" dir="2700000" algn="tl">
                    <a:srgbClr val="000000"/>
                  </a:outerShdw>
                </a:effectLst>
                <a:latin typeface="Arial" charset="0"/>
                <a:sym typeface="Wingdings" pitchFamily="2" charset="2"/>
              </a:rPr>
              <a:t>Les</a:t>
            </a:r>
            <a:r>
              <a:rPr lang="fr-FR">
                <a:solidFill>
                  <a:srgbClr val="FFCC66"/>
                </a:solidFill>
                <a:effectLst>
                  <a:outerShdw blurRad="38100" dist="38100" dir="2700000" algn="tl">
                    <a:srgbClr val="000000"/>
                  </a:outerShdw>
                </a:effectLst>
                <a:latin typeface="Arial" charset="0"/>
              </a:rPr>
              <a:t> distributions exponentielles et logarithmiques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3" descr="type of frequency curves"/>
          <p:cNvPicPr>
            <a:picLocks noChangeAspect="1" noChangeArrowheads="1"/>
          </p:cNvPicPr>
          <p:nvPr/>
        </p:nvPicPr>
        <p:blipFill>
          <a:blip r:embed="rId3" cstate="print"/>
          <a:srcRect l="44049" t="67175" r="14536" b="6770"/>
          <a:stretch>
            <a:fillRect/>
          </a:stretch>
        </p:blipFill>
        <p:spPr bwMode="auto">
          <a:xfrm>
            <a:off x="4606925" y="4032250"/>
            <a:ext cx="3529013" cy="1739900"/>
          </a:xfrm>
          <a:prstGeom prst="rect">
            <a:avLst/>
          </a:prstGeom>
          <a:noFill/>
          <a:ln w="9525">
            <a:noFill/>
            <a:miter lim="800000"/>
            <a:headEnd/>
            <a:tailEnd/>
          </a:ln>
        </p:spPr>
      </p:pic>
      <p:pic>
        <p:nvPicPr>
          <p:cNvPr id="16387" name="Picture 4" descr="type of frequency curves"/>
          <p:cNvPicPr>
            <a:picLocks noChangeAspect="1" noChangeArrowheads="1"/>
          </p:cNvPicPr>
          <p:nvPr/>
        </p:nvPicPr>
        <p:blipFill>
          <a:blip r:embed="rId3" cstate="print"/>
          <a:srcRect l="10672" t="67340" r="57416" b="6262"/>
          <a:stretch>
            <a:fillRect/>
          </a:stretch>
        </p:blipFill>
        <p:spPr bwMode="auto">
          <a:xfrm>
            <a:off x="1006475" y="4070350"/>
            <a:ext cx="2663825" cy="1725613"/>
          </a:xfrm>
          <a:prstGeom prst="rect">
            <a:avLst/>
          </a:prstGeom>
          <a:noFill/>
          <a:ln w="9525">
            <a:noFill/>
            <a:miter lim="800000"/>
            <a:headEnd/>
            <a:tailEnd/>
          </a:ln>
        </p:spPr>
      </p:pic>
      <p:sp>
        <p:nvSpPr>
          <p:cNvPr id="202757" name="Text Box 5"/>
          <p:cNvSpPr txBox="1">
            <a:spLocks noChangeArrowheads="1"/>
          </p:cNvSpPr>
          <p:nvPr/>
        </p:nvSpPr>
        <p:spPr bwMode="auto">
          <a:xfrm>
            <a:off x="582613" y="2060575"/>
            <a:ext cx="8169275" cy="1330325"/>
          </a:xfrm>
          <a:prstGeom prst="rect">
            <a:avLst/>
          </a:prstGeom>
          <a:solidFill>
            <a:srgbClr val="C0C0C0">
              <a:alpha val="10001"/>
            </a:srgbClr>
          </a:solidFill>
          <a:ln w="9525">
            <a:noFill/>
            <a:miter lim="800000"/>
            <a:headEnd/>
            <a:tailEnd/>
          </a:ln>
          <a:effectLst/>
        </p:spPr>
        <p:txBody>
          <a:bodyPr>
            <a:spAutoFit/>
          </a:bodyPr>
          <a:lstStyle/>
          <a:p>
            <a:pPr eaLnBrk="0" hangingPunct="0">
              <a:lnSpc>
                <a:spcPct val="90000"/>
              </a:lnSpc>
              <a:defRPr/>
            </a:pPr>
            <a:r>
              <a:rPr lang="fr-FR">
                <a:effectLst>
                  <a:outerShdw blurRad="38100" dist="38100" dir="2700000" algn="tl">
                    <a:srgbClr val="000000"/>
                  </a:outerShdw>
                </a:effectLst>
                <a:latin typeface="Arial" charset="0"/>
                <a:cs typeface="Tahoma" pitchFamily="34" charset="0"/>
              </a:rPr>
              <a:t>Elles correspondent à des distributions où la variable est en fait composée de sous - populations ayant chacune son ordre de grandeur et sa dispersion propre. Dans ce cas, la plupart des paramètres statistiques (moyenne, écart type…) sont sans signification et sans utilité; seuls des graphiques permettent une analyse correcte.</a:t>
            </a:r>
          </a:p>
        </p:txBody>
      </p:sp>
      <p:sp>
        <p:nvSpPr>
          <p:cNvPr id="202758" name="Text Box 6"/>
          <p:cNvSpPr txBox="1">
            <a:spLocks noChangeArrowheads="1"/>
          </p:cNvSpPr>
          <p:nvPr/>
        </p:nvSpPr>
        <p:spPr bwMode="auto">
          <a:xfrm>
            <a:off x="593725" y="1557338"/>
            <a:ext cx="6464300" cy="366712"/>
          </a:xfrm>
          <a:prstGeom prst="rect">
            <a:avLst/>
          </a:prstGeom>
          <a:noFill/>
          <a:ln w="9525">
            <a:noFill/>
            <a:miter lim="800000"/>
            <a:headEnd/>
            <a:tailEnd/>
          </a:ln>
          <a:effectLst/>
        </p:spPr>
        <p:txBody>
          <a:bodyPr>
            <a:spAutoFit/>
          </a:bodyPr>
          <a:lstStyle/>
          <a:p>
            <a:pPr eaLnBrk="0" hangingPunct="0">
              <a:defRPr/>
            </a:pPr>
            <a:r>
              <a:rPr lang="fr-FR">
                <a:solidFill>
                  <a:srgbClr val="FFCC66"/>
                </a:solidFill>
                <a:effectLst>
                  <a:outerShdw blurRad="38100" dist="38100" dir="2700000" algn="tl">
                    <a:srgbClr val="000000"/>
                  </a:outerShdw>
                </a:effectLst>
                <a:latin typeface="Arial" charset="0"/>
                <a:sym typeface="Wingdings" pitchFamily="2" charset="2"/>
              </a:rPr>
              <a:t>Les</a:t>
            </a:r>
            <a:r>
              <a:rPr lang="fr-FR">
                <a:solidFill>
                  <a:srgbClr val="FFCC66"/>
                </a:solidFill>
                <a:effectLst>
                  <a:outerShdw blurRad="38100" dist="38100" dir="2700000" algn="tl">
                    <a:srgbClr val="000000"/>
                  </a:outerShdw>
                </a:effectLst>
                <a:latin typeface="Arial" charset="0"/>
              </a:rPr>
              <a:t> distributions bimodales et plurimodales :</a:t>
            </a:r>
          </a:p>
        </p:txBody>
      </p:sp>
      <p:sp>
        <p:nvSpPr>
          <p:cNvPr id="202760" name="Rectangle 8"/>
          <p:cNvSpPr>
            <a:spLocks noRot="1" noChangeArrowheads="1"/>
          </p:cNvSpPr>
          <p:nvPr/>
        </p:nvSpPr>
        <p:spPr bwMode="auto">
          <a:xfrm>
            <a:off x="0" y="4127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Les grandes familles de distributions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438150" y="4451350"/>
            <a:ext cx="8169275" cy="558800"/>
          </a:xfrm>
          <a:prstGeom prst="rect">
            <a:avLst/>
          </a:prstGeom>
          <a:solidFill>
            <a:srgbClr val="C0C0C0">
              <a:alpha val="10001"/>
            </a:srgbClr>
          </a:solidFill>
          <a:ln w="9525" algn="ctr">
            <a:noFill/>
            <a:miter lim="800000"/>
            <a:headEnd/>
            <a:tailEnd/>
          </a:ln>
          <a:effectLst/>
        </p:spPr>
        <p:txBody>
          <a:bodyPr>
            <a:spAutoFit/>
          </a:bodyPr>
          <a:lstStyle/>
          <a:p>
            <a:pPr eaLnBrk="0" hangingPunct="0">
              <a:lnSpc>
                <a:spcPct val="85000"/>
              </a:lnSpc>
              <a:defRPr/>
            </a:pPr>
            <a:r>
              <a:rPr lang="fr-FR">
                <a:effectLst>
                  <a:outerShdw blurRad="38100" dist="38100" dir="2700000" algn="tl">
                    <a:srgbClr val="000000"/>
                  </a:outerShdw>
                </a:effectLst>
                <a:latin typeface="Arial" charset="0"/>
                <a:cs typeface="Tahoma" pitchFamily="34" charset="0"/>
              </a:rPr>
              <a:t>Elles sont caractérisées par le fait que toutes les valeurs possibles de la variable ont des fréquences égales. Distributions assez rares.</a:t>
            </a:r>
          </a:p>
        </p:txBody>
      </p:sp>
      <p:pic>
        <p:nvPicPr>
          <p:cNvPr id="17411" name="Picture 3"/>
          <p:cNvPicPr>
            <a:picLocks noChangeAspect="1" noChangeArrowheads="1"/>
          </p:cNvPicPr>
          <p:nvPr>
            <p:ph sz="half" idx="1"/>
          </p:nvPr>
        </p:nvPicPr>
        <p:blipFill>
          <a:blip r:embed="rId3" cstate="print"/>
          <a:srcRect/>
          <a:stretch>
            <a:fillRect/>
          </a:stretch>
        </p:blipFill>
        <p:spPr>
          <a:xfrm>
            <a:off x="2843213" y="5165725"/>
            <a:ext cx="2905125" cy="1546225"/>
          </a:xfrm>
          <a:noFill/>
        </p:spPr>
      </p:pic>
      <p:sp>
        <p:nvSpPr>
          <p:cNvPr id="204804" name="Text Box 4"/>
          <p:cNvSpPr txBox="1">
            <a:spLocks noChangeArrowheads="1"/>
          </p:cNvSpPr>
          <p:nvPr/>
        </p:nvSpPr>
        <p:spPr bwMode="auto">
          <a:xfrm>
            <a:off x="395288" y="1565275"/>
            <a:ext cx="8220075" cy="792163"/>
          </a:xfrm>
          <a:prstGeom prst="rect">
            <a:avLst/>
          </a:prstGeom>
          <a:solidFill>
            <a:srgbClr val="C0C0C0">
              <a:alpha val="10001"/>
            </a:srgbClr>
          </a:solidFill>
          <a:ln w="9525" algn="ctr">
            <a:noFill/>
            <a:miter lim="800000"/>
            <a:headEnd/>
            <a:tailEnd/>
          </a:ln>
          <a:effectLst/>
        </p:spPr>
        <p:txBody>
          <a:bodyPr>
            <a:spAutoFit/>
          </a:bodyPr>
          <a:lstStyle/>
          <a:p>
            <a:pPr eaLnBrk="0" hangingPunct="0">
              <a:lnSpc>
                <a:spcPct val="85000"/>
              </a:lnSpc>
              <a:defRPr/>
            </a:pPr>
            <a:r>
              <a:rPr lang="fr-FR">
                <a:effectLst>
                  <a:outerShdw blurRad="38100" dist="38100" dir="2700000" algn="tl">
                    <a:srgbClr val="000000"/>
                  </a:outerShdw>
                </a:effectLst>
                <a:latin typeface="Arial" charset="0"/>
                <a:cs typeface="Tahoma" pitchFamily="34" charset="0"/>
              </a:rPr>
              <a:t>Elles sont caractérisées par le fait que les valeurs moyennes sont sous représentées par rapport aux valeurs faibles et élevées. Distributions assez rares.</a:t>
            </a:r>
          </a:p>
        </p:txBody>
      </p:sp>
      <p:pic>
        <p:nvPicPr>
          <p:cNvPr id="17413" name="Picture 5" descr="type of frequency curves"/>
          <p:cNvPicPr>
            <a:picLocks noChangeAspect="1" noChangeArrowheads="1"/>
          </p:cNvPicPr>
          <p:nvPr>
            <p:ph sz="half" idx="2"/>
          </p:nvPr>
        </p:nvPicPr>
        <p:blipFill>
          <a:blip r:embed="rId4" cstate="print"/>
          <a:srcRect l="64420" t="34741" r="3302" b="39131"/>
          <a:stretch>
            <a:fillRect/>
          </a:stretch>
        </p:blipFill>
        <p:spPr>
          <a:xfrm>
            <a:off x="3071813" y="2508250"/>
            <a:ext cx="2338387" cy="1392238"/>
          </a:xfrm>
          <a:noFill/>
        </p:spPr>
      </p:pic>
      <p:sp>
        <p:nvSpPr>
          <p:cNvPr id="204808" name="Text Box 8"/>
          <p:cNvSpPr txBox="1">
            <a:spLocks noChangeArrowheads="1"/>
          </p:cNvSpPr>
          <p:nvPr/>
        </p:nvSpPr>
        <p:spPr bwMode="auto">
          <a:xfrm>
            <a:off x="454025" y="4016375"/>
            <a:ext cx="3314700" cy="366713"/>
          </a:xfrm>
          <a:prstGeom prst="rect">
            <a:avLst/>
          </a:prstGeom>
          <a:noFill/>
          <a:ln w="9525" algn="ctr">
            <a:noFill/>
            <a:miter lim="800000"/>
            <a:headEnd/>
            <a:tailEnd/>
          </a:ln>
          <a:effectLst/>
        </p:spPr>
        <p:txBody>
          <a:bodyPr>
            <a:spAutoFit/>
          </a:bodyPr>
          <a:lstStyle/>
          <a:p>
            <a:pPr>
              <a:spcBef>
                <a:spcPct val="50000"/>
              </a:spcBef>
              <a:defRPr/>
            </a:pPr>
            <a:r>
              <a:rPr lang="fr-FR">
                <a:solidFill>
                  <a:srgbClr val="FFCC66"/>
                </a:solidFill>
                <a:effectLst>
                  <a:outerShdw blurRad="38100" dist="38100" dir="2700000" algn="tl">
                    <a:srgbClr val="000000"/>
                  </a:outerShdw>
                </a:effectLst>
                <a:latin typeface="Arial" charset="0"/>
              </a:rPr>
              <a:t>Les distributions uniformes :</a:t>
            </a:r>
          </a:p>
        </p:txBody>
      </p:sp>
      <p:sp>
        <p:nvSpPr>
          <p:cNvPr id="204809" name="Text Box 9"/>
          <p:cNvSpPr txBox="1">
            <a:spLocks noChangeArrowheads="1"/>
          </p:cNvSpPr>
          <p:nvPr/>
        </p:nvSpPr>
        <p:spPr bwMode="auto">
          <a:xfrm>
            <a:off x="390525" y="1158875"/>
            <a:ext cx="4152900" cy="366713"/>
          </a:xfrm>
          <a:prstGeom prst="rect">
            <a:avLst/>
          </a:prstGeom>
          <a:noFill/>
          <a:ln w="9525" algn="ctr">
            <a:noFill/>
            <a:miter lim="800000"/>
            <a:headEnd/>
            <a:tailEnd/>
          </a:ln>
          <a:effectLst/>
        </p:spPr>
        <p:txBody>
          <a:bodyPr>
            <a:spAutoFit/>
          </a:bodyPr>
          <a:lstStyle/>
          <a:p>
            <a:pPr>
              <a:spcBef>
                <a:spcPct val="50000"/>
              </a:spcBef>
              <a:defRPr/>
            </a:pPr>
            <a:r>
              <a:rPr lang="fr-FR">
                <a:solidFill>
                  <a:srgbClr val="FFCC66"/>
                </a:solidFill>
                <a:effectLst>
                  <a:outerShdw blurRad="38100" dist="38100" dir="2700000" algn="tl">
                    <a:srgbClr val="000000"/>
                  </a:outerShdw>
                </a:effectLst>
                <a:latin typeface="Arial" charset="0"/>
              </a:rPr>
              <a:t>Les distributions en forme de U :</a:t>
            </a:r>
          </a:p>
        </p:txBody>
      </p:sp>
      <p:sp>
        <p:nvSpPr>
          <p:cNvPr id="204810" name="Rectangle 10"/>
          <p:cNvSpPr>
            <a:spLocks noRot="1" noChangeArrowheads="1"/>
          </p:cNvSpPr>
          <p:nvPr/>
        </p:nvSpPr>
        <p:spPr bwMode="auto">
          <a:xfrm>
            <a:off x="0" y="361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Les grandes familles de distributions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Quelques méthodes de discrétisation</a:t>
            </a:r>
            <a:endParaRPr lang="fr-FR" sz="4400" b="1">
              <a:solidFill>
                <a:srgbClr val="FFFF00"/>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609600" y="1296988"/>
            <a:ext cx="5010150"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pitchFamily="34" charset="0"/>
                <a:cs typeface="Arial" pitchFamily="34" charset="0"/>
              </a:rPr>
              <a:t>1. Discrétisation selon l’écart à la moyenne</a:t>
            </a:r>
          </a:p>
        </p:txBody>
      </p:sp>
      <p:sp>
        <p:nvSpPr>
          <p:cNvPr id="169987" name="Text Box 3"/>
          <p:cNvSpPr txBox="1">
            <a:spLocks noChangeArrowheads="1"/>
          </p:cNvSpPr>
          <p:nvPr/>
        </p:nvSpPr>
        <p:spPr bwMode="auto">
          <a:xfrm>
            <a:off x="593725" y="1817688"/>
            <a:ext cx="8077200" cy="2235200"/>
          </a:xfrm>
          <a:prstGeom prst="rect">
            <a:avLst/>
          </a:prstGeom>
          <a:solidFill>
            <a:srgbClr val="C0C0C0">
              <a:alpha val="10001"/>
            </a:srgbClr>
          </a:solidFill>
          <a:ln w="9525">
            <a:noFill/>
            <a:miter lim="800000"/>
            <a:headEnd/>
            <a:tailEnd/>
          </a:ln>
          <a:effectLst/>
        </p:spPr>
        <p:txBody>
          <a:bodyPr>
            <a:spAutoFit/>
          </a:bodyPr>
          <a:lstStyle/>
          <a:p>
            <a:pPr eaLnBrk="0" hangingPunct="0">
              <a:lnSpc>
                <a:spcPct val="85000"/>
              </a:lnSpc>
              <a:spcAft>
                <a:spcPct val="50000"/>
              </a:spcAft>
              <a:defRPr/>
            </a:pPr>
            <a:r>
              <a:rPr lang="fr-FR">
                <a:effectLst>
                  <a:outerShdw blurRad="38100" dist="38100" dir="2700000" algn="tl">
                    <a:srgbClr val="000000"/>
                  </a:outerShdw>
                </a:effectLst>
                <a:latin typeface="Arial" pitchFamily="34" charset="0"/>
                <a:cs typeface="Arial" pitchFamily="34" charset="0"/>
              </a:rPr>
              <a:t>Cette méthode est caractérisée par le fait que toutes les classes ont une même étendue, égale à l'écart-type (ou à un multiple de l’écart-type), sauf les classes extrêmes.</a:t>
            </a:r>
          </a:p>
          <a:p>
            <a:pPr eaLnBrk="0" hangingPunct="0">
              <a:lnSpc>
                <a:spcPct val="85000"/>
              </a:lnSpc>
              <a:spcAft>
                <a:spcPct val="50000"/>
              </a:spcAft>
              <a:defRPr/>
            </a:pPr>
            <a:r>
              <a:rPr lang="fr-FR">
                <a:effectLst>
                  <a:outerShdw blurRad="38100" dist="38100" dir="2700000" algn="tl">
                    <a:srgbClr val="000000"/>
                  </a:outerShdw>
                </a:effectLst>
                <a:latin typeface="Arial" pitchFamily="34" charset="0"/>
                <a:cs typeface="Arial" pitchFamily="34" charset="0"/>
              </a:rPr>
              <a:t>Si le nombre de classes est impair, la moyenne de la série se trouvera à cheval sur la classe centrale et si le nombre de classes est pair, la moyenne correspondra à une borne de classe. </a:t>
            </a:r>
          </a:p>
          <a:p>
            <a:pPr eaLnBrk="0" hangingPunct="0">
              <a:lnSpc>
                <a:spcPct val="85000"/>
              </a:lnSpc>
              <a:spcAft>
                <a:spcPct val="50000"/>
              </a:spcAft>
              <a:defRPr/>
            </a:pPr>
            <a:r>
              <a:rPr lang="fr-FR">
                <a:effectLst>
                  <a:outerShdw blurRad="38100" dist="38100" dir="2700000" algn="tl">
                    <a:srgbClr val="000000"/>
                  </a:outerShdw>
                </a:effectLst>
                <a:latin typeface="Arial" pitchFamily="34" charset="0"/>
                <a:cs typeface="Arial" pitchFamily="34" charset="0"/>
              </a:rPr>
              <a:t>Cette méthode de discrétisation s’applique en principe aux distributions normales ou proches de la normalité.</a:t>
            </a:r>
          </a:p>
        </p:txBody>
      </p:sp>
      <p:sp>
        <p:nvSpPr>
          <p:cNvPr id="169994" name="Rectangle 10"/>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Méthodes de discrétisation</a:t>
            </a:r>
            <a:endParaRPr lang="fr-FR" sz="3200" i="1">
              <a:effectLst>
                <a:outerShdw blurRad="38100" dist="38100" dir="2700000" algn="tl">
                  <a:srgbClr val="000000"/>
                </a:outerShdw>
              </a:effectLst>
              <a:latin typeface="Arial" pitchFamily="34" charset="0"/>
              <a:cs typeface="Arial" pitchFamily="34" charset="0"/>
            </a:endParaRPr>
          </a:p>
        </p:txBody>
      </p:sp>
      <p:pic>
        <p:nvPicPr>
          <p:cNvPr id="19461" name="Picture 13"/>
          <p:cNvPicPr>
            <a:picLocks noChangeAspect="1" noChangeArrowheads="1"/>
          </p:cNvPicPr>
          <p:nvPr/>
        </p:nvPicPr>
        <p:blipFill>
          <a:blip r:embed="rId3" cstate="print"/>
          <a:srcRect l="45105" t="22667" r="7083" b="31999"/>
          <a:stretch>
            <a:fillRect/>
          </a:stretch>
        </p:blipFill>
        <p:spPr bwMode="auto">
          <a:xfrm>
            <a:off x="5130800" y="4086225"/>
            <a:ext cx="3530600" cy="2378075"/>
          </a:xfrm>
          <a:prstGeom prst="rect">
            <a:avLst/>
          </a:prstGeom>
          <a:noFill/>
          <a:ln w="9525">
            <a:noFill/>
            <a:miter lim="800000"/>
            <a:headEnd/>
            <a:tailEnd/>
          </a:ln>
        </p:spPr>
      </p:pic>
      <p:grpSp>
        <p:nvGrpSpPr>
          <p:cNvPr id="19462" name="Group 22"/>
          <p:cNvGrpSpPr>
            <a:grpSpLocks/>
          </p:cNvGrpSpPr>
          <p:nvPr/>
        </p:nvGrpSpPr>
        <p:grpSpPr bwMode="auto">
          <a:xfrm>
            <a:off x="2590800" y="5016500"/>
            <a:ext cx="2463800" cy="1447800"/>
            <a:chOff x="1184" y="3224"/>
            <a:chExt cx="1552" cy="912"/>
          </a:xfrm>
        </p:grpSpPr>
        <p:pic>
          <p:nvPicPr>
            <p:cNvPr id="19468" name="Picture 12"/>
            <p:cNvPicPr>
              <a:picLocks noChangeAspect="1" noChangeArrowheads="1"/>
            </p:cNvPicPr>
            <p:nvPr/>
          </p:nvPicPr>
          <p:blipFill>
            <a:blip r:embed="rId4" cstate="print"/>
            <a:srcRect l="61250" t="34334" r="25104" b="52832"/>
            <a:stretch>
              <a:fillRect/>
            </a:stretch>
          </p:blipFill>
          <p:spPr bwMode="auto">
            <a:xfrm>
              <a:off x="1184" y="3224"/>
              <a:ext cx="1552" cy="912"/>
            </a:xfrm>
            <a:prstGeom prst="rect">
              <a:avLst/>
            </a:prstGeom>
            <a:noFill/>
            <a:ln w="9525">
              <a:noFill/>
              <a:miter lim="800000"/>
              <a:headEnd/>
              <a:tailEnd/>
            </a:ln>
          </p:spPr>
        </p:pic>
        <p:sp>
          <p:nvSpPr>
            <p:cNvPr id="170001" name="Rectangle 17"/>
            <p:cNvSpPr>
              <a:spLocks noChangeArrowheads="1"/>
            </p:cNvSpPr>
            <p:nvPr/>
          </p:nvSpPr>
          <p:spPr bwMode="auto">
            <a:xfrm>
              <a:off x="1208" y="3556"/>
              <a:ext cx="560" cy="233"/>
            </a:xfrm>
            <a:prstGeom prst="rect">
              <a:avLst/>
            </a:prstGeom>
            <a:noFill/>
            <a:ln w="38100">
              <a:solidFill>
                <a:srgbClr val="FF9900"/>
              </a:solidFill>
              <a:miter lim="800000"/>
              <a:headEnd/>
              <a:tailEnd/>
            </a:ln>
            <a:effectLst/>
          </p:spPr>
          <p:txBody>
            <a:bodyPr anchor="ctr">
              <a:spAutoFit/>
            </a:bodyPr>
            <a:lstStyle/>
            <a:p>
              <a:pPr>
                <a:defRPr/>
              </a:pPr>
              <a:endParaRPr lang="fr-FR">
                <a:latin typeface="Arial" pitchFamily="34" charset="0"/>
                <a:cs typeface="Arial" pitchFamily="34" charset="0"/>
              </a:endParaRPr>
            </a:p>
          </p:txBody>
        </p:sp>
      </p:grpSp>
      <p:sp>
        <p:nvSpPr>
          <p:cNvPr id="170003" name="Text Box 19"/>
          <p:cNvSpPr txBox="1">
            <a:spLocks noChangeArrowheads="1"/>
          </p:cNvSpPr>
          <p:nvPr/>
        </p:nvSpPr>
        <p:spPr bwMode="auto">
          <a:xfrm>
            <a:off x="520700" y="5016500"/>
            <a:ext cx="2019300" cy="1670050"/>
          </a:xfrm>
          <a:prstGeom prst="rect">
            <a:avLst/>
          </a:prstGeom>
          <a:noFill/>
          <a:ln w="9525">
            <a:noFill/>
            <a:miter lim="800000"/>
            <a:headEnd/>
            <a:tailEnd/>
          </a:ln>
          <a:effectLst/>
        </p:spPr>
        <p:txBody>
          <a:bodyPr>
            <a:spAutoFit/>
          </a:bodyPr>
          <a:lstStyle/>
          <a:p>
            <a:pPr>
              <a:lnSpc>
                <a:spcPct val="85000"/>
              </a:lnSpc>
              <a:spcBef>
                <a:spcPct val="50000"/>
              </a:spcBef>
              <a:defRPr/>
            </a:pPr>
            <a:r>
              <a:rPr lang="fr-FR" sz="1600">
                <a:effectLst>
                  <a:outerShdw blurRad="38100" dist="38100" dir="2700000" algn="tl">
                    <a:srgbClr val="000000"/>
                  </a:outerShdw>
                </a:effectLst>
                <a:latin typeface="Arial" pitchFamily="34" charset="0"/>
                <a:cs typeface="Arial" pitchFamily="34" charset="0"/>
              </a:rPr>
              <a:t>Moyenne à cheval sur la classe centrale</a:t>
            </a:r>
          </a:p>
          <a:p>
            <a:pPr>
              <a:lnSpc>
                <a:spcPct val="85000"/>
              </a:lnSpc>
              <a:spcBef>
                <a:spcPct val="50000"/>
              </a:spcBef>
              <a:defRPr/>
            </a:pPr>
            <a:r>
              <a:rPr lang="fr-FR" sz="1600">
                <a:effectLst>
                  <a:outerShdw blurRad="38100" dist="38100" dir="2700000" algn="tl">
                    <a:srgbClr val="000000"/>
                  </a:outerShdw>
                </a:effectLst>
                <a:latin typeface="Arial" pitchFamily="34" charset="0"/>
                <a:cs typeface="Arial" pitchFamily="34" charset="0"/>
              </a:rPr>
              <a:t>Étendue des classes égale à l’écart type. Ex: 2.29+0.32=2.61</a:t>
            </a:r>
          </a:p>
        </p:txBody>
      </p:sp>
      <p:grpSp>
        <p:nvGrpSpPr>
          <p:cNvPr id="19464" name="Group 21"/>
          <p:cNvGrpSpPr>
            <a:grpSpLocks/>
          </p:cNvGrpSpPr>
          <p:nvPr/>
        </p:nvGrpSpPr>
        <p:grpSpPr bwMode="auto">
          <a:xfrm>
            <a:off x="1320800" y="4076703"/>
            <a:ext cx="3746500" cy="814388"/>
            <a:chOff x="664" y="2632"/>
            <a:chExt cx="2360" cy="513"/>
          </a:xfrm>
        </p:grpSpPr>
        <p:pic>
          <p:nvPicPr>
            <p:cNvPr id="19465" name="Picture 14"/>
            <p:cNvPicPr>
              <a:picLocks noChangeAspect="1" noChangeArrowheads="1"/>
            </p:cNvPicPr>
            <p:nvPr/>
          </p:nvPicPr>
          <p:blipFill>
            <a:blip r:embed="rId4" cstate="print"/>
            <a:srcRect l="41251" t="21666" r="28020" b="67833"/>
            <a:stretch>
              <a:fillRect/>
            </a:stretch>
          </p:blipFill>
          <p:spPr bwMode="auto">
            <a:xfrm>
              <a:off x="664" y="2632"/>
              <a:ext cx="2360" cy="504"/>
            </a:xfrm>
            <a:prstGeom prst="rect">
              <a:avLst/>
            </a:prstGeom>
            <a:noFill/>
            <a:ln w="9525">
              <a:noFill/>
              <a:miter lim="800000"/>
              <a:headEnd/>
              <a:tailEnd/>
            </a:ln>
          </p:spPr>
        </p:pic>
        <p:sp>
          <p:nvSpPr>
            <p:cNvPr id="170002" name="Rectangle 18"/>
            <p:cNvSpPr>
              <a:spLocks noChangeArrowheads="1"/>
            </p:cNvSpPr>
            <p:nvPr/>
          </p:nvSpPr>
          <p:spPr bwMode="auto">
            <a:xfrm>
              <a:off x="760" y="2912"/>
              <a:ext cx="560" cy="233"/>
            </a:xfrm>
            <a:prstGeom prst="rect">
              <a:avLst/>
            </a:prstGeom>
            <a:noFill/>
            <a:ln w="38100">
              <a:solidFill>
                <a:srgbClr val="FF9900"/>
              </a:solidFill>
              <a:miter lim="800000"/>
              <a:headEnd/>
              <a:tailEnd/>
            </a:ln>
            <a:effectLst/>
          </p:spPr>
          <p:txBody>
            <a:bodyPr anchor="ctr">
              <a:spAutoFit/>
            </a:bodyPr>
            <a:lstStyle/>
            <a:p>
              <a:pPr>
                <a:defRPr/>
              </a:pPr>
              <a:endParaRPr lang="fr-FR">
                <a:latin typeface="Arial" pitchFamily="34" charset="0"/>
                <a:cs typeface="Arial" pitchFamily="34" charset="0"/>
              </a:endParaRPr>
            </a:p>
          </p:txBody>
        </p:sp>
        <p:sp>
          <p:nvSpPr>
            <p:cNvPr id="170004" name="Rectangle 20"/>
            <p:cNvSpPr>
              <a:spLocks noChangeArrowheads="1"/>
            </p:cNvSpPr>
            <p:nvPr/>
          </p:nvSpPr>
          <p:spPr bwMode="auto">
            <a:xfrm>
              <a:off x="1904" y="2888"/>
              <a:ext cx="560" cy="233"/>
            </a:xfrm>
            <a:prstGeom prst="rect">
              <a:avLst/>
            </a:prstGeom>
            <a:noFill/>
            <a:ln w="38100">
              <a:solidFill>
                <a:srgbClr val="FF9900"/>
              </a:solidFill>
              <a:miter lim="800000"/>
              <a:headEnd/>
              <a:tailEnd/>
            </a:ln>
            <a:effectLst/>
          </p:spPr>
          <p:txBody>
            <a:bodyPr anchor="ctr">
              <a:spAutoFit/>
            </a:bodyPr>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593725" y="1316038"/>
            <a:ext cx="5010150"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1. Discrétisation selon l’écart à la moyenne</a:t>
            </a:r>
          </a:p>
        </p:txBody>
      </p:sp>
      <p:sp>
        <p:nvSpPr>
          <p:cNvPr id="179203" name="Text Box 3"/>
          <p:cNvSpPr txBox="1">
            <a:spLocks noChangeArrowheads="1"/>
          </p:cNvSpPr>
          <p:nvPr/>
        </p:nvSpPr>
        <p:spPr bwMode="auto">
          <a:xfrm>
            <a:off x="593725" y="1944688"/>
            <a:ext cx="8218488" cy="2862262"/>
          </a:xfrm>
          <a:prstGeom prst="rect">
            <a:avLst/>
          </a:prstGeom>
          <a:solidFill>
            <a:srgbClr val="C0C0C0">
              <a:alpha val="10001"/>
            </a:srgbClr>
          </a:solidFill>
          <a:ln w="9525">
            <a:noFill/>
            <a:miter lim="800000"/>
            <a:headEnd/>
            <a:tailEnd/>
          </a:ln>
          <a:effectLst/>
        </p:spPr>
        <p:txBody>
          <a:bodyPr>
            <a:spAutoFit/>
          </a:bodyPr>
          <a:lstStyle/>
          <a:p>
            <a:pPr>
              <a:defRPr/>
            </a:pPr>
            <a:r>
              <a:rPr lang="fr-FR" dirty="0">
                <a:effectLst>
                  <a:outerShdw blurRad="38100" dist="38100" dir="2700000" algn="tl">
                    <a:srgbClr val="000000"/>
                  </a:outerShdw>
                </a:effectLst>
                <a:latin typeface="Arial" charset="0"/>
              </a:rPr>
              <a:t>Elle permet de réaliser des cartes qui transmettent la forme statistique des distributions normales. Sur une carte en aplats, la couleur dominante correspondra aux valeurs moyennes et les valeurs extrêmes seront sur la carte moins fréquentes, avec de couleurs claires (valeurs faibles) et sombres (valeurs fortes)</a:t>
            </a:r>
          </a:p>
          <a:p>
            <a:pPr>
              <a:defRPr/>
            </a:pPr>
            <a:endParaRPr lang="fr-FR" dirty="0">
              <a:effectLst>
                <a:outerShdw blurRad="38100" dist="38100" dir="2700000" algn="tl">
                  <a:srgbClr val="000000"/>
                </a:outerShdw>
              </a:effectLst>
              <a:latin typeface="Arial" charset="0"/>
            </a:endParaRPr>
          </a:p>
          <a:p>
            <a:pPr>
              <a:defRPr/>
            </a:pPr>
            <a:r>
              <a:rPr lang="fr-FR" dirty="0">
                <a:effectLst>
                  <a:outerShdw blurRad="38100" dist="38100" dir="2700000" algn="tl">
                    <a:srgbClr val="000000"/>
                  </a:outerShdw>
                </a:effectLst>
                <a:latin typeface="Arial" charset="0"/>
              </a:rPr>
              <a:t>Méthode intéressante pour comparer la position relative des unités géographiques entre plusieurs séries statistiques ayant des ordres de grandeur (moyenne) ou des dispersions (écart type) différents.</a:t>
            </a:r>
          </a:p>
          <a:p>
            <a:pPr>
              <a:defRPr/>
            </a:pPr>
            <a:endParaRPr lang="fr-FR" dirty="0">
              <a:effectLst>
                <a:outerShdw blurRad="38100" dist="38100" dir="2700000" algn="tl">
                  <a:srgbClr val="000000"/>
                </a:outerShdw>
              </a:effectLst>
              <a:latin typeface="Arial" charset="0"/>
            </a:endParaRPr>
          </a:p>
        </p:txBody>
      </p:sp>
      <p:sp>
        <p:nvSpPr>
          <p:cNvPr id="179207" name="Rectangle 7"/>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pic>
        <p:nvPicPr>
          <p:cNvPr id="20485" name="Picture 10"/>
          <p:cNvPicPr>
            <a:picLocks noChangeAspect="1" noChangeArrowheads="1"/>
          </p:cNvPicPr>
          <p:nvPr/>
        </p:nvPicPr>
        <p:blipFill>
          <a:blip r:embed="rId3" cstate="print"/>
          <a:srcRect/>
          <a:stretch>
            <a:fillRect/>
          </a:stretch>
        </p:blipFill>
        <p:spPr bwMode="auto">
          <a:xfrm>
            <a:off x="622300" y="4687888"/>
            <a:ext cx="3948113" cy="1320800"/>
          </a:xfrm>
          <a:prstGeom prst="rect">
            <a:avLst/>
          </a:prstGeom>
          <a:noFill/>
          <a:ln w="9525">
            <a:noFill/>
            <a:miter lim="800000"/>
            <a:headEnd/>
            <a:tailEnd/>
          </a:ln>
        </p:spPr>
      </p:pic>
      <p:sp>
        <p:nvSpPr>
          <p:cNvPr id="179211" name="Text Box 11"/>
          <p:cNvSpPr txBox="1">
            <a:spLocks noChangeArrowheads="1"/>
          </p:cNvSpPr>
          <p:nvPr/>
        </p:nvSpPr>
        <p:spPr bwMode="auto">
          <a:xfrm>
            <a:off x="538163" y="6088063"/>
            <a:ext cx="3971925" cy="517525"/>
          </a:xfrm>
          <a:prstGeom prst="rect">
            <a:avLst/>
          </a:prstGeom>
          <a:noFill/>
          <a:ln w="9525">
            <a:noFill/>
            <a:miter lim="800000"/>
            <a:headEnd/>
            <a:tailEnd/>
          </a:ln>
          <a:effectLst/>
        </p:spPr>
        <p:txBody>
          <a:bodyPr>
            <a:spAutoFit/>
          </a:bodyPr>
          <a:lstStyle/>
          <a:p>
            <a:pPr algn="ctr">
              <a:spcBef>
                <a:spcPct val="50000"/>
              </a:spcBef>
              <a:defRPr/>
            </a:pPr>
            <a:r>
              <a:rPr lang="fr-FR" sz="1400">
                <a:effectLst>
                  <a:outerShdw blurRad="38100" dist="38100" dir="2700000" algn="tl">
                    <a:srgbClr val="000000"/>
                  </a:outerShdw>
                </a:effectLst>
                <a:latin typeface="Arial" charset="0"/>
              </a:rPr>
              <a:t>Distributions normales avec la même moyenne mais des dispersions différentes (écart type)</a:t>
            </a:r>
          </a:p>
        </p:txBody>
      </p:sp>
      <p:pic>
        <p:nvPicPr>
          <p:cNvPr id="20487" name="Picture 12"/>
          <p:cNvPicPr>
            <a:picLocks noChangeAspect="1" noChangeArrowheads="1"/>
          </p:cNvPicPr>
          <p:nvPr/>
        </p:nvPicPr>
        <p:blipFill>
          <a:blip r:embed="rId4" cstate="print"/>
          <a:srcRect t="6519"/>
          <a:stretch>
            <a:fillRect/>
          </a:stretch>
        </p:blipFill>
        <p:spPr bwMode="auto">
          <a:xfrm>
            <a:off x="4645025" y="4686300"/>
            <a:ext cx="4162425" cy="1325563"/>
          </a:xfrm>
          <a:prstGeom prst="rect">
            <a:avLst/>
          </a:prstGeom>
          <a:noFill/>
          <a:ln w="9525">
            <a:noFill/>
            <a:miter lim="800000"/>
            <a:headEnd/>
            <a:tailEnd/>
          </a:ln>
        </p:spPr>
      </p:pic>
      <p:sp>
        <p:nvSpPr>
          <p:cNvPr id="179213" name="Text Box 13"/>
          <p:cNvSpPr txBox="1">
            <a:spLocks noChangeArrowheads="1"/>
          </p:cNvSpPr>
          <p:nvPr/>
        </p:nvSpPr>
        <p:spPr bwMode="auto">
          <a:xfrm>
            <a:off x="4649788" y="6091238"/>
            <a:ext cx="4146550" cy="668337"/>
          </a:xfrm>
          <a:prstGeom prst="rect">
            <a:avLst/>
          </a:prstGeom>
          <a:noFill/>
          <a:ln w="9525">
            <a:noFill/>
            <a:miter lim="800000"/>
            <a:headEnd/>
            <a:tailEnd/>
          </a:ln>
          <a:effectLst/>
        </p:spPr>
        <p:txBody>
          <a:bodyPr>
            <a:spAutoFit/>
          </a:bodyPr>
          <a:lstStyle/>
          <a:p>
            <a:pPr algn="ctr">
              <a:lnSpc>
                <a:spcPct val="90000"/>
              </a:lnSpc>
              <a:spcBef>
                <a:spcPct val="50000"/>
              </a:spcBef>
              <a:defRPr/>
            </a:pPr>
            <a:r>
              <a:rPr lang="fr-FR" sz="1400">
                <a:effectLst>
                  <a:outerShdw blurRad="38100" dist="38100" dir="2700000" algn="tl">
                    <a:srgbClr val="000000"/>
                  </a:outerShdw>
                </a:effectLst>
                <a:latin typeface="Arial" charset="0"/>
              </a:rPr>
              <a:t>Distributions normales ayant la même dispersion mais des ordres de grandeurs (moyennes) différents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13" name="Rectangle 9"/>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sp>
        <p:nvSpPr>
          <p:cNvPr id="123914" name="Text Box 10"/>
          <p:cNvSpPr txBox="1">
            <a:spLocks noChangeArrowheads="1"/>
          </p:cNvSpPr>
          <p:nvPr/>
        </p:nvSpPr>
        <p:spPr bwMode="auto">
          <a:xfrm>
            <a:off x="498475" y="1268413"/>
            <a:ext cx="5010150"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1. Discrétisation selon l’écart à la moyenne</a:t>
            </a:r>
          </a:p>
        </p:txBody>
      </p:sp>
      <p:sp>
        <p:nvSpPr>
          <p:cNvPr id="123915" name="Text Box 11"/>
          <p:cNvSpPr txBox="1">
            <a:spLocks noChangeArrowheads="1"/>
          </p:cNvSpPr>
          <p:nvPr/>
        </p:nvSpPr>
        <p:spPr bwMode="auto">
          <a:xfrm>
            <a:off x="498475" y="1798638"/>
            <a:ext cx="8077200" cy="4684712"/>
          </a:xfrm>
          <a:prstGeom prst="rect">
            <a:avLst/>
          </a:prstGeom>
          <a:solidFill>
            <a:srgbClr val="C0C0C0">
              <a:alpha val="10001"/>
            </a:srgbClr>
          </a:solidFill>
          <a:ln w="9525">
            <a:noFill/>
            <a:miter lim="800000"/>
            <a:headEnd/>
            <a:tailEnd/>
          </a:ln>
          <a:effectLst/>
        </p:spPr>
        <p:txBody>
          <a:bodyPr>
            <a:spAutoFit/>
          </a:bodyPr>
          <a:lstStyle/>
          <a:p>
            <a:pPr eaLnBrk="0" hangingPunct="0">
              <a:spcAft>
                <a:spcPct val="40000"/>
              </a:spcAft>
              <a:defRPr/>
            </a:pPr>
            <a:r>
              <a:rPr lang="fr-FR">
                <a:solidFill>
                  <a:srgbClr val="FFCC66"/>
                </a:solidFill>
                <a:effectLst>
                  <a:outerShdw blurRad="38100" dist="38100" dir="2700000" algn="tl">
                    <a:srgbClr val="000000"/>
                  </a:outerShdw>
                </a:effectLst>
                <a:latin typeface="Arial" charset="0"/>
                <a:cs typeface="Tahoma" pitchFamily="34" charset="0"/>
              </a:rPr>
              <a:t>Procédure :</a:t>
            </a:r>
          </a:p>
          <a:p>
            <a:pPr eaLnBrk="0" hangingPunct="0">
              <a:spcAft>
                <a:spcPct val="40000"/>
              </a:spcAft>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Calcul de la moyenne et de l'écart type</a:t>
            </a:r>
          </a:p>
          <a:p>
            <a:pPr eaLnBrk="0" hangingPunct="0">
              <a:spcAft>
                <a:spcPct val="40000"/>
              </a:spcAft>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Calcul des limites : deux solutions</a:t>
            </a:r>
          </a:p>
          <a:p>
            <a:pPr lvl="1" eaLnBrk="0" hangingPunct="0">
              <a:spcAft>
                <a:spcPct val="40000"/>
              </a:spcAft>
              <a:buClr>
                <a:srgbClr val="FFCC66"/>
              </a:buClr>
              <a:buSzPct val="80000"/>
              <a:buFont typeface="Wingdings" pitchFamily="2" charset="2"/>
              <a:buChar char="§"/>
              <a:defRPr/>
            </a:pPr>
            <a:r>
              <a:rPr lang="fr-FR">
                <a:effectLst>
                  <a:outerShdw blurRad="38100" dist="38100" dir="2700000" algn="tl">
                    <a:srgbClr val="000000"/>
                  </a:outerShdw>
                </a:effectLst>
                <a:latin typeface="Arial" charset="0"/>
                <a:cs typeface="Tahoma" pitchFamily="34" charset="0"/>
                <a:sym typeface="Symbol" pitchFamily="18" charset="2"/>
              </a:rPr>
              <a:t> </a:t>
            </a:r>
            <a:r>
              <a:rPr lang="fr-FR">
                <a:effectLst>
                  <a:outerShdw blurRad="38100" dist="38100" dir="2700000" algn="tl">
                    <a:srgbClr val="000000"/>
                  </a:outerShdw>
                </a:effectLst>
                <a:latin typeface="Arial" charset="0"/>
                <a:cs typeface="Tahoma" pitchFamily="34" charset="0"/>
              </a:rPr>
              <a:t>1er cas : le nombre de classes est impair (5 ou 7). La classe centrale est à cheval sur la valeur moyenne</a:t>
            </a:r>
          </a:p>
          <a:p>
            <a:pPr lvl="1" eaLnBrk="0" hangingPunct="0">
              <a:spcAft>
                <a:spcPct val="40000"/>
              </a:spcAft>
              <a:buClr>
                <a:srgbClr val="FFCC66"/>
              </a:buClr>
              <a:buSzPct val="8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2ème cas : le nombre de classes est pair. La classe centrale est borne de classe	</a:t>
            </a:r>
          </a:p>
          <a:p>
            <a:pPr eaLnBrk="0" hangingPunct="0">
              <a:spcAft>
                <a:spcPct val="40000"/>
              </a:spcAft>
              <a:defRPr/>
            </a:pPr>
            <a:r>
              <a:rPr lang="fr-FR">
                <a:solidFill>
                  <a:srgbClr val="FFCC66"/>
                </a:solidFill>
                <a:effectLst>
                  <a:outerShdw blurRad="38100" dist="38100" dir="2700000" algn="tl">
                    <a:srgbClr val="000000"/>
                  </a:outerShdw>
                </a:effectLst>
                <a:latin typeface="Arial" charset="0"/>
                <a:cs typeface="Tahoma" pitchFamily="34" charset="0"/>
              </a:rPr>
              <a:t>Avantages et inconvénients :</a:t>
            </a:r>
          </a:p>
          <a:p>
            <a:pPr lvl="1" eaLnBrk="0" hangingPunct="0">
              <a:spcAft>
                <a:spcPct val="4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Permet les comparaisons, indépendamment des problèmes liés à la taille des variables. </a:t>
            </a:r>
          </a:p>
          <a:p>
            <a:pPr eaLnBrk="0" hangingPunct="0">
              <a:spcAft>
                <a:spcPct val="40000"/>
              </a:spcAft>
              <a:defRPr/>
            </a:pPr>
            <a:endParaRPr lang="fr-FR" sz="1200">
              <a:effectLst>
                <a:outerShdw blurRad="38100" dist="38100" dir="2700000" algn="tl">
                  <a:srgbClr val="000000"/>
                </a:outerShdw>
              </a:effectLst>
              <a:latin typeface="Arial" charset="0"/>
            </a:endParaRPr>
          </a:p>
          <a:p>
            <a:pPr eaLnBrk="0" hangingPunct="0">
              <a:spcAft>
                <a:spcPct val="40000"/>
              </a:spcAft>
              <a:defRPr/>
            </a:pPr>
            <a:r>
              <a:rPr lang="fr-FR">
                <a:effectLst>
                  <a:outerShdw blurRad="38100" dist="38100" dir="2700000" algn="tl">
                    <a:srgbClr val="000000"/>
                  </a:outerShdw>
                </a:effectLst>
                <a:latin typeface="Arial" charset="0"/>
              </a:rPr>
              <a:t>Il est recommandé d’indiquer sur la carte les valeurs de la moyenne et l’écart type pour restituer la forme de la distribution et la position relatives des unités géographiques.</a:t>
            </a:r>
            <a:endParaRPr lang="fr-FR" b="1">
              <a:effectLst>
                <a:outerShdw blurRad="38100" dist="38100" dir="2700000" algn="tl">
                  <a:srgbClr val="000000"/>
                </a:outerShdw>
              </a:effectLst>
              <a:latin typeface="Arial"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395288" y="1231900"/>
            <a:ext cx="5322887"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pitchFamily="34" charset="0"/>
                <a:cs typeface="Arial" pitchFamily="34" charset="0"/>
              </a:rPr>
              <a:t>2. Discrétisation en classes d’égale amplitude</a:t>
            </a:r>
          </a:p>
        </p:txBody>
      </p:sp>
      <p:sp>
        <p:nvSpPr>
          <p:cNvPr id="181255" name="Rectangle 7"/>
          <p:cNvSpPr>
            <a:spLocks noChangeArrowheads="1"/>
          </p:cNvSpPr>
          <p:nvPr/>
        </p:nvSpPr>
        <p:spPr bwMode="auto">
          <a:xfrm>
            <a:off x="411163" y="1825625"/>
            <a:ext cx="8435975" cy="2235200"/>
          </a:xfrm>
          <a:prstGeom prst="rect">
            <a:avLst/>
          </a:prstGeom>
          <a:solidFill>
            <a:srgbClr val="C0C0C0">
              <a:alpha val="10001"/>
            </a:srgbClr>
          </a:solidFill>
          <a:ln w="9525">
            <a:noFill/>
            <a:miter lim="800000"/>
            <a:headEnd/>
            <a:tailEnd/>
          </a:ln>
          <a:effectLst/>
        </p:spPr>
        <p:txBody>
          <a:bodyPr>
            <a:spAutoFit/>
          </a:bodyPr>
          <a:lstStyle/>
          <a:p>
            <a:pPr eaLnBrk="0" hangingPunct="0">
              <a:lnSpc>
                <a:spcPct val="85000"/>
              </a:lnSpc>
              <a:spcAft>
                <a:spcPct val="50000"/>
              </a:spcAft>
              <a:defRPr/>
            </a:pPr>
            <a:r>
              <a:rPr lang="fr-FR">
                <a:effectLst>
                  <a:outerShdw blurRad="38100" dist="38100" dir="2700000" algn="tl">
                    <a:srgbClr val="000000"/>
                  </a:outerShdw>
                </a:effectLst>
                <a:latin typeface="Arial" pitchFamily="34" charset="0"/>
                <a:cs typeface="Arial" pitchFamily="34" charset="0"/>
              </a:rPr>
              <a:t>Dans cette méthode, les intervalles de classe sont égaux. </a:t>
            </a:r>
          </a:p>
          <a:p>
            <a:pPr eaLnBrk="0" hangingPunct="0">
              <a:lnSpc>
                <a:spcPct val="85000"/>
              </a:lnSpc>
              <a:spcAft>
                <a:spcPct val="50000"/>
              </a:spcAft>
              <a:defRPr/>
            </a:pPr>
            <a:r>
              <a:rPr lang="fr-FR">
                <a:effectLst>
                  <a:outerShdw blurRad="38100" dist="38100" dir="2700000" algn="tl">
                    <a:srgbClr val="000000"/>
                  </a:outerShdw>
                </a:effectLst>
                <a:latin typeface="Arial" pitchFamily="34" charset="0"/>
                <a:cs typeface="Arial" pitchFamily="34" charset="0"/>
              </a:rPr>
              <a:t>Utilisée dans le cas d’une distribution uniforme (cas rare en géographie) ou normale.</a:t>
            </a:r>
          </a:p>
          <a:p>
            <a:pPr>
              <a:lnSpc>
                <a:spcPct val="85000"/>
              </a:lnSpc>
              <a:spcAft>
                <a:spcPct val="50000"/>
              </a:spcAft>
              <a:defRPr/>
            </a:pPr>
            <a:r>
              <a:rPr lang="fr-FR">
                <a:effectLst>
                  <a:outerShdw blurRad="38100" dist="38100" dir="2700000" algn="tl">
                    <a:srgbClr val="000000"/>
                  </a:outerShdw>
                </a:effectLst>
                <a:latin typeface="Arial" pitchFamily="34" charset="0"/>
                <a:cs typeface="Arial" pitchFamily="34" charset="0"/>
              </a:rPr>
              <a:t>Dans le cas des distributions uniformes, toutes les valeurs de la série ont la même fréquence (ou probabilité) d’apparition. Dans les distributions normales, les valeurs moyennes apparaîtront sur la carte avec une plus grande fréquence, tandis que les valeurs faibles et les valeurs fortes, apparaîtront dans un plus petit nombre d’unités géographiques. </a:t>
            </a:r>
          </a:p>
        </p:txBody>
      </p:sp>
      <p:sp>
        <p:nvSpPr>
          <p:cNvPr id="181256" name="Rectangle 8"/>
          <p:cNvSpPr>
            <a:spLocks noRot="1" noChangeArrowheads="1"/>
          </p:cNvSpPr>
          <p:nvPr/>
        </p:nvSpPr>
        <p:spPr bwMode="auto">
          <a:xfrm>
            <a:off x="0" y="2825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Méthodes de discrétisation</a:t>
            </a:r>
            <a:endParaRPr lang="fr-FR" sz="3200" i="1">
              <a:effectLst>
                <a:outerShdw blurRad="38100" dist="38100" dir="2700000" algn="tl">
                  <a:srgbClr val="000000"/>
                </a:outerShdw>
              </a:effectLst>
              <a:latin typeface="Arial" pitchFamily="34" charset="0"/>
              <a:cs typeface="Arial" pitchFamily="34" charset="0"/>
            </a:endParaRPr>
          </a:p>
        </p:txBody>
      </p:sp>
      <p:sp>
        <p:nvSpPr>
          <p:cNvPr id="181267" name="Text Box 19"/>
          <p:cNvSpPr txBox="1">
            <a:spLocks noChangeArrowheads="1"/>
          </p:cNvSpPr>
          <p:nvPr/>
        </p:nvSpPr>
        <p:spPr bwMode="auto">
          <a:xfrm>
            <a:off x="5499100" y="5638800"/>
            <a:ext cx="3441700" cy="824841"/>
          </a:xfrm>
          <a:prstGeom prst="rect">
            <a:avLst/>
          </a:prstGeom>
          <a:noFill/>
          <a:ln w="9525">
            <a:noFill/>
            <a:miter lim="800000"/>
            <a:headEnd/>
            <a:tailEnd/>
          </a:ln>
          <a:effectLst/>
        </p:spPr>
        <p:txBody>
          <a:bodyPr>
            <a:spAutoFit/>
          </a:bodyPr>
          <a:lstStyle/>
          <a:p>
            <a:pPr>
              <a:lnSpc>
                <a:spcPct val="85000"/>
              </a:lnSpc>
              <a:spcBef>
                <a:spcPct val="50000"/>
              </a:spcBef>
              <a:defRPr/>
            </a:pPr>
            <a:r>
              <a:rPr lang="fr-FR" sz="1400">
                <a:effectLst>
                  <a:outerShdw blurRad="38100" dist="38100" dir="2700000" algn="tl">
                    <a:srgbClr val="000000"/>
                  </a:outerShdw>
                </a:effectLst>
                <a:latin typeface="Arial" pitchFamily="34" charset="0"/>
                <a:cs typeface="Arial" pitchFamily="34" charset="0"/>
              </a:rPr>
              <a:t>209 unités géographiques dont la valeur est autour de la moyenne. Seul 7 unités géographiques pour les plus faibles valeurs et 4 pour les plus fortes valeurs.</a:t>
            </a:r>
          </a:p>
        </p:txBody>
      </p:sp>
      <p:sp>
        <p:nvSpPr>
          <p:cNvPr id="181273" name="Text Box 25"/>
          <p:cNvSpPr txBox="1">
            <a:spLocks noChangeArrowheads="1"/>
          </p:cNvSpPr>
          <p:nvPr/>
        </p:nvSpPr>
        <p:spPr bwMode="auto">
          <a:xfrm>
            <a:off x="355600" y="4241800"/>
            <a:ext cx="7150100" cy="241300"/>
          </a:xfrm>
          <a:prstGeom prst="rect">
            <a:avLst/>
          </a:prstGeom>
          <a:noFill/>
          <a:ln w="9525">
            <a:noFill/>
            <a:miter lim="800000"/>
            <a:headEnd/>
            <a:tailEnd/>
          </a:ln>
          <a:effectLst/>
        </p:spPr>
        <p:txBody>
          <a:bodyPr>
            <a:spAutoFit/>
          </a:bodyPr>
          <a:lstStyle/>
          <a:p>
            <a:pPr>
              <a:lnSpc>
                <a:spcPct val="70000"/>
              </a:lnSpc>
              <a:spcBef>
                <a:spcPct val="50000"/>
              </a:spcBef>
              <a:defRPr/>
            </a:pPr>
            <a:r>
              <a:rPr lang="fr-FR" sz="1400">
                <a:effectLst>
                  <a:outerShdw blurRad="38100" dist="38100" dir="2700000" algn="tl">
                    <a:srgbClr val="000000"/>
                  </a:outerShdw>
                </a:effectLst>
                <a:latin typeface="Arial" pitchFamily="34" charset="0"/>
                <a:cs typeface="Arial" pitchFamily="34" charset="0"/>
              </a:rPr>
              <a:t>Discrétisation en classes d’égale amplitude pour une distribution proche de la normale</a:t>
            </a:r>
          </a:p>
        </p:txBody>
      </p:sp>
      <p:grpSp>
        <p:nvGrpSpPr>
          <p:cNvPr id="22535" name="Group 32"/>
          <p:cNvGrpSpPr>
            <a:grpSpLocks/>
          </p:cNvGrpSpPr>
          <p:nvPr/>
        </p:nvGrpSpPr>
        <p:grpSpPr bwMode="auto">
          <a:xfrm>
            <a:off x="6210300" y="4533900"/>
            <a:ext cx="1881188" cy="1066800"/>
            <a:chOff x="3864" y="2792"/>
            <a:chExt cx="1185" cy="672"/>
          </a:xfrm>
        </p:grpSpPr>
        <p:pic>
          <p:nvPicPr>
            <p:cNvPr id="22540" name="Picture 28"/>
            <p:cNvPicPr>
              <a:picLocks noChangeAspect="1" noChangeArrowheads="1"/>
            </p:cNvPicPr>
            <p:nvPr/>
          </p:nvPicPr>
          <p:blipFill>
            <a:blip r:embed="rId3" cstate="print"/>
            <a:srcRect l="66042" t="33000" r="20000" b="54333"/>
            <a:stretch>
              <a:fillRect/>
            </a:stretch>
          </p:blipFill>
          <p:spPr bwMode="auto">
            <a:xfrm>
              <a:off x="3864" y="2792"/>
              <a:ext cx="1185" cy="672"/>
            </a:xfrm>
            <a:prstGeom prst="rect">
              <a:avLst/>
            </a:prstGeom>
            <a:noFill/>
            <a:ln w="9525">
              <a:noFill/>
              <a:miter lim="800000"/>
              <a:headEnd/>
              <a:tailEnd/>
            </a:ln>
          </p:spPr>
        </p:pic>
        <p:sp>
          <p:nvSpPr>
            <p:cNvPr id="181269" name="Rectangle 21"/>
            <p:cNvSpPr>
              <a:spLocks noChangeArrowheads="1"/>
            </p:cNvSpPr>
            <p:nvPr/>
          </p:nvSpPr>
          <p:spPr bwMode="auto">
            <a:xfrm>
              <a:off x="3880" y="2912"/>
              <a:ext cx="1112" cy="233"/>
            </a:xfrm>
            <a:prstGeom prst="rect">
              <a:avLst/>
            </a:prstGeom>
            <a:noFill/>
            <a:ln w="31750">
              <a:solidFill>
                <a:srgbClr val="FF9900"/>
              </a:solidFill>
              <a:miter lim="800000"/>
              <a:headEnd/>
              <a:tailEnd/>
            </a:ln>
            <a:effectLst/>
          </p:spPr>
          <p:txBody>
            <a:bodyPr anchor="ctr">
              <a:spAutoFit/>
            </a:bodyPr>
            <a:lstStyle/>
            <a:p>
              <a:pPr>
                <a:defRPr/>
              </a:pPr>
              <a:endParaRPr lang="fr-FR">
                <a:latin typeface="Arial" pitchFamily="34" charset="0"/>
                <a:cs typeface="Arial" pitchFamily="34" charset="0"/>
              </a:endParaRPr>
            </a:p>
          </p:txBody>
        </p:sp>
      </p:grpSp>
      <p:grpSp>
        <p:nvGrpSpPr>
          <p:cNvPr id="22536" name="Group 31"/>
          <p:cNvGrpSpPr>
            <a:grpSpLocks/>
          </p:cNvGrpSpPr>
          <p:nvPr/>
        </p:nvGrpSpPr>
        <p:grpSpPr bwMode="auto">
          <a:xfrm>
            <a:off x="584200" y="4737100"/>
            <a:ext cx="1422400" cy="1511300"/>
            <a:chOff x="408" y="2960"/>
            <a:chExt cx="896" cy="952"/>
          </a:xfrm>
        </p:grpSpPr>
        <p:pic>
          <p:nvPicPr>
            <p:cNvPr id="22538" name="Picture 29"/>
            <p:cNvPicPr>
              <a:picLocks noChangeAspect="1" noChangeArrowheads="1"/>
            </p:cNvPicPr>
            <p:nvPr/>
          </p:nvPicPr>
          <p:blipFill>
            <a:blip r:embed="rId4" cstate="print"/>
            <a:srcRect l="69687" t="31334" r="18646" b="48833"/>
            <a:stretch>
              <a:fillRect/>
            </a:stretch>
          </p:blipFill>
          <p:spPr bwMode="auto">
            <a:xfrm>
              <a:off x="408" y="2960"/>
              <a:ext cx="896" cy="952"/>
            </a:xfrm>
            <a:prstGeom prst="rect">
              <a:avLst/>
            </a:prstGeom>
            <a:noFill/>
            <a:ln w="9525">
              <a:noFill/>
              <a:miter lim="800000"/>
              <a:headEnd/>
              <a:tailEnd/>
            </a:ln>
          </p:spPr>
        </p:pic>
        <p:sp>
          <p:nvSpPr>
            <p:cNvPr id="181268" name="Rectangle 20"/>
            <p:cNvSpPr>
              <a:spLocks noChangeArrowheads="1"/>
            </p:cNvSpPr>
            <p:nvPr/>
          </p:nvSpPr>
          <p:spPr bwMode="auto">
            <a:xfrm>
              <a:off x="464" y="3300"/>
              <a:ext cx="512" cy="233"/>
            </a:xfrm>
            <a:prstGeom prst="rect">
              <a:avLst/>
            </a:prstGeom>
            <a:noFill/>
            <a:ln w="31750">
              <a:solidFill>
                <a:srgbClr val="FF9900"/>
              </a:solidFill>
              <a:miter lim="800000"/>
              <a:headEnd/>
              <a:tailEnd/>
            </a:ln>
            <a:effectLst/>
          </p:spPr>
          <p:txBody>
            <a:bodyPr anchor="ctr">
              <a:spAutoFit/>
            </a:bodyPr>
            <a:lstStyle/>
            <a:p>
              <a:pPr>
                <a:defRPr/>
              </a:pPr>
              <a:endParaRPr lang="fr-FR">
                <a:latin typeface="Arial" pitchFamily="34" charset="0"/>
                <a:cs typeface="Arial" pitchFamily="34" charset="0"/>
              </a:endParaRPr>
            </a:p>
          </p:txBody>
        </p:sp>
      </p:grpSp>
      <p:pic>
        <p:nvPicPr>
          <p:cNvPr id="22537" name="Picture 30"/>
          <p:cNvPicPr>
            <a:picLocks noChangeAspect="1" noChangeArrowheads="1"/>
          </p:cNvPicPr>
          <p:nvPr/>
        </p:nvPicPr>
        <p:blipFill>
          <a:blip r:embed="rId5" cstate="print"/>
          <a:srcRect l="43646" t="22166" r="5937" b="32333"/>
          <a:stretch>
            <a:fillRect/>
          </a:stretch>
        </p:blipFill>
        <p:spPr bwMode="auto">
          <a:xfrm>
            <a:off x="2184400" y="4584700"/>
            <a:ext cx="3219450" cy="181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395288" y="1501775"/>
            <a:ext cx="5322887"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2. Discrétisation en classes d’égale amplitude</a:t>
            </a:r>
          </a:p>
        </p:txBody>
      </p:sp>
      <p:sp>
        <p:nvSpPr>
          <p:cNvPr id="185347" name="Rectangle 3"/>
          <p:cNvSpPr>
            <a:spLocks noChangeArrowheads="1"/>
          </p:cNvSpPr>
          <p:nvPr/>
        </p:nvSpPr>
        <p:spPr bwMode="auto">
          <a:xfrm>
            <a:off x="395288" y="2190750"/>
            <a:ext cx="8312150" cy="3840163"/>
          </a:xfrm>
          <a:prstGeom prst="rect">
            <a:avLst/>
          </a:prstGeom>
          <a:solidFill>
            <a:srgbClr val="C0C0C0">
              <a:alpha val="10001"/>
            </a:srgbClr>
          </a:solidFill>
          <a:ln w="9525">
            <a:noFill/>
            <a:miter lim="800000"/>
            <a:headEnd/>
            <a:tailEnd/>
          </a:ln>
          <a:effectLst/>
        </p:spPr>
        <p:txBody>
          <a:bodyPr>
            <a:spAutoFit/>
          </a:bodyPr>
          <a:lstStyle/>
          <a:p>
            <a:pPr eaLnBrk="0" hangingPunct="0">
              <a:spcAft>
                <a:spcPct val="50000"/>
              </a:spcAft>
              <a:defRPr/>
            </a:pPr>
            <a:r>
              <a:rPr lang="fr-FR">
                <a:solidFill>
                  <a:srgbClr val="FFCC66"/>
                </a:solidFill>
                <a:effectLst>
                  <a:outerShdw blurRad="38100" dist="38100" dir="2700000" algn="tl">
                    <a:srgbClr val="000000"/>
                  </a:outerShdw>
                </a:effectLst>
                <a:latin typeface="Arial" charset="0"/>
                <a:cs typeface="Tahoma" pitchFamily="34" charset="0"/>
              </a:rPr>
              <a:t>Procédure</a:t>
            </a:r>
          </a:p>
          <a:p>
            <a:pPr eaLnBrk="0" hangingPunct="0">
              <a:lnSpc>
                <a:spcPct val="90000"/>
              </a:lnSpc>
              <a:spcAft>
                <a:spcPct val="25000"/>
              </a:spcAft>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Calcul: (étendue de la série / nombre de classes) = </a:t>
            </a:r>
          </a:p>
          <a:p>
            <a:pPr eaLnBrk="0" hangingPunct="0">
              <a:lnSpc>
                <a:spcPct val="90000"/>
              </a:lnSpc>
              <a:spcAft>
                <a:spcPct val="25000"/>
              </a:spcAft>
              <a:buClr>
                <a:srgbClr val="FFCC66"/>
              </a:buClr>
              <a:buSzPct val="70000"/>
              <a:buFont typeface="Arial" charset="0"/>
              <a:buNone/>
              <a:defRPr/>
            </a:pPr>
            <a:r>
              <a:rPr lang="fr-FR">
                <a:effectLst>
                  <a:outerShdw blurRad="38100" dist="38100" dir="2700000" algn="tl">
                    <a:srgbClr val="000000"/>
                  </a:outerShdw>
                </a:effectLst>
                <a:latin typeface="Arial" charset="0"/>
                <a:cs typeface="Tahoma" pitchFamily="34" charset="0"/>
              </a:rPr>
              <a:t>	(max-min) / k= amplitude de chaque classe</a:t>
            </a:r>
          </a:p>
          <a:p>
            <a:pPr eaLnBrk="0" hangingPunct="0">
              <a:spcAft>
                <a:spcPct val="50000"/>
              </a:spcAft>
              <a:defRPr/>
            </a:pPr>
            <a:endParaRPr lang="fr-FR" sz="1000">
              <a:solidFill>
                <a:srgbClr val="FFCC66"/>
              </a:solidFill>
              <a:effectLst>
                <a:outerShdw blurRad="38100" dist="38100" dir="2700000" algn="tl">
                  <a:srgbClr val="000000"/>
                </a:outerShdw>
              </a:effectLst>
              <a:latin typeface="Arial" charset="0"/>
              <a:cs typeface="Tahoma" pitchFamily="34" charset="0"/>
            </a:endParaRPr>
          </a:p>
          <a:p>
            <a:pPr eaLnBrk="0" hangingPunct="0">
              <a:spcAft>
                <a:spcPct val="50000"/>
              </a:spcAft>
              <a:defRPr/>
            </a:pPr>
            <a:r>
              <a:rPr lang="fr-FR">
                <a:solidFill>
                  <a:srgbClr val="FFCC66"/>
                </a:solidFill>
                <a:effectLst>
                  <a:outerShdw blurRad="38100" dist="38100" dir="2700000" algn="tl">
                    <a:srgbClr val="000000"/>
                  </a:outerShdw>
                </a:effectLst>
                <a:latin typeface="Arial" charset="0"/>
                <a:cs typeface="Tahoma" pitchFamily="34" charset="0"/>
              </a:rPr>
              <a:t>Avantages et inconvénients :</a:t>
            </a:r>
          </a:p>
          <a:p>
            <a:pPr lvl="1" eaLnBrk="0" hangingPunct="0">
              <a:spcAft>
                <a:spcPct val="5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Méthode simple, d’exécution facile</a:t>
            </a:r>
          </a:p>
          <a:p>
            <a:pPr lvl="1">
              <a:spcAft>
                <a:spcPct val="5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Satisfaisante si la distribution n’est pas trop asymétrique</a:t>
            </a:r>
          </a:p>
          <a:p>
            <a:pPr lvl="1">
              <a:spcAft>
                <a:spcPct val="5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Méthode ne permettant pas les comparaisons car l’étendue de la variable est spécifique à chaque série de données</a:t>
            </a:r>
          </a:p>
          <a:p>
            <a:pPr lvl="1">
              <a:spcAft>
                <a:spcPct val="5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Inconvénient : ne se réfère pas aux valeurs caractéristiques de la distribution</a:t>
            </a:r>
          </a:p>
        </p:txBody>
      </p:sp>
      <p:sp>
        <p:nvSpPr>
          <p:cNvPr id="185348"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517525" y="1165225"/>
            <a:ext cx="4827588"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3.  Discrétisation selon les seuils naturels</a:t>
            </a:r>
          </a:p>
        </p:txBody>
      </p:sp>
      <p:sp>
        <p:nvSpPr>
          <p:cNvPr id="163843" name="Text Box 3"/>
          <p:cNvSpPr txBox="1">
            <a:spLocks noChangeArrowheads="1"/>
          </p:cNvSpPr>
          <p:nvPr/>
        </p:nvSpPr>
        <p:spPr bwMode="auto">
          <a:xfrm>
            <a:off x="504825" y="1714500"/>
            <a:ext cx="8161338" cy="835025"/>
          </a:xfrm>
          <a:prstGeom prst="rect">
            <a:avLst/>
          </a:prstGeom>
          <a:solidFill>
            <a:srgbClr val="C0C0C0">
              <a:alpha val="10001"/>
            </a:srgbClr>
          </a:solidFill>
          <a:ln w="9525">
            <a:noFill/>
            <a:miter lim="800000"/>
            <a:headEnd/>
            <a:tailEnd/>
          </a:ln>
          <a:effectLst/>
        </p:spPr>
        <p:txBody>
          <a:bodyPr>
            <a:spAutoFit/>
          </a:bodyPr>
          <a:lstStyle/>
          <a:p>
            <a:pPr eaLnBrk="0" hangingPunct="0">
              <a:lnSpc>
                <a:spcPct val="90000"/>
              </a:lnSpc>
              <a:defRPr/>
            </a:pPr>
            <a:r>
              <a:rPr lang="fr-FR">
                <a:effectLst>
                  <a:outerShdw blurRad="38100" dist="38100" dir="2700000" algn="tl">
                    <a:srgbClr val="000000"/>
                  </a:outerShdw>
                </a:effectLst>
                <a:latin typeface="Arial" charset="0"/>
              </a:rPr>
              <a:t>Cette méthode permet de prendre en compte les discontinuités de la série. Elle est a</a:t>
            </a:r>
            <a:r>
              <a:rPr lang="fr-FR">
                <a:effectLst>
                  <a:outerShdw blurRad="38100" dist="38100" dir="2700000" algn="tl">
                    <a:srgbClr val="000000"/>
                  </a:outerShdw>
                </a:effectLst>
                <a:latin typeface="Arial" charset="0"/>
                <a:cs typeface="Tahoma" pitchFamily="34" charset="0"/>
              </a:rPr>
              <a:t>daptée aux distributions plurimodales et à toute distribution présentant des discontinuités quelque soit leur forme générale.</a:t>
            </a:r>
          </a:p>
        </p:txBody>
      </p:sp>
      <p:sp>
        <p:nvSpPr>
          <p:cNvPr id="163845" name="Rectangle 5"/>
          <p:cNvSpPr>
            <a:spLocks noRot="1" noChangeArrowheads="1"/>
          </p:cNvSpPr>
          <p:nvPr/>
        </p:nvSpPr>
        <p:spPr bwMode="auto">
          <a:xfrm>
            <a:off x="0" y="2698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pic>
        <p:nvPicPr>
          <p:cNvPr id="24581" name="Picture 17"/>
          <p:cNvPicPr>
            <a:picLocks noChangeAspect="1" noChangeArrowheads="1"/>
          </p:cNvPicPr>
          <p:nvPr/>
        </p:nvPicPr>
        <p:blipFill>
          <a:blip r:embed="rId3" cstate="print"/>
          <a:srcRect l="1630" r="3880" b="1521"/>
          <a:stretch>
            <a:fillRect/>
          </a:stretch>
        </p:blipFill>
        <p:spPr bwMode="auto">
          <a:xfrm>
            <a:off x="5160963" y="3244850"/>
            <a:ext cx="3497262" cy="2343150"/>
          </a:xfrm>
          <a:prstGeom prst="rect">
            <a:avLst/>
          </a:prstGeom>
          <a:noFill/>
          <a:ln w="9525">
            <a:noFill/>
            <a:miter lim="800000"/>
            <a:headEnd/>
            <a:tailEnd/>
          </a:ln>
        </p:spPr>
      </p:pic>
      <p:grpSp>
        <p:nvGrpSpPr>
          <p:cNvPr id="24582" name="Group 34"/>
          <p:cNvGrpSpPr>
            <a:grpSpLocks/>
          </p:cNvGrpSpPr>
          <p:nvPr/>
        </p:nvGrpSpPr>
        <p:grpSpPr bwMode="auto">
          <a:xfrm>
            <a:off x="469900" y="3086100"/>
            <a:ext cx="4545013" cy="2797175"/>
            <a:chOff x="296" y="1944"/>
            <a:chExt cx="2863" cy="1762"/>
          </a:xfrm>
        </p:grpSpPr>
        <p:grpSp>
          <p:nvGrpSpPr>
            <p:cNvPr id="24583" name="Group 24"/>
            <p:cNvGrpSpPr>
              <a:grpSpLocks/>
            </p:cNvGrpSpPr>
            <p:nvPr/>
          </p:nvGrpSpPr>
          <p:grpSpPr bwMode="auto">
            <a:xfrm>
              <a:off x="296" y="1944"/>
              <a:ext cx="2863" cy="1762"/>
              <a:chOff x="296" y="1944"/>
              <a:chExt cx="2863" cy="1762"/>
            </a:xfrm>
          </p:grpSpPr>
          <p:pic>
            <p:nvPicPr>
              <p:cNvPr id="24593" name="Picture 19"/>
              <p:cNvPicPr>
                <a:picLocks noChangeAspect="1" noChangeArrowheads="1"/>
              </p:cNvPicPr>
              <p:nvPr/>
            </p:nvPicPr>
            <p:blipFill>
              <a:blip r:embed="rId4" cstate="print"/>
              <a:srcRect l="43153" t="20163" r="5624" b="30190"/>
              <a:stretch>
                <a:fillRect/>
              </a:stretch>
            </p:blipFill>
            <p:spPr bwMode="auto">
              <a:xfrm>
                <a:off x="312" y="1955"/>
                <a:ext cx="2847" cy="1725"/>
              </a:xfrm>
              <a:prstGeom prst="rect">
                <a:avLst/>
              </a:prstGeom>
              <a:noFill/>
              <a:ln w="9525">
                <a:noFill/>
                <a:miter lim="800000"/>
                <a:headEnd/>
                <a:tailEnd/>
              </a:ln>
            </p:spPr>
          </p:pic>
          <p:sp>
            <p:nvSpPr>
              <p:cNvPr id="24594" name="Text Box 21"/>
              <p:cNvSpPr txBox="1">
                <a:spLocks noChangeArrowheads="1"/>
              </p:cNvSpPr>
              <p:nvPr/>
            </p:nvSpPr>
            <p:spPr bwMode="auto">
              <a:xfrm>
                <a:off x="2944" y="3552"/>
                <a:ext cx="200" cy="154"/>
              </a:xfrm>
              <a:prstGeom prst="rect">
                <a:avLst/>
              </a:prstGeom>
              <a:noFill/>
              <a:ln w="9525">
                <a:noFill/>
                <a:miter lim="800000"/>
                <a:headEnd/>
                <a:tailEnd/>
              </a:ln>
            </p:spPr>
            <p:txBody>
              <a:bodyPr>
                <a:spAutoFit/>
              </a:bodyPr>
              <a:lstStyle/>
              <a:p>
                <a:pPr>
                  <a:spcBef>
                    <a:spcPct val="50000"/>
                  </a:spcBef>
                </a:pPr>
                <a:r>
                  <a:rPr lang="fr-FR" sz="1000" b="1">
                    <a:solidFill>
                      <a:schemeClr val="bg2"/>
                    </a:solidFill>
                    <a:effectLst/>
                  </a:rPr>
                  <a:t>%</a:t>
                </a:r>
              </a:p>
            </p:txBody>
          </p:sp>
          <p:sp>
            <p:nvSpPr>
              <p:cNvPr id="24595" name="Text Box 22"/>
              <p:cNvSpPr txBox="1">
                <a:spLocks noChangeArrowheads="1"/>
              </p:cNvSpPr>
              <p:nvPr/>
            </p:nvSpPr>
            <p:spPr bwMode="auto">
              <a:xfrm>
                <a:off x="296" y="1944"/>
                <a:ext cx="472" cy="135"/>
              </a:xfrm>
              <a:prstGeom prst="rect">
                <a:avLst/>
              </a:prstGeom>
              <a:noFill/>
              <a:ln w="9525">
                <a:noFill/>
                <a:miter lim="800000"/>
                <a:headEnd/>
                <a:tailEnd/>
              </a:ln>
            </p:spPr>
            <p:txBody>
              <a:bodyPr>
                <a:spAutoFit/>
              </a:bodyPr>
              <a:lstStyle/>
              <a:p>
                <a:pPr>
                  <a:spcBef>
                    <a:spcPct val="50000"/>
                  </a:spcBef>
                </a:pPr>
                <a:r>
                  <a:rPr lang="fr-FR" sz="800" b="1">
                    <a:solidFill>
                      <a:schemeClr val="bg2"/>
                    </a:solidFill>
                    <a:effectLst/>
                  </a:rPr>
                  <a:t>Effectifs</a:t>
                </a:r>
              </a:p>
            </p:txBody>
          </p:sp>
          <p:sp>
            <p:nvSpPr>
              <p:cNvPr id="24596" name="Text Box 20"/>
              <p:cNvSpPr txBox="1">
                <a:spLocks noChangeArrowheads="1"/>
              </p:cNvSpPr>
              <p:nvPr/>
            </p:nvSpPr>
            <p:spPr bwMode="auto">
              <a:xfrm>
                <a:off x="1680" y="2016"/>
                <a:ext cx="1344" cy="316"/>
              </a:xfrm>
              <a:prstGeom prst="rect">
                <a:avLst/>
              </a:prstGeom>
              <a:noFill/>
              <a:ln w="9525">
                <a:noFill/>
                <a:miter lim="800000"/>
                <a:headEnd/>
                <a:tailEnd/>
              </a:ln>
            </p:spPr>
            <p:txBody>
              <a:bodyPr>
                <a:spAutoFit/>
              </a:bodyPr>
              <a:lstStyle/>
              <a:p>
                <a:pPr>
                  <a:spcBef>
                    <a:spcPct val="50000"/>
                  </a:spcBef>
                </a:pPr>
                <a:r>
                  <a:rPr lang="fr-FR" sz="900" b="1">
                    <a:solidFill>
                      <a:schemeClr val="bg2"/>
                    </a:solidFill>
                    <a:effectLst/>
                  </a:rPr>
                  <a:t>Pourcentage de logements en promiscuité par Districts. Santiago (Chili).2002</a:t>
                </a:r>
              </a:p>
            </p:txBody>
          </p:sp>
        </p:grpSp>
        <p:sp>
          <p:nvSpPr>
            <p:cNvPr id="163865" name="Line 25"/>
            <p:cNvSpPr>
              <a:spLocks noChangeShapeType="1"/>
            </p:cNvSpPr>
            <p:nvPr/>
          </p:nvSpPr>
          <p:spPr bwMode="auto">
            <a:xfrm>
              <a:off x="536" y="3016"/>
              <a:ext cx="0" cy="176"/>
            </a:xfrm>
            <a:prstGeom prst="line">
              <a:avLst/>
            </a:prstGeom>
            <a:noFill/>
            <a:ln w="15875">
              <a:solidFill>
                <a:srgbClr val="FF6600"/>
              </a:solidFill>
              <a:round/>
              <a:headEnd/>
              <a:tailEnd type="triangle" w="med" len="med"/>
            </a:ln>
            <a:effectLst/>
          </p:spPr>
          <p:txBody>
            <a:bodyPr wrap="none">
              <a:spAutoFit/>
            </a:bodyPr>
            <a:lstStyle/>
            <a:p>
              <a:pPr>
                <a:defRPr/>
              </a:pPr>
              <a:endParaRPr lang="fr-FR"/>
            </a:p>
          </p:txBody>
        </p:sp>
        <p:sp>
          <p:nvSpPr>
            <p:cNvPr id="163866" name="Line 26"/>
            <p:cNvSpPr>
              <a:spLocks noChangeShapeType="1"/>
            </p:cNvSpPr>
            <p:nvPr/>
          </p:nvSpPr>
          <p:spPr bwMode="auto">
            <a:xfrm>
              <a:off x="664" y="2800"/>
              <a:ext cx="0" cy="176"/>
            </a:xfrm>
            <a:prstGeom prst="line">
              <a:avLst/>
            </a:prstGeom>
            <a:noFill/>
            <a:ln w="15875">
              <a:solidFill>
                <a:srgbClr val="FF6600"/>
              </a:solidFill>
              <a:round/>
              <a:headEnd/>
              <a:tailEnd type="triangle" w="med" len="med"/>
            </a:ln>
            <a:effectLst/>
          </p:spPr>
          <p:txBody>
            <a:bodyPr wrap="none">
              <a:spAutoFit/>
            </a:bodyPr>
            <a:lstStyle/>
            <a:p>
              <a:pPr>
                <a:defRPr/>
              </a:pPr>
              <a:endParaRPr lang="fr-FR"/>
            </a:p>
          </p:txBody>
        </p:sp>
        <p:sp>
          <p:nvSpPr>
            <p:cNvPr id="163867" name="Line 27"/>
            <p:cNvSpPr>
              <a:spLocks noChangeShapeType="1"/>
            </p:cNvSpPr>
            <p:nvPr/>
          </p:nvSpPr>
          <p:spPr bwMode="auto">
            <a:xfrm>
              <a:off x="840" y="3104"/>
              <a:ext cx="0" cy="176"/>
            </a:xfrm>
            <a:prstGeom prst="line">
              <a:avLst/>
            </a:prstGeom>
            <a:noFill/>
            <a:ln w="15875">
              <a:solidFill>
                <a:srgbClr val="FF6600"/>
              </a:solidFill>
              <a:round/>
              <a:headEnd/>
              <a:tailEnd type="triangle" w="med" len="med"/>
            </a:ln>
            <a:effectLst/>
          </p:spPr>
          <p:txBody>
            <a:bodyPr wrap="none">
              <a:spAutoFit/>
            </a:bodyPr>
            <a:lstStyle/>
            <a:p>
              <a:pPr>
                <a:defRPr/>
              </a:pPr>
              <a:endParaRPr lang="fr-FR"/>
            </a:p>
          </p:txBody>
        </p:sp>
        <p:sp>
          <p:nvSpPr>
            <p:cNvPr id="163868" name="Line 28"/>
            <p:cNvSpPr>
              <a:spLocks noChangeShapeType="1"/>
            </p:cNvSpPr>
            <p:nvPr/>
          </p:nvSpPr>
          <p:spPr bwMode="auto">
            <a:xfrm>
              <a:off x="1104" y="2792"/>
              <a:ext cx="0" cy="176"/>
            </a:xfrm>
            <a:prstGeom prst="line">
              <a:avLst/>
            </a:prstGeom>
            <a:noFill/>
            <a:ln w="15875">
              <a:solidFill>
                <a:srgbClr val="FF6600"/>
              </a:solidFill>
              <a:round/>
              <a:headEnd/>
              <a:tailEnd type="triangle" w="med" len="med"/>
            </a:ln>
            <a:effectLst/>
          </p:spPr>
          <p:txBody>
            <a:bodyPr wrap="none">
              <a:spAutoFit/>
            </a:bodyPr>
            <a:lstStyle/>
            <a:p>
              <a:pPr>
                <a:defRPr/>
              </a:pPr>
              <a:endParaRPr lang="fr-FR"/>
            </a:p>
          </p:txBody>
        </p:sp>
        <p:sp>
          <p:nvSpPr>
            <p:cNvPr id="163869" name="Line 29"/>
            <p:cNvSpPr>
              <a:spLocks noChangeShapeType="1"/>
            </p:cNvSpPr>
            <p:nvPr/>
          </p:nvSpPr>
          <p:spPr bwMode="auto">
            <a:xfrm>
              <a:off x="1320" y="2920"/>
              <a:ext cx="0" cy="176"/>
            </a:xfrm>
            <a:prstGeom prst="line">
              <a:avLst/>
            </a:prstGeom>
            <a:noFill/>
            <a:ln w="15875">
              <a:solidFill>
                <a:srgbClr val="FF6600"/>
              </a:solidFill>
              <a:round/>
              <a:headEnd/>
              <a:tailEnd type="triangle" w="med" len="med"/>
            </a:ln>
            <a:effectLst/>
          </p:spPr>
          <p:txBody>
            <a:bodyPr wrap="none">
              <a:spAutoFit/>
            </a:bodyPr>
            <a:lstStyle/>
            <a:p>
              <a:pPr>
                <a:defRPr/>
              </a:pPr>
              <a:endParaRPr lang="fr-FR"/>
            </a:p>
          </p:txBody>
        </p:sp>
        <p:sp>
          <p:nvSpPr>
            <p:cNvPr id="163870" name="Line 30"/>
            <p:cNvSpPr>
              <a:spLocks noChangeShapeType="1"/>
            </p:cNvSpPr>
            <p:nvPr/>
          </p:nvSpPr>
          <p:spPr bwMode="auto">
            <a:xfrm>
              <a:off x="1792" y="2912"/>
              <a:ext cx="0" cy="176"/>
            </a:xfrm>
            <a:prstGeom prst="line">
              <a:avLst/>
            </a:prstGeom>
            <a:noFill/>
            <a:ln w="15875">
              <a:solidFill>
                <a:srgbClr val="FF6600"/>
              </a:solidFill>
              <a:round/>
              <a:headEnd/>
              <a:tailEnd type="triangle" w="med" len="med"/>
            </a:ln>
            <a:effectLst/>
          </p:spPr>
          <p:txBody>
            <a:bodyPr wrap="none">
              <a:spAutoFit/>
            </a:bodyPr>
            <a:lstStyle/>
            <a:p>
              <a:pPr>
                <a:defRPr/>
              </a:pPr>
              <a:endParaRPr lang="fr-FR"/>
            </a:p>
          </p:txBody>
        </p:sp>
        <p:sp>
          <p:nvSpPr>
            <p:cNvPr id="163871" name="Line 31"/>
            <p:cNvSpPr>
              <a:spLocks noChangeShapeType="1"/>
            </p:cNvSpPr>
            <p:nvPr/>
          </p:nvSpPr>
          <p:spPr bwMode="auto">
            <a:xfrm>
              <a:off x="2136" y="3112"/>
              <a:ext cx="0" cy="176"/>
            </a:xfrm>
            <a:prstGeom prst="line">
              <a:avLst/>
            </a:prstGeom>
            <a:noFill/>
            <a:ln w="15875">
              <a:solidFill>
                <a:srgbClr val="FF6600"/>
              </a:solidFill>
              <a:round/>
              <a:headEnd/>
              <a:tailEnd type="triangle" w="med" len="med"/>
            </a:ln>
            <a:effectLst/>
          </p:spPr>
          <p:txBody>
            <a:bodyPr wrap="none">
              <a:spAutoFit/>
            </a:bodyPr>
            <a:lstStyle/>
            <a:p>
              <a:pPr>
                <a:defRPr/>
              </a:pPr>
              <a:endParaRPr lang="fr-FR"/>
            </a:p>
          </p:txBody>
        </p:sp>
        <p:sp>
          <p:nvSpPr>
            <p:cNvPr id="163872" name="Line 32"/>
            <p:cNvSpPr>
              <a:spLocks noChangeShapeType="1"/>
            </p:cNvSpPr>
            <p:nvPr/>
          </p:nvSpPr>
          <p:spPr bwMode="auto">
            <a:xfrm>
              <a:off x="2536" y="3248"/>
              <a:ext cx="0" cy="176"/>
            </a:xfrm>
            <a:prstGeom prst="line">
              <a:avLst/>
            </a:prstGeom>
            <a:noFill/>
            <a:ln w="15875">
              <a:solidFill>
                <a:srgbClr val="FF6600"/>
              </a:solidFill>
              <a:round/>
              <a:headEnd/>
              <a:tailEnd type="triangle" w="med" len="med"/>
            </a:ln>
            <a:effectLst/>
          </p:spPr>
          <p:txBody>
            <a:bodyPr wrap="none">
              <a:spAutoFit/>
            </a:bodyPr>
            <a:lstStyle/>
            <a:p>
              <a:pPr>
                <a:defRPr/>
              </a:pPr>
              <a:endParaRPr lang="fr-FR"/>
            </a:p>
          </p:txBody>
        </p:sp>
        <p:sp>
          <p:nvSpPr>
            <p:cNvPr id="163873" name="Line 33"/>
            <p:cNvSpPr>
              <a:spLocks noChangeShapeType="1"/>
            </p:cNvSpPr>
            <p:nvPr/>
          </p:nvSpPr>
          <p:spPr bwMode="auto">
            <a:xfrm>
              <a:off x="1528" y="2392"/>
              <a:ext cx="0" cy="176"/>
            </a:xfrm>
            <a:prstGeom prst="line">
              <a:avLst/>
            </a:prstGeom>
            <a:noFill/>
            <a:ln w="15875">
              <a:solidFill>
                <a:srgbClr val="FF6600"/>
              </a:solidFill>
              <a:round/>
              <a:headEnd/>
              <a:tailEnd type="triangle" w="med" len="med"/>
            </a:ln>
            <a:effectLst/>
          </p:spPr>
          <p:txBody>
            <a:bodyPr wrap="none">
              <a:spAutoFit/>
            </a:bodyPr>
            <a:lstStyle/>
            <a:p>
              <a:pPr>
                <a:defRPr/>
              </a:pPr>
              <a:endParaRPr lang="fr-F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Rot="1" noChangeArrowheads="1"/>
          </p:cNvSpPr>
          <p:nvPr/>
        </p:nvSpPr>
        <p:spPr bwMode="auto">
          <a:xfrm>
            <a:off x="-36513" y="587375"/>
            <a:ext cx="9144001" cy="838200"/>
          </a:xfrm>
          <a:prstGeom prst="rect">
            <a:avLst/>
          </a:prstGeom>
          <a:noFill/>
          <a:ln w="9525">
            <a:noFill/>
            <a:miter lim="800000"/>
            <a:headEnd/>
            <a:tailEnd/>
          </a:ln>
          <a:effectLst/>
        </p:spPr>
        <p:txBody>
          <a:bodyPr anchor="ctr"/>
          <a:lstStyle/>
          <a:p>
            <a:pPr algn="ctr">
              <a:defRPr/>
            </a:pPr>
            <a:r>
              <a:rPr lang="fr-FR" sz="3200">
                <a:solidFill>
                  <a:srgbClr val="FFCC66"/>
                </a:solidFill>
                <a:effectLst>
                  <a:outerShdw blurRad="38100" dist="38100" dir="2700000" algn="tl">
                    <a:srgbClr val="000000"/>
                  </a:outerShdw>
                </a:effectLst>
                <a:latin typeface="Arial" charset="0"/>
              </a:rPr>
              <a:t>Sommaire</a:t>
            </a:r>
          </a:p>
        </p:txBody>
      </p:sp>
      <p:sp>
        <p:nvSpPr>
          <p:cNvPr id="142339" name="Text Box 3"/>
          <p:cNvSpPr txBox="1">
            <a:spLocks noChangeArrowheads="1"/>
          </p:cNvSpPr>
          <p:nvPr/>
        </p:nvSpPr>
        <p:spPr bwMode="auto">
          <a:xfrm>
            <a:off x="757238" y="1866900"/>
            <a:ext cx="7426325" cy="4362450"/>
          </a:xfrm>
          <a:prstGeom prst="rect">
            <a:avLst/>
          </a:prstGeom>
          <a:solidFill>
            <a:srgbClr val="C0C0C0">
              <a:alpha val="10001"/>
            </a:srgbClr>
          </a:solidFill>
          <a:ln w="9525">
            <a:noFill/>
            <a:miter lim="800000"/>
            <a:headEnd/>
            <a:tailEnd/>
          </a:ln>
          <a:effectLst/>
        </p:spPr>
        <p:txBody>
          <a:bodyPr>
            <a:spAutoFit/>
          </a:bodyPr>
          <a:lstStyle/>
          <a:p>
            <a:pPr>
              <a:buSzPct val="80000"/>
              <a:buFont typeface="Arial" charset="0"/>
              <a:buChar char="►"/>
              <a:defRPr/>
            </a:pPr>
            <a:r>
              <a:rPr lang="fr-FR">
                <a:solidFill>
                  <a:srgbClr val="FFCC66"/>
                </a:solidFill>
                <a:effectLst>
                  <a:outerShdw blurRad="38100" dist="38100" dir="2700000" algn="tl">
                    <a:srgbClr val="000000"/>
                  </a:outerShdw>
                </a:effectLst>
                <a:latin typeface="Arial" charset="0"/>
              </a:rPr>
              <a:t> </a:t>
            </a:r>
            <a:r>
              <a:rPr lang="fr-FR" sz="2000">
                <a:effectLst>
                  <a:outerShdw blurRad="38100" dist="38100" dir="2700000" algn="tl">
                    <a:srgbClr val="000000"/>
                  </a:outerShdw>
                </a:effectLst>
                <a:latin typeface="Arial" charset="0"/>
              </a:rPr>
              <a:t>La discrétisation des données : définition et règles de base</a:t>
            </a:r>
          </a:p>
          <a:p>
            <a:pPr lvl="1">
              <a:buClr>
                <a:srgbClr val="FFCC66"/>
              </a:buClr>
              <a:buSzPct val="80000"/>
              <a:buFont typeface="Arial" charset="0"/>
              <a:buChar char="►"/>
              <a:defRPr/>
            </a:pPr>
            <a:endParaRPr lang="fr-FR" sz="2000">
              <a:effectLst>
                <a:outerShdw blurRad="38100" dist="38100" dir="2700000" algn="tl">
                  <a:srgbClr val="000000"/>
                </a:outerShdw>
              </a:effectLst>
              <a:latin typeface="Arial" charset="0"/>
            </a:endParaRPr>
          </a:p>
          <a:p>
            <a:pPr>
              <a:buSzPct val="80000"/>
              <a:buFont typeface="Arial" charset="0"/>
              <a:buChar char="►"/>
              <a:defRPr/>
            </a:pPr>
            <a:r>
              <a:rPr lang="fr-FR">
                <a:solidFill>
                  <a:srgbClr val="FFCC66"/>
                </a:solidFill>
                <a:effectLst>
                  <a:outerShdw blurRad="38100" dist="38100" dir="2700000" algn="tl">
                    <a:srgbClr val="000000"/>
                  </a:outerShdw>
                </a:effectLst>
                <a:latin typeface="Arial" charset="0"/>
              </a:rPr>
              <a:t> </a:t>
            </a:r>
            <a:r>
              <a:rPr lang="fr-FR" sz="2000">
                <a:effectLst>
                  <a:outerShdw blurRad="38100" dist="38100" dir="2700000" algn="tl">
                    <a:srgbClr val="000000"/>
                  </a:outerShdw>
                </a:effectLst>
                <a:latin typeface="Arial" charset="0"/>
              </a:rPr>
              <a:t>Les grandes familles de distributions</a:t>
            </a:r>
          </a:p>
          <a:p>
            <a:pPr>
              <a:buSzPct val="80000"/>
              <a:buFont typeface="Arial" charset="0"/>
              <a:buChar char="►"/>
              <a:defRPr/>
            </a:pPr>
            <a:endParaRPr lang="fr-FR">
              <a:solidFill>
                <a:srgbClr val="FFCC66"/>
              </a:solidFill>
              <a:effectLst>
                <a:outerShdw blurRad="38100" dist="38100" dir="2700000" algn="tl">
                  <a:srgbClr val="000000"/>
                </a:outerShdw>
              </a:effectLst>
              <a:latin typeface="Arial" charset="0"/>
            </a:endParaRPr>
          </a:p>
          <a:p>
            <a:pPr>
              <a:buClr>
                <a:srgbClr val="FFCC66"/>
              </a:buClr>
              <a:buSzPct val="80000"/>
              <a:buFont typeface="Arial" charset="0"/>
              <a:buChar char="►"/>
              <a:defRPr/>
            </a:pPr>
            <a:r>
              <a:rPr lang="fr-FR" sz="2000">
                <a:effectLst>
                  <a:outerShdw blurRad="38100" dist="38100" dir="2700000" algn="tl">
                    <a:srgbClr val="000000"/>
                  </a:outerShdw>
                </a:effectLst>
                <a:latin typeface="Arial" charset="0"/>
              </a:rPr>
              <a:t> Quelques méthodes de discrétisation</a:t>
            </a:r>
          </a:p>
          <a:p>
            <a:pPr lvl="1">
              <a:buClr>
                <a:srgbClr val="FFCC66"/>
              </a:buClr>
              <a:buSzPct val="80000"/>
              <a:buFont typeface="Wingdings" pitchFamily="2" charset="2"/>
              <a:buChar char="§"/>
              <a:defRPr/>
            </a:pPr>
            <a:r>
              <a:rPr lang="fr-FR">
                <a:effectLst>
                  <a:outerShdw blurRad="38100" dist="38100" dir="2700000" algn="tl">
                    <a:srgbClr val="000000"/>
                  </a:outerShdw>
                </a:effectLst>
                <a:latin typeface="Arial" charset="0"/>
              </a:rPr>
              <a:t> Écart à la moyenne</a:t>
            </a:r>
          </a:p>
          <a:p>
            <a:pPr lvl="1">
              <a:buClr>
                <a:srgbClr val="FFCC66"/>
              </a:buClr>
              <a:buSzPct val="80000"/>
              <a:buFont typeface="Wingdings" pitchFamily="2" charset="2"/>
              <a:buChar char="§"/>
              <a:defRPr/>
            </a:pPr>
            <a:r>
              <a:rPr lang="fr-FR">
                <a:effectLst>
                  <a:outerShdw blurRad="38100" dist="38100" dir="2700000" algn="tl">
                    <a:srgbClr val="000000"/>
                  </a:outerShdw>
                </a:effectLst>
                <a:latin typeface="Arial" charset="0"/>
              </a:rPr>
              <a:t> Classes d’égale amplitude</a:t>
            </a:r>
          </a:p>
          <a:p>
            <a:pPr lvl="1">
              <a:buClr>
                <a:srgbClr val="FFCC66"/>
              </a:buClr>
              <a:buSzPct val="80000"/>
              <a:buFont typeface="Wingdings" pitchFamily="2" charset="2"/>
              <a:buChar char="§"/>
              <a:defRPr/>
            </a:pPr>
            <a:r>
              <a:rPr lang="fr-FR">
                <a:effectLst>
                  <a:outerShdw blurRad="38100" dist="38100" dir="2700000" algn="tl">
                    <a:srgbClr val="000000"/>
                  </a:outerShdw>
                </a:effectLst>
                <a:latin typeface="Arial" charset="0"/>
              </a:rPr>
              <a:t> Seuils naturels</a:t>
            </a:r>
          </a:p>
          <a:p>
            <a:pPr lvl="1">
              <a:buClr>
                <a:srgbClr val="FFCC66"/>
              </a:buClr>
              <a:buSzPct val="80000"/>
              <a:buFont typeface="Wingdings" pitchFamily="2" charset="2"/>
              <a:buChar char="§"/>
              <a:defRPr/>
            </a:pPr>
            <a:r>
              <a:rPr lang="fr-FR">
                <a:effectLst>
                  <a:outerShdw blurRad="38100" dist="38100" dir="2700000" algn="tl">
                    <a:srgbClr val="000000"/>
                  </a:outerShdw>
                </a:effectLst>
                <a:latin typeface="Arial" charset="0"/>
              </a:rPr>
              <a:t> Quantiles</a:t>
            </a:r>
          </a:p>
          <a:p>
            <a:pPr lvl="1">
              <a:buClr>
                <a:srgbClr val="FFCC66"/>
              </a:buClr>
              <a:buSzPct val="80000"/>
              <a:buFont typeface="Wingdings" pitchFamily="2" charset="2"/>
              <a:buChar char="§"/>
              <a:defRPr/>
            </a:pPr>
            <a:r>
              <a:rPr lang="fr-FR">
                <a:effectLst>
                  <a:outerShdw blurRad="38100" dist="38100" dir="2700000" algn="tl">
                    <a:srgbClr val="000000"/>
                  </a:outerShdw>
                </a:effectLst>
                <a:latin typeface="Arial" charset="0"/>
              </a:rPr>
              <a:t> Progression arithmétique</a:t>
            </a:r>
          </a:p>
          <a:p>
            <a:pPr lvl="1">
              <a:buClr>
                <a:srgbClr val="FFCC66"/>
              </a:buClr>
              <a:buSzPct val="80000"/>
              <a:buFont typeface="Wingdings" pitchFamily="2" charset="2"/>
              <a:buChar char="§"/>
              <a:defRPr/>
            </a:pPr>
            <a:r>
              <a:rPr lang="fr-FR">
                <a:effectLst>
                  <a:outerShdw blurRad="38100" dist="38100" dir="2700000" algn="tl">
                    <a:srgbClr val="000000"/>
                  </a:outerShdw>
                </a:effectLst>
                <a:latin typeface="Arial" charset="0"/>
              </a:rPr>
              <a:t> Progression géométrique</a:t>
            </a:r>
          </a:p>
          <a:p>
            <a:pPr lvl="1">
              <a:buClr>
                <a:srgbClr val="FFCC66"/>
              </a:buClr>
              <a:buSzPct val="80000"/>
              <a:buFont typeface="Wingdings" pitchFamily="2" charset="2"/>
              <a:buChar char="§"/>
              <a:defRPr/>
            </a:pPr>
            <a:r>
              <a:rPr lang="fr-FR">
                <a:effectLst>
                  <a:outerShdw blurRad="38100" dist="38100" dir="2700000" algn="tl">
                    <a:srgbClr val="000000"/>
                  </a:outerShdw>
                </a:effectLst>
                <a:latin typeface="Arial" charset="0"/>
              </a:rPr>
              <a:t> Moyennes emboîtées</a:t>
            </a:r>
          </a:p>
          <a:p>
            <a:pPr lvl="1">
              <a:buClr>
                <a:srgbClr val="FFCC66"/>
              </a:buClr>
              <a:buSzPct val="80000"/>
              <a:buFont typeface="Wingdings" pitchFamily="2" charset="2"/>
              <a:buChar char="§"/>
              <a:defRPr/>
            </a:pPr>
            <a:r>
              <a:rPr lang="fr-FR">
                <a:effectLst>
                  <a:outerShdw blurRad="38100" dist="38100" dir="2700000" algn="tl">
                    <a:srgbClr val="000000"/>
                  </a:outerShdw>
                </a:effectLst>
                <a:latin typeface="Arial" charset="0"/>
              </a:rPr>
              <a:t> Récapitulatif</a:t>
            </a:r>
          </a:p>
          <a:p>
            <a:pPr>
              <a:buClr>
                <a:srgbClr val="FFCC66"/>
              </a:buClr>
              <a:buSzPct val="80000"/>
              <a:buFont typeface="Arial" charset="0"/>
              <a:buChar char="►"/>
              <a:defRPr/>
            </a:pPr>
            <a:endParaRPr lang="fr-FR">
              <a:effectLst>
                <a:outerShdw blurRad="38100" dist="38100" dir="2700000" algn="tl">
                  <a:srgbClr val="000000"/>
                </a:outerShdw>
              </a:effectLst>
              <a:latin typeface="Arial" charset="0"/>
            </a:endParaRPr>
          </a:p>
          <a:p>
            <a:pPr>
              <a:buClr>
                <a:srgbClr val="FFCC66"/>
              </a:buClr>
              <a:buSzPct val="80000"/>
              <a:buFont typeface="Arial" charset="0"/>
              <a:buChar char="►"/>
              <a:defRPr/>
            </a:pPr>
            <a:r>
              <a:rPr lang="fr-FR" sz="2000">
                <a:effectLst>
                  <a:outerShdw blurRad="38100" dist="38100" dir="2700000" algn="tl">
                    <a:srgbClr val="000000"/>
                  </a:outerShdw>
                </a:effectLst>
                <a:latin typeface="Arial" charset="0"/>
              </a:rPr>
              <a:t> Les méthodes de discrétisation disponibles dans </a:t>
            </a:r>
            <a:r>
              <a:rPr lang="fr-FR" sz="2000" i="1">
                <a:effectLst>
                  <a:outerShdw blurRad="38100" dist="38100" dir="2700000" algn="tl">
                    <a:srgbClr val="000000"/>
                  </a:outerShdw>
                </a:effectLst>
                <a:latin typeface="Arial" charset="0"/>
              </a:rPr>
              <a:t>Savane</a:t>
            </a:r>
            <a:endParaRPr lang="fr-FR">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504825" y="1828800"/>
            <a:ext cx="8270875" cy="4857750"/>
          </a:xfrm>
          <a:prstGeom prst="rect">
            <a:avLst/>
          </a:prstGeom>
          <a:solidFill>
            <a:srgbClr val="C0C0C0">
              <a:alpha val="10001"/>
            </a:srgbClr>
          </a:solidFill>
          <a:ln w="9525">
            <a:noFill/>
            <a:miter lim="800000"/>
            <a:headEnd/>
            <a:tailEnd/>
          </a:ln>
          <a:effectLst/>
        </p:spPr>
        <p:txBody>
          <a:bodyPr>
            <a:spAutoFit/>
          </a:bodyPr>
          <a:lstStyle/>
          <a:p>
            <a:pPr eaLnBrk="0" hangingPunct="0">
              <a:lnSpc>
                <a:spcPct val="90000"/>
              </a:lnSpc>
              <a:spcAft>
                <a:spcPct val="40000"/>
              </a:spcAft>
              <a:defRPr/>
            </a:pPr>
            <a:r>
              <a:rPr lang="fr-FR">
                <a:solidFill>
                  <a:srgbClr val="FFCC66"/>
                </a:solidFill>
                <a:effectLst>
                  <a:outerShdw blurRad="38100" dist="38100" dir="2700000" algn="tl">
                    <a:srgbClr val="000000"/>
                  </a:outerShdw>
                </a:effectLst>
                <a:latin typeface="Arial" charset="0"/>
                <a:cs typeface="Tahoma" pitchFamily="34" charset="0"/>
              </a:rPr>
              <a:t>Procédure :</a:t>
            </a:r>
          </a:p>
          <a:p>
            <a:pPr eaLnBrk="0" hangingPunct="0">
              <a:lnSpc>
                <a:spcPct val="90000"/>
              </a:lnSpc>
              <a:spcAft>
                <a:spcPct val="40000"/>
              </a:spcAft>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Construire l'histogramme des valeurs, le diagramme de fréquence ou encore la courbe des fréquences cumulées triées croissantes.</a:t>
            </a:r>
          </a:p>
          <a:p>
            <a:pPr eaLnBrk="0" hangingPunct="0">
              <a:lnSpc>
                <a:spcPct val="90000"/>
              </a:lnSpc>
              <a:spcAft>
                <a:spcPct val="40000"/>
              </a:spcAft>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Déterminer les limites de classes en fonction des discontinuités apparentes sur les graphiques (aux endroits où se situent les plus grands intervalles entre deux valeurs successives). Des procédures automatiques existent dans tous les SIG.</a:t>
            </a:r>
          </a:p>
          <a:p>
            <a:pPr eaLnBrk="0" hangingPunct="0">
              <a:lnSpc>
                <a:spcPct val="90000"/>
              </a:lnSpc>
              <a:spcAft>
                <a:spcPct val="25000"/>
              </a:spcAft>
              <a:defRPr/>
            </a:pPr>
            <a:endParaRPr lang="fr-FR" sz="1000">
              <a:effectLst>
                <a:outerShdw blurRad="38100" dist="38100" dir="2700000" algn="tl">
                  <a:srgbClr val="000000"/>
                </a:outerShdw>
              </a:effectLst>
              <a:latin typeface="Arial" charset="0"/>
              <a:cs typeface="Tahoma" pitchFamily="34" charset="0"/>
            </a:endParaRPr>
          </a:p>
          <a:p>
            <a:pPr eaLnBrk="0" hangingPunct="0">
              <a:lnSpc>
                <a:spcPct val="90000"/>
              </a:lnSpc>
              <a:spcAft>
                <a:spcPct val="40000"/>
              </a:spcAft>
              <a:defRPr/>
            </a:pPr>
            <a:r>
              <a:rPr lang="fr-FR">
                <a:solidFill>
                  <a:srgbClr val="FFCC66"/>
                </a:solidFill>
                <a:effectLst>
                  <a:outerShdw blurRad="38100" dist="38100" dir="2700000" algn="tl">
                    <a:srgbClr val="000000"/>
                  </a:outerShdw>
                </a:effectLst>
                <a:latin typeface="Arial" charset="0"/>
                <a:cs typeface="Tahoma" pitchFamily="34" charset="0"/>
              </a:rPr>
              <a:t>Avantages et inconvénients :</a:t>
            </a:r>
            <a:r>
              <a:rPr lang="fr-FR" i="1" u="sng">
                <a:solidFill>
                  <a:srgbClr val="FFCC66"/>
                </a:solidFill>
                <a:effectLst>
                  <a:outerShdw blurRad="38100" dist="38100" dir="2700000" algn="tl">
                    <a:srgbClr val="000000"/>
                  </a:outerShdw>
                </a:effectLst>
                <a:latin typeface="Arial" charset="0"/>
                <a:cs typeface="Tahoma" pitchFamily="34" charset="0"/>
              </a:rPr>
              <a:t> </a:t>
            </a:r>
          </a:p>
          <a:p>
            <a:pPr lvl="1" eaLnBrk="0" hangingPunct="0">
              <a:lnSpc>
                <a:spcPct val="90000"/>
              </a:lnSpc>
              <a:spcAft>
                <a:spcPct val="4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Elle permet de tenir compte des discontinuités observables</a:t>
            </a:r>
          </a:p>
          <a:p>
            <a:pPr lvl="1" eaLnBrk="0" hangingPunct="0">
              <a:lnSpc>
                <a:spcPct val="90000"/>
              </a:lnSpc>
              <a:spcAft>
                <a:spcPct val="4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Elle n'est justifiable d'ailleurs que s'il existe des discontinuités.</a:t>
            </a:r>
          </a:p>
          <a:p>
            <a:pPr lvl="1" eaLnBrk="0" hangingPunct="0">
              <a:lnSpc>
                <a:spcPct val="90000"/>
              </a:lnSpc>
              <a:spcAft>
                <a:spcPct val="4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Méthode très liée à la finesse du graphique initial et donc au nombre de classes du diagramme de base utilisé.</a:t>
            </a:r>
          </a:p>
          <a:p>
            <a:pPr lvl="1" eaLnBrk="0" hangingPunct="0">
              <a:lnSpc>
                <a:spcPct val="90000"/>
              </a:lnSpc>
              <a:spcAft>
                <a:spcPct val="4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Cette méthode n'aboutit pas nécessairement aux mêmes limites selon le réalisateur (ou selon le logiciel utilisé!).</a:t>
            </a:r>
          </a:p>
          <a:p>
            <a:pPr lvl="1" eaLnBrk="0" hangingPunct="0">
              <a:lnSpc>
                <a:spcPct val="90000"/>
              </a:lnSpc>
              <a:spcAft>
                <a:spcPct val="4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Cette méthode ne permet pas les comparaisons directes.</a:t>
            </a:r>
          </a:p>
        </p:txBody>
      </p:sp>
      <p:sp>
        <p:nvSpPr>
          <p:cNvPr id="8202" name="Text Box 10"/>
          <p:cNvSpPr txBox="1">
            <a:spLocks noChangeArrowheads="1"/>
          </p:cNvSpPr>
          <p:nvPr/>
        </p:nvSpPr>
        <p:spPr bwMode="auto">
          <a:xfrm>
            <a:off x="469900" y="1260475"/>
            <a:ext cx="4827588"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3.  Discrétisation selon les seuils naturels</a:t>
            </a:r>
          </a:p>
        </p:txBody>
      </p:sp>
      <p:sp>
        <p:nvSpPr>
          <p:cNvPr id="8203" name="Rectangle 11"/>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93" name="Text Box 9"/>
          <p:cNvSpPr txBox="1">
            <a:spLocks noChangeArrowheads="1"/>
          </p:cNvSpPr>
          <p:nvPr/>
        </p:nvSpPr>
        <p:spPr bwMode="auto">
          <a:xfrm>
            <a:off x="622300" y="1243013"/>
            <a:ext cx="7854950" cy="641350"/>
          </a:xfrm>
          <a:prstGeom prst="rect">
            <a:avLst/>
          </a:prstGeom>
          <a:noFill/>
          <a:ln w="9525">
            <a:noFill/>
            <a:miter lim="800000"/>
            <a:headEnd/>
            <a:tailEnd/>
          </a:ln>
          <a:effectLst/>
        </p:spPr>
        <p:txBody>
          <a:bodyPr>
            <a:spAutoFit/>
          </a:bodyPr>
          <a:lstStyle/>
          <a:p>
            <a:pPr eaLnBrk="0" hangingPunct="0">
              <a:defRPr/>
            </a:pPr>
            <a:r>
              <a:rPr lang="fr-FR">
                <a:solidFill>
                  <a:srgbClr val="FFCC66"/>
                </a:solidFill>
                <a:effectLst>
                  <a:outerShdw blurRad="38100" dist="38100" dir="2700000" algn="tl">
                    <a:srgbClr val="000000"/>
                  </a:outerShdw>
                </a:effectLst>
                <a:latin typeface="Arial" pitchFamily="34" charset="0"/>
                <a:cs typeface="Arial" pitchFamily="34" charset="0"/>
              </a:rPr>
              <a:t>3.  Discrétisation selon les seuils observés sur le diagramme des fréquences cumulées croissantes</a:t>
            </a:r>
          </a:p>
        </p:txBody>
      </p:sp>
      <p:sp>
        <p:nvSpPr>
          <p:cNvPr id="195595" name="Rectangle 11"/>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Méthodes de discrétisation</a:t>
            </a:r>
            <a:endParaRPr lang="fr-FR" sz="3200" i="1">
              <a:effectLst>
                <a:outerShdw blurRad="38100" dist="38100" dir="2700000" algn="tl">
                  <a:srgbClr val="000000"/>
                </a:outerShdw>
              </a:effectLst>
              <a:latin typeface="Arial" pitchFamily="34" charset="0"/>
              <a:cs typeface="Arial" pitchFamily="34" charset="0"/>
            </a:endParaRPr>
          </a:p>
        </p:txBody>
      </p:sp>
      <p:grpSp>
        <p:nvGrpSpPr>
          <p:cNvPr id="1030" name="Group 12"/>
          <p:cNvGrpSpPr>
            <a:grpSpLocks/>
          </p:cNvGrpSpPr>
          <p:nvPr/>
        </p:nvGrpSpPr>
        <p:grpSpPr bwMode="auto">
          <a:xfrm>
            <a:off x="673100" y="2032000"/>
            <a:ext cx="7759700" cy="4419600"/>
            <a:chOff x="240" y="672"/>
            <a:chExt cx="5328" cy="3312"/>
          </a:xfrm>
        </p:grpSpPr>
        <p:graphicFrame>
          <p:nvGraphicFramePr>
            <p:cNvPr id="1026" name="Object 13"/>
            <p:cNvGraphicFramePr>
              <a:graphicFrameLocks noChangeAspect="1"/>
            </p:cNvGraphicFramePr>
            <p:nvPr/>
          </p:nvGraphicFramePr>
          <p:xfrm>
            <a:off x="240" y="672"/>
            <a:ext cx="5328" cy="3312"/>
          </p:xfrm>
          <a:graphic>
            <a:graphicData uri="http://schemas.openxmlformats.org/presentationml/2006/ole">
              <p:oleObj spid="_x0000_s1026" name="Feuille de calcul" r:id="rId4" imgW="9239549" imgH="5744054" progId="Excel.Sheet.8">
                <p:embed/>
              </p:oleObj>
            </a:graphicData>
          </a:graphic>
        </p:graphicFrame>
        <p:sp>
          <p:nvSpPr>
            <p:cNvPr id="195598" name="Line 14"/>
            <p:cNvSpPr>
              <a:spLocks noChangeShapeType="1"/>
            </p:cNvSpPr>
            <p:nvPr/>
          </p:nvSpPr>
          <p:spPr bwMode="auto">
            <a:xfrm>
              <a:off x="4754" y="1392"/>
              <a:ext cx="528" cy="0"/>
            </a:xfrm>
            <a:prstGeom prst="line">
              <a:avLst/>
            </a:prstGeom>
            <a:noFill/>
            <a:ln w="25400">
              <a:solidFill>
                <a:srgbClr val="FF0000"/>
              </a:solidFill>
              <a:round/>
              <a:headEnd/>
              <a:tailEnd type="triangle" w="med" len="med"/>
            </a:ln>
            <a:effectLst/>
          </p:spPr>
          <p:txBody>
            <a:bodyPr wrap="none" anchor="ctr">
              <a:spAutoFit/>
            </a:bodyPr>
            <a:lstStyle/>
            <a:p>
              <a:pPr>
                <a:defRPr/>
              </a:pPr>
              <a:endParaRPr lang="fr-FR">
                <a:latin typeface="Arial" pitchFamily="34" charset="0"/>
                <a:cs typeface="Arial" pitchFamily="34" charset="0"/>
              </a:endParaRPr>
            </a:p>
          </p:txBody>
        </p:sp>
        <p:sp>
          <p:nvSpPr>
            <p:cNvPr id="195599" name="Line 15"/>
            <p:cNvSpPr>
              <a:spLocks noChangeShapeType="1"/>
            </p:cNvSpPr>
            <p:nvPr/>
          </p:nvSpPr>
          <p:spPr bwMode="auto">
            <a:xfrm>
              <a:off x="240" y="2496"/>
              <a:ext cx="528" cy="0"/>
            </a:xfrm>
            <a:prstGeom prst="line">
              <a:avLst/>
            </a:prstGeom>
            <a:noFill/>
            <a:ln w="25400">
              <a:solidFill>
                <a:srgbClr val="FF0000"/>
              </a:solidFill>
              <a:round/>
              <a:headEnd/>
              <a:tailEnd type="triangle" w="med" len="med"/>
            </a:ln>
            <a:effectLst/>
          </p:spPr>
          <p:txBody>
            <a:bodyPr wrap="none" anchor="ctr">
              <a:spAutoFit/>
            </a:bodyPr>
            <a:lstStyle/>
            <a:p>
              <a:pPr>
                <a:defRPr/>
              </a:pPr>
              <a:endParaRPr lang="fr-FR">
                <a:latin typeface="Arial" pitchFamily="34" charset="0"/>
                <a:cs typeface="Arial" pitchFamily="34" charset="0"/>
              </a:endParaRPr>
            </a:p>
          </p:txBody>
        </p:sp>
        <p:sp>
          <p:nvSpPr>
            <p:cNvPr id="195600" name="Line 16"/>
            <p:cNvSpPr>
              <a:spLocks noChangeShapeType="1"/>
            </p:cNvSpPr>
            <p:nvPr/>
          </p:nvSpPr>
          <p:spPr bwMode="auto">
            <a:xfrm>
              <a:off x="3888" y="1632"/>
              <a:ext cx="528" cy="0"/>
            </a:xfrm>
            <a:prstGeom prst="line">
              <a:avLst/>
            </a:prstGeom>
            <a:noFill/>
            <a:ln w="25400">
              <a:solidFill>
                <a:srgbClr val="FF0000"/>
              </a:solidFill>
              <a:round/>
              <a:headEnd/>
              <a:tailEnd type="triangle" w="med" len="med"/>
            </a:ln>
            <a:effectLst/>
          </p:spPr>
          <p:txBody>
            <a:bodyPr wrap="none" anchor="ctr">
              <a:spAutoFit/>
            </a:bodyPr>
            <a:lstStyle/>
            <a:p>
              <a:pPr>
                <a:defRPr/>
              </a:pPr>
              <a:endParaRPr lang="fr-FR">
                <a:latin typeface="Arial" pitchFamily="34" charset="0"/>
                <a:cs typeface="Arial" pitchFamily="34" charset="0"/>
              </a:endParaRPr>
            </a:p>
          </p:txBody>
        </p:sp>
        <p:sp>
          <p:nvSpPr>
            <p:cNvPr id="195601" name="Line 17"/>
            <p:cNvSpPr>
              <a:spLocks noChangeShapeType="1"/>
            </p:cNvSpPr>
            <p:nvPr/>
          </p:nvSpPr>
          <p:spPr bwMode="auto">
            <a:xfrm>
              <a:off x="3264" y="1968"/>
              <a:ext cx="530" cy="0"/>
            </a:xfrm>
            <a:prstGeom prst="line">
              <a:avLst/>
            </a:prstGeom>
            <a:noFill/>
            <a:ln w="25400">
              <a:solidFill>
                <a:srgbClr val="FF0000"/>
              </a:solidFill>
              <a:round/>
              <a:headEnd/>
              <a:tailEnd type="triangle" w="med" len="med"/>
            </a:ln>
            <a:effectLst/>
          </p:spPr>
          <p:txBody>
            <a:bodyPr wrap="none" anchor="ctr">
              <a:spAutoFit/>
            </a:bodyPr>
            <a:lstStyle/>
            <a:p>
              <a:pPr>
                <a:defRPr/>
              </a:pPr>
              <a:endParaRPr lang="fr-FR">
                <a:latin typeface="Arial" pitchFamily="34" charset="0"/>
                <a:cs typeface="Arial" pitchFamily="34" charset="0"/>
              </a:endParaRPr>
            </a:p>
          </p:txBody>
        </p:sp>
        <p:sp>
          <p:nvSpPr>
            <p:cNvPr id="195602" name="Line 18"/>
            <p:cNvSpPr>
              <a:spLocks noChangeShapeType="1"/>
            </p:cNvSpPr>
            <p:nvPr/>
          </p:nvSpPr>
          <p:spPr bwMode="auto">
            <a:xfrm>
              <a:off x="1920" y="2160"/>
              <a:ext cx="530" cy="0"/>
            </a:xfrm>
            <a:prstGeom prst="line">
              <a:avLst/>
            </a:prstGeom>
            <a:noFill/>
            <a:ln w="25400">
              <a:solidFill>
                <a:srgbClr val="FF0000"/>
              </a:solidFill>
              <a:round/>
              <a:headEnd/>
              <a:tailEnd type="triangle" w="med" len="med"/>
            </a:ln>
            <a:effectLst/>
          </p:spPr>
          <p:txBody>
            <a:bodyPr wrap="none" anchor="ctr">
              <a:spAutoFit/>
            </a:bodyPr>
            <a:lstStyle/>
            <a:p>
              <a:pPr>
                <a:defRPr/>
              </a:pPr>
              <a:endParaRPr lang="fr-FR">
                <a:latin typeface="Arial" pitchFamily="34" charset="0"/>
                <a:cs typeface="Arial"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381000" y="1354138"/>
            <a:ext cx="4221163"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4.  Discrétisation selon les quantiles</a:t>
            </a:r>
          </a:p>
        </p:txBody>
      </p:sp>
      <p:sp>
        <p:nvSpPr>
          <p:cNvPr id="165892" name="Text Box 4"/>
          <p:cNvSpPr txBox="1">
            <a:spLocks noChangeArrowheads="1"/>
          </p:cNvSpPr>
          <p:nvPr/>
        </p:nvSpPr>
        <p:spPr bwMode="auto">
          <a:xfrm>
            <a:off x="368300" y="1911350"/>
            <a:ext cx="8588375" cy="2098675"/>
          </a:xfrm>
          <a:prstGeom prst="rect">
            <a:avLst/>
          </a:prstGeom>
          <a:solidFill>
            <a:srgbClr val="C0C0C0">
              <a:alpha val="10001"/>
            </a:srgbClr>
          </a:solidFill>
          <a:ln w="9525">
            <a:noFill/>
            <a:miter lim="800000"/>
            <a:headEnd/>
            <a:tailEnd/>
          </a:ln>
          <a:effectLst/>
        </p:spPr>
        <p:txBody>
          <a:bodyPr>
            <a:spAutoFit/>
          </a:bodyPr>
          <a:lstStyle/>
          <a:p>
            <a:pPr eaLnBrk="0" hangingPunct="0">
              <a:lnSpc>
                <a:spcPct val="90000"/>
              </a:lnSpc>
              <a:defRPr/>
            </a:pPr>
            <a:r>
              <a:rPr lang="fr-FR">
                <a:effectLst>
                  <a:outerShdw blurRad="38100" dist="38100" dir="2700000" algn="tl">
                    <a:srgbClr val="000000"/>
                  </a:outerShdw>
                </a:effectLst>
                <a:latin typeface="Arial" charset="0"/>
              </a:rPr>
              <a:t>Cette méthode retient des effectifs égaux dans chaque classe. </a:t>
            </a:r>
            <a:endParaRPr lang="fr-FR">
              <a:effectLst/>
              <a:latin typeface="Arial" charset="0"/>
            </a:endParaRPr>
          </a:p>
          <a:p>
            <a:pPr eaLnBrk="0" hangingPunct="0">
              <a:lnSpc>
                <a:spcPct val="90000"/>
              </a:lnSpc>
              <a:defRPr/>
            </a:pPr>
            <a:endParaRPr lang="fr-FR" sz="1000">
              <a:effectLst>
                <a:outerShdw blurRad="38100" dist="38100" dir="2700000" algn="tl">
                  <a:srgbClr val="000000"/>
                </a:outerShdw>
              </a:effectLst>
              <a:latin typeface="Arial" charset="0"/>
              <a:cs typeface="Tahoma" pitchFamily="34" charset="0"/>
            </a:endParaRPr>
          </a:p>
          <a:p>
            <a:pPr eaLnBrk="0" hangingPunct="0">
              <a:lnSpc>
                <a:spcPct val="90000"/>
              </a:lnSpc>
              <a:defRPr/>
            </a:pPr>
            <a:r>
              <a:rPr lang="fr-FR">
                <a:effectLst>
                  <a:outerShdw blurRad="38100" dist="38100" dir="2700000" algn="tl">
                    <a:srgbClr val="000000"/>
                  </a:outerShdw>
                </a:effectLst>
                <a:latin typeface="Arial" charset="0"/>
              </a:rPr>
              <a:t>Elle permet de repérer la position de chacune des unités géographiques dans la distribution qui est représentée. Il est donc possible d’utiliser cette méthode pour comparer plusieurs cartes.</a:t>
            </a:r>
          </a:p>
          <a:p>
            <a:pPr eaLnBrk="0" hangingPunct="0">
              <a:lnSpc>
                <a:spcPct val="90000"/>
              </a:lnSpc>
              <a:defRPr/>
            </a:pPr>
            <a:endParaRPr lang="fr-FR" sz="1000">
              <a:effectLst>
                <a:outerShdw blurRad="38100" dist="38100" dir="2700000" algn="tl">
                  <a:srgbClr val="000000"/>
                </a:outerShdw>
              </a:effectLst>
              <a:latin typeface="Arial" charset="0"/>
              <a:cs typeface="Tahoma" pitchFamily="34" charset="0"/>
            </a:endParaRPr>
          </a:p>
          <a:p>
            <a:pPr eaLnBrk="0" hangingPunct="0">
              <a:lnSpc>
                <a:spcPct val="90000"/>
              </a:lnSpc>
              <a:defRPr/>
            </a:pPr>
            <a:r>
              <a:rPr lang="fr-FR">
                <a:effectLst>
                  <a:outerShdw blurRad="38100" dist="38100" dir="2700000" algn="tl">
                    <a:srgbClr val="000000"/>
                  </a:outerShdw>
                </a:effectLst>
                <a:latin typeface="Arial" charset="0"/>
                <a:cs typeface="Tahoma" pitchFamily="34" charset="0"/>
              </a:rPr>
              <a:t>Elle peut être employée avec n’importe quelle forme de distribution mais elle n’est pas toujours optimale dans la mesure où l’information relative à la forme statistique de la distribution est perdue.</a:t>
            </a:r>
          </a:p>
        </p:txBody>
      </p:sp>
      <p:sp>
        <p:nvSpPr>
          <p:cNvPr id="165893" name="Rectangle 5"/>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pic>
        <p:nvPicPr>
          <p:cNvPr id="26629" name="Picture 20"/>
          <p:cNvPicPr>
            <a:picLocks noChangeAspect="1" noChangeArrowheads="1"/>
          </p:cNvPicPr>
          <p:nvPr/>
        </p:nvPicPr>
        <p:blipFill>
          <a:blip r:embed="rId3" cstate="print"/>
          <a:srcRect l="64688" t="19000" r="26563" b="62000"/>
          <a:stretch>
            <a:fillRect/>
          </a:stretch>
        </p:blipFill>
        <p:spPr bwMode="auto">
          <a:xfrm>
            <a:off x="7924800" y="5549900"/>
            <a:ext cx="804863" cy="1092200"/>
          </a:xfrm>
          <a:prstGeom prst="rect">
            <a:avLst/>
          </a:prstGeom>
          <a:noFill/>
          <a:ln w="9525">
            <a:noFill/>
            <a:miter lim="800000"/>
            <a:headEnd/>
            <a:tailEnd/>
          </a:ln>
        </p:spPr>
      </p:pic>
      <p:sp>
        <p:nvSpPr>
          <p:cNvPr id="165909" name="Text Box 21"/>
          <p:cNvSpPr txBox="1">
            <a:spLocks noChangeArrowheads="1"/>
          </p:cNvSpPr>
          <p:nvPr/>
        </p:nvSpPr>
        <p:spPr bwMode="auto">
          <a:xfrm>
            <a:off x="355600" y="4343400"/>
            <a:ext cx="4062413" cy="1465263"/>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charset="0"/>
              </a:rPr>
              <a:t>Si la série comporte des individus ayant des valeurs égales, de fortes discontinuités ou des valeurs extrêmes, il est conseillé de ne pas l’utiliser.</a:t>
            </a:r>
          </a:p>
        </p:txBody>
      </p:sp>
      <p:grpSp>
        <p:nvGrpSpPr>
          <p:cNvPr id="26631" name="Group 24"/>
          <p:cNvGrpSpPr>
            <a:grpSpLocks/>
          </p:cNvGrpSpPr>
          <p:nvPr/>
        </p:nvGrpSpPr>
        <p:grpSpPr bwMode="auto">
          <a:xfrm>
            <a:off x="1765300" y="6083300"/>
            <a:ext cx="2857500" cy="557213"/>
            <a:chOff x="1112" y="3832"/>
            <a:chExt cx="1800" cy="351"/>
          </a:xfrm>
        </p:grpSpPr>
        <p:sp>
          <p:nvSpPr>
            <p:cNvPr id="165910" name="Text Box 22"/>
            <p:cNvSpPr txBox="1">
              <a:spLocks noChangeArrowheads="1"/>
            </p:cNvSpPr>
            <p:nvPr/>
          </p:nvSpPr>
          <p:spPr bwMode="auto">
            <a:xfrm>
              <a:off x="1112" y="3832"/>
              <a:ext cx="1768" cy="192"/>
            </a:xfrm>
            <a:prstGeom prst="rect">
              <a:avLst/>
            </a:prstGeom>
            <a:noFill/>
            <a:ln w="9525">
              <a:noFill/>
              <a:miter lim="800000"/>
              <a:headEnd/>
              <a:tailEnd/>
            </a:ln>
            <a:effectLst/>
          </p:spPr>
          <p:txBody>
            <a:bodyPr>
              <a:spAutoFit/>
            </a:bodyPr>
            <a:lstStyle/>
            <a:p>
              <a:pPr algn="r">
                <a:spcBef>
                  <a:spcPct val="50000"/>
                </a:spcBef>
                <a:defRPr/>
              </a:pPr>
              <a:r>
                <a:rPr lang="fr-FR" sz="1400">
                  <a:effectLst>
                    <a:outerShdw blurRad="38100" dist="38100" dir="2700000" algn="tl">
                      <a:srgbClr val="000000"/>
                    </a:outerShdw>
                  </a:effectLst>
                  <a:latin typeface="Arial" charset="0"/>
                </a:rPr>
                <a:t>Exemple: Surfaces bâties, 2000</a:t>
              </a:r>
            </a:p>
          </p:txBody>
        </p:sp>
        <p:sp>
          <p:nvSpPr>
            <p:cNvPr id="26634" name="Text Box 23"/>
            <p:cNvSpPr txBox="1">
              <a:spLocks noChangeArrowheads="1"/>
            </p:cNvSpPr>
            <p:nvPr/>
          </p:nvSpPr>
          <p:spPr bwMode="auto">
            <a:xfrm>
              <a:off x="1536" y="4048"/>
              <a:ext cx="1376" cy="135"/>
            </a:xfrm>
            <a:prstGeom prst="rect">
              <a:avLst/>
            </a:prstGeom>
            <a:noFill/>
            <a:ln w="9525">
              <a:noFill/>
              <a:miter lim="800000"/>
              <a:headEnd/>
              <a:tailEnd/>
            </a:ln>
          </p:spPr>
          <p:txBody>
            <a:bodyPr>
              <a:spAutoFit/>
            </a:bodyPr>
            <a:lstStyle/>
            <a:p>
              <a:pPr algn="r">
                <a:spcBef>
                  <a:spcPct val="50000"/>
                </a:spcBef>
              </a:pPr>
              <a:r>
                <a:rPr lang="fr-FR" sz="800">
                  <a:effectLst/>
                  <a:latin typeface="Arial" charset="0"/>
                </a:rPr>
                <a:t>Source: www.statregio-francosuisse.net </a:t>
              </a:r>
            </a:p>
          </p:txBody>
        </p:sp>
      </p:grpSp>
      <p:pic>
        <p:nvPicPr>
          <p:cNvPr id="26632" name="Picture 19"/>
          <p:cNvPicPr>
            <a:picLocks noChangeAspect="1" noChangeArrowheads="1"/>
          </p:cNvPicPr>
          <p:nvPr/>
        </p:nvPicPr>
        <p:blipFill>
          <a:blip r:embed="rId3" cstate="print"/>
          <a:srcRect l="1146" t="18832" r="36249" b="8501"/>
          <a:stretch>
            <a:fillRect/>
          </a:stretch>
        </p:blipFill>
        <p:spPr bwMode="auto">
          <a:xfrm>
            <a:off x="4635500" y="4333875"/>
            <a:ext cx="3181350" cy="230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330200" y="1708150"/>
            <a:ext cx="8385175" cy="4916488"/>
          </a:xfrm>
          <a:prstGeom prst="rect">
            <a:avLst/>
          </a:prstGeom>
          <a:solidFill>
            <a:srgbClr val="C0C0C0">
              <a:alpha val="10001"/>
            </a:srgbClr>
          </a:solidFill>
          <a:ln w="9525">
            <a:noFill/>
            <a:miter lim="800000"/>
            <a:headEnd/>
            <a:tailEnd/>
          </a:ln>
          <a:effectLst/>
        </p:spPr>
        <p:txBody>
          <a:bodyPr>
            <a:spAutoFit/>
          </a:bodyPr>
          <a:lstStyle/>
          <a:p>
            <a:pPr eaLnBrk="0" hangingPunct="0">
              <a:lnSpc>
                <a:spcPct val="85000"/>
              </a:lnSpc>
              <a:defRPr/>
            </a:pPr>
            <a:r>
              <a:rPr lang="fr-FR">
                <a:solidFill>
                  <a:srgbClr val="FFCC66"/>
                </a:solidFill>
                <a:effectLst>
                  <a:outerShdw blurRad="38100" dist="38100" dir="2700000" algn="tl">
                    <a:srgbClr val="000000"/>
                  </a:outerShdw>
                </a:effectLst>
                <a:latin typeface="Arial" charset="0"/>
                <a:cs typeface="Tahoma" pitchFamily="34" charset="0"/>
              </a:rPr>
              <a:t>Procédure :</a:t>
            </a:r>
          </a:p>
          <a:p>
            <a:pPr eaLnBrk="0" hangingPunct="0">
              <a:lnSpc>
                <a:spcPct val="85000"/>
              </a:lnSpc>
              <a:defRPr/>
            </a:pPr>
            <a:endParaRPr lang="fr-FR">
              <a:solidFill>
                <a:srgbClr val="FFCC66"/>
              </a:solidFill>
              <a:effectLst>
                <a:outerShdw blurRad="38100" dist="38100" dir="2700000" algn="tl">
                  <a:srgbClr val="000000"/>
                </a:outerShdw>
              </a:effectLst>
              <a:latin typeface="Arial" charset="0"/>
              <a:cs typeface="Tahoma" pitchFamily="34" charset="0"/>
            </a:endParaRPr>
          </a:p>
          <a:p>
            <a:pPr eaLnBrk="0" hangingPunct="0">
              <a:lnSpc>
                <a:spcPct val="85000"/>
              </a:lnSpc>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Premier calcul:	n= (effectif total N) / ( nb de classes) </a:t>
            </a:r>
          </a:p>
          <a:p>
            <a:pPr eaLnBrk="0" hangingPunct="0">
              <a:lnSpc>
                <a:spcPct val="85000"/>
              </a:lnSpc>
              <a:defRPr/>
            </a:pPr>
            <a:r>
              <a:rPr lang="fr-FR">
                <a:effectLst>
                  <a:outerShdw blurRad="38100" dist="38100" dir="2700000" algn="tl">
                    <a:srgbClr val="000000"/>
                  </a:outerShdw>
                </a:effectLst>
                <a:latin typeface="Arial" charset="0"/>
                <a:cs typeface="Tahoma" pitchFamily="34" charset="0"/>
              </a:rPr>
              <a:t>		n= nb d'individus par classe.</a:t>
            </a:r>
          </a:p>
          <a:p>
            <a:pPr eaLnBrk="0" hangingPunct="0">
              <a:lnSpc>
                <a:spcPct val="85000"/>
              </a:lnSpc>
              <a:defRPr/>
            </a:pPr>
            <a:endParaRPr lang="fr-FR">
              <a:effectLst>
                <a:outerShdw blurRad="38100" dist="38100" dir="2700000" algn="tl">
                  <a:srgbClr val="000000"/>
                </a:outerShdw>
              </a:effectLst>
              <a:latin typeface="Arial" charset="0"/>
              <a:cs typeface="Tahoma" pitchFamily="34" charset="0"/>
            </a:endParaRPr>
          </a:p>
          <a:p>
            <a:pPr eaLnBrk="0" hangingPunct="0">
              <a:lnSpc>
                <a:spcPct val="85000"/>
              </a:lnSpc>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Deuxième calcul: calcul des limites de classes. </a:t>
            </a:r>
          </a:p>
          <a:p>
            <a:pPr eaLnBrk="0" hangingPunct="0">
              <a:lnSpc>
                <a:spcPct val="85000"/>
              </a:lnSpc>
              <a:defRPr/>
            </a:pPr>
            <a:endParaRPr lang="fr-FR" sz="1000">
              <a:effectLst>
                <a:outerShdw blurRad="38100" dist="38100" dir="2700000" algn="tl">
                  <a:srgbClr val="000000"/>
                </a:outerShdw>
              </a:effectLst>
              <a:latin typeface="Arial" charset="0"/>
              <a:cs typeface="Tahoma" pitchFamily="34" charset="0"/>
            </a:endParaRPr>
          </a:p>
          <a:p>
            <a:pPr eaLnBrk="0" hangingPunct="0">
              <a:lnSpc>
                <a:spcPct val="85000"/>
              </a:lnSpc>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On détermine les limites de classes en comptant tout d’abord dans la distribution ordonnée croissante le nombre d'individus défini pour chaque classe. La limite correspond à une valeur que l’on choisit entre la valeur prise par le dernier individu de la classe </a:t>
            </a:r>
            <a:r>
              <a:rPr lang="fr-FR" i="1">
                <a:effectLst>
                  <a:outerShdw blurRad="38100" dist="38100" dir="2700000" algn="tl">
                    <a:srgbClr val="000000"/>
                  </a:outerShdw>
                </a:effectLst>
                <a:latin typeface="Arial" charset="0"/>
                <a:cs typeface="Tahoma" pitchFamily="34" charset="0"/>
              </a:rPr>
              <a:t>c</a:t>
            </a:r>
            <a:r>
              <a:rPr lang="fr-FR">
                <a:effectLst>
                  <a:outerShdw blurRad="38100" dist="38100" dir="2700000" algn="tl">
                    <a:srgbClr val="000000"/>
                  </a:outerShdw>
                </a:effectLst>
                <a:latin typeface="Arial" charset="0"/>
                <a:cs typeface="Tahoma" pitchFamily="34" charset="0"/>
              </a:rPr>
              <a:t> et la valeur prise par le premier individu de la classe suivante </a:t>
            </a:r>
            <a:r>
              <a:rPr lang="fr-FR" i="1">
                <a:effectLst>
                  <a:outerShdw blurRad="38100" dist="38100" dir="2700000" algn="tl">
                    <a:srgbClr val="000000"/>
                  </a:outerShdw>
                </a:effectLst>
                <a:latin typeface="Arial" charset="0"/>
                <a:cs typeface="Tahoma" pitchFamily="34" charset="0"/>
              </a:rPr>
              <a:t>c+1</a:t>
            </a:r>
            <a:r>
              <a:rPr lang="fr-FR">
                <a:effectLst>
                  <a:outerShdw blurRad="38100" dist="38100" dir="2700000" algn="tl">
                    <a:srgbClr val="000000"/>
                  </a:outerShdw>
                </a:effectLst>
                <a:latin typeface="Arial" charset="0"/>
                <a:cs typeface="Tahoma" pitchFamily="34" charset="0"/>
              </a:rPr>
              <a:t>.</a:t>
            </a:r>
          </a:p>
          <a:p>
            <a:pPr>
              <a:lnSpc>
                <a:spcPct val="85000"/>
              </a:lnSpc>
              <a:defRPr/>
            </a:pPr>
            <a:endParaRPr lang="fr-FR" sz="1000">
              <a:solidFill>
                <a:srgbClr val="FFCC66"/>
              </a:solidFill>
              <a:effectLst>
                <a:outerShdw blurRad="38100" dist="38100" dir="2700000" algn="tl">
                  <a:srgbClr val="000000"/>
                </a:outerShdw>
              </a:effectLst>
              <a:latin typeface="Arial" charset="0"/>
              <a:cs typeface="Tahoma" pitchFamily="34" charset="0"/>
            </a:endParaRPr>
          </a:p>
          <a:p>
            <a:pPr>
              <a:lnSpc>
                <a:spcPct val="85000"/>
              </a:lnSpc>
              <a:defRPr/>
            </a:pPr>
            <a:r>
              <a:rPr lang="fr-FR">
                <a:solidFill>
                  <a:srgbClr val="FFCC66"/>
                </a:solidFill>
                <a:effectLst>
                  <a:outerShdw blurRad="38100" dist="38100" dir="2700000" algn="tl">
                    <a:srgbClr val="000000"/>
                  </a:outerShdw>
                </a:effectLst>
                <a:latin typeface="Arial" charset="0"/>
                <a:cs typeface="Tahoma" pitchFamily="34" charset="0"/>
              </a:rPr>
              <a:t>Avantages et inconvénients :</a:t>
            </a:r>
          </a:p>
          <a:p>
            <a:pPr>
              <a:lnSpc>
                <a:spcPct val="85000"/>
              </a:lnSpc>
              <a:defRPr/>
            </a:pPr>
            <a:endParaRPr lang="fr-FR" sz="1000">
              <a:solidFill>
                <a:srgbClr val="FFCC66"/>
              </a:solidFill>
              <a:effectLst>
                <a:outerShdw blurRad="38100" dist="38100" dir="2700000" algn="tl">
                  <a:srgbClr val="000000"/>
                </a:outerShdw>
              </a:effectLst>
              <a:latin typeface="Arial" charset="0"/>
              <a:cs typeface="Tahoma" pitchFamily="34" charset="0"/>
            </a:endParaRPr>
          </a:p>
          <a:p>
            <a:pPr lvl="1">
              <a:lnSpc>
                <a:spcPct val="85000"/>
              </a:lnSpc>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Si la série statistique comprend des ex-aequo, il n'est pas toujours possible d'obtenir le même nombre d’individus dans chaque classe.</a:t>
            </a:r>
          </a:p>
          <a:p>
            <a:pPr lvl="1">
              <a:lnSpc>
                <a:spcPct val="85000"/>
              </a:lnSpc>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S’il existe des discontinuités dans la distribution, il est malaisé de choisir les valeurs limites.</a:t>
            </a:r>
          </a:p>
          <a:p>
            <a:pPr lvl="1">
              <a:lnSpc>
                <a:spcPct val="85000"/>
              </a:lnSpc>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Cette méthode ignore les particularités de la distribution (les seuils).</a:t>
            </a:r>
          </a:p>
          <a:p>
            <a:pPr lvl="1">
              <a:lnSpc>
                <a:spcPct val="85000"/>
              </a:lnSpc>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Cette méthode est utile pour comparer. Mais comparaison d'ordre de grandeurs et non de valeurs.</a:t>
            </a:r>
          </a:p>
        </p:txBody>
      </p:sp>
      <p:sp>
        <p:nvSpPr>
          <p:cNvPr id="9221" name="Rectangle 5"/>
          <p:cNvSpPr>
            <a:spLocks noRot="1" noChangeArrowheads="1"/>
          </p:cNvSpPr>
          <p:nvPr/>
        </p:nvSpPr>
        <p:spPr bwMode="auto">
          <a:xfrm>
            <a:off x="0" y="3079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sp>
        <p:nvSpPr>
          <p:cNvPr id="9222" name="Text Box 6"/>
          <p:cNvSpPr txBox="1">
            <a:spLocks noChangeArrowheads="1"/>
          </p:cNvSpPr>
          <p:nvPr/>
        </p:nvSpPr>
        <p:spPr bwMode="auto">
          <a:xfrm>
            <a:off x="381000" y="1201738"/>
            <a:ext cx="4221163"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4.  Discrétisation selon les quantiles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8" name="Rectangle 6"/>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Méthodes de discrétisation</a:t>
            </a:r>
            <a:endParaRPr lang="fr-FR" sz="3200" i="1">
              <a:effectLst>
                <a:outerShdw blurRad="38100" dist="38100" dir="2700000" algn="tl">
                  <a:srgbClr val="000000"/>
                </a:outerShdw>
              </a:effectLst>
              <a:latin typeface="Arial" pitchFamily="34" charset="0"/>
              <a:cs typeface="Arial" pitchFamily="34" charset="0"/>
            </a:endParaRPr>
          </a:p>
        </p:txBody>
      </p:sp>
      <p:sp>
        <p:nvSpPr>
          <p:cNvPr id="28681" name="Text Box 9"/>
          <p:cNvSpPr txBox="1">
            <a:spLocks noChangeArrowheads="1"/>
          </p:cNvSpPr>
          <p:nvPr/>
        </p:nvSpPr>
        <p:spPr bwMode="auto">
          <a:xfrm>
            <a:off x="381000" y="1290638"/>
            <a:ext cx="6096000"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pitchFamily="34" charset="0"/>
                <a:cs typeface="Arial" pitchFamily="34" charset="0"/>
              </a:rPr>
              <a:t>5.  Discrétisation selon une progression arithmétique</a:t>
            </a:r>
          </a:p>
        </p:txBody>
      </p:sp>
      <p:sp>
        <p:nvSpPr>
          <p:cNvPr id="28682" name="Text Box 10"/>
          <p:cNvSpPr txBox="1">
            <a:spLocks noChangeArrowheads="1"/>
          </p:cNvSpPr>
          <p:nvPr/>
        </p:nvSpPr>
        <p:spPr bwMode="auto">
          <a:xfrm>
            <a:off x="393700" y="1892300"/>
            <a:ext cx="8483600" cy="1893888"/>
          </a:xfrm>
          <a:prstGeom prst="rect">
            <a:avLst/>
          </a:prstGeom>
          <a:solidFill>
            <a:srgbClr val="C0C0C0">
              <a:alpha val="10001"/>
            </a:srgbClr>
          </a:solidFill>
          <a:ln w="9525">
            <a:noFill/>
            <a:miter lim="800000"/>
            <a:headEnd/>
            <a:tailEnd/>
          </a:ln>
          <a:effectLst/>
        </p:spPr>
        <p:txBody>
          <a:bodyPr>
            <a:spAutoFit/>
          </a:bodyPr>
          <a:lstStyle/>
          <a:p>
            <a:pPr eaLnBrk="0" hangingPunct="0">
              <a:lnSpc>
                <a:spcPct val="90000"/>
              </a:lnSpc>
              <a:spcAft>
                <a:spcPct val="25000"/>
              </a:spcAft>
              <a:defRPr/>
            </a:pPr>
            <a:r>
              <a:rPr lang="fr-FR">
                <a:effectLst>
                  <a:outerShdw blurRad="38100" dist="38100" dir="2700000" algn="tl">
                    <a:srgbClr val="000000"/>
                  </a:outerShdw>
                </a:effectLst>
                <a:latin typeface="Arial" pitchFamily="34" charset="0"/>
                <a:cs typeface="Arial" pitchFamily="34" charset="0"/>
              </a:rPr>
              <a:t>Dans cette méthode, l’amplitude des classes augmente en fonction d’une progression arithmétique. Cette méthode est bien adaptée aux distributions asymétriques caractérisées par une forte représentation des faibles valeurs et aux distributions exponentielle et logarithmique décroissantes.</a:t>
            </a:r>
          </a:p>
          <a:p>
            <a:pPr eaLnBrk="0" hangingPunct="0">
              <a:lnSpc>
                <a:spcPct val="90000"/>
              </a:lnSpc>
              <a:spcAft>
                <a:spcPct val="25000"/>
              </a:spcAft>
              <a:defRPr/>
            </a:pPr>
            <a:r>
              <a:rPr lang="fr-FR">
                <a:effectLst>
                  <a:outerShdw blurRad="38100" dist="38100" dir="2700000" algn="tl">
                    <a:srgbClr val="000000"/>
                  </a:outerShdw>
                </a:effectLst>
                <a:latin typeface="Arial" pitchFamily="34" charset="0"/>
                <a:cs typeface="Arial" pitchFamily="34" charset="0"/>
              </a:rPr>
              <a:t>L’objectif étant de créer plus de classes pour les faibles valeurs afin de mieux les différencier, et de regrouper les fortes valeurs (individus moins nombreux) dans des classes de plus grande étendue.</a:t>
            </a:r>
          </a:p>
        </p:txBody>
      </p:sp>
      <p:sp>
        <p:nvSpPr>
          <p:cNvPr id="28687" name="Text Box 15"/>
          <p:cNvSpPr txBox="1">
            <a:spLocks noChangeArrowheads="1"/>
          </p:cNvSpPr>
          <p:nvPr/>
        </p:nvSpPr>
        <p:spPr bwMode="auto">
          <a:xfrm>
            <a:off x="355600" y="6464300"/>
            <a:ext cx="6426200" cy="274638"/>
          </a:xfrm>
          <a:prstGeom prst="rect">
            <a:avLst/>
          </a:prstGeom>
          <a:noFill/>
          <a:ln w="9525">
            <a:noFill/>
            <a:miter lim="800000"/>
            <a:headEnd/>
            <a:tailEnd/>
          </a:ln>
          <a:effectLst/>
        </p:spPr>
        <p:txBody>
          <a:bodyPr>
            <a:spAutoFit/>
          </a:bodyPr>
          <a:lstStyle/>
          <a:p>
            <a:pPr>
              <a:spcBef>
                <a:spcPct val="50000"/>
              </a:spcBef>
              <a:defRPr/>
            </a:pPr>
            <a:r>
              <a:rPr lang="fr-FR" sz="1200">
                <a:effectLst>
                  <a:outerShdw blurRad="38100" dist="38100" dir="2700000" algn="tl">
                    <a:srgbClr val="000000"/>
                  </a:outerShdw>
                </a:effectLst>
                <a:latin typeface="Arial" pitchFamily="34" charset="0"/>
                <a:cs typeface="Arial" pitchFamily="34" charset="0"/>
              </a:rPr>
              <a:t>Exemple: Nombre d’appartements par District. Santiago (Chili). 2002 </a:t>
            </a:r>
          </a:p>
        </p:txBody>
      </p:sp>
      <p:grpSp>
        <p:nvGrpSpPr>
          <p:cNvPr id="2" name="Group 20"/>
          <p:cNvGrpSpPr>
            <a:grpSpLocks/>
          </p:cNvGrpSpPr>
          <p:nvPr/>
        </p:nvGrpSpPr>
        <p:grpSpPr bwMode="auto">
          <a:xfrm>
            <a:off x="4775200" y="4559302"/>
            <a:ext cx="1765300" cy="1474788"/>
            <a:chOff x="2840" y="2816"/>
            <a:chExt cx="1112" cy="929"/>
          </a:xfrm>
        </p:grpSpPr>
        <p:pic>
          <p:nvPicPr>
            <p:cNvPr id="28684" name="Picture 13"/>
            <p:cNvPicPr>
              <a:picLocks noChangeAspect="1" noChangeArrowheads="1"/>
            </p:cNvPicPr>
            <p:nvPr/>
          </p:nvPicPr>
          <p:blipFill>
            <a:blip r:embed="rId3" cstate="print"/>
            <a:srcRect l="38750" t="26666" r="46771" b="54834"/>
            <a:stretch>
              <a:fillRect/>
            </a:stretch>
          </p:blipFill>
          <p:spPr bwMode="auto">
            <a:xfrm>
              <a:off x="2840" y="2816"/>
              <a:ext cx="1112" cy="888"/>
            </a:xfrm>
            <a:prstGeom prst="rect">
              <a:avLst/>
            </a:prstGeom>
            <a:noFill/>
            <a:ln w="9525">
              <a:noFill/>
              <a:miter lim="800000"/>
              <a:headEnd/>
              <a:tailEnd/>
            </a:ln>
          </p:spPr>
        </p:pic>
        <p:sp>
          <p:nvSpPr>
            <p:cNvPr id="28688" name="Rectangle 16"/>
            <p:cNvSpPr>
              <a:spLocks noChangeArrowheads="1"/>
            </p:cNvSpPr>
            <p:nvPr/>
          </p:nvSpPr>
          <p:spPr bwMode="auto">
            <a:xfrm>
              <a:off x="2848" y="3512"/>
              <a:ext cx="116" cy="233"/>
            </a:xfrm>
            <a:prstGeom prst="rect">
              <a:avLst/>
            </a:prstGeom>
            <a:noFill/>
            <a:ln w="31750">
              <a:solidFill>
                <a:srgbClr val="FF9900"/>
              </a:solidFill>
              <a:miter lim="800000"/>
              <a:headEnd/>
              <a:tailEnd/>
            </a:ln>
            <a:effectLst/>
          </p:spPr>
          <p:txBody>
            <a:bodyPr wrap="none" anchor="ctr">
              <a:spAutoFit/>
            </a:bodyPr>
            <a:lstStyle/>
            <a:p>
              <a:pPr>
                <a:defRPr/>
              </a:pPr>
              <a:endParaRPr lang="fr-FR">
                <a:latin typeface="Arial" pitchFamily="34" charset="0"/>
                <a:cs typeface="Arial" pitchFamily="34" charset="0"/>
              </a:endParaRPr>
            </a:p>
          </p:txBody>
        </p:sp>
      </p:grpSp>
      <p:sp>
        <p:nvSpPr>
          <p:cNvPr id="28689" name="Text Box 17"/>
          <p:cNvSpPr txBox="1">
            <a:spLocks noChangeArrowheads="1"/>
          </p:cNvSpPr>
          <p:nvPr/>
        </p:nvSpPr>
        <p:spPr bwMode="auto">
          <a:xfrm>
            <a:off x="6667500" y="5245100"/>
            <a:ext cx="2298700" cy="1169551"/>
          </a:xfrm>
          <a:prstGeom prst="rect">
            <a:avLst/>
          </a:prstGeom>
          <a:noFill/>
          <a:ln w="9525">
            <a:noFill/>
            <a:miter lim="800000"/>
            <a:headEnd/>
            <a:tailEnd/>
          </a:ln>
          <a:effectLst/>
        </p:spPr>
        <p:txBody>
          <a:bodyPr>
            <a:spAutoFit/>
          </a:bodyPr>
          <a:lstStyle/>
          <a:p>
            <a:pPr>
              <a:lnSpc>
                <a:spcPct val="60000"/>
              </a:lnSpc>
              <a:spcBef>
                <a:spcPct val="50000"/>
              </a:spcBef>
              <a:defRPr/>
            </a:pPr>
            <a:r>
              <a:rPr lang="fr-FR" sz="1400">
                <a:effectLst>
                  <a:outerShdw blurRad="38100" dist="38100" dir="2700000" algn="tl">
                    <a:srgbClr val="000000"/>
                  </a:outerShdw>
                </a:effectLst>
                <a:latin typeface="Arial" pitchFamily="34" charset="0"/>
                <a:cs typeface="Arial" pitchFamily="34" charset="0"/>
              </a:rPr>
              <a:t>1+ 569.4 = 570</a:t>
            </a:r>
          </a:p>
          <a:p>
            <a:pPr>
              <a:lnSpc>
                <a:spcPct val="60000"/>
              </a:lnSpc>
              <a:spcBef>
                <a:spcPct val="50000"/>
              </a:spcBef>
              <a:defRPr/>
            </a:pPr>
            <a:r>
              <a:rPr lang="fr-FR" sz="1400">
                <a:effectLst>
                  <a:outerShdw blurRad="38100" dist="38100" dir="2700000" algn="tl">
                    <a:srgbClr val="000000"/>
                  </a:outerShdw>
                </a:effectLst>
                <a:latin typeface="Arial" pitchFamily="34" charset="0"/>
                <a:cs typeface="Arial" pitchFamily="34" charset="0"/>
              </a:rPr>
              <a:t>570 + 2(569.4) =1 709</a:t>
            </a:r>
          </a:p>
          <a:p>
            <a:pPr>
              <a:lnSpc>
                <a:spcPct val="60000"/>
              </a:lnSpc>
              <a:spcBef>
                <a:spcPct val="50000"/>
              </a:spcBef>
              <a:defRPr/>
            </a:pPr>
            <a:r>
              <a:rPr lang="fr-FR" sz="1400">
                <a:effectLst>
                  <a:outerShdw blurRad="38100" dist="38100" dir="2700000" algn="tl">
                    <a:srgbClr val="000000"/>
                  </a:outerShdw>
                </a:effectLst>
                <a:latin typeface="Arial" pitchFamily="34" charset="0"/>
                <a:cs typeface="Arial" pitchFamily="34" charset="0"/>
              </a:rPr>
              <a:t>1 709 + 3(569.4) = 3 417</a:t>
            </a:r>
          </a:p>
          <a:p>
            <a:pPr>
              <a:lnSpc>
                <a:spcPct val="60000"/>
              </a:lnSpc>
              <a:spcBef>
                <a:spcPct val="50000"/>
              </a:spcBef>
              <a:defRPr/>
            </a:pPr>
            <a:r>
              <a:rPr lang="fr-FR" sz="1400">
                <a:effectLst>
                  <a:outerShdw blurRad="38100" dist="38100" dir="2700000" algn="tl">
                    <a:srgbClr val="000000"/>
                  </a:outerShdw>
                </a:effectLst>
                <a:latin typeface="Arial" pitchFamily="34" charset="0"/>
                <a:cs typeface="Arial" pitchFamily="34" charset="0"/>
              </a:rPr>
              <a:t>….</a:t>
            </a:r>
          </a:p>
          <a:p>
            <a:pPr>
              <a:lnSpc>
                <a:spcPct val="60000"/>
              </a:lnSpc>
              <a:spcBef>
                <a:spcPct val="50000"/>
              </a:spcBef>
              <a:defRPr/>
            </a:pPr>
            <a:r>
              <a:rPr lang="fr-FR" sz="1400">
                <a:effectLst>
                  <a:outerShdw blurRad="38100" dist="38100" dir="2700000" algn="tl">
                    <a:srgbClr val="000000"/>
                  </a:outerShdw>
                </a:effectLst>
                <a:latin typeface="Arial" pitchFamily="34" charset="0"/>
                <a:cs typeface="Arial" pitchFamily="34" charset="0"/>
              </a:rPr>
              <a:t>8 543 + 6(569.4) =11 960</a:t>
            </a:r>
          </a:p>
        </p:txBody>
      </p:sp>
      <p:pic>
        <p:nvPicPr>
          <p:cNvPr id="28680" name="Picture 18"/>
          <p:cNvPicPr>
            <a:picLocks noChangeAspect="1" noChangeArrowheads="1"/>
          </p:cNvPicPr>
          <p:nvPr/>
        </p:nvPicPr>
        <p:blipFill>
          <a:blip r:embed="rId3" cstate="print"/>
          <a:srcRect l="56458" t="28999" r="27916" b="59668"/>
          <a:stretch>
            <a:fillRect/>
          </a:stretch>
        </p:blipFill>
        <p:spPr bwMode="auto">
          <a:xfrm>
            <a:off x="6613525" y="4038600"/>
            <a:ext cx="2225675" cy="1009650"/>
          </a:xfrm>
          <a:prstGeom prst="rect">
            <a:avLst/>
          </a:prstGeom>
          <a:noFill/>
          <a:ln w="9525">
            <a:noFill/>
            <a:miter lim="800000"/>
            <a:headEnd/>
            <a:tailEnd/>
          </a:ln>
        </p:spPr>
      </p:pic>
      <p:grpSp>
        <p:nvGrpSpPr>
          <p:cNvPr id="3" name="Group 22"/>
          <p:cNvGrpSpPr>
            <a:grpSpLocks/>
          </p:cNvGrpSpPr>
          <p:nvPr/>
        </p:nvGrpSpPr>
        <p:grpSpPr bwMode="auto">
          <a:xfrm>
            <a:off x="419100" y="3975100"/>
            <a:ext cx="4281488" cy="2349500"/>
            <a:chOff x="264" y="2320"/>
            <a:chExt cx="2697" cy="1480"/>
          </a:xfrm>
        </p:grpSpPr>
        <p:pic>
          <p:nvPicPr>
            <p:cNvPr id="4" name="Picture 21"/>
            <p:cNvPicPr>
              <a:picLocks noChangeAspect="1" noChangeArrowheads="1"/>
            </p:cNvPicPr>
            <p:nvPr/>
          </p:nvPicPr>
          <p:blipFill>
            <a:blip r:embed="rId4" cstate="print"/>
            <a:srcRect l="43437" t="22000" r="4375" b="32167"/>
            <a:stretch>
              <a:fillRect/>
            </a:stretch>
          </p:blipFill>
          <p:spPr bwMode="auto">
            <a:xfrm>
              <a:off x="264" y="2320"/>
              <a:ext cx="2697" cy="1480"/>
            </a:xfrm>
            <a:prstGeom prst="rect">
              <a:avLst/>
            </a:prstGeom>
            <a:noFill/>
            <a:ln w="9525">
              <a:noFill/>
              <a:miter lim="800000"/>
              <a:headEnd/>
              <a:tailEnd/>
            </a:ln>
          </p:spPr>
        </p:pic>
        <p:pic>
          <p:nvPicPr>
            <p:cNvPr id="28683" name="Picture 19"/>
            <p:cNvPicPr>
              <a:picLocks noChangeAspect="1" noChangeArrowheads="1"/>
            </p:cNvPicPr>
            <p:nvPr/>
          </p:nvPicPr>
          <p:blipFill>
            <a:blip r:embed="rId3" cstate="print"/>
            <a:srcRect l="38541" t="15666" r="34999" b="74834"/>
            <a:stretch>
              <a:fillRect/>
            </a:stretch>
          </p:blipFill>
          <p:spPr bwMode="auto">
            <a:xfrm>
              <a:off x="872" y="2712"/>
              <a:ext cx="1782" cy="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1" name="Text Box 3"/>
          <p:cNvSpPr txBox="1">
            <a:spLocks noChangeArrowheads="1"/>
          </p:cNvSpPr>
          <p:nvPr/>
        </p:nvSpPr>
        <p:spPr bwMode="auto">
          <a:xfrm>
            <a:off x="428625" y="1849438"/>
            <a:ext cx="8296275" cy="4075112"/>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Procédure:</a:t>
            </a:r>
          </a:p>
          <a:p>
            <a:pPr eaLnBrk="0" hangingPunct="0">
              <a:defRPr/>
            </a:pPr>
            <a:endParaRPr lang="fr-FR" i="1" u="sng">
              <a:solidFill>
                <a:srgbClr val="FFCC66"/>
              </a:solidFill>
              <a:effectLst>
                <a:outerShdw blurRad="38100" dist="38100" dir="2700000" algn="tl">
                  <a:srgbClr val="000000"/>
                </a:outerShdw>
              </a:effectLst>
              <a:latin typeface="Arial" charset="0"/>
              <a:cs typeface="Tahoma" pitchFamily="34" charset="0"/>
            </a:endParaRPr>
          </a:p>
          <a:p>
            <a:pPr eaLnBrk="0" hangingPunct="0">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Calcul de la raison R</a:t>
            </a:r>
          </a:p>
          <a:p>
            <a:pPr eaLnBrk="0" hangingPunct="0">
              <a:defRPr/>
            </a:pPr>
            <a:r>
              <a:rPr lang="fr-FR">
                <a:effectLst>
                  <a:outerShdw blurRad="38100" dist="38100" dir="2700000" algn="tl">
                    <a:srgbClr val="000000"/>
                  </a:outerShdw>
                </a:effectLst>
                <a:latin typeface="Arial" charset="0"/>
                <a:cs typeface="Tahoma" pitchFamily="34" charset="0"/>
              </a:rPr>
              <a:t>avec </a:t>
            </a:r>
            <a:r>
              <a:rPr lang="fr-FR" i="1">
                <a:effectLst>
                  <a:outerShdw blurRad="38100" dist="38100" dir="2700000" algn="tl">
                    <a:srgbClr val="000000"/>
                  </a:outerShdw>
                </a:effectLst>
                <a:latin typeface="Arial" charset="0"/>
                <a:cs typeface="Tahoma" pitchFamily="34" charset="0"/>
              </a:rPr>
              <a:t>k,</a:t>
            </a:r>
            <a:r>
              <a:rPr lang="fr-FR">
                <a:effectLst>
                  <a:outerShdw blurRad="38100" dist="38100" dir="2700000" algn="tl">
                    <a:srgbClr val="000000"/>
                  </a:outerShdw>
                </a:effectLst>
                <a:latin typeface="Arial" charset="0"/>
                <a:cs typeface="Tahoma" pitchFamily="34" charset="0"/>
              </a:rPr>
              <a:t> le nombre de classes</a:t>
            </a:r>
          </a:p>
          <a:p>
            <a:pPr eaLnBrk="0" hangingPunct="0">
              <a:defRPr/>
            </a:pPr>
            <a:endParaRPr lang="fr-FR">
              <a:effectLst>
                <a:outerShdw blurRad="38100" dist="38100" dir="2700000" algn="tl">
                  <a:srgbClr val="000000"/>
                </a:outerShdw>
              </a:effectLst>
              <a:latin typeface="Arial" charset="0"/>
              <a:cs typeface="Tahoma" pitchFamily="34" charset="0"/>
            </a:endParaRPr>
          </a:p>
          <a:p>
            <a:pPr eaLnBrk="0" hangingPunct="0">
              <a:defRPr/>
            </a:pPr>
            <a:endParaRPr lang="fr-FR">
              <a:effectLst>
                <a:outerShdw blurRad="38100" dist="38100" dir="2700000" algn="tl">
                  <a:srgbClr val="000000"/>
                </a:outerShdw>
              </a:effectLst>
              <a:latin typeface="Arial" charset="0"/>
              <a:cs typeface="Tahoma" pitchFamily="34" charset="0"/>
            </a:endParaRPr>
          </a:p>
          <a:p>
            <a:pPr eaLnBrk="0" hangingPunct="0">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Calcul des limites de classes :</a:t>
            </a:r>
          </a:p>
          <a:p>
            <a:pPr eaLnBrk="0" hangingPunct="0">
              <a:defRPr/>
            </a:pPr>
            <a:endParaRPr lang="fr-FR">
              <a:effectLst>
                <a:outerShdw blurRad="38100" dist="38100" dir="2700000" algn="tl">
                  <a:srgbClr val="000000"/>
                </a:outerShdw>
              </a:effectLst>
              <a:latin typeface="Arial" charset="0"/>
              <a:cs typeface="Tahoma" pitchFamily="34" charset="0"/>
            </a:endParaRPr>
          </a:p>
          <a:p>
            <a:pPr eaLnBrk="0" hangingPunct="0">
              <a:defRPr/>
            </a:pPr>
            <a:endParaRPr lang="fr-FR" b="1">
              <a:effectLst>
                <a:outerShdw blurRad="38100" dist="38100" dir="2700000" algn="tl">
                  <a:srgbClr val="000000"/>
                </a:outerShdw>
              </a:effectLst>
              <a:latin typeface="Arial" charset="0"/>
              <a:cs typeface="Tahoma" pitchFamily="34" charset="0"/>
            </a:endParaRPr>
          </a:p>
          <a:p>
            <a:pPr eaLnBrk="0" hangingPunct="0">
              <a:defRPr/>
            </a:pPr>
            <a:endParaRPr lang="fr-FR" b="1">
              <a:effectLst>
                <a:outerShdw blurRad="38100" dist="38100" dir="2700000" algn="tl">
                  <a:srgbClr val="000000"/>
                </a:outerShdw>
              </a:effectLst>
              <a:latin typeface="Arial" charset="0"/>
              <a:cs typeface="Tahoma" pitchFamily="34" charset="0"/>
            </a:endParaRPr>
          </a:p>
          <a:p>
            <a:pPr eaLnBrk="0" hangingPunct="0">
              <a:defRPr/>
            </a:pPr>
            <a:endParaRPr lang="fr-FR" b="1">
              <a:effectLst>
                <a:outerShdw blurRad="38100" dist="38100" dir="2700000" algn="tl">
                  <a:srgbClr val="000000"/>
                </a:outerShdw>
              </a:effectLst>
              <a:latin typeface="Arial" charset="0"/>
              <a:cs typeface="Tahoma" pitchFamily="34" charset="0"/>
            </a:endParaRPr>
          </a:p>
          <a:p>
            <a:pPr eaLnBrk="0" hangingPunct="0">
              <a:defRPr/>
            </a:pPr>
            <a:endParaRPr lang="fr-FR" b="1">
              <a:effectLst>
                <a:outerShdw blurRad="38100" dist="38100" dir="2700000" algn="tl">
                  <a:srgbClr val="000000"/>
                </a:outerShdw>
              </a:effectLst>
              <a:latin typeface="Arial" charset="0"/>
              <a:cs typeface="Tahoma" pitchFamily="34" charset="0"/>
            </a:endParaRPr>
          </a:p>
          <a:p>
            <a:pPr eaLnBrk="0" hangingPunct="0">
              <a:spcAft>
                <a:spcPct val="50000"/>
              </a:spcAft>
              <a:defRPr/>
            </a:pPr>
            <a:r>
              <a:rPr lang="fr-FR">
                <a:solidFill>
                  <a:srgbClr val="FFCC66"/>
                </a:solidFill>
                <a:effectLst>
                  <a:outerShdw blurRad="38100" dist="38100" dir="2700000" algn="tl">
                    <a:srgbClr val="000000"/>
                  </a:outerShdw>
                </a:effectLst>
                <a:latin typeface="Arial" charset="0"/>
                <a:cs typeface="Tahoma" pitchFamily="34" charset="0"/>
              </a:rPr>
              <a:t>Inconvénients:</a:t>
            </a:r>
            <a:r>
              <a:rPr lang="fr-FR" i="1" u="sng">
                <a:solidFill>
                  <a:srgbClr val="FFCC66"/>
                </a:solidFill>
                <a:effectLst>
                  <a:outerShdw blurRad="38100" dist="38100" dir="2700000" algn="tl">
                    <a:srgbClr val="000000"/>
                  </a:outerShdw>
                </a:effectLst>
                <a:latin typeface="Arial" charset="0"/>
                <a:cs typeface="Tahoma" pitchFamily="34" charset="0"/>
              </a:rPr>
              <a:t> </a:t>
            </a:r>
          </a:p>
          <a:p>
            <a:pPr eaLnBrk="0" hangingPunct="0">
              <a:spcAft>
                <a:spcPct val="5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Cette méthode peut aboutir à définir des classes sans individu.</a:t>
            </a:r>
          </a:p>
        </p:txBody>
      </p:sp>
      <p:graphicFrame>
        <p:nvGraphicFramePr>
          <p:cNvPr id="2050" name="Object 4"/>
          <p:cNvGraphicFramePr>
            <a:graphicFrameLocks noChangeAspect="1"/>
          </p:cNvGraphicFramePr>
          <p:nvPr>
            <p:ph sz="half" idx="1"/>
          </p:nvPr>
        </p:nvGraphicFramePr>
        <p:xfrm>
          <a:off x="4435475" y="2693988"/>
          <a:ext cx="1728788" cy="469900"/>
        </p:xfrm>
        <a:graphic>
          <a:graphicData uri="http://schemas.openxmlformats.org/presentationml/2006/ole">
            <p:oleObj spid="_x0000_s2050" name="Equation" r:id="rId4" imgW="1447560" imgH="393480" progId="Equation.3">
              <p:embed/>
            </p:oleObj>
          </a:graphicData>
        </a:graphic>
      </p:graphicFrame>
      <p:graphicFrame>
        <p:nvGraphicFramePr>
          <p:cNvPr id="2051" name="Object 5"/>
          <p:cNvGraphicFramePr>
            <a:graphicFrameLocks noChangeAspect="1"/>
          </p:cNvGraphicFramePr>
          <p:nvPr>
            <p:ph sz="half" idx="2"/>
          </p:nvPr>
        </p:nvGraphicFramePr>
        <p:xfrm>
          <a:off x="4573588" y="3552825"/>
          <a:ext cx="1417637" cy="1336675"/>
        </p:xfrm>
        <a:graphic>
          <a:graphicData uri="http://schemas.openxmlformats.org/presentationml/2006/ole">
            <p:oleObj spid="_x0000_s2051" name="Equation" r:id="rId5" imgW="927000" imgH="914400" progId="Equation.3">
              <p:embed/>
            </p:oleObj>
          </a:graphicData>
        </a:graphic>
      </p:graphicFrame>
      <p:sp>
        <p:nvSpPr>
          <p:cNvPr id="191494" name="Rectangle 6"/>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sp>
        <p:nvSpPr>
          <p:cNvPr id="191495" name="Text Box 7"/>
          <p:cNvSpPr txBox="1">
            <a:spLocks noChangeArrowheads="1"/>
          </p:cNvSpPr>
          <p:nvPr/>
        </p:nvSpPr>
        <p:spPr bwMode="auto">
          <a:xfrm>
            <a:off x="381000" y="1227138"/>
            <a:ext cx="6096000"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5.  Discrétisation selon une progression arithmétique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41" name="Rectangle 5"/>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sp>
        <p:nvSpPr>
          <p:cNvPr id="193542" name="Text Box 6"/>
          <p:cNvSpPr txBox="1">
            <a:spLocks noChangeArrowheads="1"/>
          </p:cNvSpPr>
          <p:nvPr/>
        </p:nvSpPr>
        <p:spPr bwMode="auto">
          <a:xfrm>
            <a:off x="381000" y="1481138"/>
            <a:ext cx="6110288"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6.  Discrétisation selon une progression géométrique</a:t>
            </a:r>
          </a:p>
        </p:txBody>
      </p:sp>
      <p:sp>
        <p:nvSpPr>
          <p:cNvPr id="193545" name="Text Box 9"/>
          <p:cNvSpPr txBox="1">
            <a:spLocks noChangeArrowheads="1"/>
          </p:cNvSpPr>
          <p:nvPr/>
        </p:nvSpPr>
        <p:spPr bwMode="auto">
          <a:xfrm>
            <a:off x="482600" y="2095500"/>
            <a:ext cx="8039100" cy="1878013"/>
          </a:xfrm>
          <a:prstGeom prst="rect">
            <a:avLst/>
          </a:prstGeom>
          <a:solidFill>
            <a:srgbClr val="C0C0C0">
              <a:alpha val="10001"/>
            </a:srgbClr>
          </a:solidFill>
          <a:ln w="9525">
            <a:noFill/>
            <a:miter lim="800000"/>
            <a:headEnd/>
            <a:tailEnd/>
          </a:ln>
          <a:effectLst/>
        </p:spPr>
        <p:txBody>
          <a:bodyPr>
            <a:spAutoFit/>
          </a:bodyPr>
          <a:lstStyle/>
          <a:p>
            <a:pPr eaLnBrk="0" hangingPunct="0">
              <a:spcAft>
                <a:spcPct val="50000"/>
              </a:spcAft>
              <a:defRPr/>
            </a:pPr>
            <a:r>
              <a:rPr lang="fr-FR">
                <a:effectLst>
                  <a:outerShdw blurRad="38100" dist="38100" dir="2700000" algn="tl">
                    <a:srgbClr val="000000"/>
                  </a:outerShdw>
                </a:effectLst>
                <a:latin typeface="Arial" charset="0"/>
              </a:rPr>
              <a:t>Dans cette méthode, l’amplitudes des classes augmente rapidement en fonction d’une progression géométrique.</a:t>
            </a:r>
            <a:endParaRPr lang="fr-FR">
              <a:effectLst/>
              <a:latin typeface="Arial" charset="0"/>
            </a:endParaRPr>
          </a:p>
          <a:p>
            <a:pPr eaLnBrk="0" hangingPunct="0">
              <a:spcAft>
                <a:spcPct val="50000"/>
              </a:spcAft>
              <a:defRPr/>
            </a:pPr>
            <a:r>
              <a:rPr lang="fr-FR">
                <a:effectLst>
                  <a:outerShdw blurRad="38100" dist="38100" dir="2700000" algn="tl">
                    <a:srgbClr val="000000"/>
                  </a:outerShdw>
                </a:effectLst>
                <a:latin typeface="Arial" charset="0"/>
              </a:rPr>
              <a:t>Méthode utile pour les distributions asymétriques qui comportent une très forte représentation des faibles valeurs et pour les distributions exponentielle et logarithmique décroissantes. Il s’agit de distributions souvent rencontrées en géographie.</a:t>
            </a:r>
          </a:p>
        </p:txBody>
      </p:sp>
      <p:pic>
        <p:nvPicPr>
          <p:cNvPr id="29701" name="Picture 15" descr="type of frequency curves"/>
          <p:cNvPicPr>
            <a:picLocks noChangeAspect="1" noChangeArrowheads="1"/>
          </p:cNvPicPr>
          <p:nvPr/>
        </p:nvPicPr>
        <p:blipFill>
          <a:blip r:embed="rId3" cstate="print"/>
          <a:srcRect l="35756" t="33913" r="37187" b="39383"/>
          <a:stretch>
            <a:fillRect/>
          </a:stretch>
        </p:blipFill>
        <p:spPr bwMode="auto">
          <a:xfrm>
            <a:off x="3435350" y="4492625"/>
            <a:ext cx="2082800"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517525" y="1916113"/>
            <a:ext cx="8118475" cy="4570412"/>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Procédure:</a:t>
            </a:r>
          </a:p>
          <a:p>
            <a:pPr eaLnBrk="0" hangingPunct="0">
              <a:defRPr/>
            </a:pPr>
            <a:endParaRPr lang="fr-FR" i="1" u="sng">
              <a:effectLst>
                <a:outerShdw blurRad="38100" dist="38100" dir="2700000" algn="tl">
                  <a:srgbClr val="000000"/>
                </a:outerShdw>
              </a:effectLst>
              <a:latin typeface="Arial" charset="0"/>
              <a:cs typeface="Tahoma" pitchFamily="34" charset="0"/>
            </a:endParaRPr>
          </a:p>
          <a:p>
            <a:pPr eaLnBrk="0" hangingPunct="0">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Calcul de la raison R</a:t>
            </a:r>
          </a:p>
          <a:p>
            <a:pPr eaLnBrk="0" hangingPunct="0">
              <a:defRPr/>
            </a:pPr>
            <a:r>
              <a:rPr lang="fr-FR">
                <a:effectLst>
                  <a:outerShdw blurRad="38100" dist="38100" dir="2700000" algn="tl">
                    <a:srgbClr val="000000"/>
                  </a:outerShdw>
                </a:effectLst>
                <a:latin typeface="Arial" charset="0"/>
                <a:cs typeface="Tahoma" pitchFamily="34" charset="0"/>
              </a:rPr>
              <a:t>avec </a:t>
            </a:r>
            <a:r>
              <a:rPr lang="fr-FR" i="1">
                <a:effectLst>
                  <a:outerShdw blurRad="38100" dist="38100" dir="2700000" algn="tl">
                    <a:srgbClr val="000000"/>
                  </a:outerShdw>
                </a:effectLst>
                <a:latin typeface="Arial" charset="0"/>
                <a:cs typeface="Tahoma" pitchFamily="34" charset="0"/>
              </a:rPr>
              <a:t>k,</a:t>
            </a:r>
            <a:r>
              <a:rPr lang="fr-FR">
                <a:effectLst>
                  <a:outerShdw blurRad="38100" dist="38100" dir="2700000" algn="tl">
                    <a:srgbClr val="000000"/>
                  </a:outerShdw>
                </a:effectLst>
                <a:latin typeface="Arial" charset="0"/>
                <a:cs typeface="Tahoma" pitchFamily="34" charset="0"/>
              </a:rPr>
              <a:t> le nombre de classes</a:t>
            </a:r>
          </a:p>
          <a:p>
            <a:pPr eaLnBrk="0" hangingPunct="0">
              <a:defRPr/>
            </a:pPr>
            <a:r>
              <a:rPr lang="fr-FR">
                <a:effectLst>
                  <a:outerShdw blurRad="38100" dist="38100" dir="2700000" algn="tl">
                    <a:srgbClr val="000000"/>
                  </a:outerShdw>
                </a:effectLst>
                <a:latin typeface="Arial" charset="0"/>
                <a:cs typeface="Tahoma" pitchFamily="34" charset="0"/>
              </a:rPr>
              <a:t>et n, l’effectif total</a:t>
            </a:r>
          </a:p>
          <a:p>
            <a:pPr eaLnBrk="0" hangingPunct="0">
              <a:defRPr/>
            </a:pPr>
            <a:endParaRPr lang="fr-FR">
              <a:effectLst>
                <a:outerShdw blurRad="38100" dist="38100" dir="2700000" algn="tl">
                  <a:srgbClr val="000000"/>
                </a:outerShdw>
              </a:effectLst>
              <a:latin typeface="Arial" charset="0"/>
              <a:cs typeface="Tahoma" pitchFamily="34" charset="0"/>
            </a:endParaRPr>
          </a:p>
          <a:p>
            <a:pPr eaLnBrk="0" hangingPunct="0">
              <a:defRPr/>
            </a:pPr>
            <a:endParaRPr lang="fr-FR">
              <a:effectLst>
                <a:outerShdw blurRad="38100" dist="38100" dir="2700000" algn="tl">
                  <a:srgbClr val="000000"/>
                </a:outerShdw>
              </a:effectLst>
              <a:latin typeface="Arial" charset="0"/>
              <a:cs typeface="Tahoma" pitchFamily="34" charset="0"/>
            </a:endParaRPr>
          </a:p>
          <a:p>
            <a:pPr eaLnBrk="0" hangingPunct="0">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Calcul des limites de classes :</a:t>
            </a:r>
          </a:p>
          <a:p>
            <a:pPr eaLnBrk="0" hangingPunct="0">
              <a:defRPr/>
            </a:pPr>
            <a:endParaRPr lang="fr-FR">
              <a:effectLst>
                <a:outerShdw blurRad="38100" dist="38100" dir="2700000" algn="tl">
                  <a:srgbClr val="000000"/>
                </a:outerShdw>
              </a:effectLst>
              <a:latin typeface="Arial" charset="0"/>
              <a:cs typeface="Tahoma" pitchFamily="34" charset="0"/>
            </a:endParaRPr>
          </a:p>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Avantages et inconvénients :</a:t>
            </a:r>
            <a:r>
              <a:rPr lang="fr-FR" i="1" u="sng">
                <a:solidFill>
                  <a:srgbClr val="FFCC66"/>
                </a:solidFill>
                <a:effectLst>
                  <a:outerShdw blurRad="38100" dist="38100" dir="2700000" algn="tl">
                    <a:srgbClr val="000000"/>
                  </a:outerShdw>
                </a:effectLst>
                <a:latin typeface="Arial" charset="0"/>
                <a:cs typeface="Tahoma" pitchFamily="34" charset="0"/>
              </a:rPr>
              <a:t> </a:t>
            </a:r>
          </a:p>
          <a:p>
            <a:pPr eaLnBrk="0" hangingPunct="0">
              <a:defRPr/>
            </a:pPr>
            <a:endParaRPr lang="fr-FR" i="1" u="sng">
              <a:solidFill>
                <a:srgbClr val="FFCC66"/>
              </a:solidFill>
              <a:effectLst>
                <a:outerShdw blurRad="38100" dist="38100" dir="2700000" algn="tl">
                  <a:srgbClr val="000000"/>
                </a:outerShdw>
              </a:effectLst>
              <a:latin typeface="Arial" charset="0"/>
              <a:cs typeface="Tahoma" pitchFamily="34" charset="0"/>
            </a:endParaRPr>
          </a:p>
          <a:p>
            <a:pPr lvl="1" eaLnBrk="0" hangingPunct="0">
              <a:lnSpc>
                <a:spcPct val="90000"/>
              </a:lnSpc>
              <a:spcAft>
                <a:spcPct val="4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Cette méthode est bien adaptée aux distributions caractérisées par une très forte représentation des faibles valeurs.</a:t>
            </a:r>
          </a:p>
          <a:p>
            <a:pPr lvl="1" eaLnBrk="0" hangingPunct="0">
              <a:lnSpc>
                <a:spcPct val="90000"/>
              </a:lnSpc>
              <a:spcAft>
                <a:spcPct val="4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Mais cette méthode peut aboutir à définir des classes sans individu.</a:t>
            </a:r>
          </a:p>
          <a:p>
            <a:pPr lvl="1" eaLnBrk="0" hangingPunct="0">
              <a:lnSpc>
                <a:spcPct val="90000"/>
              </a:lnSpc>
              <a:spcAft>
                <a:spcPct val="4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Cette méthode ne s’applique qu’aux distributions dont la valeur minimale est supérieure à zéro.</a:t>
            </a:r>
          </a:p>
        </p:txBody>
      </p:sp>
      <p:graphicFrame>
        <p:nvGraphicFramePr>
          <p:cNvPr id="3074" name="Object 4"/>
          <p:cNvGraphicFramePr>
            <a:graphicFrameLocks noChangeAspect="1"/>
          </p:cNvGraphicFramePr>
          <p:nvPr/>
        </p:nvGraphicFramePr>
        <p:xfrm>
          <a:off x="4311650" y="2144713"/>
          <a:ext cx="1998663" cy="473075"/>
        </p:xfrm>
        <a:graphic>
          <a:graphicData uri="http://schemas.openxmlformats.org/presentationml/2006/ole">
            <p:oleObj spid="_x0000_s3074" name="Equation" r:id="rId4" imgW="1663560" imgH="393480" progId="Equation.3">
              <p:embed/>
            </p:oleObj>
          </a:graphicData>
        </a:graphic>
      </p:graphicFrame>
      <p:graphicFrame>
        <p:nvGraphicFramePr>
          <p:cNvPr id="3075" name="Object 5"/>
          <p:cNvGraphicFramePr>
            <a:graphicFrameLocks noChangeAspect="1"/>
          </p:cNvGraphicFramePr>
          <p:nvPr/>
        </p:nvGraphicFramePr>
        <p:xfrm>
          <a:off x="4667250" y="3179763"/>
          <a:ext cx="1382713" cy="1382712"/>
        </p:xfrm>
        <a:graphic>
          <a:graphicData uri="http://schemas.openxmlformats.org/presentationml/2006/ole">
            <p:oleObj spid="_x0000_s3075" name="Equation" r:id="rId5" imgW="914400" imgH="914400" progId="Equation.3">
              <p:embed/>
            </p:oleObj>
          </a:graphicData>
        </a:graphic>
      </p:graphicFrame>
      <p:sp>
        <p:nvSpPr>
          <p:cNvPr id="29704" name="Rectangle 8"/>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sp>
        <p:nvSpPr>
          <p:cNvPr id="29705" name="Text Box 9"/>
          <p:cNvSpPr txBox="1">
            <a:spLocks noChangeArrowheads="1"/>
          </p:cNvSpPr>
          <p:nvPr/>
        </p:nvSpPr>
        <p:spPr bwMode="auto">
          <a:xfrm>
            <a:off x="381000" y="1227138"/>
            <a:ext cx="6110288"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6.  Discrétisation selon une progression géométrique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7" name="Rectangle 7"/>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sp>
        <p:nvSpPr>
          <p:cNvPr id="189448" name="Text Box 8"/>
          <p:cNvSpPr txBox="1">
            <a:spLocks noChangeArrowheads="1"/>
          </p:cNvSpPr>
          <p:nvPr/>
        </p:nvSpPr>
        <p:spPr bwMode="auto">
          <a:xfrm>
            <a:off x="381000" y="1443038"/>
            <a:ext cx="5629275"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7.  Discrétisation selon les moyennes emboîtées</a:t>
            </a:r>
          </a:p>
        </p:txBody>
      </p:sp>
      <p:sp>
        <p:nvSpPr>
          <p:cNvPr id="189449" name="Text Box 9"/>
          <p:cNvSpPr txBox="1">
            <a:spLocks noChangeArrowheads="1"/>
          </p:cNvSpPr>
          <p:nvPr/>
        </p:nvSpPr>
        <p:spPr bwMode="auto">
          <a:xfrm>
            <a:off x="419100" y="2159000"/>
            <a:ext cx="8261350" cy="1255713"/>
          </a:xfrm>
          <a:prstGeom prst="rect">
            <a:avLst/>
          </a:prstGeom>
          <a:solidFill>
            <a:srgbClr val="C0C0C0">
              <a:alpha val="10001"/>
            </a:srgbClr>
          </a:solidFill>
          <a:ln w="9525">
            <a:noFill/>
            <a:miter lim="800000"/>
            <a:headEnd/>
            <a:tailEnd/>
          </a:ln>
          <a:effectLst/>
        </p:spPr>
        <p:txBody>
          <a:bodyPr>
            <a:spAutoFit/>
          </a:bodyPr>
          <a:lstStyle/>
          <a:p>
            <a:pPr eaLnBrk="0" hangingPunct="0">
              <a:lnSpc>
                <a:spcPct val="85000"/>
              </a:lnSpc>
              <a:defRPr/>
            </a:pPr>
            <a:r>
              <a:rPr lang="fr-FR" dirty="0">
                <a:effectLst>
                  <a:outerShdw blurRad="38100" dist="38100" dir="2700000" algn="tl">
                    <a:srgbClr val="000000"/>
                  </a:outerShdw>
                </a:effectLst>
                <a:latin typeface="Arial" charset="0"/>
              </a:rPr>
              <a:t>La discrétisation par les moyennes emboîtées consiste à découper la variable en utilisant des moyennes </a:t>
            </a:r>
            <a:r>
              <a:rPr lang="fr-FR" dirty="0">
                <a:effectLst>
                  <a:outerShdw blurRad="38100" dist="38100" dir="2700000" algn="tl">
                    <a:srgbClr val="000000"/>
                  </a:outerShdw>
                </a:effectLst>
                <a:latin typeface="Arial" charset="0"/>
              </a:rPr>
              <a:t>hiérarchiques comme </a:t>
            </a:r>
            <a:r>
              <a:rPr lang="fr-FR" dirty="0">
                <a:effectLst>
                  <a:outerShdw blurRad="38100" dist="38100" dir="2700000" algn="tl">
                    <a:srgbClr val="000000"/>
                  </a:outerShdw>
                </a:effectLst>
                <a:latin typeface="Arial" charset="0"/>
              </a:rPr>
              <a:t>limites de classes.</a:t>
            </a:r>
            <a:r>
              <a:rPr lang="fr-FR" dirty="0">
                <a:effectLst/>
                <a:latin typeface="Arial" charset="0"/>
              </a:rPr>
              <a:t> </a:t>
            </a:r>
          </a:p>
          <a:p>
            <a:pPr>
              <a:spcBef>
                <a:spcPct val="50000"/>
              </a:spcBef>
              <a:defRPr/>
            </a:pPr>
            <a:r>
              <a:rPr lang="fr-FR" dirty="0">
                <a:effectLst>
                  <a:outerShdw blurRad="38100" dist="38100" dir="2700000" algn="tl">
                    <a:srgbClr val="000000"/>
                  </a:outerShdw>
                </a:effectLst>
                <a:latin typeface="Arial" charset="0"/>
              </a:rPr>
              <a:t>Cette méthode est fortement liée à la distribution de la variable. Elle peut s’appliquer à tout type de distribution sauf aux distributions trop dissymétriques.</a:t>
            </a:r>
          </a:p>
        </p:txBody>
      </p:sp>
      <p:pic>
        <p:nvPicPr>
          <p:cNvPr id="30725" name="Picture 12" descr="moyenne emboitee"/>
          <p:cNvPicPr>
            <a:picLocks noChangeAspect="1" noChangeArrowheads="1"/>
          </p:cNvPicPr>
          <p:nvPr/>
        </p:nvPicPr>
        <p:blipFill>
          <a:blip r:embed="rId3" cstate="print"/>
          <a:srcRect/>
          <a:stretch>
            <a:fillRect/>
          </a:stretch>
        </p:blipFill>
        <p:spPr bwMode="auto">
          <a:xfrm>
            <a:off x="2827338" y="3817938"/>
            <a:ext cx="3105150" cy="216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339725" y="1808163"/>
            <a:ext cx="8512175" cy="4371975"/>
          </a:xfrm>
          <a:prstGeom prst="rect">
            <a:avLst/>
          </a:prstGeom>
          <a:solidFill>
            <a:srgbClr val="C0C0C0">
              <a:alpha val="10001"/>
            </a:srgbClr>
          </a:solidFill>
          <a:ln w="9525">
            <a:noFill/>
            <a:miter lim="800000"/>
            <a:headEnd/>
            <a:tailEnd/>
          </a:ln>
          <a:effectLst/>
        </p:spPr>
        <p:txBody>
          <a:bodyPr>
            <a:spAutoFit/>
          </a:bodyPr>
          <a:lstStyle/>
          <a:p>
            <a:pPr eaLnBrk="0" hangingPunct="0">
              <a:lnSpc>
                <a:spcPct val="85000"/>
              </a:lnSpc>
              <a:defRPr/>
            </a:pPr>
            <a:r>
              <a:rPr lang="fr-FR">
                <a:solidFill>
                  <a:srgbClr val="FFCC66"/>
                </a:solidFill>
                <a:effectLst>
                  <a:outerShdw blurRad="38100" dist="38100" dir="2700000" algn="tl">
                    <a:srgbClr val="000000"/>
                  </a:outerShdw>
                </a:effectLst>
                <a:latin typeface="Arial" charset="0"/>
                <a:cs typeface="Tahoma" pitchFamily="34" charset="0"/>
              </a:rPr>
              <a:t>Procédure:</a:t>
            </a:r>
          </a:p>
          <a:p>
            <a:pPr eaLnBrk="0" hangingPunct="0">
              <a:lnSpc>
                <a:spcPct val="85000"/>
              </a:lnSpc>
              <a:defRPr/>
            </a:pPr>
            <a:endParaRPr lang="fr-FR" i="1" u="sng">
              <a:solidFill>
                <a:srgbClr val="FFCC66"/>
              </a:solidFill>
              <a:effectLst>
                <a:outerShdw blurRad="38100" dist="38100" dir="2700000" algn="tl">
                  <a:srgbClr val="000000"/>
                </a:outerShdw>
              </a:effectLst>
              <a:latin typeface="Arial" charset="0"/>
              <a:cs typeface="Tahoma" pitchFamily="34" charset="0"/>
            </a:endParaRPr>
          </a:p>
          <a:p>
            <a:pPr eaLnBrk="0" hangingPunct="0">
              <a:lnSpc>
                <a:spcPct val="85000"/>
              </a:lnSpc>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Calcul de la moyenne de 1er ordre.  </a:t>
            </a:r>
            <a:r>
              <a:rPr lang="fr-FR" sz="1700">
                <a:effectLst>
                  <a:outerShdw blurRad="38100" dist="38100" dir="2700000" algn="tl">
                    <a:srgbClr val="000000"/>
                  </a:outerShdw>
                </a:effectLst>
                <a:latin typeface="Arial" charset="0"/>
                <a:cs typeface="Tahoma" pitchFamily="34" charset="0"/>
              </a:rPr>
              <a:t>Cette valeur sert à diviser la distribution</a:t>
            </a:r>
          </a:p>
          <a:p>
            <a:pPr eaLnBrk="0" hangingPunct="0">
              <a:lnSpc>
                <a:spcPct val="85000"/>
              </a:lnSpc>
              <a:defRPr/>
            </a:pPr>
            <a:r>
              <a:rPr lang="fr-FR" sz="1700">
                <a:effectLst>
                  <a:outerShdw blurRad="38100" dist="38100" dir="2700000" algn="tl">
                    <a:srgbClr val="000000"/>
                  </a:outerShdw>
                </a:effectLst>
                <a:latin typeface="Arial" charset="0"/>
                <a:cs typeface="Tahoma" pitchFamily="34" charset="0"/>
              </a:rPr>
              <a:t>en deux sous-groupes.</a:t>
            </a:r>
            <a:r>
              <a:rPr lang="fr-FR">
                <a:effectLst>
                  <a:outerShdw blurRad="38100" dist="38100" dir="2700000" algn="tl">
                    <a:srgbClr val="000000"/>
                  </a:outerShdw>
                </a:effectLst>
                <a:latin typeface="Arial" charset="0"/>
                <a:cs typeface="Tahoma" pitchFamily="34" charset="0"/>
              </a:rPr>
              <a:t> </a:t>
            </a:r>
          </a:p>
          <a:p>
            <a:pPr eaLnBrk="0" hangingPunct="0">
              <a:lnSpc>
                <a:spcPct val="85000"/>
              </a:lnSpc>
              <a:defRPr/>
            </a:pPr>
            <a:endParaRPr lang="fr-FR" sz="1000">
              <a:effectLst>
                <a:outerShdw blurRad="38100" dist="38100" dir="2700000" algn="tl">
                  <a:srgbClr val="000000"/>
                </a:outerShdw>
              </a:effectLst>
              <a:latin typeface="Arial" charset="0"/>
              <a:cs typeface="Tahoma" pitchFamily="34" charset="0"/>
            </a:endParaRPr>
          </a:p>
          <a:p>
            <a:pPr eaLnBrk="0" hangingPunct="0">
              <a:lnSpc>
                <a:spcPct val="85000"/>
              </a:lnSpc>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Calcul de la moyenne de chaque sous-groupe (moyenne de 2ème ordre). </a:t>
            </a:r>
            <a:r>
              <a:rPr lang="fr-FR" sz="1700">
                <a:effectLst>
                  <a:outerShdw blurRad="38100" dist="38100" dir="2700000" algn="tl">
                    <a:srgbClr val="000000"/>
                  </a:outerShdw>
                </a:effectLst>
                <a:latin typeface="Arial" charset="0"/>
                <a:cs typeface="Tahoma" pitchFamily="34" charset="0"/>
              </a:rPr>
              <a:t>Ces valeurs servent à  fixer les bornes des classes et à obtenir 4 ensembles.</a:t>
            </a:r>
          </a:p>
          <a:p>
            <a:pPr eaLnBrk="0" hangingPunct="0">
              <a:lnSpc>
                <a:spcPct val="85000"/>
              </a:lnSpc>
              <a:defRPr/>
            </a:pPr>
            <a:endParaRPr lang="fr-FR" sz="1000">
              <a:effectLst>
                <a:outerShdw blurRad="38100" dist="38100" dir="2700000" algn="tl">
                  <a:srgbClr val="000000"/>
                </a:outerShdw>
              </a:effectLst>
              <a:latin typeface="Arial" charset="0"/>
              <a:cs typeface="Tahoma" pitchFamily="34" charset="0"/>
            </a:endParaRPr>
          </a:p>
          <a:p>
            <a:pPr eaLnBrk="0" hangingPunct="0">
              <a:lnSpc>
                <a:spcPct val="85000"/>
              </a:lnSpc>
              <a:buClr>
                <a:srgbClr val="FFCC66"/>
              </a:buClr>
              <a:buSzPct val="70000"/>
              <a:buFont typeface="Arial" charset="0"/>
              <a:buChar char="►"/>
              <a:defRPr/>
            </a:pPr>
            <a:r>
              <a:rPr lang="fr-FR">
                <a:effectLst>
                  <a:outerShdw blurRad="38100" dist="38100" dir="2700000" algn="tl">
                    <a:srgbClr val="000000"/>
                  </a:outerShdw>
                </a:effectLst>
                <a:latin typeface="Arial" charset="0"/>
                <a:cs typeface="Tahoma" pitchFamily="34" charset="0"/>
              </a:rPr>
              <a:t> Éventuellement, calcul de la moyenne de 3ème ordre </a:t>
            </a:r>
            <a:r>
              <a:rPr lang="fr-FR" sz="1700">
                <a:effectLst>
                  <a:outerShdw blurRad="38100" dist="38100" dir="2700000" algn="tl">
                    <a:srgbClr val="000000"/>
                  </a:outerShdw>
                </a:effectLst>
                <a:latin typeface="Arial" charset="0"/>
                <a:cs typeface="Tahoma" pitchFamily="34" charset="0"/>
              </a:rPr>
              <a:t>(pour obtenir 8 classes).</a:t>
            </a:r>
          </a:p>
          <a:p>
            <a:pPr eaLnBrk="0" hangingPunct="0">
              <a:lnSpc>
                <a:spcPct val="85000"/>
              </a:lnSpc>
              <a:defRPr/>
            </a:pPr>
            <a:endParaRPr lang="fr-FR" sz="2200">
              <a:effectLst>
                <a:outerShdw blurRad="38100" dist="38100" dir="2700000" algn="tl">
                  <a:srgbClr val="000000"/>
                </a:outerShdw>
              </a:effectLst>
              <a:latin typeface="Arial" charset="0"/>
              <a:cs typeface="Tahoma" pitchFamily="34" charset="0"/>
            </a:endParaRPr>
          </a:p>
          <a:p>
            <a:pPr eaLnBrk="0" hangingPunct="0">
              <a:lnSpc>
                <a:spcPct val="85000"/>
              </a:lnSpc>
              <a:defRPr/>
            </a:pPr>
            <a:r>
              <a:rPr lang="fr-FR">
                <a:solidFill>
                  <a:srgbClr val="FFCC66"/>
                </a:solidFill>
                <a:effectLst>
                  <a:outerShdw blurRad="38100" dist="38100" dir="2700000" algn="tl">
                    <a:srgbClr val="000000"/>
                  </a:outerShdw>
                </a:effectLst>
                <a:latin typeface="Arial" charset="0"/>
                <a:cs typeface="Tahoma" pitchFamily="34" charset="0"/>
              </a:rPr>
              <a:t>Avantages et inconvénients :</a:t>
            </a:r>
            <a:r>
              <a:rPr lang="fr-FR" i="1" u="sng">
                <a:solidFill>
                  <a:srgbClr val="FFCC66"/>
                </a:solidFill>
                <a:effectLst>
                  <a:outerShdw blurRad="38100" dist="38100" dir="2700000" algn="tl">
                    <a:srgbClr val="000000"/>
                  </a:outerShdw>
                </a:effectLst>
                <a:latin typeface="Arial" charset="0"/>
                <a:cs typeface="Tahoma" pitchFamily="34" charset="0"/>
              </a:rPr>
              <a:t> </a:t>
            </a:r>
          </a:p>
          <a:p>
            <a:pPr eaLnBrk="0" hangingPunct="0">
              <a:lnSpc>
                <a:spcPct val="85000"/>
              </a:lnSpc>
              <a:defRPr/>
            </a:pPr>
            <a:endParaRPr lang="fr-FR" i="1" u="sng">
              <a:solidFill>
                <a:srgbClr val="FFCC66"/>
              </a:solidFill>
              <a:effectLst>
                <a:outerShdw blurRad="38100" dist="38100" dir="2700000" algn="tl">
                  <a:srgbClr val="000000"/>
                </a:outerShdw>
              </a:effectLst>
              <a:latin typeface="Arial" charset="0"/>
              <a:cs typeface="Tahoma" pitchFamily="34" charset="0"/>
            </a:endParaRPr>
          </a:p>
          <a:p>
            <a:pPr lvl="1" eaLnBrk="0" hangingPunct="0">
              <a:lnSpc>
                <a:spcPct val="85000"/>
              </a:lnSpc>
              <a:spcAft>
                <a:spcPct val="4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Cette méthode est facile à mettre en œuvre et facile à appréhender car elle repose sur une notion simple qu’est le moyenne.</a:t>
            </a:r>
          </a:p>
          <a:p>
            <a:pPr lvl="1" eaLnBrk="0" hangingPunct="0">
              <a:lnSpc>
                <a:spcPct val="85000"/>
              </a:lnSpc>
              <a:spcAft>
                <a:spcPct val="4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Cependant, elle contraint à définir un nombre de classes qui est pair (multiple de deux)</a:t>
            </a:r>
          </a:p>
          <a:p>
            <a:pPr lvl="1" eaLnBrk="0" hangingPunct="0">
              <a:lnSpc>
                <a:spcPct val="85000"/>
              </a:lnSpc>
              <a:spcAft>
                <a:spcPct val="4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Elle peut </a:t>
            </a:r>
            <a:r>
              <a:rPr lang="fr-FR">
                <a:effectLst>
                  <a:outerShdw blurRad="38100" dist="38100" dir="2700000" algn="tl">
                    <a:srgbClr val="000000"/>
                  </a:outerShdw>
                </a:effectLst>
                <a:latin typeface="Arial" charset="0"/>
              </a:rPr>
              <a:t>produire des classes vides ou très hétérogènes, dans le cas de distributions très dissymétriques.</a:t>
            </a:r>
            <a:endParaRPr lang="fr-FR">
              <a:effectLst/>
              <a:latin typeface="Arial" charset="0"/>
            </a:endParaRPr>
          </a:p>
        </p:txBody>
      </p:sp>
      <p:sp>
        <p:nvSpPr>
          <p:cNvPr id="27653" name="Rectangle 5"/>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a:t>
            </a:r>
            <a:endParaRPr lang="fr-FR" sz="3200" i="1">
              <a:effectLst>
                <a:outerShdw blurRad="38100" dist="38100" dir="2700000" algn="tl">
                  <a:srgbClr val="000000"/>
                </a:outerShdw>
              </a:effectLst>
              <a:latin typeface="Arial" charset="0"/>
            </a:endParaRPr>
          </a:p>
        </p:txBody>
      </p:sp>
      <p:sp>
        <p:nvSpPr>
          <p:cNvPr id="27654" name="Text Box 6"/>
          <p:cNvSpPr txBox="1">
            <a:spLocks noChangeArrowheads="1"/>
          </p:cNvSpPr>
          <p:nvPr/>
        </p:nvSpPr>
        <p:spPr bwMode="auto">
          <a:xfrm>
            <a:off x="342900" y="1227138"/>
            <a:ext cx="5629275"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7.  Discrétisation selon les moyennes emboîtées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La discrétisation des données : </a:t>
            </a:r>
            <a:br>
              <a:rPr lang="fr-FR" sz="3600">
                <a:solidFill>
                  <a:srgbClr val="FFCC66"/>
                </a:solidFill>
                <a:effectLst>
                  <a:outerShdw blurRad="38100" dist="38100" dir="2700000" algn="tl">
                    <a:srgbClr val="000000"/>
                  </a:outerShdw>
                </a:effectLst>
                <a:latin typeface="Arial" charset="0"/>
              </a:rPr>
            </a:br>
            <a:r>
              <a:rPr lang="fr-FR" sz="3600">
                <a:solidFill>
                  <a:srgbClr val="FFCC66"/>
                </a:solidFill>
                <a:effectLst>
                  <a:outerShdw blurRad="38100" dist="38100" dir="2700000" algn="tl">
                    <a:srgbClr val="000000"/>
                  </a:outerShdw>
                </a:effectLst>
                <a:latin typeface="Arial" charset="0"/>
              </a:rPr>
              <a:t>définition et règles de base</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Récapitulatif</a:t>
            </a:r>
            <a:endParaRPr lang="fr-FR" sz="3200" i="1">
              <a:effectLst>
                <a:outerShdw blurRad="38100" dist="38100" dir="2700000" algn="tl">
                  <a:srgbClr val="000000"/>
                </a:outerShdw>
              </a:effectLst>
              <a:latin typeface="Arial" charset="0"/>
            </a:endParaRPr>
          </a:p>
        </p:txBody>
      </p:sp>
      <p:graphicFrame>
        <p:nvGraphicFramePr>
          <p:cNvPr id="228415" name="Group 63"/>
          <p:cNvGraphicFramePr>
            <a:graphicFrameLocks noGrp="1"/>
          </p:cNvGraphicFramePr>
          <p:nvPr>
            <p:ph/>
          </p:nvPr>
        </p:nvGraphicFramePr>
        <p:xfrm>
          <a:off x="317500" y="1239838"/>
          <a:ext cx="8540750" cy="4413504"/>
        </p:xfrm>
        <a:graphic>
          <a:graphicData uri="http://schemas.openxmlformats.org/drawingml/2006/table">
            <a:tbl>
              <a:tblPr/>
              <a:tblGrid>
                <a:gridCol w="990600"/>
                <a:gridCol w="1450975"/>
                <a:gridCol w="1355725"/>
                <a:gridCol w="2774950"/>
                <a:gridCol w="1968500"/>
              </a:tblGrid>
              <a:tr h="3683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METHODE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CALCUL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REMARQUES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TYPE DE DISTRIBUTIONS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L’écart à la moyenne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Toutes les classes ont une même étendue égale à l’écart type, sauf les classes extrêmes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 partir de la moyenne et de l'écart type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Si le nombre de classes est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impair</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la classe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centrale est à cheval sur la valeur moyenne</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Si le nombre de classes est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pair</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la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classe centrale</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est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borne de classe. </a:t>
                      </a:r>
                      <a:endParaRPr kumimoji="0" lang="fr-FR" sz="1400" b="1"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Intérêt :</a:t>
                      </a: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se repérer par rapport à la moyenne; mettre en valeur les  extrêmes; comparer les cartes.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Séries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normale </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(en forme de courbe de Gauss, "en cloche" avec une concentration des données autour de la moyenne)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ou peu dissymétrique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5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Égale amplitude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Les intervalles de classe sont égaux (intervalles constants)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Valeur maxi -  valeur mini ) / Nombre de classes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Cette méthode, simple, facile à interpréter est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peu utilisée car elle ne convient pas si la distribution des valeurs est trop dissymétrique</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 les classes pourraient  être très inégales (certaines vides!).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Pas de comparaison possible.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Série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uniforme</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r>
                      <a:b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b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Série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normale </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(en forme de courbe de Gauss, "en cloche" avec une concentration de données autour de la moyenne)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Récapitulatif</a:t>
            </a:r>
            <a:endParaRPr lang="fr-FR" sz="3200" i="1">
              <a:effectLst>
                <a:outerShdw blurRad="38100" dist="38100" dir="2700000" algn="tl">
                  <a:srgbClr val="000000"/>
                </a:outerShdw>
              </a:effectLst>
              <a:latin typeface="Arial" charset="0"/>
            </a:endParaRPr>
          </a:p>
        </p:txBody>
      </p:sp>
      <p:graphicFrame>
        <p:nvGraphicFramePr>
          <p:cNvPr id="229441" name="Group 65"/>
          <p:cNvGraphicFramePr>
            <a:graphicFrameLocks noGrp="1"/>
          </p:cNvGraphicFramePr>
          <p:nvPr>
            <p:ph/>
          </p:nvPr>
        </p:nvGraphicFramePr>
        <p:xfrm>
          <a:off x="347663" y="1238250"/>
          <a:ext cx="8540750" cy="4878515"/>
        </p:xfrm>
        <a:graphic>
          <a:graphicData uri="http://schemas.openxmlformats.org/drawingml/2006/table">
            <a:tbl>
              <a:tblPr/>
              <a:tblGrid>
                <a:gridCol w="1055687"/>
                <a:gridCol w="1228725"/>
                <a:gridCol w="1638300"/>
                <a:gridCol w="2398713"/>
                <a:gridCol w="2219325"/>
              </a:tblGrid>
              <a:tr h="385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METHODE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CALCUL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REMARQUES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TYPE DE DISTRIBUTIONS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5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Seuils naturels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Seuils observés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Par observation d’un histogramme de valeurs ou de fréquences cumulées triées croissantes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Prend en compte les discontinuités </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ou «ruptures» de la série.</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Cartes difficilement comparables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Toute série présentant des « pics » et  des discontinuités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Distribution </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plurimodale</a:t>
                      </a:r>
                      <a:endPar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Quantiles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Chaque classe a le même nombre d’individus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Effectif total / Nombre de classes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Pour définir les bornes de classe, on compte le nombre d’individus défini dans la distribution ordonnée croissante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Ne tient pas compte de la distribution et des valeurs exceptionnelles.</a:t>
                      </a: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Certaines limites de classes peuvent êtres discutables (ex: des valeurs très proches peuvent être dans des classes différentes)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r>
                      <a:b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b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Représentation cartographique équilibrée, lisible</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et</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  </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permet les</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 comparaisons</a:t>
                      </a: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mais… peut être</a:t>
                      </a: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 trompeuse!</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Série uniforme</a:t>
                      </a: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(ce qui est rare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Toute autre série, quelque soit leur forme, du moment qu’elles ne présentent pas trop de discontinuités.</a:t>
                      </a:r>
                      <a:endPar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r>
                      <a:b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br>
                      <a:r>
                        <a:rPr kumimoji="0" lang="fr-FR" sz="1400" b="0" i="0" u="sng"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A éviter si :</a:t>
                      </a: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endPar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Valeurs extrêmes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Trop grand nombre de valeurs égale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Rot="1" noChangeArrowheads="1"/>
          </p:cNvSpPr>
          <p:nvPr/>
        </p:nvSpPr>
        <p:spPr bwMode="auto">
          <a:xfrm>
            <a:off x="0" y="79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Récapitulatif</a:t>
            </a:r>
            <a:endParaRPr lang="fr-FR" sz="3200" i="1">
              <a:effectLst>
                <a:outerShdw blurRad="38100" dist="38100" dir="2700000" algn="tl">
                  <a:srgbClr val="000000"/>
                </a:outerShdw>
              </a:effectLst>
              <a:latin typeface="Arial" pitchFamily="34" charset="0"/>
              <a:cs typeface="Arial" pitchFamily="34" charset="0"/>
            </a:endParaRPr>
          </a:p>
        </p:txBody>
      </p:sp>
      <p:graphicFrame>
        <p:nvGraphicFramePr>
          <p:cNvPr id="234597" name="Group 101"/>
          <p:cNvGraphicFramePr>
            <a:graphicFrameLocks noGrp="1"/>
          </p:cNvGraphicFramePr>
          <p:nvPr>
            <p:ph/>
          </p:nvPr>
        </p:nvGraphicFramePr>
        <p:xfrm>
          <a:off x="317500" y="922338"/>
          <a:ext cx="8540750" cy="5169536"/>
        </p:xfrm>
        <a:graphic>
          <a:graphicData uri="http://schemas.openxmlformats.org/drawingml/2006/table">
            <a:tbl>
              <a:tblPr/>
              <a:tblGrid>
                <a:gridCol w="1069975"/>
                <a:gridCol w="1150938"/>
                <a:gridCol w="1592262"/>
                <a:gridCol w="2838450"/>
                <a:gridCol w="1889125"/>
              </a:tblGrid>
              <a:tr h="5762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METHODE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CALCUL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REMARQUES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TYPE DE DISTRIBUTIONS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Progression arithmétique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L’amplitude des intervalles augmente en fonction d’une progression arithmétique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Calcul de la Raison.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Calcul des limites de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classes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[A0 ;A0+R]</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[A1 ;A1+2R]</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[A2 ;A2+3R]…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Intérêt:</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 mieux différencier les individus présentant de faibles</a:t>
                      </a:r>
                      <a:r>
                        <a:rPr kumimoji="0" lang="fr-FR"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valeurs</a:t>
                      </a: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Les individus avec de fortes valeurs se retrouvent regroupés dans la dernière classe.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Peut aboutir à définir des classes sans individu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Série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asymétrique</a:t>
                      </a: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vers la gauche et séries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logarithmique</a:t>
                      </a: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et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exponentielle</a:t>
                      </a: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décroissantes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Progression géométrique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L’amplitude des intervalles augmente en fonction d’une progression géométrique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Idem  avec un mode de calcul différent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Idem</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Mais améliore la différenciation des individus présentant de faibles valeurs.</a:t>
                      </a:r>
                      <a:endParaRPr kumimoji="0" lang="fr-FR"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Ne s’applique qu’aux distributions dont la valeur minimale est supérieure à zéro</a:t>
                      </a: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Idem</a:t>
                      </a:r>
                      <a:endParaRPr kumimoji="0" lang="fr-FR"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Série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asymétrique</a:t>
                      </a: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vers la gauche et séries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logarithmique</a:t>
                      </a: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et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exponentielle</a:t>
                      </a: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décroissantes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Moyennes emboîtées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Utilise des moyennes successives comme limites de classes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Calcul de la moyenne de 1er ordre (la distribution est divisée en deux sous-groupes). Calcul de la moyenne de chaque sous-groupe (4 sous-groupes)…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Méthode fortement liée à la distribution de la variable</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N'accepte que 4 ou 8 classes.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Facile à mettre en œuvre et facile à appréhender car repose sur la notion de la moyenne.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rgbClr val="FFCC66"/>
                          </a:solidFill>
                          <a:effectLst>
                            <a:outerShdw blurRad="38100" dist="38100" dir="2700000" algn="tl">
                              <a:srgbClr val="000000"/>
                            </a:outerShdw>
                          </a:effectLst>
                          <a:latin typeface="Tahoma" pitchFamily="34" charset="0"/>
                          <a:cs typeface="Arial" charset="0"/>
                        </a:rPr>
                        <a:t>Toutes séries</a:t>
                      </a:r>
                      <a:r>
                        <a:rPr kumimoji="0" lang="fr-FR"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(sauf si trop asymétrique ou plurimodale)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4587" name="Text Box 91"/>
          <p:cNvSpPr txBox="1">
            <a:spLocks noChangeArrowheads="1"/>
          </p:cNvSpPr>
          <p:nvPr/>
        </p:nvSpPr>
        <p:spPr bwMode="auto">
          <a:xfrm>
            <a:off x="1539875" y="6573838"/>
            <a:ext cx="7410450" cy="274637"/>
          </a:xfrm>
          <a:prstGeom prst="rect">
            <a:avLst/>
          </a:prstGeom>
          <a:noFill/>
          <a:ln w="9525">
            <a:noFill/>
            <a:miter lim="800000"/>
            <a:headEnd/>
            <a:tailEnd/>
          </a:ln>
          <a:effectLst/>
        </p:spPr>
        <p:txBody>
          <a:bodyPr>
            <a:spAutoFit/>
          </a:bodyPr>
          <a:lstStyle/>
          <a:p>
            <a:pPr algn="r">
              <a:spcBef>
                <a:spcPct val="50000"/>
              </a:spcBef>
              <a:defRPr/>
            </a:pPr>
            <a:r>
              <a:rPr lang="fr-FR" sz="1200">
                <a:effectLst>
                  <a:outerShdw blurRad="38100" dist="38100" dir="2700000" algn="tl">
                    <a:srgbClr val="000000"/>
                  </a:outerShdw>
                </a:effectLst>
                <a:latin typeface="Arial" pitchFamily="34" charset="0"/>
                <a:cs typeface="Arial" pitchFamily="34" charset="0"/>
              </a:rPr>
              <a:t>Source :  http://soshg.free.fr/formation/discretisation.htm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Les méthodes de discrétisation</a:t>
            </a:r>
            <a:br>
              <a:rPr lang="fr-FR" sz="3600">
                <a:solidFill>
                  <a:srgbClr val="FFCC66"/>
                </a:solidFill>
                <a:effectLst>
                  <a:outerShdw blurRad="38100" dist="38100" dir="2700000" algn="tl">
                    <a:srgbClr val="000000"/>
                  </a:outerShdw>
                </a:effectLst>
                <a:latin typeface="Arial" charset="0"/>
              </a:rPr>
            </a:br>
            <a:r>
              <a:rPr lang="fr-FR" sz="3600">
                <a:solidFill>
                  <a:srgbClr val="FFCC66"/>
                </a:solidFill>
                <a:effectLst>
                  <a:outerShdw blurRad="38100" dist="38100" dir="2700000" algn="tl">
                    <a:srgbClr val="000000"/>
                  </a:outerShdw>
                </a:effectLst>
                <a:latin typeface="Arial" charset="0"/>
              </a:rPr>
              <a:t>disponibles dans </a:t>
            </a:r>
            <a:r>
              <a:rPr lang="fr-FR" sz="3600" i="1">
                <a:solidFill>
                  <a:srgbClr val="FFCC66"/>
                </a:solidFill>
                <a:effectLst>
                  <a:outerShdw blurRad="38100" dist="38100" dir="2700000" algn="tl">
                    <a:srgbClr val="000000"/>
                  </a:outerShdw>
                </a:effectLst>
                <a:latin typeface="Arial" charset="0"/>
              </a:rPr>
              <a:t>Savane</a:t>
            </a:r>
            <a:endParaRPr lang="fr-FR" sz="4400" i="1">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78" name="Rectangle 30"/>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Méthodes de discrétisation dans </a:t>
            </a:r>
            <a:r>
              <a:rPr lang="fr-FR" sz="3200" i="1">
                <a:effectLst>
                  <a:outerShdw blurRad="38100" dist="38100" dir="2700000" algn="tl">
                    <a:srgbClr val="000000"/>
                  </a:outerShdw>
                </a:effectLst>
                <a:latin typeface="Arial" pitchFamily="34" charset="0"/>
                <a:cs typeface="Arial" pitchFamily="34" charset="0"/>
              </a:rPr>
              <a:t>Savane</a:t>
            </a:r>
          </a:p>
        </p:txBody>
      </p:sp>
      <p:sp>
        <p:nvSpPr>
          <p:cNvPr id="206879" name="Text Box 31"/>
          <p:cNvSpPr txBox="1">
            <a:spLocks noChangeArrowheads="1"/>
          </p:cNvSpPr>
          <p:nvPr/>
        </p:nvSpPr>
        <p:spPr bwMode="auto">
          <a:xfrm>
            <a:off x="520700" y="1463675"/>
            <a:ext cx="8153400" cy="641350"/>
          </a:xfrm>
          <a:prstGeom prst="rect">
            <a:avLst/>
          </a:prstGeom>
          <a:solidFill>
            <a:srgbClr val="C0C0C0">
              <a:alpha val="10001"/>
            </a:srgbClr>
          </a:solid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pitchFamily="34" charset="0"/>
                <a:cs typeface="Arial" pitchFamily="34" charset="0"/>
              </a:rPr>
              <a:t>Le module Savane permet de discrétiser une série de variables qualitatives et quantitatives.</a:t>
            </a:r>
          </a:p>
        </p:txBody>
      </p:sp>
      <p:sp>
        <p:nvSpPr>
          <p:cNvPr id="206882" name="Text Box 34"/>
          <p:cNvSpPr txBox="1">
            <a:spLocks noChangeArrowheads="1"/>
          </p:cNvSpPr>
          <p:nvPr/>
        </p:nvSpPr>
        <p:spPr bwMode="auto">
          <a:xfrm>
            <a:off x="530225" y="2446338"/>
            <a:ext cx="4927600" cy="366712"/>
          </a:xfrm>
          <a:prstGeom prst="rect">
            <a:avLst/>
          </a:prstGeom>
          <a:noFill/>
          <a:ln w="9525">
            <a:noFill/>
            <a:miter lim="800000"/>
            <a:headEnd/>
            <a:tailEnd/>
          </a:ln>
          <a:effectLst/>
        </p:spPr>
        <p:txBody>
          <a:bodyPr>
            <a:spAutoFit/>
          </a:bodyPr>
          <a:lstStyle/>
          <a:p>
            <a:pPr>
              <a:spcBef>
                <a:spcPct val="50000"/>
              </a:spcBef>
              <a:defRPr/>
            </a:pPr>
            <a:r>
              <a:rPr lang="fr-FR">
                <a:solidFill>
                  <a:srgbClr val="FFCC66"/>
                </a:solidFill>
                <a:effectLst>
                  <a:outerShdw blurRad="38100" dist="38100" dir="2700000" algn="tl">
                    <a:srgbClr val="000000"/>
                  </a:outerShdw>
                </a:effectLst>
                <a:latin typeface="Arial" pitchFamily="34" charset="0"/>
                <a:cs typeface="Arial" pitchFamily="34" charset="0"/>
              </a:rPr>
              <a:t>Pour les variables quantitatives :</a:t>
            </a:r>
          </a:p>
        </p:txBody>
      </p:sp>
      <p:pic>
        <p:nvPicPr>
          <p:cNvPr id="36869" name="Picture 35"/>
          <p:cNvPicPr>
            <a:picLocks noChangeAspect="1" noChangeArrowheads="1"/>
          </p:cNvPicPr>
          <p:nvPr/>
        </p:nvPicPr>
        <p:blipFill>
          <a:blip r:embed="rId3" cstate="print"/>
          <a:srcRect l="29793" t="11000" r="58229" b="68677"/>
          <a:stretch>
            <a:fillRect/>
          </a:stretch>
        </p:blipFill>
        <p:spPr bwMode="auto">
          <a:xfrm>
            <a:off x="476250" y="3060700"/>
            <a:ext cx="2825750" cy="3351213"/>
          </a:xfrm>
          <a:prstGeom prst="rect">
            <a:avLst/>
          </a:prstGeom>
          <a:noFill/>
          <a:ln w="9525">
            <a:noFill/>
            <a:miter lim="800000"/>
            <a:headEnd/>
            <a:tailEnd/>
          </a:ln>
        </p:spPr>
      </p:pic>
      <p:sp>
        <p:nvSpPr>
          <p:cNvPr id="206884" name="Text Box 36"/>
          <p:cNvSpPr txBox="1">
            <a:spLocks noChangeArrowheads="1"/>
          </p:cNvSpPr>
          <p:nvPr/>
        </p:nvSpPr>
        <p:spPr bwMode="auto">
          <a:xfrm>
            <a:off x="3836988" y="3070225"/>
            <a:ext cx="4783137" cy="476250"/>
          </a:xfrm>
          <a:prstGeom prst="rect">
            <a:avLst/>
          </a:prstGeom>
          <a:noFill/>
          <a:ln w="9525">
            <a:noFill/>
            <a:miter lim="800000"/>
            <a:headEnd/>
            <a:tailEnd/>
          </a:ln>
          <a:effectLst/>
        </p:spPr>
        <p:txBody>
          <a:bodyPr>
            <a:spAutoFit/>
          </a:bodyPr>
          <a:lstStyle/>
          <a:p>
            <a:pPr eaLnBrk="0" hangingPunct="0">
              <a:lnSpc>
                <a:spcPct val="90000"/>
              </a:lnSpc>
              <a:defRPr/>
            </a:pPr>
            <a:r>
              <a:rPr lang="fr-FR" sz="1400">
                <a:effectLst>
                  <a:outerShdw blurRad="38100" dist="38100" dir="2700000" algn="tl">
                    <a:srgbClr val="000000"/>
                  </a:outerShdw>
                </a:effectLst>
                <a:latin typeface="Arial" pitchFamily="34" charset="0"/>
                <a:cs typeface="Arial" pitchFamily="34" charset="0"/>
              </a:rPr>
              <a:t>Crée des classes à partir de seuils fixés par l’utilisateur (le libellé des classes est aussi spécifié par l’utilisateur)</a:t>
            </a:r>
            <a:endParaRPr lang="fr-FR" sz="1400" i="1" u="sng">
              <a:effectLst>
                <a:outerShdw blurRad="38100" dist="38100" dir="2700000" algn="tl">
                  <a:srgbClr val="000000"/>
                </a:outerShdw>
              </a:effectLst>
              <a:latin typeface="Arial" pitchFamily="34" charset="0"/>
              <a:cs typeface="Arial" pitchFamily="34" charset="0"/>
            </a:endParaRPr>
          </a:p>
        </p:txBody>
      </p:sp>
      <p:sp>
        <p:nvSpPr>
          <p:cNvPr id="206885" name="Text Box 37"/>
          <p:cNvSpPr txBox="1">
            <a:spLocks noChangeArrowheads="1"/>
          </p:cNvSpPr>
          <p:nvPr/>
        </p:nvSpPr>
        <p:spPr bwMode="auto">
          <a:xfrm>
            <a:off x="3836988" y="3867150"/>
            <a:ext cx="4051300" cy="284163"/>
          </a:xfrm>
          <a:prstGeom prst="rect">
            <a:avLst/>
          </a:prstGeom>
          <a:noFill/>
          <a:ln w="9525" algn="ctr">
            <a:noFill/>
            <a:miter lim="800000"/>
            <a:headEnd/>
            <a:tailEnd/>
          </a:ln>
          <a:effectLst/>
        </p:spPr>
        <p:txBody>
          <a:bodyPr>
            <a:spAutoFit/>
          </a:bodyPr>
          <a:lstStyle/>
          <a:p>
            <a:pPr eaLnBrk="0" hangingPunct="0">
              <a:lnSpc>
                <a:spcPct val="90000"/>
              </a:lnSpc>
              <a:defRPr/>
            </a:pPr>
            <a:r>
              <a:rPr lang="fr-FR" sz="1400">
                <a:effectLst>
                  <a:outerShdw blurRad="38100" dist="38100" dir="2700000" algn="tl">
                    <a:srgbClr val="000000"/>
                  </a:outerShdw>
                </a:effectLst>
                <a:latin typeface="Arial" pitchFamily="34" charset="0"/>
                <a:cs typeface="Arial" pitchFamily="34" charset="0"/>
              </a:rPr>
              <a:t>Crée des classes d’égale amplitude</a:t>
            </a:r>
          </a:p>
        </p:txBody>
      </p:sp>
      <p:sp>
        <p:nvSpPr>
          <p:cNvPr id="206886" name="Text Box 38"/>
          <p:cNvSpPr txBox="1">
            <a:spLocks noChangeArrowheads="1"/>
          </p:cNvSpPr>
          <p:nvPr/>
        </p:nvSpPr>
        <p:spPr bwMode="auto">
          <a:xfrm>
            <a:off x="3836988" y="4219575"/>
            <a:ext cx="4051300" cy="284163"/>
          </a:xfrm>
          <a:prstGeom prst="rect">
            <a:avLst/>
          </a:prstGeom>
          <a:noFill/>
          <a:ln w="9525" algn="ctr">
            <a:noFill/>
            <a:miter lim="800000"/>
            <a:headEnd/>
            <a:tailEnd/>
          </a:ln>
          <a:effectLst/>
        </p:spPr>
        <p:txBody>
          <a:bodyPr>
            <a:spAutoFit/>
          </a:bodyPr>
          <a:lstStyle/>
          <a:p>
            <a:pPr eaLnBrk="0" hangingPunct="0">
              <a:lnSpc>
                <a:spcPct val="90000"/>
              </a:lnSpc>
              <a:defRPr/>
            </a:pPr>
            <a:r>
              <a:rPr lang="fr-FR" sz="1400">
                <a:effectLst>
                  <a:outerShdw blurRad="38100" dist="38100" dir="2700000" algn="tl">
                    <a:srgbClr val="000000"/>
                  </a:outerShdw>
                </a:effectLst>
                <a:latin typeface="Arial" pitchFamily="34" charset="0"/>
                <a:cs typeface="Arial" pitchFamily="34" charset="0"/>
              </a:rPr>
              <a:t>Crée des classes ayant les mêmes effectifs</a:t>
            </a:r>
          </a:p>
        </p:txBody>
      </p:sp>
      <p:sp>
        <p:nvSpPr>
          <p:cNvPr id="206887" name="Text Box 39"/>
          <p:cNvSpPr txBox="1">
            <a:spLocks noChangeArrowheads="1"/>
          </p:cNvSpPr>
          <p:nvPr/>
        </p:nvSpPr>
        <p:spPr bwMode="auto">
          <a:xfrm>
            <a:off x="3836988" y="4537075"/>
            <a:ext cx="4714875" cy="284163"/>
          </a:xfrm>
          <a:prstGeom prst="rect">
            <a:avLst/>
          </a:prstGeom>
          <a:noFill/>
          <a:ln w="9525" algn="ctr">
            <a:noFill/>
            <a:miter lim="800000"/>
            <a:headEnd/>
            <a:tailEnd/>
          </a:ln>
          <a:effectLst/>
        </p:spPr>
        <p:txBody>
          <a:bodyPr>
            <a:spAutoFit/>
          </a:bodyPr>
          <a:lstStyle/>
          <a:p>
            <a:pPr eaLnBrk="0" hangingPunct="0">
              <a:lnSpc>
                <a:spcPct val="90000"/>
              </a:lnSpc>
              <a:defRPr/>
            </a:pPr>
            <a:r>
              <a:rPr lang="fr-FR" sz="1400">
                <a:effectLst>
                  <a:outerShdw blurRad="38100" dist="38100" dir="2700000" algn="tl">
                    <a:srgbClr val="000000"/>
                  </a:outerShdw>
                </a:effectLst>
                <a:latin typeface="Arial" pitchFamily="34" charset="0"/>
                <a:cs typeface="Arial" pitchFamily="34" charset="0"/>
              </a:rPr>
              <a:t>Crée des classes par écart-type autour de la moyenne</a:t>
            </a:r>
          </a:p>
        </p:txBody>
      </p:sp>
      <p:sp>
        <p:nvSpPr>
          <p:cNvPr id="206888" name="Text Box 40"/>
          <p:cNvSpPr txBox="1">
            <a:spLocks noChangeArrowheads="1"/>
          </p:cNvSpPr>
          <p:nvPr/>
        </p:nvSpPr>
        <p:spPr bwMode="auto">
          <a:xfrm>
            <a:off x="3836988" y="4837113"/>
            <a:ext cx="5076825" cy="480131"/>
          </a:xfrm>
          <a:prstGeom prst="rect">
            <a:avLst/>
          </a:prstGeom>
          <a:noFill/>
          <a:ln w="9525" algn="ctr">
            <a:noFill/>
            <a:miter lim="800000"/>
            <a:headEnd/>
            <a:tailEnd/>
          </a:ln>
          <a:effectLst/>
        </p:spPr>
        <p:txBody>
          <a:bodyPr>
            <a:spAutoFit/>
          </a:bodyPr>
          <a:lstStyle/>
          <a:p>
            <a:pPr eaLnBrk="0" hangingPunct="0">
              <a:lnSpc>
                <a:spcPct val="90000"/>
              </a:lnSpc>
              <a:defRPr/>
            </a:pPr>
            <a:r>
              <a:rPr lang="fr-FR" sz="1400">
                <a:effectLst>
                  <a:outerShdw blurRad="38100" dist="38100" dir="2700000" algn="tl">
                    <a:srgbClr val="000000"/>
                  </a:outerShdw>
                </a:effectLst>
                <a:latin typeface="Arial" pitchFamily="34" charset="0"/>
                <a:cs typeface="Arial" pitchFamily="34" charset="0"/>
              </a:rPr>
              <a:t>Crée des classes par progression arithmétique et géométrique</a:t>
            </a:r>
          </a:p>
        </p:txBody>
      </p:sp>
      <p:sp>
        <p:nvSpPr>
          <p:cNvPr id="206889" name="Text Box 41"/>
          <p:cNvSpPr txBox="1">
            <a:spLocks noChangeArrowheads="1"/>
          </p:cNvSpPr>
          <p:nvPr/>
        </p:nvSpPr>
        <p:spPr bwMode="auto">
          <a:xfrm>
            <a:off x="3836988" y="5124450"/>
            <a:ext cx="4891087" cy="476250"/>
          </a:xfrm>
          <a:prstGeom prst="rect">
            <a:avLst/>
          </a:prstGeom>
          <a:noFill/>
          <a:ln w="9525" algn="ctr">
            <a:noFill/>
            <a:miter lim="800000"/>
            <a:headEnd/>
            <a:tailEnd/>
          </a:ln>
          <a:effectLst/>
        </p:spPr>
        <p:txBody>
          <a:bodyPr>
            <a:spAutoFit/>
          </a:bodyPr>
          <a:lstStyle/>
          <a:p>
            <a:pPr eaLnBrk="0" hangingPunct="0">
              <a:lnSpc>
                <a:spcPct val="90000"/>
              </a:lnSpc>
              <a:defRPr/>
            </a:pPr>
            <a:r>
              <a:rPr lang="fr-FR" sz="1400">
                <a:effectLst>
                  <a:outerShdw blurRad="38100" dist="38100" dir="2700000" algn="tl">
                    <a:srgbClr val="000000"/>
                  </a:outerShdw>
                </a:effectLst>
                <a:latin typeface="Arial" pitchFamily="34" charset="0"/>
                <a:cs typeface="Arial" pitchFamily="34" charset="0"/>
              </a:rPr>
              <a:t>Crée des classes dont les bornes sont les moyennes de premier ordre, deuxième ordre….</a:t>
            </a:r>
          </a:p>
        </p:txBody>
      </p:sp>
      <p:sp>
        <p:nvSpPr>
          <p:cNvPr id="206890" name="Text Box 42"/>
          <p:cNvSpPr txBox="1">
            <a:spLocks noChangeArrowheads="1"/>
          </p:cNvSpPr>
          <p:nvPr/>
        </p:nvSpPr>
        <p:spPr bwMode="auto">
          <a:xfrm>
            <a:off x="3836988" y="6040438"/>
            <a:ext cx="4878387" cy="476250"/>
          </a:xfrm>
          <a:prstGeom prst="rect">
            <a:avLst/>
          </a:prstGeom>
          <a:noFill/>
          <a:ln w="9525" algn="ctr">
            <a:noFill/>
            <a:miter lim="800000"/>
            <a:headEnd/>
            <a:tailEnd/>
          </a:ln>
          <a:effectLst/>
        </p:spPr>
        <p:txBody>
          <a:bodyPr>
            <a:spAutoFit/>
          </a:bodyPr>
          <a:lstStyle/>
          <a:p>
            <a:pPr eaLnBrk="0" hangingPunct="0">
              <a:lnSpc>
                <a:spcPct val="90000"/>
              </a:lnSpc>
              <a:defRPr/>
            </a:pPr>
            <a:r>
              <a:rPr lang="fr-FR" sz="1400">
                <a:effectLst>
                  <a:outerShdw blurRad="38100" dist="38100" dir="2700000" algn="tl">
                    <a:srgbClr val="000000"/>
                  </a:outerShdw>
                </a:effectLst>
                <a:latin typeface="Arial" pitchFamily="34" charset="0"/>
                <a:cs typeface="Arial" pitchFamily="34" charset="0"/>
              </a:rPr>
              <a:t>Crée des classes à partir d’un histogramme ou d’un nuage de points (sur deux attributs)</a:t>
            </a:r>
          </a:p>
        </p:txBody>
      </p:sp>
      <p:sp>
        <p:nvSpPr>
          <p:cNvPr id="206891" name="Text Box 43"/>
          <p:cNvSpPr txBox="1">
            <a:spLocks noChangeArrowheads="1"/>
          </p:cNvSpPr>
          <p:nvPr/>
        </p:nvSpPr>
        <p:spPr bwMode="auto">
          <a:xfrm>
            <a:off x="3836988" y="3567113"/>
            <a:ext cx="4697412" cy="284162"/>
          </a:xfrm>
          <a:prstGeom prst="rect">
            <a:avLst/>
          </a:prstGeom>
          <a:noFill/>
          <a:ln w="9525" algn="ctr">
            <a:noFill/>
            <a:miter lim="800000"/>
            <a:headEnd/>
            <a:tailEnd/>
          </a:ln>
          <a:effectLst/>
        </p:spPr>
        <p:txBody>
          <a:bodyPr>
            <a:spAutoFit/>
          </a:bodyPr>
          <a:lstStyle/>
          <a:p>
            <a:pPr eaLnBrk="0" hangingPunct="0">
              <a:lnSpc>
                <a:spcPct val="90000"/>
              </a:lnSpc>
              <a:defRPr/>
            </a:pPr>
            <a:r>
              <a:rPr lang="fr-FR" sz="1400">
                <a:effectLst>
                  <a:outerShdw blurRad="38100" dist="38100" dir="2700000" algn="tl">
                    <a:srgbClr val="000000"/>
                  </a:outerShdw>
                </a:effectLst>
                <a:latin typeface="Arial" pitchFamily="34" charset="0"/>
                <a:cs typeface="Arial" pitchFamily="34" charset="0"/>
              </a:rPr>
              <a:t>Crée des classes par intervalles définis par l’utilisateur</a:t>
            </a:r>
          </a:p>
        </p:txBody>
      </p:sp>
      <p:sp>
        <p:nvSpPr>
          <p:cNvPr id="206892" name="Text Box 44"/>
          <p:cNvSpPr txBox="1">
            <a:spLocks noChangeArrowheads="1"/>
          </p:cNvSpPr>
          <p:nvPr/>
        </p:nvSpPr>
        <p:spPr bwMode="auto">
          <a:xfrm>
            <a:off x="3836988" y="5570538"/>
            <a:ext cx="4700587" cy="476250"/>
          </a:xfrm>
          <a:prstGeom prst="rect">
            <a:avLst/>
          </a:prstGeom>
          <a:noFill/>
          <a:ln w="9525" algn="ctr">
            <a:noFill/>
            <a:miter lim="800000"/>
            <a:headEnd/>
            <a:tailEnd/>
          </a:ln>
          <a:effectLst/>
        </p:spPr>
        <p:txBody>
          <a:bodyPr>
            <a:spAutoFit/>
          </a:bodyPr>
          <a:lstStyle/>
          <a:p>
            <a:pPr eaLnBrk="0" hangingPunct="0">
              <a:lnSpc>
                <a:spcPct val="90000"/>
              </a:lnSpc>
              <a:defRPr/>
            </a:pPr>
            <a:r>
              <a:rPr lang="fr-FR" sz="1400">
                <a:effectLst>
                  <a:outerShdw blurRad="38100" dist="38100" dir="2700000" algn="tl">
                    <a:srgbClr val="000000"/>
                  </a:outerShdw>
                </a:effectLst>
                <a:latin typeface="Arial" pitchFamily="34" charset="0"/>
                <a:cs typeface="Arial" pitchFamily="34" charset="0"/>
              </a:rPr>
              <a:t>Crée des classes dont les bornes correspondent aux plus grandes discontinuités de la série.</a:t>
            </a:r>
          </a:p>
        </p:txBody>
      </p:sp>
      <p:sp>
        <p:nvSpPr>
          <p:cNvPr id="206893" name="Line 45"/>
          <p:cNvSpPr>
            <a:spLocks noChangeShapeType="1"/>
          </p:cNvSpPr>
          <p:nvPr/>
        </p:nvSpPr>
        <p:spPr bwMode="auto">
          <a:xfrm>
            <a:off x="3348038" y="3298825"/>
            <a:ext cx="371475" cy="0"/>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06894" name="Line 46"/>
          <p:cNvSpPr>
            <a:spLocks noChangeShapeType="1"/>
          </p:cNvSpPr>
          <p:nvPr/>
        </p:nvSpPr>
        <p:spPr bwMode="auto">
          <a:xfrm flipV="1">
            <a:off x="3348038" y="4024313"/>
            <a:ext cx="407987" cy="0"/>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06895" name="Line 47"/>
          <p:cNvSpPr>
            <a:spLocks noChangeShapeType="1"/>
          </p:cNvSpPr>
          <p:nvPr/>
        </p:nvSpPr>
        <p:spPr bwMode="auto">
          <a:xfrm>
            <a:off x="3348038" y="4349750"/>
            <a:ext cx="407987" cy="9525"/>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06896" name="Line 48"/>
          <p:cNvSpPr>
            <a:spLocks noChangeShapeType="1"/>
          </p:cNvSpPr>
          <p:nvPr/>
        </p:nvSpPr>
        <p:spPr bwMode="auto">
          <a:xfrm>
            <a:off x="3360738" y="4676775"/>
            <a:ext cx="388937" cy="9525"/>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06897" name="Line 49"/>
          <p:cNvSpPr>
            <a:spLocks noChangeShapeType="1"/>
          </p:cNvSpPr>
          <p:nvPr/>
        </p:nvSpPr>
        <p:spPr bwMode="auto">
          <a:xfrm>
            <a:off x="3351213" y="4989513"/>
            <a:ext cx="398462" cy="9525"/>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06898" name="Line 50"/>
          <p:cNvSpPr>
            <a:spLocks noChangeShapeType="1"/>
          </p:cNvSpPr>
          <p:nvPr/>
        </p:nvSpPr>
        <p:spPr bwMode="auto">
          <a:xfrm flipV="1">
            <a:off x="3348038" y="5353050"/>
            <a:ext cx="417512" cy="9525"/>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06899" name="Line 51"/>
          <p:cNvSpPr>
            <a:spLocks noChangeShapeType="1"/>
          </p:cNvSpPr>
          <p:nvPr/>
        </p:nvSpPr>
        <p:spPr bwMode="auto">
          <a:xfrm>
            <a:off x="3348038" y="3659188"/>
            <a:ext cx="371475" cy="0"/>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06900" name="Line 52"/>
          <p:cNvSpPr>
            <a:spLocks noChangeShapeType="1"/>
          </p:cNvSpPr>
          <p:nvPr/>
        </p:nvSpPr>
        <p:spPr bwMode="auto">
          <a:xfrm flipV="1">
            <a:off x="3348038" y="5780088"/>
            <a:ext cx="417512" cy="9525"/>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06901" name="Line 53"/>
          <p:cNvSpPr>
            <a:spLocks noChangeShapeType="1"/>
          </p:cNvSpPr>
          <p:nvPr/>
        </p:nvSpPr>
        <p:spPr bwMode="auto">
          <a:xfrm flipV="1">
            <a:off x="3348038" y="6178550"/>
            <a:ext cx="417512" cy="9525"/>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64" name="Line 20"/>
          <p:cNvSpPr>
            <a:spLocks noChangeShapeType="1"/>
          </p:cNvSpPr>
          <p:nvPr/>
        </p:nvSpPr>
        <p:spPr bwMode="auto">
          <a:xfrm flipV="1">
            <a:off x="3259138" y="2770188"/>
            <a:ext cx="427037" cy="0"/>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10965" name="Line 21"/>
          <p:cNvSpPr>
            <a:spLocks noChangeShapeType="1"/>
          </p:cNvSpPr>
          <p:nvPr/>
        </p:nvSpPr>
        <p:spPr bwMode="auto">
          <a:xfrm>
            <a:off x="3259138" y="3155950"/>
            <a:ext cx="417512" cy="0"/>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10967" name="Line 23"/>
          <p:cNvSpPr>
            <a:spLocks noChangeShapeType="1"/>
          </p:cNvSpPr>
          <p:nvPr/>
        </p:nvSpPr>
        <p:spPr bwMode="auto">
          <a:xfrm>
            <a:off x="3259138" y="4291013"/>
            <a:ext cx="417512" cy="0"/>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10970" name="Rectangle 26"/>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Méthodes de discrétisation dans </a:t>
            </a:r>
            <a:r>
              <a:rPr lang="fr-FR" sz="3200" i="1">
                <a:effectLst>
                  <a:outerShdw blurRad="38100" dist="38100" dir="2700000" algn="tl">
                    <a:srgbClr val="000000"/>
                  </a:outerShdw>
                </a:effectLst>
                <a:latin typeface="Arial" pitchFamily="34" charset="0"/>
                <a:cs typeface="Arial" pitchFamily="34" charset="0"/>
              </a:rPr>
              <a:t>Savane</a:t>
            </a:r>
          </a:p>
        </p:txBody>
      </p:sp>
      <p:pic>
        <p:nvPicPr>
          <p:cNvPr id="37894" name="Picture 27"/>
          <p:cNvPicPr>
            <a:picLocks noChangeAspect="1" noChangeArrowheads="1"/>
          </p:cNvPicPr>
          <p:nvPr/>
        </p:nvPicPr>
        <p:blipFill>
          <a:blip r:embed="rId3" cstate="print"/>
          <a:srcRect l="29793" t="31247" r="58229" b="55667"/>
          <a:stretch>
            <a:fillRect/>
          </a:stretch>
        </p:blipFill>
        <p:spPr bwMode="auto">
          <a:xfrm>
            <a:off x="317500" y="2590800"/>
            <a:ext cx="2825750" cy="1928813"/>
          </a:xfrm>
          <a:prstGeom prst="rect">
            <a:avLst/>
          </a:prstGeom>
          <a:noFill/>
          <a:ln w="9525">
            <a:noFill/>
            <a:miter lim="800000"/>
            <a:headEnd/>
            <a:tailEnd/>
          </a:ln>
        </p:spPr>
      </p:pic>
      <p:sp>
        <p:nvSpPr>
          <p:cNvPr id="210973" name="Line 29"/>
          <p:cNvSpPr>
            <a:spLocks noChangeShapeType="1"/>
          </p:cNvSpPr>
          <p:nvPr/>
        </p:nvSpPr>
        <p:spPr bwMode="auto">
          <a:xfrm>
            <a:off x="3259138" y="3486150"/>
            <a:ext cx="417512" cy="0"/>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10974" name="Line 30"/>
          <p:cNvSpPr>
            <a:spLocks noChangeShapeType="1"/>
          </p:cNvSpPr>
          <p:nvPr/>
        </p:nvSpPr>
        <p:spPr bwMode="auto">
          <a:xfrm>
            <a:off x="3246438" y="3829050"/>
            <a:ext cx="417512" cy="0"/>
          </a:xfrm>
          <a:prstGeom prst="line">
            <a:avLst/>
          </a:prstGeom>
          <a:noFill/>
          <a:ln w="38100">
            <a:solidFill>
              <a:srgbClr val="FFCC66"/>
            </a:solidFill>
            <a:round/>
            <a:headEnd/>
            <a:tailEnd type="triangle" w="med" len="med"/>
          </a:ln>
          <a:effectLst/>
        </p:spPr>
        <p:txBody>
          <a:bodyPr>
            <a:spAutoFit/>
          </a:bodyPr>
          <a:lstStyle/>
          <a:p>
            <a:pPr>
              <a:defRPr/>
            </a:pPr>
            <a:endParaRPr lang="fr-FR">
              <a:latin typeface="Arial" pitchFamily="34" charset="0"/>
              <a:cs typeface="Arial" pitchFamily="34" charset="0"/>
            </a:endParaRPr>
          </a:p>
        </p:txBody>
      </p:sp>
      <p:sp>
        <p:nvSpPr>
          <p:cNvPr id="210977" name="Text Box 33"/>
          <p:cNvSpPr txBox="1">
            <a:spLocks noChangeArrowheads="1"/>
          </p:cNvSpPr>
          <p:nvPr/>
        </p:nvSpPr>
        <p:spPr bwMode="auto">
          <a:xfrm>
            <a:off x="3748088" y="2541588"/>
            <a:ext cx="4903787" cy="523220"/>
          </a:xfrm>
          <a:prstGeom prst="rect">
            <a:avLst/>
          </a:prstGeom>
          <a:noFill/>
          <a:ln w="9525">
            <a:noFill/>
            <a:miter lim="800000"/>
            <a:headEnd/>
            <a:tailEnd/>
          </a:ln>
          <a:effectLst/>
        </p:spPr>
        <p:txBody>
          <a:bodyPr>
            <a:spAutoFit/>
          </a:bodyPr>
          <a:lstStyle/>
          <a:p>
            <a:pPr eaLnBrk="0" hangingPunct="0">
              <a:defRPr/>
            </a:pPr>
            <a:r>
              <a:rPr lang="fr-FR" sz="1400">
                <a:effectLst>
                  <a:outerShdw blurRad="38100" dist="38100" dir="2700000" algn="tl">
                    <a:srgbClr val="000000"/>
                  </a:outerShdw>
                </a:effectLst>
                <a:latin typeface="Arial" pitchFamily="34" charset="0"/>
                <a:cs typeface="Arial" pitchFamily="34" charset="0"/>
              </a:rPr>
              <a:t>Crée des classes en fonction d’une formule logique sur un ou plusieurs attributs</a:t>
            </a:r>
            <a:endParaRPr lang="fr-FR" sz="1400" i="1" u="sng">
              <a:effectLst>
                <a:outerShdw blurRad="38100" dist="38100" dir="2700000" algn="tl">
                  <a:srgbClr val="000000"/>
                </a:outerShdw>
              </a:effectLst>
              <a:latin typeface="Arial" pitchFamily="34" charset="0"/>
              <a:cs typeface="Arial" pitchFamily="34" charset="0"/>
            </a:endParaRPr>
          </a:p>
        </p:txBody>
      </p:sp>
      <p:sp>
        <p:nvSpPr>
          <p:cNvPr id="210978" name="Text Box 34"/>
          <p:cNvSpPr txBox="1">
            <a:spLocks noChangeArrowheads="1"/>
          </p:cNvSpPr>
          <p:nvPr/>
        </p:nvSpPr>
        <p:spPr bwMode="auto">
          <a:xfrm>
            <a:off x="3748088" y="4038600"/>
            <a:ext cx="5127625" cy="523220"/>
          </a:xfrm>
          <a:prstGeom prst="rect">
            <a:avLst/>
          </a:prstGeom>
          <a:noFill/>
          <a:ln w="9525">
            <a:noFill/>
            <a:miter lim="800000"/>
            <a:headEnd/>
            <a:tailEnd/>
          </a:ln>
          <a:effectLst/>
        </p:spPr>
        <p:txBody>
          <a:bodyPr>
            <a:spAutoFit/>
          </a:bodyPr>
          <a:lstStyle/>
          <a:p>
            <a:pPr eaLnBrk="0" hangingPunct="0">
              <a:defRPr/>
            </a:pPr>
            <a:r>
              <a:rPr lang="fr-FR" sz="1400">
                <a:effectLst>
                  <a:outerShdw blurRad="38100" dist="38100" dir="2700000" algn="tl">
                    <a:srgbClr val="000000"/>
                  </a:outerShdw>
                </a:effectLst>
                <a:latin typeface="Arial" pitchFamily="34" charset="0"/>
                <a:cs typeface="Arial" pitchFamily="34" charset="0"/>
              </a:rPr>
              <a:t>Crée des classes sur des attributs de type RVB, en utilisant une palette de correspondance couleur-valeur</a:t>
            </a:r>
          </a:p>
        </p:txBody>
      </p:sp>
      <p:sp>
        <p:nvSpPr>
          <p:cNvPr id="210979" name="Text Box 35"/>
          <p:cNvSpPr txBox="1">
            <a:spLocks noChangeArrowheads="1"/>
          </p:cNvSpPr>
          <p:nvPr/>
        </p:nvSpPr>
        <p:spPr bwMode="auto">
          <a:xfrm>
            <a:off x="3760788" y="3014663"/>
            <a:ext cx="5256212" cy="304800"/>
          </a:xfrm>
          <a:prstGeom prst="rect">
            <a:avLst/>
          </a:prstGeom>
          <a:noFill/>
          <a:ln w="9525">
            <a:noFill/>
            <a:miter lim="800000"/>
            <a:headEnd/>
            <a:tailEnd/>
          </a:ln>
          <a:effectLst/>
        </p:spPr>
        <p:txBody>
          <a:bodyPr>
            <a:spAutoFit/>
          </a:bodyPr>
          <a:lstStyle/>
          <a:p>
            <a:pPr eaLnBrk="0" hangingPunct="0">
              <a:defRPr/>
            </a:pPr>
            <a:r>
              <a:rPr lang="fr-FR" sz="1400">
                <a:effectLst>
                  <a:outerShdw blurRad="38100" dist="38100" dir="2700000" algn="tl">
                    <a:srgbClr val="000000"/>
                  </a:outerShdw>
                </a:effectLst>
                <a:latin typeface="Arial" pitchFamily="34" charset="0"/>
                <a:cs typeface="Arial" pitchFamily="34" charset="0"/>
              </a:rPr>
              <a:t>Crée des classes par hiérarchie ascendante ou descendante</a:t>
            </a:r>
            <a:endParaRPr lang="fr-FR" sz="1400" i="1" u="sng">
              <a:effectLst>
                <a:outerShdw blurRad="38100" dist="38100" dir="2700000" algn="tl">
                  <a:srgbClr val="000000"/>
                </a:outerShdw>
              </a:effectLst>
              <a:latin typeface="Arial" pitchFamily="34" charset="0"/>
              <a:cs typeface="Arial" pitchFamily="34" charset="0"/>
            </a:endParaRPr>
          </a:p>
        </p:txBody>
      </p:sp>
      <p:sp>
        <p:nvSpPr>
          <p:cNvPr id="210980" name="Text Box 36"/>
          <p:cNvSpPr txBox="1">
            <a:spLocks noChangeArrowheads="1"/>
          </p:cNvSpPr>
          <p:nvPr/>
        </p:nvSpPr>
        <p:spPr bwMode="auto">
          <a:xfrm>
            <a:off x="3760788" y="3332163"/>
            <a:ext cx="5256212" cy="304800"/>
          </a:xfrm>
          <a:prstGeom prst="rect">
            <a:avLst/>
          </a:prstGeom>
          <a:noFill/>
          <a:ln w="9525">
            <a:noFill/>
            <a:miter lim="800000"/>
            <a:headEnd/>
            <a:tailEnd/>
          </a:ln>
          <a:effectLst/>
        </p:spPr>
        <p:txBody>
          <a:bodyPr>
            <a:spAutoFit/>
          </a:bodyPr>
          <a:lstStyle/>
          <a:p>
            <a:pPr eaLnBrk="0" hangingPunct="0">
              <a:defRPr/>
            </a:pPr>
            <a:r>
              <a:rPr lang="fr-FR" sz="1400">
                <a:effectLst>
                  <a:outerShdw blurRad="38100" dist="38100" dir="2700000" algn="tl">
                    <a:srgbClr val="000000"/>
                  </a:outerShdw>
                </a:effectLst>
                <a:latin typeface="Arial" pitchFamily="34" charset="0"/>
                <a:cs typeface="Arial" pitchFamily="34" charset="0"/>
              </a:rPr>
              <a:t>En développement</a:t>
            </a:r>
            <a:endParaRPr lang="fr-FR" sz="1400" i="1" u="sng">
              <a:effectLst>
                <a:outerShdw blurRad="38100" dist="38100" dir="2700000" algn="tl">
                  <a:srgbClr val="000000"/>
                </a:outerShdw>
              </a:effectLst>
              <a:latin typeface="Arial" pitchFamily="34" charset="0"/>
              <a:cs typeface="Arial" pitchFamily="34" charset="0"/>
            </a:endParaRPr>
          </a:p>
        </p:txBody>
      </p:sp>
      <p:sp>
        <p:nvSpPr>
          <p:cNvPr id="210981" name="Text Box 37"/>
          <p:cNvSpPr txBox="1">
            <a:spLocks noChangeArrowheads="1"/>
          </p:cNvSpPr>
          <p:nvPr/>
        </p:nvSpPr>
        <p:spPr bwMode="auto">
          <a:xfrm>
            <a:off x="3760788" y="3675063"/>
            <a:ext cx="5256212" cy="304800"/>
          </a:xfrm>
          <a:prstGeom prst="rect">
            <a:avLst/>
          </a:prstGeom>
          <a:noFill/>
          <a:ln w="9525">
            <a:noFill/>
            <a:miter lim="800000"/>
            <a:headEnd/>
            <a:tailEnd/>
          </a:ln>
          <a:effectLst/>
        </p:spPr>
        <p:txBody>
          <a:bodyPr>
            <a:spAutoFit/>
          </a:bodyPr>
          <a:lstStyle/>
          <a:p>
            <a:pPr eaLnBrk="0" hangingPunct="0">
              <a:defRPr/>
            </a:pPr>
            <a:r>
              <a:rPr lang="fr-FR" sz="1400">
                <a:effectLst>
                  <a:outerShdw blurRad="38100" dist="38100" dir="2700000" algn="tl">
                    <a:srgbClr val="000000"/>
                  </a:outerShdw>
                </a:effectLst>
                <a:latin typeface="Arial" pitchFamily="34" charset="0"/>
                <a:cs typeface="Arial" pitchFamily="34" charset="0"/>
              </a:rPr>
              <a:t>En développement</a:t>
            </a:r>
            <a:endParaRPr lang="fr-FR" sz="1400" i="1" u="sng">
              <a:effectLst>
                <a:outerShdw blurRad="38100" dist="38100" dir="2700000" algn="tl">
                  <a:srgbClr val="000000"/>
                </a:outerShdw>
              </a:effectLst>
              <a:latin typeface="Arial" pitchFamily="34" charset="0"/>
              <a:cs typeface="Arial" pitchFamily="34" charset="0"/>
            </a:endParaRPr>
          </a:p>
        </p:txBody>
      </p:sp>
      <p:sp>
        <p:nvSpPr>
          <p:cNvPr id="210983" name="Text Box 39"/>
          <p:cNvSpPr txBox="1">
            <a:spLocks noChangeArrowheads="1"/>
          </p:cNvSpPr>
          <p:nvPr/>
        </p:nvSpPr>
        <p:spPr bwMode="auto">
          <a:xfrm>
            <a:off x="546100" y="1673225"/>
            <a:ext cx="4927600" cy="366713"/>
          </a:xfrm>
          <a:prstGeom prst="rect">
            <a:avLst/>
          </a:prstGeom>
          <a:noFill/>
          <a:ln w="9525">
            <a:noFill/>
            <a:miter lim="800000"/>
            <a:headEnd/>
            <a:tailEnd/>
          </a:ln>
          <a:effectLst/>
        </p:spPr>
        <p:txBody>
          <a:bodyPr>
            <a:spAutoFit/>
          </a:bodyPr>
          <a:lstStyle/>
          <a:p>
            <a:pPr>
              <a:spcBef>
                <a:spcPct val="50000"/>
              </a:spcBef>
              <a:defRPr/>
            </a:pPr>
            <a:r>
              <a:rPr lang="fr-FR">
                <a:solidFill>
                  <a:srgbClr val="FFCC66"/>
                </a:solidFill>
                <a:effectLst>
                  <a:outerShdw blurRad="38100" dist="38100" dir="2700000" algn="tl">
                    <a:srgbClr val="000000"/>
                  </a:outerShdw>
                </a:effectLst>
                <a:latin typeface="Arial" pitchFamily="34" charset="0"/>
                <a:cs typeface="Arial" pitchFamily="34" charset="0"/>
              </a:rPr>
              <a:t>Pour les variables quantitatives :</a:t>
            </a:r>
          </a:p>
        </p:txBody>
      </p:sp>
      <p:sp>
        <p:nvSpPr>
          <p:cNvPr id="210984" name="Text Box 40"/>
          <p:cNvSpPr txBox="1">
            <a:spLocks noChangeArrowheads="1"/>
          </p:cNvSpPr>
          <p:nvPr/>
        </p:nvSpPr>
        <p:spPr bwMode="auto">
          <a:xfrm>
            <a:off x="393700" y="5486400"/>
            <a:ext cx="7975600" cy="595313"/>
          </a:xfrm>
          <a:prstGeom prst="rect">
            <a:avLst/>
          </a:prstGeom>
          <a:noFill/>
          <a:ln w="9525">
            <a:noFill/>
            <a:miter lim="800000"/>
            <a:headEnd/>
            <a:tailEnd/>
          </a:ln>
          <a:effectLst/>
        </p:spPr>
        <p:txBody>
          <a:bodyPr>
            <a:spAutoFit/>
          </a:bodyPr>
          <a:lstStyle/>
          <a:p>
            <a:pPr>
              <a:lnSpc>
                <a:spcPct val="90000"/>
              </a:lnSpc>
              <a:spcBef>
                <a:spcPct val="25000"/>
              </a:spcBef>
              <a:defRPr/>
            </a:pPr>
            <a:r>
              <a:rPr lang="fr-FR" sz="1600">
                <a:effectLst>
                  <a:outerShdw blurRad="38100" dist="38100" dir="2700000" algn="tl">
                    <a:srgbClr val="000000"/>
                  </a:outerShdw>
                </a:effectLst>
                <a:latin typeface="Arial" pitchFamily="34" charset="0"/>
                <a:cs typeface="Arial" pitchFamily="34" charset="0"/>
              </a:rPr>
              <a:t>Les détails sur l’utilisation des commandes du menu </a:t>
            </a:r>
            <a:r>
              <a:rPr lang="fr-FR" sz="1600" i="1">
                <a:effectLst>
                  <a:outerShdw blurRad="38100" dist="38100" dir="2700000" algn="tl">
                    <a:srgbClr val="000000"/>
                  </a:outerShdw>
                </a:effectLst>
                <a:latin typeface="Arial" pitchFamily="34" charset="0"/>
                <a:cs typeface="Arial" pitchFamily="34" charset="0"/>
              </a:rPr>
              <a:t>Class</a:t>
            </a:r>
            <a:r>
              <a:rPr lang="fr-FR" sz="1600">
                <a:effectLst>
                  <a:outerShdw blurRad="38100" dist="38100" dir="2700000" algn="tl">
                    <a:srgbClr val="000000"/>
                  </a:outerShdw>
                </a:effectLst>
                <a:latin typeface="Arial" pitchFamily="34" charset="0"/>
                <a:cs typeface="Arial" pitchFamily="34" charset="0"/>
              </a:rPr>
              <a:t> sont disponibles sur:</a:t>
            </a:r>
          </a:p>
          <a:p>
            <a:pPr>
              <a:lnSpc>
                <a:spcPct val="90000"/>
              </a:lnSpc>
              <a:spcBef>
                <a:spcPct val="25000"/>
              </a:spcBef>
              <a:defRPr/>
            </a:pPr>
            <a:r>
              <a:rPr lang="fr-FR" sz="1600">
                <a:solidFill>
                  <a:srgbClr val="FFCC66"/>
                </a:solidFill>
                <a:effectLst>
                  <a:outerShdw blurRad="38100" dist="38100" dir="2700000" algn="tl">
                    <a:srgbClr val="000000"/>
                  </a:outerShdw>
                </a:effectLst>
                <a:latin typeface="Arial" pitchFamily="34" charset="0"/>
                <a:cs typeface="Arial" pitchFamily="34" charset="0"/>
              </a:rPr>
              <a:t>www.savgis.org/manuels-de-reference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cstate="print"/>
          <a:srcRect r="11800" b="85921"/>
          <a:stretch>
            <a:fillRect/>
          </a:stretch>
        </p:blipFill>
        <p:spPr bwMode="auto">
          <a:xfrm>
            <a:off x="3492500" y="2243138"/>
            <a:ext cx="1898650" cy="627062"/>
          </a:xfrm>
          <a:prstGeom prst="rect">
            <a:avLst/>
          </a:prstGeom>
          <a:noFill/>
          <a:ln w="9525">
            <a:noFill/>
            <a:miter lim="800000"/>
            <a:headEnd/>
            <a:tailEnd/>
          </a:ln>
        </p:spPr>
      </p:pic>
      <p:sp>
        <p:nvSpPr>
          <p:cNvPr id="220164"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 dans </a:t>
            </a:r>
            <a:r>
              <a:rPr lang="fr-FR" sz="3200" i="1">
                <a:effectLst>
                  <a:outerShdw blurRad="38100" dist="38100" dir="2700000" algn="tl">
                    <a:srgbClr val="000000"/>
                  </a:outerShdw>
                </a:effectLst>
                <a:latin typeface="Arial" charset="0"/>
              </a:rPr>
              <a:t>Savane</a:t>
            </a:r>
          </a:p>
        </p:txBody>
      </p:sp>
      <p:sp>
        <p:nvSpPr>
          <p:cNvPr id="220166" name="Text Box 6"/>
          <p:cNvSpPr txBox="1">
            <a:spLocks noChangeArrowheads="1"/>
          </p:cNvSpPr>
          <p:nvPr/>
        </p:nvSpPr>
        <p:spPr bwMode="auto">
          <a:xfrm>
            <a:off x="508000" y="1511300"/>
            <a:ext cx="4927600" cy="366713"/>
          </a:xfrm>
          <a:prstGeom prst="rect">
            <a:avLst/>
          </a:prstGeom>
          <a:noFill/>
          <a:ln w="9525">
            <a:noFill/>
            <a:miter lim="800000"/>
            <a:headEnd/>
            <a:tailEnd/>
          </a:ln>
          <a:effectLst/>
        </p:spPr>
        <p:txBody>
          <a:bodyPr>
            <a:spAutoFit/>
          </a:bodyPr>
          <a:lstStyle/>
          <a:p>
            <a:pPr>
              <a:spcBef>
                <a:spcPct val="50000"/>
              </a:spcBef>
              <a:defRPr/>
            </a:pPr>
            <a:r>
              <a:rPr lang="fr-FR">
                <a:solidFill>
                  <a:srgbClr val="FFCC66"/>
                </a:solidFill>
                <a:effectLst>
                  <a:outerShdw blurRad="38100" dist="38100" dir="2700000" algn="tl">
                    <a:srgbClr val="000000"/>
                  </a:outerShdw>
                </a:effectLst>
                <a:latin typeface="Arial" charset="0"/>
              </a:rPr>
              <a:t>Pour les variables qualitatives:</a:t>
            </a:r>
          </a:p>
        </p:txBody>
      </p:sp>
      <p:sp>
        <p:nvSpPr>
          <p:cNvPr id="220167" name="Text Box 7"/>
          <p:cNvSpPr txBox="1">
            <a:spLocks noChangeArrowheads="1"/>
          </p:cNvSpPr>
          <p:nvPr/>
        </p:nvSpPr>
        <p:spPr bwMode="auto">
          <a:xfrm>
            <a:off x="508000" y="3355975"/>
            <a:ext cx="8229600" cy="2384425"/>
          </a:xfrm>
          <a:prstGeom prst="rect">
            <a:avLst/>
          </a:prstGeom>
          <a:solidFill>
            <a:srgbClr val="C0C0C0">
              <a:alpha val="10001"/>
            </a:srgbClr>
          </a:solidFill>
          <a:ln w="9525">
            <a:noFill/>
            <a:miter lim="800000"/>
            <a:headEnd/>
            <a:tailEnd/>
          </a:ln>
          <a:effectLst/>
        </p:spPr>
        <p:txBody>
          <a:bodyPr>
            <a:spAutoFit/>
          </a:bodyPr>
          <a:lstStyle/>
          <a:p>
            <a:pPr>
              <a:lnSpc>
                <a:spcPct val="85000"/>
              </a:lnSpc>
              <a:spcBef>
                <a:spcPct val="50000"/>
              </a:spcBef>
              <a:defRPr/>
            </a:pPr>
            <a:r>
              <a:rPr lang="fr-FR" i="1">
                <a:effectLst>
                  <a:outerShdw blurRad="38100" dist="38100" dir="2700000" algn="tl">
                    <a:srgbClr val="000000"/>
                  </a:outerShdw>
                </a:effectLst>
                <a:latin typeface="Arial" charset="0"/>
              </a:rPr>
              <a:t>Valeurs nominales</a:t>
            </a:r>
          </a:p>
          <a:p>
            <a:pPr>
              <a:lnSpc>
                <a:spcPct val="85000"/>
              </a:lnSpc>
              <a:spcBef>
                <a:spcPct val="50000"/>
              </a:spcBef>
              <a:defRPr/>
            </a:pPr>
            <a:r>
              <a:rPr lang="fr-FR">
                <a:effectLst>
                  <a:outerShdw blurRad="38100" dist="38100" dir="2700000" algn="tl">
                    <a:srgbClr val="000000"/>
                  </a:outerShdw>
                </a:effectLst>
                <a:latin typeface="Arial" charset="0"/>
              </a:rPr>
              <a:t>Savane permet de créer un nouvel attribut nominal en regroupant les modalités d’un attribut nominal existant, en définissant ainsi de nouvelles classes. </a:t>
            </a:r>
          </a:p>
          <a:p>
            <a:pPr>
              <a:lnSpc>
                <a:spcPct val="85000"/>
              </a:lnSpc>
              <a:spcBef>
                <a:spcPct val="50000"/>
              </a:spcBef>
              <a:defRPr/>
            </a:pPr>
            <a:r>
              <a:rPr lang="fr-FR" sz="1700">
                <a:effectLst>
                  <a:outerShdw blurRad="38100" dist="38100" dir="2700000" algn="tl">
                    <a:srgbClr val="000000"/>
                  </a:outerShdw>
                </a:effectLst>
                <a:latin typeface="Arial" charset="0"/>
              </a:rPr>
              <a:t>Par exemple, à partir d’un attribut « occupation du sol », il est possible de procéder à des regroupements pour créer de nouvelles modalités : les modalités « plantations d’hévéas », « rizières » et « cultures maraîchères » peuvent être regroupées en une classe unique « zone agricole » ; les modalités « zones résidentielles », « zones industrielles » et « zones administratives » peuvent être regroupées dans une classe unique « Zone bâtie », etc.</a:t>
            </a:r>
            <a:r>
              <a:rPr lang="fr-FR" sz="1600">
                <a:effectLst>
                  <a:outerShdw blurRad="38100" dist="38100" dir="2700000" algn="tl">
                    <a:srgbClr val="000000"/>
                  </a:outerShdw>
                </a:effectLst>
                <a:latin typeface="Arial" charset="0"/>
              </a:rPr>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902" name="Rectangle 6"/>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Méthodes de discrétisation dans </a:t>
            </a:r>
            <a:r>
              <a:rPr lang="fr-FR" sz="3200" i="1">
                <a:effectLst>
                  <a:outerShdw blurRad="38100" dist="38100" dir="2700000" algn="tl">
                    <a:srgbClr val="000000"/>
                  </a:outerShdw>
                </a:effectLst>
                <a:latin typeface="Arial" charset="0"/>
              </a:rPr>
              <a:t>Savane</a:t>
            </a:r>
          </a:p>
        </p:txBody>
      </p:sp>
      <p:sp>
        <p:nvSpPr>
          <p:cNvPr id="208904" name="Text Box 8"/>
          <p:cNvSpPr txBox="1">
            <a:spLocks noChangeArrowheads="1"/>
          </p:cNvSpPr>
          <p:nvPr/>
        </p:nvSpPr>
        <p:spPr bwMode="auto">
          <a:xfrm>
            <a:off x="546100" y="1498600"/>
            <a:ext cx="4927600" cy="366713"/>
          </a:xfrm>
          <a:prstGeom prst="rect">
            <a:avLst/>
          </a:prstGeom>
          <a:noFill/>
          <a:ln w="9525">
            <a:noFill/>
            <a:miter lim="800000"/>
            <a:headEnd/>
            <a:tailEnd/>
          </a:ln>
          <a:effectLst/>
        </p:spPr>
        <p:txBody>
          <a:bodyPr>
            <a:spAutoFit/>
          </a:bodyPr>
          <a:lstStyle/>
          <a:p>
            <a:pPr>
              <a:spcBef>
                <a:spcPct val="50000"/>
              </a:spcBef>
              <a:defRPr/>
            </a:pPr>
            <a:r>
              <a:rPr lang="fr-FR">
                <a:solidFill>
                  <a:srgbClr val="FFCC66"/>
                </a:solidFill>
                <a:effectLst>
                  <a:outerShdw blurRad="38100" dist="38100" dir="2700000" algn="tl">
                    <a:srgbClr val="000000"/>
                  </a:outerShdw>
                </a:effectLst>
                <a:latin typeface="Arial" charset="0"/>
              </a:rPr>
              <a:t>Pour les variables qualitatives:</a:t>
            </a:r>
          </a:p>
        </p:txBody>
      </p:sp>
      <p:sp>
        <p:nvSpPr>
          <p:cNvPr id="208905" name="Text Box 9"/>
          <p:cNvSpPr txBox="1">
            <a:spLocks noChangeArrowheads="1"/>
          </p:cNvSpPr>
          <p:nvPr/>
        </p:nvSpPr>
        <p:spPr bwMode="auto">
          <a:xfrm>
            <a:off x="584200" y="2162175"/>
            <a:ext cx="8191500" cy="3413125"/>
          </a:xfrm>
          <a:prstGeom prst="rect">
            <a:avLst/>
          </a:prstGeom>
          <a:solidFill>
            <a:srgbClr val="C0C0C0">
              <a:alpha val="10001"/>
            </a:srgbClr>
          </a:solidFill>
          <a:ln w="9525">
            <a:noFill/>
            <a:miter lim="800000"/>
            <a:headEnd/>
            <a:tailEnd/>
          </a:ln>
          <a:effectLst/>
        </p:spPr>
        <p:txBody>
          <a:bodyPr>
            <a:spAutoFit/>
          </a:bodyPr>
          <a:lstStyle/>
          <a:p>
            <a:pPr>
              <a:lnSpc>
                <a:spcPct val="95000"/>
              </a:lnSpc>
              <a:spcBef>
                <a:spcPct val="50000"/>
              </a:spcBef>
              <a:defRPr/>
            </a:pPr>
            <a:r>
              <a:rPr lang="fr-FR" i="1">
                <a:effectLst>
                  <a:outerShdw blurRad="38100" dist="38100" dir="2700000" algn="tl">
                    <a:srgbClr val="000000"/>
                  </a:outerShdw>
                </a:effectLst>
                <a:latin typeface="Arial" charset="0"/>
              </a:rPr>
              <a:t>Groupes nominaux</a:t>
            </a:r>
          </a:p>
          <a:p>
            <a:pPr>
              <a:lnSpc>
                <a:spcPct val="95000"/>
              </a:lnSpc>
              <a:spcBef>
                <a:spcPct val="50000"/>
              </a:spcBef>
              <a:defRPr/>
            </a:pPr>
            <a:r>
              <a:rPr lang="fr-FR">
                <a:effectLst>
                  <a:outerShdw blurRad="38100" dist="38100" dir="2700000" algn="tl">
                    <a:srgbClr val="000000"/>
                  </a:outerShdw>
                </a:effectLst>
                <a:latin typeface="Arial" charset="0"/>
              </a:rPr>
              <a:t>Cette commande permet de définir de nouvelles modalités en fonction d’un critère défini par l’utilisateur et portant sur les chaînes de caractères des modalités d’origine. L’utilisateur doit indiquer les caractères à prendre en compte ; une classe regroupe l’ensemble des objets pour lesquels les caractères indiqués par l’utilisateur (par leur position dans la chaîne) sont identiques. </a:t>
            </a:r>
          </a:p>
          <a:p>
            <a:pPr>
              <a:lnSpc>
                <a:spcPct val="95000"/>
              </a:lnSpc>
              <a:spcBef>
                <a:spcPct val="50000"/>
              </a:spcBef>
              <a:defRPr/>
            </a:pPr>
            <a:r>
              <a:rPr lang="fr-FR" sz="1700">
                <a:effectLst>
                  <a:outerShdw blurRad="38100" dist="38100" dir="2700000" algn="tl">
                    <a:srgbClr val="000000"/>
                  </a:outerShdw>
                </a:effectLst>
                <a:latin typeface="Arial" charset="0"/>
              </a:rPr>
              <a:t>Par exemple, cette opération permet de regrouper des parcelles cadastrales dont les identifiants sont codés en fonction de leur appartenance à un arrondissement, à un quartier, etc. : si les deux premiers chiffres correspondent à l’arrondissement, il suffit d’indiquer ces deux premiers chiffres pour créer un attribut qui comprendra autant de classes que d’arrondissements différents détectés dans les objets. </a:t>
            </a:r>
          </a:p>
        </p:txBody>
      </p:sp>
      <p:sp>
        <p:nvSpPr>
          <p:cNvPr id="208906" name="Text Box 10"/>
          <p:cNvSpPr txBox="1">
            <a:spLocks noChangeArrowheads="1"/>
          </p:cNvSpPr>
          <p:nvPr/>
        </p:nvSpPr>
        <p:spPr bwMode="auto">
          <a:xfrm>
            <a:off x="568325" y="5915025"/>
            <a:ext cx="7975600" cy="544513"/>
          </a:xfrm>
          <a:prstGeom prst="rect">
            <a:avLst/>
          </a:prstGeom>
          <a:noFill/>
          <a:ln w="9525">
            <a:noFill/>
            <a:miter lim="800000"/>
            <a:headEnd/>
            <a:tailEnd/>
          </a:ln>
          <a:effectLst/>
        </p:spPr>
        <p:txBody>
          <a:bodyPr>
            <a:spAutoFit/>
          </a:bodyPr>
          <a:lstStyle/>
          <a:p>
            <a:pPr>
              <a:lnSpc>
                <a:spcPct val="80000"/>
              </a:lnSpc>
              <a:spcBef>
                <a:spcPct val="25000"/>
              </a:spcBef>
              <a:defRPr/>
            </a:pPr>
            <a:r>
              <a:rPr lang="fr-FR" sz="1600">
                <a:effectLst>
                  <a:outerShdw blurRad="38100" dist="38100" dir="2700000" algn="tl">
                    <a:srgbClr val="000000"/>
                  </a:outerShdw>
                </a:effectLst>
                <a:latin typeface="Arial" charset="0"/>
              </a:rPr>
              <a:t>Les détails sur l’utilisation des commandes du menu </a:t>
            </a:r>
            <a:r>
              <a:rPr lang="fr-FR" sz="1600" i="1">
                <a:effectLst>
                  <a:outerShdw blurRad="38100" dist="38100" dir="2700000" algn="tl">
                    <a:srgbClr val="000000"/>
                  </a:outerShdw>
                </a:effectLst>
                <a:latin typeface="Arial" charset="0"/>
              </a:rPr>
              <a:t>Class</a:t>
            </a:r>
            <a:r>
              <a:rPr lang="fr-FR" sz="1600">
                <a:effectLst>
                  <a:outerShdw blurRad="38100" dist="38100" dir="2700000" algn="tl">
                    <a:srgbClr val="000000"/>
                  </a:outerShdw>
                </a:effectLst>
                <a:latin typeface="Arial" charset="0"/>
              </a:rPr>
              <a:t> sont disponibles sur:</a:t>
            </a:r>
          </a:p>
          <a:p>
            <a:pPr>
              <a:lnSpc>
                <a:spcPct val="80000"/>
              </a:lnSpc>
              <a:spcBef>
                <a:spcPct val="25000"/>
              </a:spcBef>
              <a:defRPr/>
            </a:pPr>
            <a:r>
              <a:rPr lang="fr-FR" sz="1600">
                <a:solidFill>
                  <a:srgbClr val="FFCC66"/>
                </a:solidFill>
                <a:effectLst>
                  <a:outerShdw blurRad="38100" dist="38100" dir="2700000" algn="tl">
                    <a:srgbClr val="000000"/>
                  </a:outerShdw>
                </a:effectLst>
                <a:latin typeface="Arial" charset="0"/>
              </a:rPr>
              <a:t>www.savgis.org/manuels-de-reference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855788" y="304800"/>
            <a:ext cx="5326062" cy="579438"/>
          </a:xfrm>
          <a:prstGeom prst="rect">
            <a:avLst/>
          </a:prstGeom>
          <a:noFill/>
          <a:ln w="9525">
            <a:noFill/>
            <a:miter lim="800000"/>
            <a:headEnd/>
            <a:tailEnd/>
          </a:ln>
          <a:effectLst/>
        </p:spPr>
        <p:txBody>
          <a:bodyPr wrap="none">
            <a:spAutoFit/>
          </a:bodyPr>
          <a:lstStyle/>
          <a:p>
            <a:pPr algn="ctr" eaLnBrk="0" hangingPunct="0">
              <a:defRPr/>
            </a:pPr>
            <a:r>
              <a:rPr lang="fr-FR" sz="3200">
                <a:solidFill>
                  <a:srgbClr val="FFFFFF"/>
                </a:solidFill>
                <a:effectLst>
                  <a:outerShdw blurRad="38100" dist="38100" dir="2700000" algn="tl">
                    <a:srgbClr val="000000"/>
                  </a:outerShdw>
                </a:effectLst>
                <a:latin typeface="Arial" pitchFamily="34" charset="0"/>
                <a:cs typeface="Arial" pitchFamily="34" charset="0"/>
              </a:rPr>
              <a:t>Références bibliographiques</a:t>
            </a:r>
          </a:p>
        </p:txBody>
      </p:sp>
      <p:sp>
        <p:nvSpPr>
          <p:cNvPr id="43013" name="Text Box 5"/>
          <p:cNvSpPr txBox="1">
            <a:spLocks noChangeArrowheads="1"/>
          </p:cNvSpPr>
          <p:nvPr/>
        </p:nvSpPr>
        <p:spPr bwMode="auto">
          <a:xfrm>
            <a:off x="468313" y="1668463"/>
            <a:ext cx="8267700" cy="4486275"/>
          </a:xfrm>
          <a:prstGeom prst="rect">
            <a:avLst/>
          </a:prstGeom>
          <a:solidFill>
            <a:srgbClr val="C0C0C0">
              <a:alpha val="10001"/>
            </a:srgbClr>
          </a:solidFill>
          <a:ln w="9525">
            <a:noFill/>
            <a:miter lim="800000"/>
            <a:headEnd/>
            <a:tailEnd/>
          </a:ln>
          <a:effectLst/>
        </p:spPr>
        <p:txBody>
          <a:bodyPr>
            <a:spAutoFit/>
          </a:bodyPr>
          <a:lstStyle/>
          <a:p>
            <a:pPr algn="just" eaLnBrk="0" hangingPunct="0">
              <a:defRPr/>
            </a:pPr>
            <a:r>
              <a:rPr lang="fr-FR">
                <a:solidFill>
                  <a:srgbClr val="FFCC66"/>
                </a:solidFill>
                <a:effectLst>
                  <a:outerShdw blurRad="38100" dist="38100" dir="2700000" algn="tl">
                    <a:srgbClr val="000000"/>
                  </a:outerShdw>
                </a:effectLst>
                <a:latin typeface="Arial" pitchFamily="34" charset="0"/>
                <a:cs typeface="Arial" pitchFamily="34" charset="0"/>
              </a:rPr>
              <a:t>BEGUIN M., PUMAIN D.,</a:t>
            </a:r>
            <a:r>
              <a:rPr lang="fr-FR">
                <a:solidFill>
                  <a:srgbClr val="FFFFFF"/>
                </a:solidFill>
                <a:effectLst>
                  <a:outerShdw blurRad="38100" dist="38100" dir="2700000" algn="tl">
                    <a:srgbClr val="000000"/>
                  </a:outerShdw>
                </a:effectLst>
                <a:latin typeface="Arial" pitchFamily="34" charset="0"/>
                <a:cs typeface="Arial" pitchFamily="34" charset="0"/>
              </a:rPr>
              <a:t> 1994. La représentation des données géographiques : Statistique et cartographie. Collection Cursus, Edition Armand Colin, Paris. 192p. (Deuxième édition 2000) </a:t>
            </a:r>
          </a:p>
          <a:p>
            <a:pPr algn="just" eaLnBrk="0" hangingPunct="0">
              <a:buFontTx/>
              <a:buChar char="•"/>
              <a:defRPr/>
            </a:pPr>
            <a:endParaRPr lang="fr-FR">
              <a:solidFill>
                <a:srgbClr val="FFFFFF"/>
              </a:solidFill>
              <a:effectLst>
                <a:outerShdw blurRad="38100" dist="38100" dir="2700000" algn="tl">
                  <a:srgbClr val="000000"/>
                </a:outerShdw>
              </a:effectLst>
              <a:latin typeface="Arial" pitchFamily="34" charset="0"/>
              <a:cs typeface="Arial" pitchFamily="34" charset="0"/>
            </a:endParaRPr>
          </a:p>
          <a:p>
            <a:pPr algn="just" eaLnBrk="0" hangingPunct="0">
              <a:defRPr/>
            </a:pPr>
            <a:r>
              <a:rPr lang="fr-FR">
                <a:solidFill>
                  <a:srgbClr val="FFCC66"/>
                </a:solidFill>
                <a:effectLst>
                  <a:outerShdw blurRad="38100" dist="38100" dir="2700000" algn="tl">
                    <a:srgbClr val="000000"/>
                  </a:outerShdw>
                </a:effectLst>
                <a:latin typeface="Arial" pitchFamily="34" charset="0"/>
                <a:cs typeface="Arial" pitchFamily="34" charset="0"/>
              </a:rPr>
              <a:t>CHADULE</a:t>
            </a:r>
            <a:r>
              <a:rPr lang="fr-FR">
                <a:solidFill>
                  <a:srgbClr val="FFFFFF"/>
                </a:solidFill>
                <a:effectLst>
                  <a:outerShdw blurRad="38100" dist="38100" dir="2700000" algn="tl">
                    <a:srgbClr val="000000"/>
                  </a:outerShdw>
                </a:effectLst>
                <a:latin typeface="Arial" pitchFamily="34" charset="0"/>
                <a:cs typeface="Arial" pitchFamily="34" charset="0"/>
              </a:rPr>
              <a:t> (Groupe), 1997, Initiation aux pratiques statistiques en géographie, Armand Colin, Collection U, série géographie, Paris, 203p. </a:t>
            </a:r>
          </a:p>
          <a:p>
            <a:pPr algn="just" eaLnBrk="0" hangingPunct="0">
              <a:buFontTx/>
              <a:buChar char="•"/>
              <a:defRPr/>
            </a:pPr>
            <a:endParaRPr lang="fr-FR">
              <a:solidFill>
                <a:srgbClr val="FFFFFF"/>
              </a:solidFill>
              <a:effectLst>
                <a:outerShdw blurRad="38100" dist="38100" dir="2700000" algn="tl">
                  <a:srgbClr val="000000"/>
                </a:outerShdw>
              </a:effectLst>
              <a:latin typeface="Arial" pitchFamily="34" charset="0"/>
              <a:cs typeface="Arial" pitchFamily="34" charset="0"/>
            </a:endParaRPr>
          </a:p>
          <a:p>
            <a:pPr algn="just" eaLnBrk="0" hangingPunct="0">
              <a:defRPr/>
            </a:pPr>
            <a:r>
              <a:rPr lang="fr-FR">
                <a:solidFill>
                  <a:srgbClr val="FFCC66"/>
                </a:solidFill>
                <a:effectLst>
                  <a:outerShdw blurRad="38100" dist="38100" dir="2700000" algn="tl">
                    <a:srgbClr val="000000"/>
                  </a:outerShdw>
                </a:effectLst>
                <a:latin typeface="Arial" pitchFamily="34" charset="0"/>
                <a:cs typeface="Arial" pitchFamily="34" charset="0"/>
              </a:rPr>
              <a:t>LAHOUSSE Ph., PIEDANNA V.,</a:t>
            </a:r>
            <a:r>
              <a:rPr lang="fr-FR">
                <a:solidFill>
                  <a:srgbClr val="FFFFFF"/>
                </a:solidFill>
                <a:effectLst>
                  <a:outerShdw blurRad="38100" dist="38100" dir="2700000" algn="tl">
                    <a:srgbClr val="000000"/>
                  </a:outerShdw>
                </a:effectLst>
                <a:latin typeface="Arial" pitchFamily="34" charset="0"/>
                <a:cs typeface="Arial" pitchFamily="34" charset="0"/>
              </a:rPr>
              <a:t> 1998, L'outil statistique en géographie, Tome I, Les distributions à une dimension, Série " Synthèse Géographie ", Armand Colin, Paris, 96p.</a:t>
            </a:r>
          </a:p>
          <a:p>
            <a:pPr algn="just" eaLnBrk="0" hangingPunct="0">
              <a:buFontTx/>
              <a:buChar char="•"/>
              <a:defRPr/>
            </a:pPr>
            <a:endParaRPr lang="fr-FR">
              <a:solidFill>
                <a:srgbClr val="FFFFFF"/>
              </a:solidFill>
              <a:effectLst>
                <a:outerShdw blurRad="38100" dist="38100" dir="2700000" algn="tl">
                  <a:srgbClr val="000000"/>
                </a:outerShdw>
              </a:effectLst>
              <a:latin typeface="Arial" pitchFamily="34" charset="0"/>
              <a:cs typeface="Arial" pitchFamily="34" charset="0"/>
            </a:endParaRPr>
          </a:p>
          <a:p>
            <a:pPr algn="just" eaLnBrk="0" hangingPunct="0">
              <a:defRPr/>
            </a:pPr>
            <a:r>
              <a:rPr lang="fr-FR">
                <a:solidFill>
                  <a:srgbClr val="FFCC66"/>
                </a:solidFill>
                <a:effectLst>
                  <a:outerShdw blurRad="38100" dist="38100" dir="2700000" algn="tl">
                    <a:srgbClr val="000000"/>
                  </a:outerShdw>
                </a:effectLst>
                <a:latin typeface="Arial" pitchFamily="34" charset="0"/>
                <a:cs typeface="Arial" pitchFamily="34" charset="0"/>
              </a:rPr>
              <a:t>LAHOUSSE Ph., PIEDANNA V.,</a:t>
            </a:r>
            <a:r>
              <a:rPr lang="fr-FR">
                <a:solidFill>
                  <a:srgbClr val="FFFFFF"/>
                </a:solidFill>
                <a:effectLst>
                  <a:outerShdw blurRad="38100" dist="38100" dir="2700000" algn="tl">
                    <a:srgbClr val="000000"/>
                  </a:outerShdw>
                </a:effectLst>
                <a:latin typeface="Arial" pitchFamily="34" charset="0"/>
                <a:cs typeface="Arial" pitchFamily="34" charset="0"/>
              </a:rPr>
              <a:t> 1999, L'outil statistique en géographie, Tome II : L'analyse bivariée, Série "Synthèse Géographie ", Armand Colin, Paris, 96p.</a:t>
            </a:r>
          </a:p>
          <a:p>
            <a:pPr algn="just" eaLnBrk="0" hangingPunct="0">
              <a:buFontTx/>
              <a:buChar char="•"/>
              <a:defRPr/>
            </a:pPr>
            <a:endParaRPr lang="fr-FR">
              <a:solidFill>
                <a:srgbClr val="FFFFFF"/>
              </a:solidFill>
              <a:effectLst>
                <a:outerShdw blurRad="38100" dist="38100" dir="2700000" algn="tl">
                  <a:srgbClr val="000000"/>
                </a:outerShdw>
              </a:effectLst>
              <a:latin typeface="Arial" pitchFamily="34" charset="0"/>
              <a:cs typeface="Arial" pitchFamily="34" charset="0"/>
            </a:endParaRPr>
          </a:p>
          <a:p>
            <a:pPr algn="just" eaLnBrk="0" hangingPunct="0">
              <a:defRPr/>
            </a:pPr>
            <a:r>
              <a:rPr lang="fr-FR">
                <a:solidFill>
                  <a:srgbClr val="FFCC66"/>
                </a:solidFill>
                <a:effectLst>
                  <a:outerShdw blurRad="38100" dist="38100" dir="2700000" algn="tl">
                    <a:srgbClr val="000000"/>
                  </a:outerShdw>
                </a:effectLst>
                <a:latin typeface="Arial" pitchFamily="34" charset="0"/>
                <a:cs typeface="Arial" pitchFamily="34" charset="0"/>
              </a:rPr>
              <a:t>SANDERS L.,</a:t>
            </a:r>
            <a:r>
              <a:rPr lang="fr-FR">
                <a:solidFill>
                  <a:srgbClr val="FFFFFF"/>
                </a:solidFill>
                <a:effectLst>
                  <a:outerShdw blurRad="38100" dist="38100" dir="2700000" algn="tl">
                    <a:srgbClr val="000000"/>
                  </a:outerShdw>
                </a:effectLst>
                <a:latin typeface="Arial" pitchFamily="34" charset="0"/>
                <a:cs typeface="Arial" pitchFamily="34" charset="0"/>
              </a:rPr>
              <a:t> 1989, L’analyse des données appliquées à la géographie, Montpellier, RECLUS, Coll. « Alidade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defRPr/>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defRPr/>
            </a:pPr>
            <a:r>
              <a:rPr lang="fr-FR" sz="800" dirty="0">
                <a:effectLst/>
                <a:latin typeface="Arial" charset="0"/>
              </a:rPr>
              <a:t>          M. Souris, F </a:t>
            </a:r>
            <a:r>
              <a:rPr lang="fr-FR" sz="800" dirty="0" err="1">
                <a:effectLst/>
                <a:latin typeface="Arial" charset="0"/>
              </a:rPr>
              <a:t>Demoraes</a:t>
            </a:r>
            <a:r>
              <a:rPr lang="fr-FR" sz="800" dirty="0">
                <a:effectLst/>
                <a:latin typeface="Arial" charset="0"/>
              </a:rPr>
              <a:t>, T. </a:t>
            </a:r>
            <a:r>
              <a:rPr lang="fr-FR" sz="800" dirty="0" err="1">
                <a:effectLst/>
                <a:latin typeface="Arial" charset="0"/>
              </a:rPr>
              <a:t>Serrano</a:t>
            </a:r>
            <a:r>
              <a:rPr lang="fr-FR" sz="800" dirty="0">
                <a:effectLst/>
                <a:latin typeface="Arial" charset="0"/>
              </a:rPr>
              <a:t>, </a:t>
            </a:r>
            <a:r>
              <a:rPr lang="fr-FR" sz="800" dirty="0" smtClean="0">
                <a:effectLst/>
                <a:latin typeface="Arial" charset="0"/>
              </a:rPr>
              <a:t>2011</a:t>
            </a:r>
            <a:endParaRPr lang="fr-FR" sz="800" b="1" dirty="0">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644525" y="1492250"/>
            <a:ext cx="4294188"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La discrétisation des données</a:t>
            </a:r>
          </a:p>
        </p:txBody>
      </p:sp>
      <p:sp>
        <p:nvSpPr>
          <p:cNvPr id="4100" name="Text Box 4"/>
          <p:cNvSpPr txBox="1">
            <a:spLocks noChangeArrowheads="1"/>
          </p:cNvSpPr>
          <p:nvPr/>
        </p:nvSpPr>
        <p:spPr bwMode="auto">
          <a:xfrm>
            <a:off x="644525" y="2138363"/>
            <a:ext cx="7902575" cy="3605212"/>
          </a:xfrm>
          <a:prstGeom prst="rect">
            <a:avLst/>
          </a:prstGeom>
          <a:solidFill>
            <a:srgbClr val="C0C0C0">
              <a:alpha val="10001"/>
            </a:srgbClr>
          </a:solidFill>
          <a:ln w="9525">
            <a:noFill/>
            <a:miter lim="800000"/>
            <a:headEnd/>
            <a:tailEnd/>
          </a:ln>
          <a:effectLst/>
        </p:spPr>
        <p:txBody>
          <a:bodyPr>
            <a:spAutoFit/>
          </a:bodyPr>
          <a:lstStyle/>
          <a:p>
            <a:pPr eaLnBrk="0" hangingPunct="0">
              <a:lnSpc>
                <a:spcPct val="85000"/>
              </a:lnSpc>
              <a:spcAft>
                <a:spcPct val="85000"/>
              </a:spcAft>
              <a:buClr>
                <a:srgbClr val="FFCC66"/>
              </a:buClr>
              <a:buSzPct val="80000"/>
              <a:buFont typeface="Arial" charset="0"/>
              <a:buChar char="►"/>
              <a:defRPr/>
            </a:pPr>
            <a:r>
              <a:rPr lang="fr-FR" sz="1900">
                <a:effectLst>
                  <a:outerShdw blurRad="38100" dist="38100" dir="2700000" algn="tl">
                    <a:srgbClr val="000000"/>
                  </a:outerShdw>
                </a:effectLst>
                <a:latin typeface="Arial" charset="0"/>
              </a:rPr>
              <a:t> </a:t>
            </a:r>
            <a:r>
              <a:rPr lang="fr-FR">
                <a:effectLst>
                  <a:outerShdw blurRad="38100" dist="38100" dir="2700000" algn="tl">
                    <a:srgbClr val="000000"/>
                  </a:outerShdw>
                </a:effectLst>
                <a:latin typeface="Arial" charset="0"/>
              </a:rPr>
              <a:t>On appelle discrétisation le découpage en classes (ou groupe de valeurs) d’une série de variables quantitatives ou qualitatives en vue de sa représentation graphique ou cartographique. </a:t>
            </a:r>
          </a:p>
          <a:p>
            <a:pPr eaLnBrk="0" hangingPunct="0">
              <a:lnSpc>
                <a:spcPct val="85000"/>
              </a:lnSpc>
              <a:spcAft>
                <a:spcPct val="85000"/>
              </a:spcAft>
              <a:buClr>
                <a:srgbClr val="FFCC66"/>
              </a:buClr>
              <a:buSzPct val="80000"/>
              <a:buFont typeface="Arial" charset="0"/>
              <a:buChar char="►"/>
              <a:defRPr/>
            </a:pPr>
            <a:r>
              <a:rPr lang="fr-FR">
                <a:effectLst>
                  <a:outerShdw blurRad="38100" dist="38100" dir="2700000" algn="tl">
                    <a:srgbClr val="000000"/>
                  </a:outerShdw>
                </a:effectLst>
                <a:latin typeface="Arial" charset="0"/>
              </a:rPr>
              <a:t> La discrétisation simplifie l’information en regroupant dans des classes différentes les objets géographiques qui présentent les mêmes caractéristiques .</a:t>
            </a:r>
          </a:p>
          <a:p>
            <a:pPr eaLnBrk="0" hangingPunct="0">
              <a:lnSpc>
                <a:spcPct val="85000"/>
              </a:lnSpc>
              <a:spcAft>
                <a:spcPct val="85000"/>
              </a:spcAft>
              <a:buClr>
                <a:srgbClr val="FFCC66"/>
              </a:buClr>
              <a:buSzPct val="80000"/>
              <a:buFont typeface="Arial" charset="0"/>
              <a:buChar char="►"/>
              <a:defRPr/>
            </a:pPr>
            <a:r>
              <a:rPr lang="fr-FR">
                <a:effectLst>
                  <a:outerShdw blurRad="38100" dist="38100" dir="2700000" algn="tl">
                    <a:srgbClr val="000000"/>
                  </a:outerShdw>
                </a:effectLst>
                <a:latin typeface="Arial" charset="0"/>
              </a:rPr>
              <a:t> Elle doit conserver le mieux possible l’information contenue dans la série statistique, tout en permettant de la communiquer le mieux possible.</a:t>
            </a:r>
          </a:p>
          <a:p>
            <a:pPr eaLnBrk="0" hangingPunct="0">
              <a:lnSpc>
                <a:spcPct val="85000"/>
              </a:lnSpc>
              <a:spcAft>
                <a:spcPct val="85000"/>
              </a:spcAft>
              <a:buClr>
                <a:srgbClr val="FFCC66"/>
              </a:buClr>
              <a:buSzPct val="80000"/>
              <a:buFont typeface="Arial" charset="0"/>
              <a:buChar char="►"/>
              <a:defRPr/>
            </a:pPr>
            <a:r>
              <a:rPr lang="fr-FR">
                <a:effectLst>
                  <a:outerShdw blurRad="38100" dist="38100" dir="2700000" algn="tl">
                    <a:srgbClr val="000000"/>
                  </a:outerShdw>
                </a:effectLst>
                <a:latin typeface="Arial" charset="0"/>
              </a:rPr>
              <a:t> Cette information est liée à la forme de la distribution initiale.</a:t>
            </a:r>
          </a:p>
          <a:p>
            <a:pPr eaLnBrk="0" hangingPunct="0">
              <a:lnSpc>
                <a:spcPct val="85000"/>
              </a:lnSpc>
              <a:spcAft>
                <a:spcPct val="85000"/>
              </a:spcAft>
              <a:buClr>
                <a:srgbClr val="FFCC66"/>
              </a:buClr>
              <a:buSzPct val="80000"/>
              <a:buFont typeface="Arial" charset="0"/>
              <a:buChar char="►"/>
              <a:defRPr/>
            </a:pPr>
            <a:r>
              <a:rPr lang="fr-FR">
                <a:effectLst>
                  <a:outerShdw blurRad="38100" dist="38100" dir="2700000" algn="tl">
                    <a:srgbClr val="000000"/>
                  </a:outerShdw>
                </a:effectLst>
                <a:latin typeface="Arial" charset="0"/>
              </a:rPr>
              <a:t> Le choix d’une méthode de discrétisation et du nombre de classes est guidé par différentes contraintes.</a:t>
            </a:r>
          </a:p>
        </p:txBody>
      </p:sp>
      <p:sp>
        <p:nvSpPr>
          <p:cNvPr id="4107" name="Rectangle 11"/>
          <p:cNvSpPr>
            <a:spLocks noRot="1" noChangeArrowheads="1"/>
          </p:cNvSpPr>
          <p:nvPr/>
        </p:nvSpPr>
        <p:spPr bwMode="auto">
          <a:xfrm>
            <a:off x="0" y="4762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discrétisation des données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7" name="Text Box 3"/>
          <p:cNvSpPr txBox="1">
            <a:spLocks noChangeArrowheads="1"/>
          </p:cNvSpPr>
          <p:nvPr/>
        </p:nvSpPr>
        <p:spPr bwMode="auto">
          <a:xfrm>
            <a:off x="581025" y="2227263"/>
            <a:ext cx="7902575" cy="3262312"/>
          </a:xfrm>
          <a:prstGeom prst="rect">
            <a:avLst/>
          </a:prstGeom>
          <a:solidFill>
            <a:srgbClr val="C0C0C0">
              <a:alpha val="10001"/>
            </a:srgbClr>
          </a:solidFill>
          <a:ln w="9525">
            <a:noFill/>
            <a:miter lim="800000"/>
            <a:headEnd/>
            <a:tailEnd/>
          </a:ln>
          <a:effectLst/>
        </p:spPr>
        <p:txBody>
          <a:bodyPr>
            <a:spAutoFit/>
          </a:bodyPr>
          <a:lstStyle/>
          <a:p>
            <a:pPr>
              <a:spcAft>
                <a:spcPct val="40000"/>
              </a:spcAft>
              <a:defRPr/>
            </a:pPr>
            <a:r>
              <a:rPr lang="fr-FR" sz="2000">
                <a:solidFill>
                  <a:srgbClr val="FFCC66"/>
                </a:solidFill>
                <a:effectLst>
                  <a:outerShdw blurRad="38100" dist="38100" dir="2700000" algn="tl">
                    <a:srgbClr val="000000"/>
                  </a:outerShdw>
                </a:effectLst>
                <a:latin typeface="Arial" charset="0"/>
              </a:rPr>
              <a:t>Des contraintes logiques :</a:t>
            </a:r>
            <a:r>
              <a:rPr lang="fr-FR" sz="2000">
                <a:effectLst>
                  <a:outerShdw blurRad="38100" dist="38100" dir="2700000" algn="tl">
                    <a:srgbClr val="000000"/>
                  </a:outerShdw>
                </a:effectLst>
                <a:latin typeface="Arial" charset="0"/>
              </a:rPr>
              <a:t> </a:t>
            </a:r>
          </a:p>
          <a:p>
            <a:pPr>
              <a:spcAft>
                <a:spcPct val="40000"/>
              </a:spcAft>
              <a:defRPr/>
            </a:pPr>
            <a:r>
              <a:rPr lang="fr-FR" sz="2000">
                <a:effectLst>
                  <a:outerShdw blurRad="38100" dist="38100" dir="2700000" algn="tl">
                    <a:srgbClr val="000000"/>
                  </a:outerShdw>
                </a:effectLst>
                <a:latin typeface="Arial" charset="0"/>
              </a:rPr>
              <a:t>Liées au type de distribution et au degré de généralisation souhaité.</a:t>
            </a:r>
          </a:p>
          <a:p>
            <a:pPr>
              <a:spcAft>
                <a:spcPct val="40000"/>
              </a:spcAft>
              <a:defRPr/>
            </a:pPr>
            <a:endParaRPr lang="fr-FR" sz="1000">
              <a:effectLst>
                <a:outerShdw blurRad="38100" dist="38100" dir="2700000" algn="tl">
                  <a:srgbClr val="000000"/>
                </a:outerShdw>
              </a:effectLst>
              <a:latin typeface="Arial" charset="0"/>
            </a:endParaRPr>
          </a:p>
          <a:p>
            <a:pPr>
              <a:spcAft>
                <a:spcPct val="40000"/>
              </a:spcAft>
              <a:defRPr/>
            </a:pPr>
            <a:r>
              <a:rPr lang="fr-FR" sz="2000">
                <a:solidFill>
                  <a:srgbClr val="FFCC66"/>
                </a:solidFill>
                <a:effectLst>
                  <a:outerShdw blurRad="38100" dist="38100" dir="2700000" algn="tl">
                    <a:srgbClr val="000000"/>
                  </a:outerShdw>
                </a:effectLst>
                <a:latin typeface="Arial" charset="0"/>
              </a:rPr>
              <a:t>Des contraintes techniques : </a:t>
            </a:r>
          </a:p>
          <a:p>
            <a:pPr>
              <a:spcAft>
                <a:spcPct val="40000"/>
              </a:spcAft>
              <a:defRPr/>
            </a:pPr>
            <a:r>
              <a:rPr lang="fr-FR" sz="2000">
                <a:effectLst>
                  <a:outerShdw blurRad="38100" dist="38100" dir="2700000" algn="tl">
                    <a:srgbClr val="000000"/>
                  </a:outerShdw>
                </a:effectLst>
                <a:latin typeface="Arial" charset="0"/>
              </a:rPr>
              <a:t>Liées à la méthode de discrétisation (certaines imposent un nombre pair ou impair de classes).</a:t>
            </a:r>
          </a:p>
          <a:p>
            <a:pPr>
              <a:spcAft>
                <a:spcPct val="40000"/>
              </a:spcAft>
              <a:defRPr/>
            </a:pPr>
            <a:endParaRPr lang="fr-FR" sz="1000">
              <a:effectLst>
                <a:outerShdw blurRad="38100" dist="38100" dir="2700000" algn="tl">
                  <a:srgbClr val="000000"/>
                </a:outerShdw>
              </a:effectLst>
              <a:latin typeface="Arial" charset="0"/>
            </a:endParaRPr>
          </a:p>
          <a:p>
            <a:pPr>
              <a:spcAft>
                <a:spcPct val="40000"/>
              </a:spcAft>
              <a:defRPr/>
            </a:pPr>
            <a:r>
              <a:rPr lang="fr-FR" sz="2000">
                <a:solidFill>
                  <a:srgbClr val="FFCC66"/>
                </a:solidFill>
                <a:effectLst>
                  <a:outerShdw blurRad="38100" dist="38100" dir="2700000" algn="tl">
                    <a:srgbClr val="000000"/>
                  </a:outerShdw>
                </a:effectLst>
                <a:latin typeface="Arial" charset="0"/>
              </a:rPr>
              <a:t>Des contraintes visuelles :</a:t>
            </a:r>
            <a:r>
              <a:rPr lang="fr-FR" sz="2000">
                <a:effectLst>
                  <a:outerShdw blurRad="38100" dist="38100" dir="2700000" algn="tl">
                    <a:srgbClr val="000000"/>
                  </a:outerShdw>
                </a:effectLst>
                <a:latin typeface="Arial" charset="0"/>
              </a:rPr>
              <a:t> </a:t>
            </a:r>
          </a:p>
          <a:p>
            <a:pPr>
              <a:spcAft>
                <a:spcPct val="40000"/>
              </a:spcAft>
              <a:defRPr/>
            </a:pPr>
            <a:r>
              <a:rPr lang="fr-FR" sz="2000">
                <a:effectLst>
                  <a:outerShdw blurRad="38100" dist="38100" dir="2700000" algn="tl">
                    <a:srgbClr val="000000"/>
                  </a:outerShdw>
                </a:effectLst>
                <a:latin typeface="Arial" charset="0"/>
              </a:rPr>
              <a:t>Nombre optimal de paliers pour que l’œil puisse les distinguer.</a:t>
            </a:r>
          </a:p>
        </p:txBody>
      </p:sp>
      <p:sp>
        <p:nvSpPr>
          <p:cNvPr id="149508" name="Rectangle 4"/>
          <p:cNvSpPr>
            <a:spLocks noRot="1" noChangeArrowheads="1"/>
          </p:cNvSpPr>
          <p:nvPr/>
        </p:nvSpPr>
        <p:spPr bwMode="auto">
          <a:xfrm>
            <a:off x="0" y="4762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discrétisation des données</a:t>
            </a:r>
            <a:endParaRPr lang="fr-FR" sz="3200" i="1">
              <a:effectLst>
                <a:outerShdw blurRad="38100" dist="38100" dir="2700000" algn="tl">
                  <a:srgbClr val="000000"/>
                </a:outerShdw>
              </a:effectLst>
              <a:latin typeface="Arial" charset="0"/>
            </a:endParaRPr>
          </a:p>
        </p:txBody>
      </p:sp>
      <p:sp>
        <p:nvSpPr>
          <p:cNvPr id="149509" name="Text Box 5"/>
          <p:cNvSpPr txBox="1">
            <a:spLocks noChangeArrowheads="1"/>
          </p:cNvSpPr>
          <p:nvPr/>
        </p:nvSpPr>
        <p:spPr bwMode="auto">
          <a:xfrm>
            <a:off x="581025" y="1543050"/>
            <a:ext cx="4294188"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Contraintes liées à la discrétisation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28638" y="1519238"/>
            <a:ext cx="2281237" cy="427037"/>
          </a:xfrm>
          <a:prstGeom prst="rect">
            <a:avLst/>
          </a:prstGeom>
          <a:noFill/>
          <a:ln w="9525">
            <a:noFill/>
            <a:miter lim="800000"/>
            <a:headEnd/>
            <a:tailEnd/>
          </a:ln>
          <a:effectLst/>
        </p:spPr>
        <p:txBody>
          <a:bodyPr>
            <a:spAutoFit/>
          </a:bodyPr>
          <a:lstStyle/>
          <a:p>
            <a:pPr eaLnBrk="0" hangingPunct="0">
              <a:defRPr/>
            </a:pPr>
            <a:r>
              <a:rPr lang="fr-FR" sz="2200">
                <a:solidFill>
                  <a:srgbClr val="FFCC66"/>
                </a:solidFill>
                <a:effectLst>
                  <a:outerShdw blurRad="38100" dist="38100" dir="2700000" algn="tl">
                    <a:srgbClr val="000000"/>
                  </a:outerShdw>
                </a:effectLst>
                <a:latin typeface="Arial" charset="0"/>
                <a:cs typeface="Tahoma" pitchFamily="34" charset="0"/>
              </a:rPr>
              <a:t>Règles de base </a:t>
            </a:r>
          </a:p>
        </p:txBody>
      </p:sp>
      <p:sp>
        <p:nvSpPr>
          <p:cNvPr id="5124" name="Text Box 4"/>
          <p:cNvSpPr txBox="1">
            <a:spLocks noChangeArrowheads="1"/>
          </p:cNvSpPr>
          <p:nvPr/>
        </p:nvSpPr>
        <p:spPr bwMode="auto">
          <a:xfrm>
            <a:off x="539750" y="2125663"/>
            <a:ext cx="7927975" cy="3902075"/>
          </a:xfrm>
          <a:prstGeom prst="rect">
            <a:avLst/>
          </a:prstGeom>
          <a:solidFill>
            <a:srgbClr val="C0C0C0">
              <a:alpha val="10001"/>
            </a:srgbClr>
          </a:solidFill>
          <a:ln w="9525">
            <a:noFill/>
            <a:miter lim="800000"/>
            <a:headEnd/>
            <a:tailEnd/>
          </a:ln>
          <a:effectLst/>
        </p:spPr>
        <p:txBody>
          <a:bodyPr>
            <a:spAutoFit/>
          </a:bodyPr>
          <a:lstStyle/>
          <a:p>
            <a:pPr eaLnBrk="0" hangingPunct="0">
              <a:spcAft>
                <a:spcPct val="50000"/>
              </a:spcAft>
              <a:buClr>
                <a:srgbClr val="FFCC66"/>
              </a:buClr>
              <a:buSzPct val="70000"/>
              <a:buFont typeface="Arial" charset="0"/>
              <a:buChar char="►"/>
              <a:defRPr/>
            </a:pPr>
            <a:r>
              <a:rPr lang="fr-FR" sz="2000">
                <a:effectLst>
                  <a:outerShdw blurRad="38100" dist="38100" dir="2700000" algn="tl">
                    <a:srgbClr val="000000"/>
                  </a:outerShdw>
                </a:effectLst>
                <a:latin typeface="Arial" charset="0"/>
                <a:cs typeface="Tahoma" pitchFamily="34" charset="0"/>
              </a:rPr>
              <a:t> Les classes doivent couvrir l’ensemble de la distribution, elles doivent être contiguës (jointives)</a:t>
            </a:r>
          </a:p>
          <a:p>
            <a:pPr eaLnBrk="0" hangingPunct="0">
              <a:spcAft>
                <a:spcPct val="50000"/>
              </a:spcAft>
              <a:buClr>
                <a:srgbClr val="FFCC66"/>
              </a:buClr>
              <a:buSzPct val="70000"/>
              <a:buFont typeface="Arial" charset="0"/>
              <a:buChar char="►"/>
              <a:defRPr/>
            </a:pPr>
            <a:r>
              <a:rPr lang="fr-FR" sz="2000">
                <a:effectLst>
                  <a:outerShdw blurRad="38100" dist="38100" dir="2700000" algn="tl">
                    <a:srgbClr val="000000"/>
                  </a:outerShdw>
                </a:effectLst>
                <a:latin typeface="Arial" charset="0"/>
                <a:cs typeface="Tahoma" pitchFamily="34" charset="0"/>
              </a:rPr>
              <a:t> Une valeur ne doit appartenir qu’à une classe et une seule</a:t>
            </a:r>
          </a:p>
          <a:p>
            <a:pPr eaLnBrk="0" hangingPunct="0">
              <a:spcAft>
                <a:spcPct val="50000"/>
              </a:spcAft>
              <a:buClr>
                <a:srgbClr val="FFCC66"/>
              </a:buClr>
              <a:buSzPct val="70000"/>
              <a:buFont typeface="Arial" charset="0"/>
              <a:buChar char="►"/>
              <a:defRPr/>
            </a:pPr>
            <a:r>
              <a:rPr lang="fr-FR" sz="2000">
                <a:effectLst>
                  <a:outerShdw blurRad="38100" dist="38100" dir="2700000" algn="tl">
                    <a:srgbClr val="000000"/>
                  </a:outerShdw>
                </a:effectLst>
                <a:latin typeface="Arial" charset="0"/>
                <a:cs typeface="Tahoma" pitchFamily="34" charset="0"/>
              </a:rPr>
              <a:t> Les classes ne doivent pas être vides</a:t>
            </a:r>
          </a:p>
          <a:p>
            <a:pPr eaLnBrk="0" hangingPunct="0">
              <a:spcAft>
                <a:spcPct val="50000"/>
              </a:spcAft>
              <a:buClr>
                <a:srgbClr val="FFCC66"/>
              </a:buClr>
              <a:buSzPct val="70000"/>
              <a:buFont typeface="Arial" charset="0"/>
              <a:buChar char="►"/>
              <a:defRPr/>
            </a:pPr>
            <a:r>
              <a:rPr lang="fr-FR" sz="2000">
                <a:effectLst>
                  <a:outerShdw blurRad="38100" dist="38100" dir="2700000" algn="tl">
                    <a:srgbClr val="000000"/>
                  </a:outerShdw>
                </a:effectLst>
                <a:latin typeface="Arial" charset="0"/>
                <a:cs typeface="Tahoma" pitchFamily="34" charset="0"/>
              </a:rPr>
              <a:t> Les valeurs limites doivent être précises et rapidement appréhendables</a:t>
            </a:r>
          </a:p>
          <a:p>
            <a:pPr eaLnBrk="0" hangingPunct="0">
              <a:spcAft>
                <a:spcPct val="50000"/>
              </a:spcAft>
              <a:buClr>
                <a:srgbClr val="FFCC66"/>
              </a:buClr>
              <a:buSzPct val="70000"/>
              <a:buFont typeface="Arial" charset="0"/>
              <a:buChar char="►"/>
              <a:defRPr/>
            </a:pPr>
            <a:r>
              <a:rPr lang="fr-FR" sz="2000">
                <a:effectLst>
                  <a:outerShdw blurRad="38100" dist="38100" dir="2700000" algn="tl">
                    <a:srgbClr val="000000"/>
                  </a:outerShdw>
                </a:effectLst>
                <a:latin typeface="Arial" charset="0"/>
                <a:cs typeface="Tahoma" pitchFamily="34" charset="0"/>
              </a:rPr>
              <a:t> Éviter de placer dans deux classes distinctes des valeurs non significativement différentes</a:t>
            </a:r>
          </a:p>
          <a:p>
            <a:pPr eaLnBrk="0" hangingPunct="0">
              <a:spcAft>
                <a:spcPct val="50000"/>
              </a:spcAft>
              <a:buClr>
                <a:srgbClr val="FFCC66"/>
              </a:buClr>
              <a:buSzPct val="70000"/>
              <a:buFont typeface="Arial" charset="0"/>
              <a:buChar char="►"/>
              <a:defRPr/>
            </a:pPr>
            <a:r>
              <a:rPr lang="fr-FR" sz="2000">
                <a:effectLst>
                  <a:outerShdw blurRad="38100" dist="38100" dir="2700000" algn="tl">
                    <a:srgbClr val="000000"/>
                  </a:outerShdw>
                </a:effectLst>
                <a:latin typeface="Arial" charset="0"/>
                <a:cs typeface="Tahoma" pitchFamily="34" charset="0"/>
              </a:rPr>
              <a:t> Ne pas définir des seuils avec un nombre de décimales supérieur à celui de la précision des données</a:t>
            </a:r>
          </a:p>
        </p:txBody>
      </p:sp>
      <p:sp>
        <p:nvSpPr>
          <p:cNvPr id="5130" name="Rectangle 10"/>
          <p:cNvSpPr>
            <a:spLocks noRot="1" noChangeArrowheads="1"/>
          </p:cNvSpPr>
          <p:nvPr/>
        </p:nvSpPr>
        <p:spPr bwMode="auto">
          <a:xfrm>
            <a:off x="0" y="4762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discrétisation des données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22288" y="3713163"/>
            <a:ext cx="7848600" cy="701675"/>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sz="2000">
                <a:effectLst>
                  <a:outerShdw blurRad="38100" dist="38100" dir="2700000" algn="tl">
                    <a:srgbClr val="000000"/>
                  </a:outerShdw>
                </a:effectLst>
                <a:latin typeface="Arial" pitchFamily="34" charset="0"/>
                <a:cs typeface="Arial" pitchFamily="34" charset="0"/>
              </a:rPr>
              <a:t>Connaître parfaitement le </a:t>
            </a:r>
            <a:r>
              <a:rPr lang="fr-FR" sz="2000">
                <a:solidFill>
                  <a:srgbClr val="FFCC66"/>
                </a:solidFill>
                <a:effectLst>
                  <a:outerShdw blurRad="38100" dist="38100" dir="2700000" algn="tl">
                    <a:srgbClr val="000000"/>
                  </a:outerShdw>
                </a:effectLst>
                <a:latin typeface="Arial" pitchFamily="34" charset="0"/>
                <a:cs typeface="Arial" pitchFamily="34" charset="0"/>
              </a:rPr>
              <a:t>but de la discrétisation</a:t>
            </a:r>
            <a:r>
              <a:rPr lang="fr-FR" sz="2000">
                <a:effectLst>
                  <a:outerShdw blurRad="38100" dist="38100" dir="2700000" algn="tl">
                    <a:srgbClr val="000000"/>
                  </a:outerShdw>
                </a:effectLst>
                <a:latin typeface="Arial" pitchFamily="34" charset="0"/>
                <a:cs typeface="Arial" pitchFamily="34" charset="0"/>
              </a:rPr>
              <a:t>. Représentation graphique – cartographique? En vue d’une comparaison ?</a:t>
            </a:r>
          </a:p>
        </p:txBody>
      </p:sp>
      <p:sp>
        <p:nvSpPr>
          <p:cNvPr id="6148" name="Text Box 4"/>
          <p:cNvSpPr txBox="1">
            <a:spLocks noChangeArrowheads="1"/>
          </p:cNvSpPr>
          <p:nvPr/>
        </p:nvSpPr>
        <p:spPr bwMode="auto">
          <a:xfrm>
            <a:off x="534988" y="2197100"/>
            <a:ext cx="7848600" cy="701675"/>
          </a:xfrm>
          <a:prstGeom prst="rect">
            <a:avLst/>
          </a:prstGeom>
          <a:solidFill>
            <a:srgbClr val="C0C0C0">
              <a:alpha val="10001"/>
            </a:srgbClr>
          </a:solidFill>
          <a:ln w="9525" algn="ctr">
            <a:noFill/>
            <a:miter lim="800000"/>
            <a:headEnd/>
            <a:tailEnd/>
          </a:ln>
          <a:effectLst/>
        </p:spPr>
        <p:txBody>
          <a:bodyPr>
            <a:spAutoFit/>
          </a:bodyPr>
          <a:lstStyle/>
          <a:p>
            <a:pPr eaLnBrk="0" hangingPunct="0">
              <a:defRPr/>
            </a:pPr>
            <a:r>
              <a:rPr lang="fr-FR" sz="2000">
                <a:effectLst>
                  <a:outerShdw blurRad="38100" dist="38100" dir="2700000" algn="tl">
                    <a:srgbClr val="000000"/>
                  </a:outerShdw>
                </a:effectLst>
                <a:latin typeface="Arial" pitchFamily="34" charset="0"/>
                <a:cs typeface="Arial" pitchFamily="34" charset="0"/>
              </a:rPr>
              <a:t>Connaître parfaitement les caractéristiques de la variable à discrétiser. </a:t>
            </a:r>
            <a:r>
              <a:rPr lang="fr-FR" sz="2000">
                <a:solidFill>
                  <a:srgbClr val="FFCC66"/>
                </a:solidFill>
                <a:effectLst>
                  <a:outerShdw blurRad="38100" dist="38100" dir="2700000" algn="tl">
                    <a:srgbClr val="000000"/>
                  </a:outerShdw>
                </a:effectLst>
                <a:latin typeface="Arial" pitchFamily="34" charset="0"/>
                <a:cs typeface="Arial" pitchFamily="34" charset="0"/>
              </a:rPr>
              <a:t>De quelle type de distribution s’agit-il ?</a:t>
            </a:r>
          </a:p>
        </p:txBody>
      </p:sp>
      <p:sp>
        <p:nvSpPr>
          <p:cNvPr id="6149" name="Text Box 5"/>
          <p:cNvSpPr txBox="1">
            <a:spLocks noChangeArrowheads="1"/>
          </p:cNvSpPr>
          <p:nvPr/>
        </p:nvSpPr>
        <p:spPr bwMode="auto">
          <a:xfrm>
            <a:off x="533400" y="5422900"/>
            <a:ext cx="7775575" cy="701675"/>
          </a:xfrm>
          <a:prstGeom prst="rect">
            <a:avLst/>
          </a:prstGeom>
          <a:solidFill>
            <a:srgbClr val="C0C0C0">
              <a:alpha val="10001"/>
            </a:srgbClr>
          </a:solidFill>
          <a:ln w="9525" algn="ctr">
            <a:noFill/>
            <a:miter lim="800000"/>
            <a:headEnd/>
            <a:tailEnd/>
          </a:ln>
          <a:effectLst/>
        </p:spPr>
        <p:txBody>
          <a:bodyPr>
            <a:spAutoFit/>
          </a:bodyPr>
          <a:lstStyle/>
          <a:p>
            <a:pPr eaLnBrk="0" hangingPunct="0">
              <a:defRPr/>
            </a:pPr>
            <a:r>
              <a:rPr lang="fr-FR" sz="2000">
                <a:effectLst>
                  <a:outerShdw blurRad="38100" dist="38100" dir="2700000" algn="tl">
                    <a:srgbClr val="000000"/>
                  </a:outerShdw>
                </a:effectLst>
                <a:latin typeface="Arial" pitchFamily="34" charset="0"/>
                <a:cs typeface="Arial" pitchFamily="34" charset="0"/>
              </a:rPr>
              <a:t>Cela peut aider à trouver les limites des groupes qui traduiront au mieux les caractéristiques de la variable.</a:t>
            </a:r>
          </a:p>
        </p:txBody>
      </p:sp>
      <p:sp>
        <p:nvSpPr>
          <p:cNvPr id="6151" name="Rectangle 7"/>
          <p:cNvSpPr>
            <a:spLocks noRot="1" noChangeArrowheads="1"/>
          </p:cNvSpPr>
          <p:nvPr/>
        </p:nvSpPr>
        <p:spPr bwMode="auto">
          <a:xfrm>
            <a:off x="558800" y="1466850"/>
            <a:ext cx="3943350" cy="474663"/>
          </a:xfrm>
          <a:prstGeom prst="rect">
            <a:avLst/>
          </a:prstGeom>
          <a:noFill/>
          <a:ln w="9525">
            <a:noFill/>
            <a:miter lim="800000"/>
            <a:headEnd/>
            <a:tailEnd/>
          </a:ln>
          <a:effectLst/>
        </p:spPr>
        <p:txBody>
          <a:bodyPr anchor="ctr"/>
          <a:lstStyle/>
          <a:p>
            <a:pPr>
              <a:defRPr/>
            </a:pPr>
            <a:r>
              <a:rPr lang="fr-FR" sz="2000">
                <a:solidFill>
                  <a:srgbClr val="FFCC66"/>
                </a:solidFill>
                <a:effectLst>
                  <a:outerShdw blurRad="38100" dist="38100" dir="2700000" algn="tl">
                    <a:srgbClr val="000000"/>
                  </a:outerShdw>
                </a:effectLst>
                <a:latin typeface="Arial" pitchFamily="34" charset="0"/>
                <a:cs typeface="Arial" pitchFamily="34" charset="0"/>
              </a:rPr>
              <a:t>Avant toute discrétisation</a:t>
            </a:r>
            <a:endParaRPr lang="fr-FR" sz="2000" i="1">
              <a:solidFill>
                <a:srgbClr val="FFCC66"/>
              </a:solidFill>
              <a:effectLst>
                <a:outerShdw blurRad="38100" dist="38100" dir="2700000" algn="tl">
                  <a:srgbClr val="000000"/>
                </a:outerShdw>
              </a:effectLst>
              <a:latin typeface="Arial" pitchFamily="34" charset="0"/>
              <a:cs typeface="Arial" pitchFamily="34" charset="0"/>
            </a:endParaRPr>
          </a:p>
        </p:txBody>
      </p:sp>
      <p:sp>
        <p:nvSpPr>
          <p:cNvPr id="6152" name="Rectangle 8"/>
          <p:cNvSpPr>
            <a:spLocks noRot="1" noChangeArrowheads="1"/>
          </p:cNvSpPr>
          <p:nvPr/>
        </p:nvSpPr>
        <p:spPr bwMode="auto">
          <a:xfrm>
            <a:off x="0" y="4762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discrétisation des données</a:t>
            </a:r>
            <a:endParaRPr lang="fr-FR" sz="3200" i="1">
              <a:effectLst>
                <a:outerShdw blurRad="38100" dist="38100" dir="2700000" algn="tl">
                  <a:srgbClr val="000000"/>
                </a:outerShdw>
              </a:effectLst>
              <a:latin typeface="Arial" pitchFamily="34" charset="0"/>
              <a:cs typeface="Arial" pitchFamily="34" charset="0"/>
            </a:endParaRPr>
          </a:p>
        </p:txBody>
      </p:sp>
      <p:sp>
        <p:nvSpPr>
          <p:cNvPr id="6153" name="Line 9"/>
          <p:cNvSpPr>
            <a:spLocks noChangeShapeType="1"/>
          </p:cNvSpPr>
          <p:nvPr/>
        </p:nvSpPr>
        <p:spPr bwMode="auto">
          <a:xfrm>
            <a:off x="4305300" y="3048000"/>
            <a:ext cx="0" cy="520700"/>
          </a:xfrm>
          <a:prstGeom prst="line">
            <a:avLst/>
          </a:prstGeom>
          <a:noFill/>
          <a:ln w="44450">
            <a:solidFill>
              <a:srgbClr val="FFCC66"/>
            </a:solidFill>
            <a:round/>
            <a:headEnd/>
            <a:tailEnd type="triangle" w="med" len="med"/>
          </a:ln>
          <a:effectLst/>
        </p:spPr>
        <p:txBody>
          <a:bodyPr anchor="ctr">
            <a:spAutoFit/>
          </a:bodyPr>
          <a:lstStyle/>
          <a:p>
            <a:pPr>
              <a:defRPr/>
            </a:pPr>
            <a:endParaRPr lang="fr-FR">
              <a:latin typeface="Arial" pitchFamily="34" charset="0"/>
              <a:cs typeface="Arial" pitchFamily="34" charset="0"/>
            </a:endParaRPr>
          </a:p>
        </p:txBody>
      </p:sp>
      <p:sp>
        <p:nvSpPr>
          <p:cNvPr id="6154" name="Line 10"/>
          <p:cNvSpPr>
            <a:spLocks noChangeShapeType="1"/>
          </p:cNvSpPr>
          <p:nvPr/>
        </p:nvSpPr>
        <p:spPr bwMode="auto">
          <a:xfrm>
            <a:off x="4305300" y="4660900"/>
            <a:ext cx="0" cy="520700"/>
          </a:xfrm>
          <a:prstGeom prst="line">
            <a:avLst/>
          </a:prstGeom>
          <a:noFill/>
          <a:ln w="44450">
            <a:solidFill>
              <a:srgbClr val="FFCC66"/>
            </a:solidFill>
            <a:round/>
            <a:headEnd/>
            <a:tailEnd type="triangle" w="med" len="med"/>
          </a:ln>
          <a:effectLst/>
        </p:spPr>
        <p:txBody>
          <a:bodyPr anchor="ctr">
            <a:spAutoFit/>
          </a:bodyPr>
          <a:lstStyle/>
          <a:p>
            <a:pPr>
              <a:defRPr/>
            </a:pPr>
            <a:endParaRPr lang="fr-FR">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Les grandes familles de distributions</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60" name="Text Box 4"/>
          <p:cNvSpPr txBox="1">
            <a:spLocks noChangeArrowheads="1"/>
          </p:cNvSpPr>
          <p:nvPr/>
        </p:nvSpPr>
        <p:spPr bwMode="auto">
          <a:xfrm>
            <a:off x="669925" y="2054225"/>
            <a:ext cx="7894638" cy="1577975"/>
          </a:xfrm>
          <a:prstGeom prst="rect">
            <a:avLst/>
          </a:prstGeom>
          <a:solidFill>
            <a:srgbClr val="C0C0C0">
              <a:alpha val="10001"/>
            </a:srgbClr>
          </a:solidFill>
          <a:ln w="9525">
            <a:noFill/>
            <a:miter lim="800000"/>
            <a:headEnd/>
            <a:tailEnd/>
          </a:ln>
          <a:effectLst/>
        </p:spPr>
        <p:txBody>
          <a:bodyPr>
            <a:spAutoFit/>
          </a:bodyPr>
          <a:lstStyle/>
          <a:p>
            <a:pPr eaLnBrk="0" hangingPunct="0">
              <a:lnSpc>
                <a:spcPct val="90000"/>
              </a:lnSpc>
              <a:defRPr/>
            </a:pPr>
            <a:r>
              <a:rPr lang="fr-FR" dirty="0">
                <a:effectLst>
                  <a:outerShdw blurRad="38100" dist="38100" dir="2700000" algn="tl">
                    <a:srgbClr val="000000"/>
                  </a:outerShdw>
                </a:effectLst>
                <a:latin typeface="Arial" pitchFamily="34" charset="0"/>
                <a:cs typeface="Arial" pitchFamily="34" charset="0"/>
              </a:rPr>
              <a:t>Elles sont caractérisées par le fait que le plus grand nombre d’individus se trouve dans les classes centrales, ce nombre s'amenuisant progressivement de part et d'autre de la valeur moyenne. La moyenne et la médiane sont identiques.</a:t>
            </a:r>
          </a:p>
          <a:p>
            <a:pPr eaLnBrk="0" hangingPunct="0">
              <a:lnSpc>
                <a:spcPct val="90000"/>
              </a:lnSpc>
              <a:defRPr/>
            </a:pPr>
            <a:endParaRPr lang="fr-FR" dirty="0">
              <a:effectLst>
                <a:outerShdw blurRad="38100" dist="38100" dir="2700000" algn="tl">
                  <a:srgbClr val="000000"/>
                </a:outerShdw>
              </a:effectLst>
              <a:latin typeface="Arial" pitchFamily="34" charset="0"/>
              <a:cs typeface="Arial" pitchFamily="34" charset="0"/>
            </a:endParaRPr>
          </a:p>
          <a:p>
            <a:pPr eaLnBrk="0" hangingPunct="0">
              <a:lnSpc>
                <a:spcPct val="90000"/>
              </a:lnSpc>
              <a:defRPr/>
            </a:pPr>
            <a:r>
              <a:rPr lang="fr-FR" dirty="0">
                <a:effectLst>
                  <a:outerShdw blurRad="38100" dist="38100" dir="2700000" algn="tl">
                    <a:srgbClr val="000000"/>
                  </a:outerShdw>
                </a:effectLst>
                <a:latin typeface="Arial" pitchFamily="34" charset="0"/>
                <a:cs typeface="Arial" pitchFamily="34" charset="0"/>
              </a:rPr>
              <a:t>En géographie, les phénomènes </a:t>
            </a:r>
            <a:r>
              <a:rPr lang="fr-FR" dirty="0" smtClean="0">
                <a:effectLst>
                  <a:outerShdw blurRad="38100" dist="38100" dir="2700000" algn="tl">
                    <a:srgbClr val="000000"/>
                  </a:outerShdw>
                </a:effectLst>
                <a:latin typeface="Arial" pitchFamily="34" charset="0"/>
                <a:cs typeface="Arial" pitchFamily="34" charset="0"/>
              </a:rPr>
              <a:t>qui suivent </a:t>
            </a:r>
            <a:r>
              <a:rPr lang="fr-FR" dirty="0">
                <a:effectLst>
                  <a:outerShdw blurRad="38100" dist="38100" dir="2700000" algn="tl">
                    <a:srgbClr val="000000"/>
                  </a:outerShdw>
                </a:effectLst>
                <a:latin typeface="Arial" pitchFamily="34" charset="0"/>
                <a:cs typeface="Arial" pitchFamily="34" charset="0"/>
              </a:rPr>
              <a:t>une loi normale sont rares.</a:t>
            </a:r>
          </a:p>
        </p:txBody>
      </p:sp>
      <p:sp>
        <p:nvSpPr>
          <p:cNvPr id="198661" name="Text Box 5"/>
          <p:cNvSpPr txBox="1">
            <a:spLocks noChangeArrowheads="1"/>
          </p:cNvSpPr>
          <p:nvPr/>
        </p:nvSpPr>
        <p:spPr bwMode="auto">
          <a:xfrm>
            <a:off x="639763" y="1539875"/>
            <a:ext cx="2864887" cy="369332"/>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pitchFamily="34" charset="0"/>
                <a:cs typeface="Arial" pitchFamily="34" charset="0"/>
              </a:rPr>
              <a:t>Les distributions normales</a:t>
            </a:r>
          </a:p>
        </p:txBody>
      </p:sp>
      <p:pic>
        <p:nvPicPr>
          <p:cNvPr id="14340" name="Picture 6"/>
          <p:cNvPicPr>
            <a:picLocks noChangeAspect="1" noChangeArrowheads="1"/>
          </p:cNvPicPr>
          <p:nvPr/>
        </p:nvPicPr>
        <p:blipFill>
          <a:blip r:embed="rId3" cstate="print"/>
          <a:srcRect/>
          <a:stretch>
            <a:fillRect/>
          </a:stretch>
        </p:blipFill>
        <p:spPr bwMode="auto">
          <a:xfrm>
            <a:off x="2324100" y="3897313"/>
            <a:ext cx="4183063" cy="2489200"/>
          </a:xfrm>
          <a:prstGeom prst="rect">
            <a:avLst/>
          </a:prstGeom>
          <a:noFill/>
          <a:ln w="9525">
            <a:noFill/>
            <a:miter lim="800000"/>
            <a:headEnd/>
            <a:tailEnd/>
          </a:ln>
        </p:spPr>
      </p:pic>
      <p:sp>
        <p:nvSpPr>
          <p:cNvPr id="198663" name="Rectangle 7"/>
          <p:cNvSpPr>
            <a:spLocks noRot="1" noChangeArrowheads="1"/>
          </p:cNvSpPr>
          <p:nvPr/>
        </p:nvSpPr>
        <p:spPr bwMode="auto">
          <a:xfrm>
            <a:off x="0" y="4127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Les grandes familles de distributions</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2259</TotalTime>
  <Words>3059</Words>
  <Application>Microsoft Office PowerPoint</Application>
  <PresentationFormat>Affichage à l'écran (4:3)</PresentationFormat>
  <Paragraphs>387</Paragraphs>
  <Slides>39</Slides>
  <Notes>32</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39</vt:i4>
      </vt:variant>
    </vt:vector>
  </HeadingPairs>
  <TitlesOfParts>
    <vt:vector size="47" baseType="lpstr">
      <vt:lpstr>Tahoma</vt:lpstr>
      <vt:lpstr>Arial</vt:lpstr>
      <vt:lpstr>Wingdings</vt:lpstr>
      <vt:lpstr>Verdana</vt:lpstr>
      <vt:lpstr>Symbol</vt:lpstr>
      <vt:lpstr>Compass</vt:lpstr>
      <vt:lpstr>Feuille Microsoft Excel</vt:lpstr>
      <vt:lpstr>Microsoft Equation 3.0</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vector>
  </TitlesOfParts>
  <Company>CVVD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fdemo</dc:creator>
  <cp:lastModifiedBy>Marc</cp:lastModifiedBy>
  <cp:revision>311</cp:revision>
  <dcterms:created xsi:type="dcterms:W3CDTF">2004-12-13T05:11:55Z</dcterms:created>
  <dcterms:modified xsi:type="dcterms:W3CDTF">2011-11-28T15:04:54Z</dcterms:modified>
</cp:coreProperties>
</file>