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61"/>
  </p:notesMasterIdLst>
  <p:sldIdLst>
    <p:sldId id="259" r:id="rId2"/>
    <p:sldId id="344" r:id="rId3"/>
    <p:sldId id="345" r:id="rId4"/>
    <p:sldId id="289" r:id="rId5"/>
    <p:sldId id="290" r:id="rId6"/>
    <p:sldId id="291" r:id="rId7"/>
    <p:sldId id="292" r:id="rId8"/>
    <p:sldId id="293" r:id="rId9"/>
    <p:sldId id="294" r:id="rId10"/>
    <p:sldId id="295" r:id="rId11"/>
    <p:sldId id="296" r:id="rId12"/>
    <p:sldId id="347" r:id="rId13"/>
    <p:sldId id="297" r:id="rId14"/>
    <p:sldId id="298" r:id="rId15"/>
    <p:sldId id="299" r:id="rId16"/>
    <p:sldId id="300" r:id="rId17"/>
    <p:sldId id="301" r:id="rId18"/>
    <p:sldId id="302" r:id="rId19"/>
    <p:sldId id="303" r:id="rId20"/>
    <p:sldId id="348" r:id="rId21"/>
    <p:sldId id="308" r:id="rId22"/>
    <p:sldId id="309" r:id="rId23"/>
    <p:sldId id="310" r:id="rId24"/>
    <p:sldId id="311" r:id="rId25"/>
    <p:sldId id="312" r:id="rId26"/>
    <p:sldId id="349" r:id="rId27"/>
    <p:sldId id="314" r:id="rId28"/>
    <p:sldId id="315" r:id="rId29"/>
    <p:sldId id="317" r:id="rId30"/>
    <p:sldId id="318" r:id="rId31"/>
    <p:sldId id="319" r:id="rId32"/>
    <p:sldId id="320" r:id="rId33"/>
    <p:sldId id="321" r:id="rId34"/>
    <p:sldId id="322" r:id="rId35"/>
    <p:sldId id="323" r:id="rId36"/>
    <p:sldId id="324" r:id="rId37"/>
    <p:sldId id="325" r:id="rId38"/>
    <p:sldId id="326" r:id="rId39"/>
    <p:sldId id="327" r:id="rId40"/>
    <p:sldId id="328" r:id="rId41"/>
    <p:sldId id="329" r:id="rId42"/>
    <p:sldId id="350" r:id="rId43"/>
    <p:sldId id="352" r:id="rId44"/>
    <p:sldId id="332" r:id="rId45"/>
    <p:sldId id="353" r:id="rId46"/>
    <p:sldId id="357" r:id="rId47"/>
    <p:sldId id="354" r:id="rId48"/>
    <p:sldId id="333" r:id="rId49"/>
    <p:sldId id="360" r:id="rId50"/>
    <p:sldId id="358" r:id="rId51"/>
    <p:sldId id="359" r:id="rId52"/>
    <p:sldId id="361" r:id="rId53"/>
    <p:sldId id="362" r:id="rId54"/>
    <p:sldId id="356" r:id="rId55"/>
    <p:sldId id="355" r:id="rId56"/>
    <p:sldId id="338" r:id="rId57"/>
    <p:sldId id="339" r:id="rId58"/>
    <p:sldId id="341" r:id="rId59"/>
    <p:sldId id="343" r:id="rId60"/>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A9B7"/>
    <a:srgbClr val="9999FF"/>
    <a:srgbClr val="FFCC66"/>
    <a:srgbClr val="99CCFF"/>
    <a:srgbClr val="990000"/>
    <a:srgbClr val="FF9900"/>
    <a:srgbClr val="CC6600"/>
    <a:srgbClr val="0E0E1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43" autoAdjust="0"/>
    <p:restoredTop sz="94660"/>
  </p:normalViewPr>
  <p:slideViewPr>
    <p:cSldViewPr>
      <p:cViewPr>
        <p:scale>
          <a:sx n="68" d="100"/>
          <a:sy n="68" d="100"/>
        </p:scale>
        <p:origin x="-528" y="-5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8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38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fr-FR"/>
          </a:p>
        </p:txBody>
      </p:sp>
      <p:sp>
        <p:nvSpPr>
          <p:cNvPr id="3338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fr-FR"/>
          </a:p>
        </p:txBody>
      </p:sp>
      <p:sp>
        <p:nvSpPr>
          <p:cNvPr id="634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38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Click to edit Master text styles</a:t>
            </a:r>
          </a:p>
          <a:p>
            <a:pPr lvl="1"/>
            <a:r>
              <a:rPr lang="fr-FR" noProof="0" smtClean="0"/>
              <a:t>Second level</a:t>
            </a:r>
          </a:p>
          <a:p>
            <a:pPr lvl="2"/>
            <a:r>
              <a:rPr lang="fr-FR" noProof="0" smtClean="0"/>
              <a:t>Third level</a:t>
            </a:r>
          </a:p>
          <a:p>
            <a:pPr lvl="3"/>
            <a:r>
              <a:rPr lang="fr-FR" noProof="0" smtClean="0"/>
              <a:t>Fourth level</a:t>
            </a:r>
          </a:p>
          <a:p>
            <a:pPr lvl="4"/>
            <a:r>
              <a:rPr lang="fr-FR" noProof="0" smtClean="0"/>
              <a:t>Fifth level</a:t>
            </a:r>
          </a:p>
        </p:txBody>
      </p:sp>
      <p:sp>
        <p:nvSpPr>
          <p:cNvPr id="3338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fr-FR"/>
          </a:p>
        </p:txBody>
      </p:sp>
      <p:sp>
        <p:nvSpPr>
          <p:cNvPr id="3338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2A843D6-CC13-490B-BB64-7166EAC0BC98}"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B27DF0D-1A76-4E45-9EB1-D551005806B3}" type="slidenum">
              <a:rPr lang="fr-FR"/>
              <a:pPr/>
              <a:t>2</a:t>
            </a:fld>
            <a:endParaRPr lang="fr-FR"/>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xfrm>
            <a:off x="685800" y="4341813"/>
            <a:ext cx="5486400" cy="4116387"/>
          </a:xfrm>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C2E2E3C-DC83-462F-8F4F-2DF7DD0FC9B9}" type="slidenum">
              <a:rPr lang="fr-FR"/>
              <a:pPr/>
              <a:t>13</a:t>
            </a:fld>
            <a:endParaRPr lang="fr-FR"/>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FBE6333-187E-4330-8072-C274CCCC308E}" type="slidenum">
              <a:rPr lang="fr-FR"/>
              <a:pPr/>
              <a:t>14</a:t>
            </a:fld>
            <a:endParaRPr lang="fr-FR"/>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6C230F9-43D1-4950-99A2-97304050B576}" type="slidenum">
              <a:rPr lang="fr-FR"/>
              <a:pPr/>
              <a:t>15</a:t>
            </a:fld>
            <a:endParaRPr lang="fr-FR"/>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9635635-8F15-46DA-9962-263E05C18D33}" type="slidenum">
              <a:rPr lang="fr-FR"/>
              <a:pPr/>
              <a:t>16</a:t>
            </a:fld>
            <a:endParaRPr lang="fr-FR"/>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0C8B028-E34B-449E-A868-47418161F808}" type="slidenum">
              <a:rPr lang="fr-FR"/>
              <a:pPr/>
              <a:t>17</a:t>
            </a:fld>
            <a:endParaRPr lang="fr-FR"/>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4766B4C-FBE8-4CB0-A478-8E489FE9A551}" type="slidenum">
              <a:rPr lang="fr-FR"/>
              <a:pPr/>
              <a:t>18</a:t>
            </a:fld>
            <a:endParaRPr lang="fr-FR"/>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366FF420-9796-4CDE-A3C9-E1452735E864}" type="slidenum">
              <a:rPr lang="fr-FR"/>
              <a:pPr/>
              <a:t>19</a:t>
            </a:fld>
            <a:endParaRPr lang="fr-FR"/>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DF8C58A7-105B-4B97-BAEC-6685A17D8869}" type="slidenum">
              <a:rPr lang="fr-FR"/>
              <a:pPr/>
              <a:t>21</a:t>
            </a:fld>
            <a:endParaRPr lang="fr-FR"/>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A27FD237-CB5F-4A01-8939-168D3886923A}" type="slidenum">
              <a:rPr lang="fr-FR"/>
              <a:pPr/>
              <a:t>22</a:t>
            </a:fld>
            <a:endParaRPr lang="fr-FR"/>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7EEC382-F914-4CCA-BF51-1DFA923C4A7B}" type="slidenum">
              <a:rPr lang="fr-FR"/>
              <a:pPr/>
              <a:t>23</a:t>
            </a:fld>
            <a:endParaRPr lang="fr-FR"/>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44585300-7A00-44DB-BD25-55B284EC1169}" type="slidenum">
              <a:rPr lang="fr-FR"/>
              <a:pPr/>
              <a:t>4</a:t>
            </a:fld>
            <a:endParaRPr lang="fr-FR"/>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F7231A4-293E-4C54-9253-6A09C1DDA1A9}" type="slidenum">
              <a:rPr lang="fr-FR"/>
              <a:pPr/>
              <a:t>24</a:t>
            </a:fld>
            <a:endParaRPr lang="fr-FR"/>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636EBDC-481B-4341-A7E8-91E6F5A97EA4}" type="slidenum">
              <a:rPr lang="fr-FR"/>
              <a:pPr/>
              <a:t>25</a:t>
            </a:fld>
            <a:endParaRPr lang="fr-FR"/>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FB19C66-C9C7-4C2A-A5EF-8FE9796F2F67}" type="slidenum">
              <a:rPr lang="fr-FR"/>
              <a:pPr/>
              <a:t>27</a:t>
            </a:fld>
            <a:endParaRPr lang="fr-FR"/>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1108115-B97D-4B2C-865E-C942F05D24CA}" type="slidenum">
              <a:rPr lang="fr-FR"/>
              <a:pPr/>
              <a:t>28</a:t>
            </a:fld>
            <a:endParaRPr lang="fr-FR"/>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89E5FAB-606A-462B-93A5-3CEC0A139103}" type="slidenum">
              <a:rPr lang="fr-FR"/>
              <a:pPr/>
              <a:t>29</a:t>
            </a:fld>
            <a:endParaRPr lang="fr-FR"/>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8D69CF7-F9F5-4A18-96D4-45D118D7795B}" type="slidenum">
              <a:rPr lang="fr-FR"/>
              <a:pPr/>
              <a:t>30</a:t>
            </a:fld>
            <a:endParaRPr lang="fr-FR"/>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1417478-0E62-46ED-8F67-7E1CD9384746}" type="slidenum">
              <a:rPr lang="fr-FR"/>
              <a:pPr/>
              <a:t>31</a:t>
            </a:fld>
            <a:endParaRPr lang="fr-FR"/>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713CD73-4728-4748-AB78-0395720C2EF5}" type="slidenum">
              <a:rPr lang="fr-FR"/>
              <a:pPr/>
              <a:t>32</a:t>
            </a:fld>
            <a:endParaRPr lang="fr-FR"/>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AD72FDE-BDA8-48FC-AC94-DB8814CBB03C}" type="slidenum">
              <a:rPr lang="fr-FR"/>
              <a:pPr/>
              <a:t>33</a:t>
            </a:fld>
            <a:endParaRPr lang="fr-FR"/>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DF7B44FF-85CB-4ED0-8EEB-43326493B459}" type="slidenum">
              <a:rPr lang="fr-FR"/>
              <a:pPr/>
              <a:t>34</a:t>
            </a:fld>
            <a:endParaRPr lang="fr-FR"/>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D0094B1-483F-400E-A1A9-A1DEA476072F}" type="slidenum">
              <a:rPr lang="fr-FR"/>
              <a:pPr/>
              <a:t>5</a:t>
            </a:fld>
            <a:endParaRPr lang="fr-FR"/>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8831E1DD-68B3-4CBB-B196-2815CAE05A26}" type="slidenum">
              <a:rPr lang="fr-FR"/>
              <a:pPr/>
              <a:t>35</a:t>
            </a:fld>
            <a:endParaRPr lang="fr-FR"/>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20162F8-44D5-422D-B75B-A1C1745F378D}" type="slidenum">
              <a:rPr lang="fr-FR"/>
              <a:pPr/>
              <a:t>36</a:t>
            </a:fld>
            <a:endParaRPr lang="fr-FR"/>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8A36241-0757-4854-9C46-555A8E1B0FC4}" type="slidenum">
              <a:rPr lang="fr-FR"/>
              <a:pPr/>
              <a:t>37</a:t>
            </a:fld>
            <a:endParaRPr lang="fr-FR"/>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A5D6780-9B77-4BF5-A9B5-51AB7F84FE24}" type="slidenum">
              <a:rPr lang="fr-FR"/>
              <a:pPr/>
              <a:t>38</a:t>
            </a:fld>
            <a:endParaRPr lang="fr-FR"/>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AA0FEF5-636E-4DF5-BBAC-C57EA93AE953}" type="slidenum">
              <a:rPr lang="fr-FR"/>
              <a:pPr/>
              <a:t>39</a:t>
            </a:fld>
            <a:endParaRPr lang="fr-FR"/>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1E2DD71B-8BB1-436C-A750-1204A618A339}" type="slidenum">
              <a:rPr lang="fr-FR"/>
              <a:pPr/>
              <a:t>40</a:t>
            </a:fld>
            <a:endParaRPr lang="fr-FR"/>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B06FCB6-313B-4755-9F2C-7A6653F94D9C}" type="slidenum">
              <a:rPr lang="fr-FR"/>
              <a:pPr/>
              <a:t>41</a:t>
            </a:fld>
            <a:endParaRPr lang="fr-FR"/>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7B53B1F9-C9D8-4211-B6C1-1C21430C0FFA}" type="slidenum">
              <a:rPr lang="fr-FR"/>
              <a:pPr/>
              <a:t>43</a:t>
            </a:fld>
            <a:endParaRPr lang="fr-FR"/>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81947B72-F7DC-42D9-AED3-48ED62329B5C}" type="slidenum">
              <a:rPr lang="fr-FR"/>
              <a:pPr/>
              <a:t>44</a:t>
            </a:fld>
            <a:endParaRPr lang="fr-FR"/>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0189B6C-BB1F-4AAC-BA46-5F948DA5C59C}" type="slidenum">
              <a:rPr lang="fr-FR"/>
              <a:pPr/>
              <a:t>45</a:t>
            </a:fld>
            <a:endParaRPr lang="fr-FR"/>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198EA74-8451-4F1F-A646-9DEBEC868942}" type="slidenum">
              <a:rPr lang="fr-FR"/>
              <a:pPr/>
              <a:t>6</a:t>
            </a:fld>
            <a:endParaRPr lang="fr-FR"/>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634C9CDC-1924-481D-8E5E-A963498EECE9}" type="slidenum">
              <a:rPr lang="fr-FR"/>
              <a:pPr/>
              <a:t>46</a:t>
            </a:fld>
            <a:endParaRPr lang="fr-FR"/>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1DE1D7DD-BC67-45BF-B638-0CAF2591708A}" type="slidenum">
              <a:rPr lang="fr-FR"/>
              <a:pPr/>
              <a:t>47</a:t>
            </a:fld>
            <a:endParaRPr lang="fr-FR"/>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24E137F4-2606-4044-A9FB-01A40DFCC92D}" type="slidenum">
              <a:rPr lang="fr-FR"/>
              <a:pPr/>
              <a:t>48</a:t>
            </a:fld>
            <a:endParaRPr lang="fr-FR"/>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A96545D-05A0-47A2-8A67-69FA24B7A649}" type="slidenum">
              <a:rPr lang="fr-FR"/>
              <a:pPr/>
              <a:t>49</a:t>
            </a:fld>
            <a:endParaRPr lang="fr-FR"/>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9FBBDEBE-E879-4093-9455-2E941395E7AB}" type="slidenum">
              <a:rPr lang="fr-FR"/>
              <a:pPr/>
              <a:t>50</a:t>
            </a:fld>
            <a:endParaRPr lang="fr-FR"/>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48C1EFB-72CE-4326-A151-CBFC366657D4}" type="slidenum">
              <a:rPr lang="fr-FR"/>
              <a:pPr/>
              <a:t>51</a:t>
            </a:fld>
            <a:endParaRPr lang="fr-FR"/>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97E178DB-5900-4D8F-8B2E-2982808B515F}" type="slidenum">
              <a:rPr lang="fr-FR"/>
              <a:pPr/>
              <a:t>52</a:t>
            </a:fld>
            <a:endParaRPr lang="fr-FR"/>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53F93E9E-3BE9-48F7-BE1C-1E38777B81DB}" type="slidenum">
              <a:rPr lang="fr-FR"/>
              <a:pPr/>
              <a:t>53</a:t>
            </a:fld>
            <a:endParaRPr lang="fr-FR"/>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ED959010-BBCA-42F2-838C-428A2BDE1536}" type="slidenum">
              <a:rPr lang="fr-FR"/>
              <a:pPr/>
              <a:t>54</a:t>
            </a:fld>
            <a:endParaRPr lang="fr-FR"/>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D91769A-E33D-4BE1-89F2-D1E8803FA5AD}" type="slidenum">
              <a:rPr lang="fr-FR"/>
              <a:pPr/>
              <a:t>56</a:t>
            </a:fld>
            <a:endParaRPr lang="fr-FR"/>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5636069-EAB7-4245-A20A-95B14AF44ABA}" type="slidenum">
              <a:rPr lang="fr-FR"/>
              <a:pPr/>
              <a:t>7</a:t>
            </a:fld>
            <a:endParaRPr lang="fr-FR"/>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7086FC1A-35AB-4C2C-8262-8CB4844E3F51}" type="slidenum">
              <a:rPr lang="fr-FR"/>
              <a:pPr/>
              <a:t>57</a:t>
            </a:fld>
            <a:endParaRPr lang="fr-FR"/>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3265EAB-0FD8-4F79-9196-CECA20239FF0}" type="slidenum">
              <a:rPr lang="fr-FR"/>
              <a:pPr/>
              <a:t>58</a:t>
            </a:fld>
            <a:endParaRPr lang="fr-FR"/>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A1B21289-67F1-4059-B3A9-F49B8567399D}" type="slidenum">
              <a:rPr lang="fr-FR"/>
              <a:pPr/>
              <a:t>59</a:t>
            </a:fld>
            <a:endParaRPr lang="fr-FR"/>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9895E72B-4ADF-45CF-839A-034FACAE7189}" type="slidenum">
              <a:rPr lang="fr-FR"/>
              <a:pPr/>
              <a:t>8</a:t>
            </a:fld>
            <a:endParaRPr lang="fr-FR"/>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77DF5F6-C870-4C09-A5D3-4424FA8811CE}" type="slidenum">
              <a:rPr lang="fr-FR"/>
              <a:pPr/>
              <a:t>9</a:t>
            </a:fld>
            <a:endParaRPr lang="fr-FR"/>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3D589A1-A631-4461-93C7-663325DC98B1}" type="slidenum">
              <a:rPr lang="fr-FR"/>
              <a:pPr/>
              <a:t>10</a:t>
            </a:fld>
            <a:endParaRPr lang="fr-FR"/>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5B50477-E66A-4A12-84A8-2C274646BF44}" type="slidenum">
              <a:rPr lang="fr-FR"/>
              <a:pPr/>
              <a:t>11</a:t>
            </a:fld>
            <a:endParaRPr lang="fr-FR"/>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43"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44"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45"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46"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147"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48"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149"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0"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1"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2"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3"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154"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fr-FR"/>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7"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8"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0"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fr-FR"/>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27"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fr-FR"/>
              </a:p>
            </p:txBody>
          </p:sp>
          <p:sp>
            <p:nvSpPr>
              <p:cNvPr id="128"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fr-FR"/>
              </a:p>
            </p:txBody>
          </p:sp>
          <p:sp>
            <p:nvSpPr>
              <p:cNvPr id="129"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fr-FR"/>
              </a:p>
            </p:txBody>
          </p:sp>
          <p:sp>
            <p:nvSpPr>
              <p:cNvPr id="130"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fr-FR"/>
              </a:p>
            </p:txBody>
          </p:sp>
          <p:sp>
            <p:nvSpPr>
              <p:cNvPr id="131"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fr-FR"/>
              </a:p>
            </p:txBody>
          </p:sp>
          <p:sp>
            <p:nvSpPr>
              <p:cNvPr id="132"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fr-FR"/>
              </a:p>
            </p:txBody>
          </p:sp>
          <p:sp>
            <p:nvSpPr>
              <p:cNvPr id="133"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fr-FR"/>
              </a:p>
            </p:txBody>
          </p:sp>
          <p:sp>
            <p:nvSpPr>
              <p:cNvPr id="134"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fr-FR"/>
              </a:p>
            </p:txBody>
          </p:sp>
          <p:sp>
            <p:nvSpPr>
              <p:cNvPr id="135"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fr-FR"/>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138"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p>
            </p:txBody>
          </p:sp>
          <p:sp>
            <p:nvSpPr>
              <p:cNvPr id="139"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p>
            </p:txBody>
          </p:sp>
          <p:sp>
            <p:nvSpPr>
              <p:cNvPr id="140"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fr-F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fr-FR"/>
              </a:p>
            </p:txBody>
          </p:sp>
        </p:grpSp>
      </p:grpSp>
      <p:sp>
        <p:nvSpPr>
          <p:cNvPr id="38312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r>
              <a:rPr lang="fr-FR"/>
              <a:t>Click to edit Master title style</a:t>
            </a:r>
          </a:p>
        </p:txBody>
      </p:sp>
      <p:sp>
        <p:nvSpPr>
          <p:cNvPr id="38313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r>
              <a:rPr lang="fr-FR"/>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smtClean="0">
                <a:effectLst>
                  <a:outerShdw blurRad="38100" dist="38100" dir="2700000" algn="tl">
                    <a:srgbClr val="000000"/>
                  </a:outerShdw>
                </a:effectLst>
                <a:latin typeface="+mn-lt"/>
              </a:defRPr>
            </a:lvl1pPr>
          </a:lstStyle>
          <a:p>
            <a:pPr>
              <a:defRPr/>
            </a:pPr>
            <a:endParaRPr lang="fr-FR"/>
          </a:p>
        </p:txBody>
      </p:sp>
      <p:sp>
        <p:nvSpPr>
          <p:cNvPr id="156" name="Rectangle 156"/>
          <p:cNvSpPr>
            <a:spLocks noGrp="1" noChangeArrowheads="1"/>
          </p:cNvSpPr>
          <p:nvPr>
            <p:ph type="ftr" sz="quarter" idx="11"/>
          </p:nvPr>
        </p:nvSpPr>
        <p:spPr>
          <a:xfrm>
            <a:off x="3124200" y="6248400"/>
            <a:ext cx="2895600" cy="457200"/>
          </a:xfrm>
        </p:spPr>
        <p:txBody>
          <a:bodyPr/>
          <a:lstStyle>
            <a:lvl1pPr>
              <a:defRPr smtClean="0">
                <a:effectLst>
                  <a:outerShdw blurRad="38100" dist="38100" dir="2700000" algn="tl">
                    <a:srgbClr val="000000"/>
                  </a:outerShdw>
                </a:effectLst>
                <a:latin typeface="+mn-lt"/>
              </a:defRPr>
            </a:lvl1pPr>
          </a:lstStyle>
          <a:p>
            <a:pPr>
              <a:defRPr/>
            </a:pPr>
            <a:endParaRPr lang="fr-FR"/>
          </a:p>
        </p:txBody>
      </p:sp>
      <p:sp>
        <p:nvSpPr>
          <p:cNvPr id="157"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mn-lt"/>
              </a:defRPr>
            </a:lvl1pPr>
          </a:lstStyle>
          <a:p>
            <a:pPr>
              <a:defRPr/>
            </a:pPr>
            <a:fld id="{C6652338-2F13-485D-9ED6-4BBB74248360}"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948507A2-8D39-4536-8CA8-916B2CF18587}"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07188" y="228600"/>
            <a:ext cx="2135187" cy="58705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01625" y="228600"/>
            <a:ext cx="6253163" cy="58705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0F73524B-8A74-400F-B229-60B342D91899}"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1494B3F5-00E4-4A72-A155-B465663ED60A}"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154"/>
          <p:cNvSpPr>
            <a:spLocks noGrp="1" noChangeArrowheads="1"/>
          </p:cNvSpPr>
          <p:nvPr>
            <p:ph type="dt" sz="half" idx="10"/>
          </p:nvPr>
        </p:nvSpPr>
        <p:spPr>
          <a:ln/>
        </p:spPr>
        <p:txBody>
          <a:bodyPr/>
          <a:lstStyle>
            <a:lvl1pPr>
              <a:defRPr/>
            </a:lvl1pPr>
          </a:lstStyle>
          <a:p>
            <a:pPr>
              <a:defRPr/>
            </a:pPr>
            <a:endParaRPr lang="fr-FR"/>
          </a:p>
        </p:txBody>
      </p:sp>
      <p:sp>
        <p:nvSpPr>
          <p:cNvPr id="5" name="Rectangle 155"/>
          <p:cNvSpPr>
            <a:spLocks noGrp="1" noChangeArrowheads="1"/>
          </p:cNvSpPr>
          <p:nvPr>
            <p:ph type="ftr" sz="quarter" idx="11"/>
          </p:nvPr>
        </p:nvSpPr>
        <p:spPr>
          <a:ln/>
        </p:spPr>
        <p:txBody>
          <a:bodyPr/>
          <a:lstStyle>
            <a:lvl1pPr>
              <a:defRPr/>
            </a:lvl1pPr>
          </a:lstStyle>
          <a:p>
            <a:pPr>
              <a:defRPr/>
            </a:pPr>
            <a:endParaRPr lang="fr-FR"/>
          </a:p>
        </p:txBody>
      </p:sp>
      <p:sp>
        <p:nvSpPr>
          <p:cNvPr id="6" name="Rectangle 156"/>
          <p:cNvSpPr>
            <a:spLocks noGrp="1" noChangeArrowheads="1"/>
          </p:cNvSpPr>
          <p:nvPr>
            <p:ph type="sldNum" sz="quarter" idx="12"/>
          </p:nvPr>
        </p:nvSpPr>
        <p:spPr>
          <a:ln/>
        </p:spPr>
        <p:txBody>
          <a:bodyPr/>
          <a:lstStyle>
            <a:lvl1pPr>
              <a:defRPr/>
            </a:lvl1pPr>
          </a:lstStyle>
          <a:p>
            <a:pPr>
              <a:defRPr/>
            </a:pPr>
            <a:fld id="{F61E87D4-846D-4B5F-AFAB-689723269DA1}"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D1673204-9F31-4F38-BC90-0AF9E37A1771}"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154"/>
          <p:cNvSpPr>
            <a:spLocks noGrp="1" noChangeArrowheads="1"/>
          </p:cNvSpPr>
          <p:nvPr>
            <p:ph type="dt" sz="half" idx="10"/>
          </p:nvPr>
        </p:nvSpPr>
        <p:spPr>
          <a:ln/>
        </p:spPr>
        <p:txBody>
          <a:bodyPr/>
          <a:lstStyle>
            <a:lvl1pPr>
              <a:defRPr/>
            </a:lvl1pPr>
          </a:lstStyle>
          <a:p>
            <a:pPr>
              <a:defRPr/>
            </a:pPr>
            <a:endParaRPr lang="fr-FR"/>
          </a:p>
        </p:txBody>
      </p:sp>
      <p:sp>
        <p:nvSpPr>
          <p:cNvPr id="8" name="Rectangle 155"/>
          <p:cNvSpPr>
            <a:spLocks noGrp="1" noChangeArrowheads="1"/>
          </p:cNvSpPr>
          <p:nvPr>
            <p:ph type="ftr" sz="quarter" idx="11"/>
          </p:nvPr>
        </p:nvSpPr>
        <p:spPr>
          <a:ln/>
        </p:spPr>
        <p:txBody>
          <a:bodyPr/>
          <a:lstStyle>
            <a:lvl1pPr>
              <a:defRPr/>
            </a:lvl1pPr>
          </a:lstStyle>
          <a:p>
            <a:pPr>
              <a:defRPr/>
            </a:pPr>
            <a:endParaRPr lang="fr-FR"/>
          </a:p>
        </p:txBody>
      </p:sp>
      <p:sp>
        <p:nvSpPr>
          <p:cNvPr id="9" name="Rectangle 156"/>
          <p:cNvSpPr>
            <a:spLocks noGrp="1" noChangeArrowheads="1"/>
          </p:cNvSpPr>
          <p:nvPr>
            <p:ph type="sldNum" sz="quarter" idx="12"/>
          </p:nvPr>
        </p:nvSpPr>
        <p:spPr>
          <a:ln/>
        </p:spPr>
        <p:txBody>
          <a:bodyPr/>
          <a:lstStyle>
            <a:lvl1pPr>
              <a:defRPr/>
            </a:lvl1pPr>
          </a:lstStyle>
          <a:p>
            <a:pPr>
              <a:defRPr/>
            </a:pPr>
            <a:fld id="{13C43157-7EC6-4649-B0B0-70031D9CFB0F}"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154"/>
          <p:cNvSpPr>
            <a:spLocks noGrp="1" noChangeArrowheads="1"/>
          </p:cNvSpPr>
          <p:nvPr>
            <p:ph type="dt" sz="half" idx="10"/>
          </p:nvPr>
        </p:nvSpPr>
        <p:spPr>
          <a:ln/>
        </p:spPr>
        <p:txBody>
          <a:bodyPr/>
          <a:lstStyle>
            <a:lvl1pPr>
              <a:defRPr/>
            </a:lvl1pPr>
          </a:lstStyle>
          <a:p>
            <a:pPr>
              <a:defRPr/>
            </a:pPr>
            <a:endParaRPr lang="fr-FR"/>
          </a:p>
        </p:txBody>
      </p:sp>
      <p:sp>
        <p:nvSpPr>
          <p:cNvPr id="4" name="Rectangle 155"/>
          <p:cNvSpPr>
            <a:spLocks noGrp="1" noChangeArrowheads="1"/>
          </p:cNvSpPr>
          <p:nvPr>
            <p:ph type="ftr" sz="quarter" idx="11"/>
          </p:nvPr>
        </p:nvSpPr>
        <p:spPr>
          <a:ln/>
        </p:spPr>
        <p:txBody>
          <a:bodyPr/>
          <a:lstStyle>
            <a:lvl1pPr>
              <a:defRPr/>
            </a:lvl1pPr>
          </a:lstStyle>
          <a:p>
            <a:pPr>
              <a:defRPr/>
            </a:pPr>
            <a:endParaRPr lang="fr-FR"/>
          </a:p>
        </p:txBody>
      </p:sp>
      <p:sp>
        <p:nvSpPr>
          <p:cNvPr id="5" name="Rectangle 156"/>
          <p:cNvSpPr>
            <a:spLocks noGrp="1" noChangeArrowheads="1"/>
          </p:cNvSpPr>
          <p:nvPr>
            <p:ph type="sldNum" sz="quarter" idx="12"/>
          </p:nvPr>
        </p:nvSpPr>
        <p:spPr>
          <a:ln/>
        </p:spPr>
        <p:txBody>
          <a:bodyPr/>
          <a:lstStyle>
            <a:lvl1pPr>
              <a:defRPr/>
            </a:lvl1pPr>
          </a:lstStyle>
          <a:p>
            <a:pPr>
              <a:defRPr/>
            </a:pPr>
            <a:fld id="{CC10D1F4-498E-46CB-8633-B7C375CB8097}"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fr-FR"/>
          </a:p>
        </p:txBody>
      </p:sp>
      <p:sp>
        <p:nvSpPr>
          <p:cNvPr id="3" name="Rectangle 155"/>
          <p:cNvSpPr>
            <a:spLocks noGrp="1" noChangeArrowheads="1"/>
          </p:cNvSpPr>
          <p:nvPr>
            <p:ph type="ftr" sz="quarter" idx="11"/>
          </p:nvPr>
        </p:nvSpPr>
        <p:spPr>
          <a:ln/>
        </p:spPr>
        <p:txBody>
          <a:bodyPr/>
          <a:lstStyle>
            <a:lvl1pPr>
              <a:defRPr/>
            </a:lvl1pPr>
          </a:lstStyle>
          <a:p>
            <a:pPr>
              <a:defRPr/>
            </a:pPr>
            <a:endParaRPr lang="fr-FR"/>
          </a:p>
        </p:txBody>
      </p:sp>
      <p:sp>
        <p:nvSpPr>
          <p:cNvPr id="4" name="Rectangle 156"/>
          <p:cNvSpPr>
            <a:spLocks noGrp="1" noChangeArrowheads="1"/>
          </p:cNvSpPr>
          <p:nvPr>
            <p:ph type="sldNum" sz="quarter" idx="12"/>
          </p:nvPr>
        </p:nvSpPr>
        <p:spPr>
          <a:ln/>
        </p:spPr>
        <p:txBody>
          <a:bodyPr/>
          <a:lstStyle>
            <a:lvl1pPr>
              <a:defRPr/>
            </a:lvl1pPr>
          </a:lstStyle>
          <a:p>
            <a:pPr>
              <a:defRPr/>
            </a:pPr>
            <a:fld id="{122F69CC-030D-40EE-834B-0A3BF343A5D3}"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66D3E168-D08C-49CA-BF6B-B1D8487EBF1C}"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154"/>
          <p:cNvSpPr>
            <a:spLocks noGrp="1" noChangeArrowheads="1"/>
          </p:cNvSpPr>
          <p:nvPr>
            <p:ph type="dt" sz="half" idx="10"/>
          </p:nvPr>
        </p:nvSpPr>
        <p:spPr>
          <a:ln/>
        </p:spPr>
        <p:txBody>
          <a:bodyPr/>
          <a:lstStyle>
            <a:lvl1pPr>
              <a:defRPr/>
            </a:lvl1pPr>
          </a:lstStyle>
          <a:p>
            <a:pPr>
              <a:defRPr/>
            </a:pPr>
            <a:endParaRPr lang="fr-FR"/>
          </a:p>
        </p:txBody>
      </p:sp>
      <p:sp>
        <p:nvSpPr>
          <p:cNvPr id="6" name="Rectangle 155"/>
          <p:cNvSpPr>
            <a:spLocks noGrp="1" noChangeArrowheads="1"/>
          </p:cNvSpPr>
          <p:nvPr>
            <p:ph type="ftr" sz="quarter" idx="11"/>
          </p:nvPr>
        </p:nvSpPr>
        <p:spPr>
          <a:ln/>
        </p:spPr>
        <p:txBody>
          <a:bodyPr/>
          <a:lstStyle>
            <a:lvl1pPr>
              <a:defRPr/>
            </a:lvl1pPr>
          </a:lstStyle>
          <a:p>
            <a:pPr>
              <a:defRPr/>
            </a:pPr>
            <a:endParaRPr lang="fr-FR"/>
          </a:p>
        </p:txBody>
      </p:sp>
      <p:sp>
        <p:nvSpPr>
          <p:cNvPr id="7" name="Rectangle 156"/>
          <p:cNvSpPr>
            <a:spLocks noGrp="1" noChangeArrowheads="1"/>
          </p:cNvSpPr>
          <p:nvPr>
            <p:ph type="sldNum" sz="quarter" idx="12"/>
          </p:nvPr>
        </p:nvSpPr>
        <p:spPr>
          <a:ln/>
        </p:spPr>
        <p:txBody>
          <a:bodyPr/>
          <a:lstStyle>
            <a:lvl1pPr>
              <a:defRPr/>
            </a:lvl1pPr>
          </a:lstStyle>
          <a:p>
            <a:pPr>
              <a:defRPr/>
            </a:pPr>
            <a:fld id="{870A00C3-6C98-455B-A624-6B5595B9EE92}"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422400"/>
            <a:ext cx="9147175" cy="5435600"/>
            <a:chOff x="0" y="896"/>
            <a:chExt cx="5762" cy="3424"/>
          </a:xfrm>
        </p:grpSpPr>
        <p:grpSp>
          <p:nvGrpSpPr>
            <p:cNvPr id="3080" name="Group 3"/>
            <p:cNvGrpSpPr>
              <a:grpSpLocks/>
            </p:cNvGrpSpPr>
            <p:nvPr userDrawn="1"/>
          </p:nvGrpSpPr>
          <p:grpSpPr bwMode="auto">
            <a:xfrm>
              <a:off x="20" y="896"/>
              <a:ext cx="5742" cy="3424"/>
              <a:chOff x="20" y="896"/>
              <a:chExt cx="5742" cy="3424"/>
            </a:xfrm>
          </p:grpSpPr>
          <p:sp>
            <p:nvSpPr>
              <p:cNvPr id="381956" name="Freeform 4"/>
              <p:cNvSpPr>
                <a:spLocks/>
              </p:cNvSpPr>
              <p:nvPr userDrawn="1"/>
            </p:nvSpPr>
            <p:spPr bwMode="hidden">
              <a:xfrm>
                <a:off x="1399" y="1116"/>
                <a:ext cx="2815" cy="2110"/>
              </a:xfrm>
              <a:custGeom>
                <a:avLst/>
                <a:gdLst/>
                <a:ahLst/>
                <a:cxnLst>
                  <a:cxn ang="0">
                    <a:pos x="950" y="85"/>
                  </a:cxn>
                  <a:cxn ang="0">
                    <a:pos x="628" y="438"/>
                  </a:cxn>
                  <a:cxn ang="0">
                    <a:pos x="66" y="471"/>
                  </a:cxn>
                  <a:cxn ang="0">
                    <a:pos x="0" y="627"/>
                  </a:cxn>
                  <a:cxn ang="0">
                    <a:pos x="372" y="1026"/>
                  </a:cxn>
                  <a:cxn ang="0">
                    <a:pos x="611" y="902"/>
                  </a:cxn>
                  <a:cxn ang="0">
                    <a:pos x="992" y="1085"/>
                  </a:cxn>
                  <a:cxn ang="0">
                    <a:pos x="1116" y="1339"/>
                  </a:cxn>
                  <a:cxn ang="0">
                    <a:pos x="1083" y="1450"/>
                  </a:cxn>
                  <a:cxn ang="0">
                    <a:pos x="1124" y="1659"/>
                  </a:cxn>
                  <a:cxn ang="0">
                    <a:pos x="1149" y="1999"/>
                  </a:cxn>
                  <a:cxn ang="0">
                    <a:pos x="1463" y="2110"/>
                  </a:cxn>
                  <a:cxn ang="0">
                    <a:pos x="1686" y="2025"/>
                  </a:cxn>
                  <a:cxn ang="0">
                    <a:pos x="1603" y="1777"/>
                  </a:cxn>
                  <a:cxn ang="0">
                    <a:pos x="1991" y="1555"/>
                  </a:cxn>
                  <a:cxn ang="0">
                    <a:pos x="2281" y="1542"/>
                  </a:cxn>
                  <a:cxn ang="0">
                    <a:pos x="2446" y="1359"/>
                  </a:cxn>
                  <a:cxn ang="0">
                    <a:pos x="2361" y="1001"/>
                  </a:cxn>
                  <a:cxn ang="0">
                    <a:pos x="2606" y="893"/>
                  </a:cxn>
                  <a:cxn ang="0">
                    <a:pos x="2815" y="454"/>
                  </a:cxn>
                  <a:cxn ang="0">
                    <a:pos x="2518" y="0"/>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381957" name="Freeform 5"/>
              <p:cNvSpPr>
                <a:spLocks/>
              </p:cNvSpPr>
              <p:nvPr userDrawn="1"/>
            </p:nvSpPr>
            <p:spPr bwMode="hidden">
              <a:xfrm>
                <a:off x="672" y="1116"/>
                <a:ext cx="3966" cy="2366"/>
              </a:xfrm>
              <a:custGeom>
                <a:avLst/>
                <a:gdLst/>
                <a:ahLst/>
                <a:cxnLst>
                  <a:cxn ang="0">
                    <a:pos x="1423" y="65"/>
                  </a:cxn>
                  <a:cxn ang="0">
                    <a:pos x="1148" y="262"/>
                  </a:cxn>
                  <a:cxn ang="0">
                    <a:pos x="934" y="216"/>
                  </a:cxn>
                  <a:cxn ang="0">
                    <a:pos x="529" y="314"/>
                  </a:cxn>
                  <a:cxn ang="0">
                    <a:pos x="174" y="327"/>
                  </a:cxn>
                  <a:cxn ang="0">
                    <a:pos x="0" y="628"/>
                  </a:cxn>
                  <a:cxn ang="0">
                    <a:pos x="91" y="726"/>
                  </a:cxn>
                  <a:cxn ang="0">
                    <a:pos x="231" y="654"/>
                  </a:cxn>
                  <a:cxn ang="0">
                    <a:pos x="430" y="687"/>
                  </a:cxn>
                  <a:cxn ang="0">
                    <a:pos x="504" y="850"/>
                  </a:cxn>
                  <a:cxn ang="0">
                    <a:pos x="347" y="1020"/>
                  </a:cxn>
                  <a:cxn ang="0">
                    <a:pos x="529" y="1144"/>
                  </a:cxn>
                  <a:cxn ang="0">
                    <a:pos x="727" y="1105"/>
                  </a:cxn>
                  <a:cxn ang="0">
                    <a:pos x="901" y="1216"/>
                  </a:cxn>
                  <a:cxn ang="0">
                    <a:pos x="1256" y="1229"/>
                  </a:cxn>
                  <a:cxn ang="0">
                    <a:pos x="1611" y="1425"/>
                  </a:cxn>
                  <a:cxn ang="0">
                    <a:pos x="1694" y="1673"/>
                  </a:cxn>
                  <a:cxn ang="0">
                    <a:pos x="1619" y="2118"/>
                  </a:cxn>
                  <a:cxn ang="0">
                    <a:pos x="1694" y="2268"/>
                  </a:cxn>
                  <a:cxn ang="0">
                    <a:pos x="2132" y="2242"/>
                  </a:cxn>
                  <a:cxn ang="0">
                    <a:pos x="2289" y="2366"/>
                  </a:cxn>
                  <a:cxn ang="0">
                    <a:pos x="2594" y="2046"/>
                  </a:cxn>
                  <a:cxn ang="0">
                    <a:pos x="2537" y="1817"/>
                  </a:cxn>
                  <a:cxn ang="0">
                    <a:pos x="2818" y="1673"/>
                  </a:cxn>
                  <a:cxn ang="0">
                    <a:pos x="3016" y="1719"/>
                  </a:cxn>
                  <a:cxn ang="0">
                    <a:pos x="3280" y="1615"/>
                  </a:cxn>
                  <a:cxn ang="0">
                    <a:pos x="3405" y="1174"/>
                  </a:cxn>
                  <a:cxn ang="0">
                    <a:pos x="3643" y="922"/>
                  </a:cxn>
                  <a:cxn ang="0">
                    <a:pos x="3966" y="896"/>
                  </a:cxn>
                  <a:cxn ang="0">
                    <a:pos x="3908" y="733"/>
                  </a:cxn>
                  <a:cxn ang="0">
                    <a:pos x="3669" y="563"/>
                  </a:cxn>
                  <a:cxn ang="0">
                    <a:pos x="3817" y="210"/>
                  </a:cxn>
                  <a:cxn ang="0">
                    <a:pos x="3590" y="0"/>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381958" name="Freeform 6"/>
              <p:cNvSpPr>
                <a:spLocks/>
              </p:cNvSpPr>
              <p:nvPr userDrawn="1"/>
            </p:nvSpPr>
            <p:spPr bwMode="hidden">
              <a:xfrm>
                <a:off x="20" y="1069"/>
                <a:ext cx="5732" cy="3107"/>
              </a:xfrm>
              <a:custGeom>
                <a:avLst/>
                <a:gdLst/>
                <a:ahLst/>
                <a:cxnLst>
                  <a:cxn ang="0">
                    <a:pos x="81" y="0"/>
                  </a:cxn>
                  <a:cxn ang="0">
                    <a:pos x="133" y="328"/>
                  </a:cxn>
                  <a:cxn ang="0">
                    <a:pos x="0" y="666"/>
                  </a:cxn>
                  <a:cxn ang="0">
                    <a:pos x="83" y="1221"/>
                  </a:cxn>
                  <a:cxn ang="0">
                    <a:pos x="413" y="1515"/>
                  </a:cxn>
                  <a:cxn ang="0">
                    <a:pos x="881" y="1700"/>
                  </a:cxn>
                  <a:cxn ang="0">
                    <a:pos x="1440" y="1651"/>
                  </a:cxn>
                  <a:cxn ang="0">
                    <a:pos x="1755" y="1940"/>
                  </a:cxn>
                  <a:cxn ang="0">
                    <a:pos x="1653" y="2126"/>
                  </a:cxn>
                  <a:cxn ang="0">
                    <a:pos x="1136" y="2142"/>
                  </a:cxn>
                  <a:cxn ang="0">
                    <a:pos x="911" y="2021"/>
                  </a:cxn>
                  <a:cxn ang="0">
                    <a:pos x="739" y="2142"/>
                  </a:cxn>
                  <a:cxn ang="0">
                    <a:pos x="954" y="2524"/>
                  </a:cxn>
                  <a:cxn ang="0">
                    <a:pos x="973" y="2905"/>
                  </a:cxn>
                  <a:cxn ang="0">
                    <a:pos x="1511" y="3107"/>
                  </a:cxn>
                  <a:cxn ang="0">
                    <a:pos x="1644" y="2922"/>
                  </a:cxn>
                  <a:cxn ang="0">
                    <a:pos x="2077" y="2797"/>
                  </a:cxn>
                  <a:cxn ang="0">
                    <a:pos x="2610" y="2962"/>
                  </a:cxn>
                  <a:cxn ang="0">
                    <a:pos x="3222" y="2812"/>
                  </a:cxn>
                  <a:cxn ang="0">
                    <a:pos x="3443" y="2922"/>
                  </a:cxn>
                  <a:cxn ang="0">
                    <a:pos x="3861" y="2648"/>
                  </a:cxn>
                  <a:cxn ang="0">
                    <a:pos x="4125" y="2311"/>
                  </a:cxn>
                  <a:cxn ang="0">
                    <a:pos x="4369" y="2318"/>
                  </a:cxn>
                  <a:cxn ang="0">
                    <a:pos x="4554" y="2445"/>
                  </a:cxn>
                  <a:cxn ang="0">
                    <a:pos x="5015" y="2142"/>
                  </a:cxn>
                  <a:cxn ang="0">
                    <a:pos x="5404" y="2185"/>
                  </a:cxn>
                  <a:cxn ang="0">
                    <a:pos x="5732" y="2069"/>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381959" name="Freeform 7"/>
              <p:cNvSpPr>
                <a:spLocks/>
              </p:cNvSpPr>
              <p:nvPr userDrawn="1"/>
            </p:nvSpPr>
            <p:spPr bwMode="hidden">
              <a:xfrm>
                <a:off x="242" y="1145"/>
                <a:ext cx="5512" cy="2760"/>
              </a:xfrm>
              <a:custGeom>
                <a:avLst/>
                <a:gdLst/>
                <a:ahLst/>
                <a:cxnLst>
                  <a:cxn ang="0">
                    <a:pos x="240" y="0"/>
                  </a:cxn>
                  <a:cxn ang="0">
                    <a:pos x="0" y="336"/>
                  </a:cxn>
                  <a:cxn ang="0">
                    <a:pos x="82" y="821"/>
                  </a:cxn>
                  <a:cxn ang="0">
                    <a:pos x="243" y="873"/>
                  </a:cxn>
                  <a:cxn ang="0">
                    <a:pos x="473" y="1087"/>
                  </a:cxn>
                  <a:cxn ang="0">
                    <a:pos x="557" y="1441"/>
                  </a:cxn>
                  <a:cxn ang="0">
                    <a:pos x="839" y="1499"/>
                  </a:cxn>
                  <a:cxn ang="0">
                    <a:pos x="1258" y="1349"/>
                  </a:cxn>
                  <a:cxn ang="0">
                    <a:pos x="1307" y="1493"/>
                  </a:cxn>
                  <a:cxn ang="0">
                    <a:pos x="1621" y="1513"/>
                  </a:cxn>
                  <a:cxn ang="0">
                    <a:pos x="1862" y="1865"/>
                  </a:cxn>
                  <a:cxn ang="0">
                    <a:pos x="1668" y="2166"/>
                  </a:cxn>
                  <a:cxn ang="0">
                    <a:pos x="1308" y="2217"/>
                  </a:cxn>
                  <a:cxn ang="0">
                    <a:pos x="992" y="2172"/>
                  </a:cxn>
                  <a:cxn ang="0">
                    <a:pos x="903" y="2244"/>
                  </a:cxn>
                  <a:cxn ang="0">
                    <a:pos x="1008" y="2415"/>
                  </a:cxn>
                  <a:cxn ang="0">
                    <a:pos x="992" y="2538"/>
                  </a:cxn>
                  <a:cxn ang="0">
                    <a:pos x="1137" y="2760"/>
                  </a:cxn>
                  <a:cxn ang="0">
                    <a:pos x="1661" y="2623"/>
                  </a:cxn>
                  <a:cxn ang="0">
                    <a:pos x="1725" y="2492"/>
                  </a:cxn>
                  <a:cxn ang="0">
                    <a:pos x="1895" y="2551"/>
                  </a:cxn>
                  <a:cxn ang="0">
                    <a:pos x="2338" y="2448"/>
                  </a:cxn>
                  <a:cxn ang="0">
                    <a:pos x="2443" y="2714"/>
                  </a:cxn>
                  <a:cxn ang="0">
                    <a:pos x="2870" y="2541"/>
                  </a:cxn>
                  <a:cxn ang="0">
                    <a:pos x="3264" y="2591"/>
                  </a:cxn>
                  <a:cxn ang="0">
                    <a:pos x="3522" y="2427"/>
                  </a:cxn>
                  <a:cxn ang="0">
                    <a:pos x="3594" y="2081"/>
                  </a:cxn>
                  <a:cxn ang="0">
                    <a:pos x="4013" y="2087"/>
                  </a:cxn>
                  <a:cxn ang="0">
                    <a:pos x="4070" y="1924"/>
                  </a:cxn>
                  <a:cxn ang="0">
                    <a:pos x="4239" y="1931"/>
                  </a:cxn>
                  <a:cxn ang="0">
                    <a:pos x="4465" y="2094"/>
                  </a:cxn>
                  <a:cxn ang="0">
                    <a:pos x="4836" y="1814"/>
                  </a:cxn>
                  <a:cxn ang="0">
                    <a:pos x="5225" y="1785"/>
                  </a:cxn>
                  <a:cxn ang="0">
                    <a:pos x="5367" y="1571"/>
                  </a:cxn>
                  <a:cxn ang="0">
                    <a:pos x="5512" y="1585"/>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381960" name="Freeform 8"/>
              <p:cNvSpPr>
                <a:spLocks/>
              </p:cNvSpPr>
              <p:nvPr userDrawn="1"/>
            </p:nvSpPr>
            <p:spPr bwMode="hidden">
              <a:xfrm>
                <a:off x="4840" y="984"/>
                <a:ext cx="790" cy="1189"/>
              </a:xfrm>
              <a:custGeom>
                <a:avLst/>
                <a:gdLst/>
                <a:ahLst/>
                <a:cxnLst>
                  <a:cxn ang="0">
                    <a:pos x="139" y="0"/>
                  </a:cxn>
                  <a:cxn ang="0">
                    <a:pos x="210" y="233"/>
                  </a:cxn>
                  <a:cxn ang="0">
                    <a:pos x="159" y="643"/>
                  </a:cxn>
                  <a:cxn ang="0">
                    <a:pos x="454" y="771"/>
                  </a:cxn>
                  <a:cxn ang="0">
                    <a:pos x="605" y="1046"/>
                  </a:cxn>
                  <a:cxn ang="0">
                    <a:pos x="790" y="1189"/>
                  </a:cxn>
                  <a:cxn ang="0">
                    <a:pos x="540" y="1111"/>
                  </a:cxn>
                  <a:cxn ang="0">
                    <a:pos x="363" y="883"/>
                  </a:cxn>
                  <a:cxn ang="0">
                    <a:pos x="139" y="852"/>
                  </a:cxn>
                  <a:cxn ang="0">
                    <a:pos x="0" y="499"/>
                  </a:cxn>
                  <a:cxn ang="0">
                    <a:pos x="48" y="209"/>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p:spPr>
            <p:txBody>
              <a:bodyPr/>
              <a:lstStyle/>
              <a:p>
                <a:pPr>
                  <a:defRPr/>
                </a:pPr>
                <a:endParaRPr lang="fr-FR"/>
              </a:p>
            </p:txBody>
          </p:sp>
          <p:sp>
            <p:nvSpPr>
              <p:cNvPr id="381961" name="Freeform 9"/>
              <p:cNvSpPr>
                <a:spLocks/>
              </p:cNvSpPr>
              <p:nvPr userDrawn="1"/>
            </p:nvSpPr>
            <p:spPr bwMode="hidden">
              <a:xfrm>
                <a:off x="5173" y="896"/>
                <a:ext cx="579" cy="1117"/>
              </a:xfrm>
              <a:custGeom>
                <a:avLst/>
                <a:gdLst/>
                <a:ahLst/>
                <a:cxnLst>
                  <a:cxn ang="0">
                    <a:pos x="0" y="0"/>
                  </a:cxn>
                  <a:cxn ang="0">
                    <a:pos x="128" y="328"/>
                  </a:cxn>
                  <a:cxn ang="0">
                    <a:pos x="9" y="659"/>
                  </a:cxn>
                  <a:cxn ang="0">
                    <a:pos x="40" y="763"/>
                  </a:cxn>
                  <a:cxn ang="0">
                    <a:pos x="234" y="739"/>
                  </a:cxn>
                  <a:cxn ang="0">
                    <a:pos x="344" y="1055"/>
                  </a:cxn>
                  <a:cxn ang="0">
                    <a:pos x="579" y="1117"/>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381962" name="Freeform 10"/>
              <p:cNvSpPr>
                <a:spLocks/>
              </p:cNvSpPr>
              <p:nvPr userDrawn="1"/>
            </p:nvSpPr>
            <p:spPr bwMode="hidden">
              <a:xfrm>
                <a:off x="3291" y="968"/>
                <a:ext cx="2471" cy="2396"/>
              </a:xfrm>
              <a:custGeom>
                <a:avLst/>
                <a:gdLst/>
                <a:ahLst/>
                <a:cxnLst>
                  <a:cxn ang="0">
                    <a:pos x="1118" y="0"/>
                  </a:cxn>
                  <a:cxn ang="0">
                    <a:pos x="1179" y="225"/>
                  </a:cxn>
                  <a:cxn ang="0">
                    <a:pos x="1393" y="339"/>
                  </a:cxn>
                  <a:cxn ang="0">
                    <a:pos x="1404" y="548"/>
                  </a:cxn>
                  <a:cxn ang="0">
                    <a:pos x="1342" y="732"/>
                  </a:cxn>
                  <a:cxn ang="0">
                    <a:pos x="1434" y="925"/>
                  </a:cxn>
                  <a:cxn ang="0">
                    <a:pos x="1455" y="1109"/>
                  </a:cxn>
                  <a:cxn ang="0">
                    <a:pos x="1311" y="1142"/>
                  </a:cxn>
                  <a:cxn ang="0">
                    <a:pos x="926" y="1384"/>
                  </a:cxn>
                  <a:cxn ang="0">
                    <a:pos x="975" y="1456"/>
                  </a:cxn>
                  <a:cxn ang="0">
                    <a:pos x="956" y="1624"/>
                  </a:cxn>
                  <a:cxn ang="0">
                    <a:pos x="782" y="1817"/>
                  </a:cxn>
                  <a:cxn ang="0">
                    <a:pos x="539" y="1978"/>
                  </a:cxn>
                  <a:cxn ang="0">
                    <a:pos x="152" y="2026"/>
                  </a:cxn>
                  <a:cxn ang="0">
                    <a:pos x="19" y="2251"/>
                  </a:cxn>
                  <a:cxn ang="0">
                    <a:pos x="0" y="2396"/>
                  </a:cxn>
                  <a:cxn ang="0">
                    <a:pos x="213" y="2179"/>
                  </a:cxn>
                  <a:cxn ang="0">
                    <a:pos x="629" y="2090"/>
                  </a:cxn>
                  <a:cxn ang="0">
                    <a:pos x="894" y="1906"/>
                  </a:cxn>
                  <a:cxn ang="0">
                    <a:pos x="1230" y="1986"/>
                  </a:cxn>
                  <a:cxn ang="0">
                    <a:pos x="1668" y="1906"/>
                  </a:cxn>
                  <a:cxn ang="0">
                    <a:pos x="1983" y="1745"/>
                  </a:cxn>
                  <a:cxn ang="0">
                    <a:pos x="2014" y="1600"/>
                  </a:cxn>
                  <a:cxn ang="0">
                    <a:pos x="2237" y="1496"/>
                  </a:cxn>
                  <a:cxn ang="0">
                    <a:pos x="2359" y="1552"/>
                  </a:cxn>
                  <a:cxn ang="0">
                    <a:pos x="2471" y="1479"/>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p:spPr>
            <p:txBody>
              <a:bodyPr/>
              <a:lstStyle/>
              <a:p>
                <a:pPr>
                  <a:defRPr/>
                </a:pPr>
                <a:endParaRPr lang="fr-FR"/>
              </a:p>
            </p:txBody>
          </p:sp>
          <p:sp>
            <p:nvSpPr>
              <p:cNvPr id="381963" name="Freeform 11"/>
              <p:cNvSpPr>
                <a:spLocks/>
              </p:cNvSpPr>
              <p:nvPr userDrawn="1"/>
            </p:nvSpPr>
            <p:spPr bwMode="hidden">
              <a:xfrm>
                <a:off x="2366" y="1067"/>
                <a:ext cx="1399" cy="1349"/>
              </a:xfrm>
              <a:custGeom>
                <a:avLst/>
                <a:gdLst/>
                <a:ahLst/>
                <a:cxnLst>
                  <a:cxn ang="0">
                    <a:pos x="620" y="155"/>
                  </a:cxn>
                  <a:cxn ang="0">
                    <a:pos x="421" y="155"/>
                  </a:cxn>
                  <a:cxn ang="0">
                    <a:pos x="205" y="507"/>
                  </a:cxn>
                  <a:cxn ang="0">
                    <a:pos x="0" y="673"/>
                  </a:cxn>
                  <a:cxn ang="0">
                    <a:pos x="487" y="783"/>
                  </a:cxn>
                  <a:cxn ang="0">
                    <a:pos x="425" y="1009"/>
                  </a:cxn>
                  <a:cxn ang="0">
                    <a:pos x="617" y="1086"/>
                  </a:cxn>
                  <a:cxn ang="0">
                    <a:pos x="498" y="1349"/>
                  </a:cxn>
                  <a:cxn ang="0">
                    <a:pos x="961" y="1035"/>
                  </a:cxn>
                  <a:cxn ang="0">
                    <a:pos x="926" y="776"/>
                  </a:cxn>
                  <a:cxn ang="0">
                    <a:pos x="1181" y="749"/>
                  </a:cxn>
                  <a:cxn ang="0">
                    <a:pos x="1399" y="601"/>
                  </a:cxn>
                  <a:cxn ang="0">
                    <a:pos x="1315" y="416"/>
                  </a:cxn>
                  <a:cxn ang="0">
                    <a:pos x="1341" y="196"/>
                  </a:cxn>
                  <a:cxn ang="0">
                    <a:pos x="1171" y="164"/>
                  </a:cxn>
                  <a:cxn ang="0">
                    <a:pos x="928" y="0"/>
                  </a:cxn>
                  <a:cxn ang="0">
                    <a:pos x="620" y="155"/>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381964" name="Freeform 12"/>
              <p:cNvSpPr>
                <a:spLocks/>
              </p:cNvSpPr>
              <p:nvPr userDrawn="1"/>
            </p:nvSpPr>
            <p:spPr bwMode="hidden">
              <a:xfrm>
                <a:off x="4275" y="2031"/>
                <a:ext cx="1256" cy="810"/>
              </a:xfrm>
              <a:custGeom>
                <a:avLst/>
                <a:gdLst/>
                <a:ahLst/>
                <a:cxnLst>
                  <a:cxn ang="0">
                    <a:pos x="719" y="183"/>
                  </a:cxn>
                  <a:cxn ang="0">
                    <a:pos x="760" y="33"/>
                  </a:cxn>
                  <a:cxn ang="0">
                    <a:pos x="884" y="0"/>
                  </a:cxn>
                  <a:cxn ang="0">
                    <a:pos x="983" y="78"/>
                  </a:cxn>
                  <a:cxn ang="0">
                    <a:pos x="1082" y="248"/>
                  </a:cxn>
                  <a:cxn ang="0">
                    <a:pos x="1256" y="229"/>
                  </a:cxn>
                  <a:cxn ang="0">
                    <a:pos x="1248" y="359"/>
                  </a:cxn>
                  <a:cxn ang="0">
                    <a:pos x="1016" y="431"/>
                  </a:cxn>
                  <a:cxn ang="0">
                    <a:pos x="879" y="417"/>
                  </a:cxn>
                  <a:cxn ang="0">
                    <a:pos x="719" y="481"/>
                  </a:cxn>
                  <a:cxn ang="0">
                    <a:pos x="591" y="633"/>
                  </a:cxn>
                  <a:cxn ang="0">
                    <a:pos x="423" y="537"/>
                  </a:cxn>
                  <a:cxn ang="0">
                    <a:pos x="256" y="810"/>
                  </a:cxn>
                  <a:cxn ang="0">
                    <a:pos x="66" y="764"/>
                  </a:cxn>
                  <a:cxn ang="0">
                    <a:pos x="0" y="601"/>
                  </a:cxn>
                  <a:cxn ang="0">
                    <a:pos x="157" y="483"/>
                  </a:cxn>
                  <a:cxn ang="0">
                    <a:pos x="248" y="281"/>
                  </a:cxn>
                  <a:cxn ang="0">
                    <a:pos x="438" y="150"/>
                  </a:cxn>
                  <a:cxn ang="0">
                    <a:pos x="719" y="189"/>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381965" name="Freeform 13"/>
              <p:cNvSpPr>
                <a:spLocks/>
              </p:cNvSpPr>
              <p:nvPr userDrawn="1"/>
            </p:nvSpPr>
            <p:spPr bwMode="hidden">
              <a:xfrm>
                <a:off x="2914" y="3476"/>
                <a:ext cx="2848" cy="788"/>
              </a:xfrm>
              <a:custGeom>
                <a:avLst/>
                <a:gdLst/>
                <a:ahLst/>
                <a:cxnLst>
                  <a:cxn ang="0">
                    <a:pos x="2838" y="16"/>
                  </a:cxn>
                  <a:cxn ang="0">
                    <a:pos x="2493" y="0"/>
                  </a:cxn>
                  <a:cxn ang="0">
                    <a:pos x="2278" y="81"/>
                  </a:cxn>
                  <a:cxn ang="0">
                    <a:pos x="1936" y="44"/>
                  </a:cxn>
                  <a:cxn ang="0">
                    <a:pos x="1739" y="354"/>
                  </a:cxn>
                  <a:cxn ang="0">
                    <a:pos x="1600" y="212"/>
                  </a:cxn>
                  <a:cxn ang="0">
                    <a:pos x="1352" y="308"/>
                  </a:cxn>
                  <a:cxn ang="0">
                    <a:pos x="1445" y="515"/>
                  </a:cxn>
                  <a:cxn ang="0">
                    <a:pos x="1072" y="412"/>
                  </a:cxn>
                  <a:cxn ang="0">
                    <a:pos x="888" y="540"/>
                  </a:cxn>
                  <a:cxn ang="0">
                    <a:pos x="0" y="660"/>
                  </a:cxn>
                  <a:cxn ang="0">
                    <a:pos x="288" y="788"/>
                  </a:cxn>
                  <a:cxn ang="0">
                    <a:pos x="1040" y="676"/>
                  </a:cxn>
                  <a:cxn ang="0">
                    <a:pos x="1272" y="748"/>
                  </a:cxn>
                  <a:cxn ang="0">
                    <a:pos x="2096" y="691"/>
                  </a:cxn>
                  <a:cxn ang="0">
                    <a:pos x="2320" y="748"/>
                  </a:cxn>
                  <a:cxn ang="0">
                    <a:pos x="2456" y="596"/>
                  </a:cxn>
                  <a:cxn ang="0">
                    <a:pos x="2712" y="716"/>
                  </a:cxn>
                  <a:cxn ang="0">
                    <a:pos x="2716" y="339"/>
                  </a:cxn>
                  <a:cxn ang="0">
                    <a:pos x="2848" y="258"/>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381966" name="Freeform 14"/>
              <p:cNvSpPr>
                <a:spLocks/>
              </p:cNvSpPr>
              <p:nvPr userDrawn="1"/>
            </p:nvSpPr>
            <p:spPr bwMode="hidden">
              <a:xfrm>
                <a:off x="5443" y="922"/>
                <a:ext cx="319" cy="854"/>
              </a:xfrm>
              <a:custGeom>
                <a:avLst/>
                <a:gdLst/>
                <a:ahLst/>
                <a:cxnLst>
                  <a:cxn ang="0">
                    <a:pos x="0" y="0"/>
                  </a:cxn>
                  <a:cxn ang="0">
                    <a:pos x="106" y="313"/>
                  </a:cxn>
                  <a:cxn ang="0">
                    <a:pos x="106" y="634"/>
                  </a:cxn>
                  <a:cxn ang="0">
                    <a:pos x="268" y="854"/>
                  </a:cxn>
                  <a:cxn ang="0">
                    <a:pos x="278" y="577"/>
                  </a:cxn>
                  <a:cxn ang="0">
                    <a:pos x="238" y="400"/>
                  </a:cxn>
                  <a:cxn ang="0">
                    <a:pos x="319" y="240"/>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381967" name="Freeform 15"/>
              <p:cNvSpPr>
                <a:spLocks/>
              </p:cNvSpPr>
              <p:nvPr userDrawn="1"/>
            </p:nvSpPr>
            <p:spPr bwMode="hidden">
              <a:xfrm>
                <a:off x="4954" y="3568"/>
                <a:ext cx="646" cy="392"/>
              </a:xfrm>
              <a:custGeom>
                <a:avLst/>
                <a:gdLst/>
                <a:ahLst/>
                <a:cxnLst>
                  <a:cxn ang="0">
                    <a:pos x="504" y="0"/>
                  </a:cxn>
                  <a:cxn ang="0">
                    <a:pos x="320" y="61"/>
                  </a:cxn>
                  <a:cxn ang="0">
                    <a:pos x="238" y="109"/>
                  </a:cxn>
                  <a:cxn ang="0">
                    <a:pos x="144" y="216"/>
                  </a:cxn>
                  <a:cxn ang="0">
                    <a:pos x="0" y="392"/>
                  </a:cxn>
                  <a:cxn ang="0">
                    <a:pos x="360" y="263"/>
                  </a:cxn>
                  <a:cxn ang="0">
                    <a:pos x="432" y="182"/>
                  </a:cxn>
                  <a:cxn ang="0">
                    <a:pos x="646" y="142"/>
                  </a:cxn>
                  <a:cxn ang="0">
                    <a:pos x="504" y="0"/>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p:spPr>
            <p:txBody>
              <a:bodyPr/>
              <a:lstStyle/>
              <a:p>
                <a:pPr>
                  <a:defRPr/>
                </a:pPr>
                <a:endParaRPr lang="fr-FR"/>
              </a:p>
            </p:txBody>
          </p:sp>
          <p:sp>
            <p:nvSpPr>
              <p:cNvPr id="381968" name="Freeform 16"/>
              <p:cNvSpPr>
                <a:spLocks/>
              </p:cNvSpPr>
              <p:nvPr userDrawn="1"/>
            </p:nvSpPr>
            <p:spPr bwMode="hidden">
              <a:xfrm>
                <a:off x="50" y="2400"/>
                <a:ext cx="2736" cy="1920"/>
              </a:xfrm>
              <a:custGeom>
                <a:avLst/>
                <a:gdLst/>
                <a:ahLst/>
                <a:cxnLst>
                  <a:cxn ang="0">
                    <a:pos x="0" y="0"/>
                  </a:cxn>
                  <a:cxn ang="0">
                    <a:pos x="96" y="336"/>
                  </a:cxn>
                  <a:cxn ang="0">
                    <a:pos x="384" y="384"/>
                  </a:cxn>
                  <a:cxn ang="0">
                    <a:pos x="576" y="720"/>
                  </a:cxn>
                  <a:cxn ang="0">
                    <a:pos x="528" y="960"/>
                  </a:cxn>
                  <a:cxn ang="0">
                    <a:pos x="672" y="1104"/>
                  </a:cxn>
                  <a:cxn ang="0">
                    <a:pos x="576" y="1392"/>
                  </a:cxn>
                  <a:cxn ang="0">
                    <a:pos x="624" y="1632"/>
                  </a:cxn>
                  <a:cxn ang="0">
                    <a:pos x="1488" y="1872"/>
                  </a:cxn>
                  <a:cxn ang="0">
                    <a:pos x="1680" y="1728"/>
                  </a:cxn>
                  <a:cxn ang="0">
                    <a:pos x="2208" y="1728"/>
                  </a:cxn>
                  <a:cxn ang="0">
                    <a:pos x="2304" y="1632"/>
                  </a:cxn>
                  <a:cxn ang="0">
                    <a:pos x="2736" y="1872"/>
                  </a:cxn>
                  <a:cxn ang="0">
                    <a:pos x="2640" y="1920"/>
                  </a:cxn>
                  <a:cxn ang="0">
                    <a:pos x="2304" y="1824"/>
                  </a:cxn>
                  <a:cxn ang="0">
                    <a:pos x="2160" y="1872"/>
                  </a:cxn>
                  <a:cxn ang="0">
                    <a:pos x="1632" y="1920"/>
                  </a:cxn>
                  <a:cxn ang="0">
                    <a:pos x="1440" y="1920"/>
                  </a:cxn>
                  <a:cxn ang="0">
                    <a:pos x="480" y="1824"/>
                  </a:cxn>
                  <a:cxn ang="0">
                    <a:pos x="192" y="1872"/>
                  </a:cxn>
                  <a:cxn ang="0">
                    <a:pos x="96" y="1680"/>
                  </a:cxn>
                  <a:cxn ang="0">
                    <a:pos x="288" y="1440"/>
                  </a:cxn>
                  <a:cxn ang="0">
                    <a:pos x="336" y="1104"/>
                  </a:cxn>
                  <a:cxn ang="0">
                    <a:pos x="144" y="864"/>
                  </a:cxn>
                  <a:cxn ang="0">
                    <a:pos x="240" y="624"/>
                  </a:cxn>
                  <a:cxn ang="0">
                    <a:pos x="48" y="528"/>
                  </a:cxn>
                  <a:cxn ang="0">
                    <a:pos x="0" y="0"/>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p:spPr>
            <p:txBody>
              <a:bodyPr/>
              <a:lstStyle/>
              <a:p>
                <a:pPr>
                  <a:defRPr/>
                </a:pPr>
                <a:endParaRPr lang="fr-FR"/>
              </a:p>
            </p:txBody>
          </p:sp>
        </p:grpSp>
        <p:grpSp>
          <p:nvGrpSpPr>
            <p:cNvPr id="3081" name="Group 17"/>
            <p:cNvGrpSpPr>
              <a:grpSpLocks/>
            </p:cNvGrpSpPr>
            <p:nvPr userDrawn="1"/>
          </p:nvGrpSpPr>
          <p:grpSpPr bwMode="auto">
            <a:xfrm>
              <a:off x="0" y="2291"/>
              <a:ext cx="1385" cy="1702"/>
              <a:chOff x="0" y="2291"/>
              <a:chExt cx="1385" cy="1702"/>
            </a:xfrm>
          </p:grpSpPr>
          <p:sp>
            <p:nvSpPr>
              <p:cNvPr id="381970" name="Rectangle 18"/>
              <p:cNvSpPr>
                <a:spLocks noChangeArrowheads="1"/>
              </p:cNvSpPr>
              <p:nvPr userDrawn="1"/>
            </p:nvSpPr>
            <p:spPr bwMode="ltGray">
              <a:xfrm rot="6798887">
                <a:off x="63" y="388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71" name="Rectangle 19"/>
              <p:cNvSpPr>
                <a:spLocks noChangeArrowheads="1"/>
              </p:cNvSpPr>
              <p:nvPr userDrawn="1"/>
            </p:nvSpPr>
            <p:spPr bwMode="ltGray">
              <a:xfrm rot="6798887">
                <a:off x="33" y="388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72" name="Rectangle 20"/>
              <p:cNvSpPr>
                <a:spLocks noChangeArrowheads="1"/>
              </p:cNvSpPr>
              <p:nvPr userDrawn="1"/>
            </p:nvSpPr>
            <p:spPr bwMode="ltGray">
              <a:xfrm rot="6798887">
                <a:off x="7" y="387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73" name="Rectangle 21"/>
              <p:cNvSpPr>
                <a:spLocks noChangeArrowheads="1"/>
              </p:cNvSpPr>
              <p:nvPr userDrawn="1"/>
            </p:nvSpPr>
            <p:spPr bwMode="ltGray">
              <a:xfrm rot="5999912">
                <a:off x="209" y="388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74" name="Rectangle 22"/>
              <p:cNvSpPr>
                <a:spLocks noChangeArrowheads="1"/>
              </p:cNvSpPr>
              <p:nvPr userDrawn="1"/>
            </p:nvSpPr>
            <p:spPr bwMode="ltGray">
              <a:xfrm rot="5999912">
                <a:off x="183" y="388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75" name="Rectangle 23"/>
              <p:cNvSpPr>
                <a:spLocks noChangeArrowheads="1"/>
              </p:cNvSpPr>
              <p:nvPr userDrawn="1"/>
            </p:nvSpPr>
            <p:spPr bwMode="ltGray">
              <a:xfrm rot="6250138">
                <a:off x="153" y="388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76" name="Rectangle 24"/>
              <p:cNvSpPr>
                <a:spLocks noChangeArrowheads="1"/>
              </p:cNvSpPr>
              <p:nvPr userDrawn="1"/>
            </p:nvSpPr>
            <p:spPr bwMode="ltGray">
              <a:xfrm rot="6238076">
                <a:off x="123" y="388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77" name="Rectangle 25"/>
              <p:cNvSpPr>
                <a:spLocks noChangeArrowheads="1"/>
              </p:cNvSpPr>
              <p:nvPr userDrawn="1"/>
            </p:nvSpPr>
            <p:spPr bwMode="ltGray">
              <a:xfrm rot="5380717">
                <a:off x="363" y="386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78" name="Rectangle 26"/>
              <p:cNvSpPr>
                <a:spLocks noChangeArrowheads="1"/>
              </p:cNvSpPr>
              <p:nvPr userDrawn="1"/>
            </p:nvSpPr>
            <p:spPr bwMode="ltGray">
              <a:xfrm rot="5380717">
                <a:off x="333" y="3872"/>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79" name="Rectangle 27"/>
              <p:cNvSpPr>
                <a:spLocks noChangeArrowheads="1"/>
              </p:cNvSpPr>
              <p:nvPr userDrawn="1"/>
            </p:nvSpPr>
            <p:spPr bwMode="ltGray">
              <a:xfrm rot="5583200">
                <a:off x="303" y="387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80" name="Rectangle 28"/>
              <p:cNvSpPr>
                <a:spLocks noChangeArrowheads="1"/>
              </p:cNvSpPr>
              <p:nvPr userDrawn="1"/>
            </p:nvSpPr>
            <p:spPr bwMode="ltGray">
              <a:xfrm rot="5737625">
                <a:off x="271" y="3882"/>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81" name="Rectangle 29"/>
              <p:cNvSpPr>
                <a:spLocks noChangeArrowheads="1"/>
              </p:cNvSpPr>
              <p:nvPr userDrawn="1"/>
            </p:nvSpPr>
            <p:spPr bwMode="ltGray">
              <a:xfrm rot="4715477">
                <a:off x="517" y="382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82" name="Rectangle 30"/>
              <p:cNvSpPr>
                <a:spLocks noChangeArrowheads="1"/>
              </p:cNvSpPr>
              <p:nvPr userDrawn="1"/>
            </p:nvSpPr>
            <p:spPr bwMode="ltGray">
              <a:xfrm rot="4924949">
                <a:off x="486" y="383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83" name="Rectangle 31"/>
              <p:cNvSpPr>
                <a:spLocks noChangeArrowheads="1"/>
              </p:cNvSpPr>
              <p:nvPr userDrawn="1"/>
            </p:nvSpPr>
            <p:spPr bwMode="ltGray">
              <a:xfrm rot="4924949">
                <a:off x="456" y="38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84" name="Rectangle 32"/>
              <p:cNvSpPr>
                <a:spLocks noChangeArrowheads="1"/>
              </p:cNvSpPr>
              <p:nvPr userDrawn="1"/>
            </p:nvSpPr>
            <p:spPr bwMode="ltGray">
              <a:xfrm rot="5041352">
                <a:off x="427" y="385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85" name="Rectangle 33"/>
              <p:cNvSpPr>
                <a:spLocks noChangeArrowheads="1"/>
              </p:cNvSpPr>
              <p:nvPr userDrawn="1"/>
            </p:nvSpPr>
            <p:spPr bwMode="ltGray">
              <a:xfrm rot="3816889">
                <a:off x="664" y="376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86" name="Rectangle 34"/>
              <p:cNvSpPr>
                <a:spLocks noChangeArrowheads="1"/>
              </p:cNvSpPr>
              <p:nvPr userDrawn="1"/>
            </p:nvSpPr>
            <p:spPr bwMode="ltGray">
              <a:xfrm rot="3816889">
                <a:off x="634" y="378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87" name="Rectangle 35"/>
              <p:cNvSpPr>
                <a:spLocks noChangeArrowheads="1"/>
              </p:cNvSpPr>
              <p:nvPr userDrawn="1"/>
            </p:nvSpPr>
            <p:spPr bwMode="ltGray">
              <a:xfrm rot="4104184">
                <a:off x="606" y="3790"/>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88" name="Rectangle 36"/>
              <p:cNvSpPr>
                <a:spLocks noChangeArrowheads="1"/>
              </p:cNvSpPr>
              <p:nvPr userDrawn="1"/>
            </p:nvSpPr>
            <p:spPr bwMode="ltGray">
              <a:xfrm rot="4325343">
                <a:off x="575" y="380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89" name="Rectangle 37"/>
              <p:cNvSpPr>
                <a:spLocks noChangeArrowheads="1"/>
              </p:cNvSpPr>
              <p:nvPr userDrawn="1"/>
            </p:nvSpPr>
            <p:spPr bwMode="ltGray">
              <a:xfrm rot="3368036">
                <a:off x="800" y="368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90" name="Rectangle 38"/>
              <p:cNvSpPr>
                <a:spLocks noChangeArrowheads="1"/>
              </p:cNvSpPr>
              <p:nvPr userDrawn="1"/>
            </p:nvSpPr>
            <p:spPr bwMode="ltGray">
              <a:xfrm rot="3368036">
                <a:off x="772" y="369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91" name="Rectangle 39"/>
              <p:cNvSpPr>
                <a:spLocks noChangeArrowheads="1"/>
              </p:cNvSpPr>
              <p:nvPr userDrawn="1"/>
            </p:nvSpPr>
            <p:spPr bwMode="ltGray">
              <a:xfrm rot="3368036">
                <a:off x="746" y="3716"/>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92" name="Rectangle 40"/>
              <p:cNvSpPr>
                <a:spLocks noChangeArrowheads="1"/>
              </p:cNvSpPr>
              <p:nvPr userDrawn="1"/>
            </p:nvSpPr>
            <p:spPr bwMode="ltGray">
              <a:xfrm rot="3816889">
                <a:off x="717" y="373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93" name="Rectangle 41"/>
              <p:cNvSpPr>
                <a:spLocks noChangeArrowheads="1"/>
              </p:cNvSpPr>
              <p:nvPr userDrawn="1"/>
            </p:nvSpPr>
            <p:spPr bwMode="ltGray">
              <a:xfrm rot="2302266">
                <a:off x="923" y="3587"/>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94" name="Rectangle 42"/>
              <p:cNvSpPr>
                <a:spLocks noChangeArrowheads="1"/>
              </p:cNvSpPr>
              <p:nvPr userDrawn="1"/>
            </p:nvSpPr>
            <p:spPr bwMode="ltGray">
              <a:xfrm rot="2302266">
                <a:off x="899" y="360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95" name="Rectangle 43"/>
              <p:cNvSpPr>
                <a:spLocks noChangeArrowheads="1"/>
              </p:cNvSpPr>
              <p:nvPr userDrawn="1"/>
            </p:nvSpPr>
            <p:spPr bwMode="ltGray">
              <a:xfrm rot="2707562">
                <a:off x="876" y="362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96" name="Rectangle 44"/>
              <p:cNvSpPr>
                <a:spLocks noChangeArrowheads="1"/>
              </p:cNvSpPr>
              <p:nvPr userDrawn="1"/>
            </p:nvSpPr>
            <p:spPr bwMode="ltGray">
              <a:xfrm rot="2707562">
                <a:off x="850" y="3644"/>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97" name="Rectangle 45"/>
              <p:cNvSpPr>
                <a:spLocks noChangeArrowheads="1"/>
              </p:cNvSpPr>
              <p:nvPr userDrawn="1"/>
            </p:nvSpPr>
            <p:spPr bwMode="ltGray">
              <a:xfrm rot="1525830">
                <a:off x="1027" y="3473"/>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98" name="Rectangle 46"/>
              <p:cNvSpPr>
                <a:spLocks noChangeArrowheads="1"/>
              </p:cNvSpPr>
              <p:nvPr userDrawn="1"/>
            </p:nvSpPr>
            <p:spPr bwMode="ltGray">
              <a:xfrm rot="1525830">
                <a:off x="1009" y="3497"/>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1999" name="Rectangle 47"/>
              <p:cNvSpPr>
                <a:spLocks noChangeArrowheads="1"/>
              </p:cNvSpPr>
              <p:nvPr userDrawn="1"/>
            </p:nvSpPr>
            <p:spPr bwMode="ltGray">
              <a:xfrm rot="1788117">
                <a:off x="990" y="3519"/>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00" name="Rectangle 48"/>
              <p:cNvSpPr>
                <a:spLocks noChangeArrowheads="1"/>
              </p:cNvSpPr>
              <p:nvPr userDrawn="1"/>
            </p:nvSpPr>
            <p:spPr bwMode="ltGray">
              <a:xfrm rot="1788117">
                <a:off x="969" y="354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01" name="Rectangle 49"/>
              <p:cNvSpPr>
                <a:spLocks noChangeArrowheads="1"/>
              </p:cNvSpPr>
              <p:nvPr userDrawn="1"/>
            </p:nvSpPr>
            <p:spPr bwMode="ltGray">
              <a:xfrm rot="841630">
                <a:off x="1113" y="3355"/>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02" name="Rectangle 50"/>
              <p:cNvSpPr>
                <a:spLocks noChangeArrowheads="1"/>
              </p:cNvSpPr>
              <p:nvPr userDrawn="1"/>
            </p:nvSpPr>
            <p:spPr bwMode="ltGray">
              <a:xfrm rot="841630">
                <a:off x="1100" y="337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03" name="Rectangle 51"/>
              <p:cNvSpPr>
                <a:spLocks noChangeArrowheads="1"/>
              </p:cNvSpPr>
              <p:nvPr userDrawn="1"/>
            </p:nvSpPr>
            <p:spPr bwMode="ltGray">
              <a:xfrm rot="1308689">
                <a:off x="1086" y="340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04" name="Rectangle 52"/>
              <p:cNvSpPr>
                <a:spLocks noChangeArrowheads="1"/>
              </p:cNvSpPr>
              <p:nvPr userDrawn="1"/>
            </p:nvSpPr>
            <p:spPr bwMode="ltGray">
              <a:xfrm rot="1308689">
                <a:off x="1064" y="3425"/>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05" name="Rectangle 53"/>
              <p:cNvSpPr>
                <a:spLocks noChangeArrowheads="1"/>
              </p:cNvSpPr>
              <p:nvPr userDrawn="1"/>
            </p:nvSpPr>
            <p:spPr bwMode="ltGray">
              <a:xfrm rot="469913">
                <a:off x="1172" y="3225"/>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06" name="Rectangle 54"/>
              <p:cNvSpPr>
                <a:spLocks noChangeArrowheads="1"/>
              </p:cNvSpPr>
              <p:nvPr userDrawn="1"/>
            </p:nvSpPr>
            <p:spPr bwMode="ltGray">
              <a:xfrm rot="559869">
                <a:off x="1162" y="3250"/>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07" name="Rectangle 55"/>
              <p:cNvSpPr>
                <a:spLocks noChangeArrowheads="1"/>
              </p:cNvSpPr>
              <p:nvPr userDrawn="1"/>
            </p:nvSpPr>
            <p:spPr bwMode="ltGray">
              <a:xfrm rot="734079">
                <a:off x="1154" y="327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08" name="Rectangle 56"/>
              <p:cNvSpPr>
                <a:spLocks noChangeArrowheads="1"/>
              </p:cNvSpPr>
              <p:nvPr userDrawn="1"/>
            </p:nvSpPr>
            <p:spPr bwMode="ltGray">
              <a:xfrm rot="734079">
                <a:off x="1141" y="330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09" name="Rectangle 57"/>
              <p:cNvSpPr>
                <a:spLocks noChangeArrowheads="1"/>
              </p:cNvSpPr>
              <p:nvPr userDrawn="1"/>
            </p:nvSpPr>
            <p:spPr bwMode="ltGray">
              <a:xfrm rot="-293905">
                <a:off x="1211" y="309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10" name="Rectangle 58"/>
              <p:cNvSpPr>
                <a:spLocks noChangeArrowheads="1"/>
              </p:cNvSpPr>
              <p:nvPr userDrawn="1"/>
            </p:nvSpPr>
            <p:spPr bwMode="ltGray">
              <a:xfrm rot="-8">
                <a:off x="1201" y="312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11" name="Rectangle 59"/>
              <p:cNvSpPr>
                <a:spLocks noChangeArrowheads="1"/>
              </p:cNvSpPr>
              <p:nvPr userDrawn="1"/>
            </p:nvSpPr>
            <p:spPr bwMode="ltGray">
              <a:xfrm rot="-8">
                <a:off x="1200" y="3147"/>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12" name="Rectangle 60"/>
              <p:cNvSpPr>
                <a:spLocks noChangeArrowheads="1"/>
              </p:cNvSpPr>
              <p:nvPr userDrawn="1"/>
            </p:nvSpPr>
            <p:spPr bwMode="ltGray">
              <a:xfrm rot="214188">
                <a:off x="1189" y="3173"/>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13" name="Rectangle 61"/>
              <p:cNvSpPr>
                <a:spLocks noChangeArrowheads="1"/>
              </p:cNvSpPr>
              <p:nvPr userDrawn="1"/>
            </p:nvSpPr>
            <p:spPr bwMode="ltGray">
              <a:xfrm rot="-682388">
                <a:off x="1219" y="296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14" name="Rectangle 62"/>
              <p:cNvSpPr>
                <a:spLocks noChangeArrowheads="1"/>
              </p:cNvSpPr>
              <p:nvPr userDrawn="1"/>
            </p:nvSpPr>
            <p:spPr bwMode="ltGray">
              <a:xfrm rot="-480400">
                <a:off x="1220" y="2991"/>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15" name="Rectangle 63"/>
              <p:cNvSpPr>
                <a:spLocks noChangeArrowheads="1"/>
              </p:cNvSpPr>
              <p:nvPr userDrawn="1"/>
            </p:nvSpPr>
            <p:spPr bwMode="ltGray">
              <a:xfrm rot="-480400">
                <a:off x="1220" y="301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16" name="Rectangle 64"/>
              <p:cNvSpPr>
                <a:spLocks noChangeArrowheads="1"/>
              </p:cNvSpPr>
              <p:nvPr userDrawn="1"/>
            </p:nvSpPr>
            <p:spPr bwMode="ltGray">
              <a:xfrm rot="-270546">
                <a:off x="1219" y="3041"/>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17" name="Rectangle 65"/>
              <p:cNvSpPr>
                <a:spLocks noChangeArrowheads="1"/>
              </p:cNvSpPr>
              <p:nvPr userDrawn="1"/>
            </p:nvSpPr>
            <p:spPr bwMode="ltGray">
              <a:xfrm rot="-1132286">
                <a:off x="1207" y="2843"/>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18" name="Rectangle 66"/>
              <p:cNvSpPr>
                <a:spLocks noChangeArrowheads="1"/>
              </p:cNvSpPr>
              <p:nvPr userDrawn="1"/>
            </p:nvSpPr>
            <p:spPr bwMode="ltGray">
              <a:xfrm rot="-969272">
                <a:off x="1213" y="286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19" name="Rectangle 67"/>
              <p:cNvSpPr>
                <a:spLocks noChangeArrowheads="1"/>
              </p:cNvSpPr>
              <p:nvPr userDrawn="1"/>
            </p:nvSpPr>
            <p:spPr bwMode="ltGray">
              <a:xfrm rot="-969272">
                <a:off x="1216" y="288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20" name="Rectangle 68"/>
              <p:cNvSpPr>
                <a:spLocks noChangeArrowheads="1"/>
              </p:cNvSpPr>
              <p:nvPr userDrawn="1"/>
            </p:nvSpPr>
            <p:spPr bwMode="ltGray">
              <a:xfrm rot="-806259">
                <a:off x="1219" y="291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21" name="Rectangle 69"/>
              <p:cNvSpPr>
                <a:spLocks noChangeArrowheads="1"/>
              </p:cNvSpPr>
              <p:nvPr userDrawn="1"/>
            </p:nvSpPr>
            <p:spPr bwMode="ltGray">
              <a:xfrm rot="-1543941">
                <a:off x="1165" y="272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22" name="Rectangle 70"/>
              <p:cNvSpPr>
                <a:spLocks noChangeArrowheads="1"/>
              </p:cNvSpPr>
              <p:nvPr userDrawn="1"/>
            </p:nvSpPr>
            <p:spPr bwMode="ltGray">
              <a:xfrm rot="-1341953">
                <a:off x="1176" y="2752"/>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23" name="Rectangle 71"/>
              <p:cNvSpPr>
                <a:spLocks noChangeArrowheads="1"/>
              </p:cNvSpPr>
              <p:nvPr userDrawn="1"/>
            </p:nvSpPr>
            <p:spPr bwMode="ltGray">
              <a:xfrm rot="-1341953">
                <a:off x="1184" y="277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24" name="Rectangle 72"/>
              <p:cNvSpPr>
                <a:spLocks noChangeArrowheads="1"/>
              </p:cNvSpPr>
              <p:nvPr userDrawn="1"/>
            </p:nvSpPr>
            <p:spPr bwMode="ltGray">
              <a:xfrm rot="-1341953">
                <a:off x="1194" y="279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25" name="Rectangle 73"/>
              <p:cNvSpPr>
                <a:spLocks noChangeArrowheads="1"/>
              </p:cNvSpPr>
              <p:nvPr userDrawn="1"/>
            </p:nvSpPr>
            <p:spPr bwMode="ltGray">
              <a:xfrm rot="-1928746">
                <a:off x="1101" y="262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26" name="Rectangle 74"/>
              <p:cNvSpPr>
                <a:spLocks noChangeArrowheads="1"/>
              </p:cNvSpPr>
              <p:nvPr userDrawn="1"/>
            </p:nvSpPr>
            <p:spPr bwMode="ltGray">
              <a:xfrm rot="-1844175">
                <a:off x="1114" y="2645"/>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27" name="Rectangle 75"/>
              <p:cNvSpPr>
                <a:spLocks noChangeArrowheads="1"/>
              </p:cNvSpPr>
              <p:nvPr userDrawn="1"/>
            </p:nvSpPr>
            <p:spPr bwMode="ltGray">
              <a:xfrm rot="-1752383">
                <a:off x="1129" y="266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28" name="Rectangle 76"/>
              <p:cNvSpPr>
                <a:spLocks noChangeArrowheads="1"/>
              </p:cNvSpPr>
              <p:nvPr userDrawn="1"/>
            </p:nvSpPr>
            <p:spPr bwMode="ltGray">
              <a:xfrm rot="-1752383">
                <a:off x="1142" y="268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29" name="Rectangle 77"/>
              <p:cNvSpPr>
                <a:spLocks noChangeArrowheads="1"/>
              </p:cNvSpPr>
              <p:nvPr userDrawn="1"/>
            </p:nvSpPr>
            <p:spPr bwMode="ltGray">
              <a:xfrm rot="-2466736">
                <a:off x="1014" y="2538"/>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30" name="Rectangle 78"/>
              <p:cNvSpPr>
                <a:spLocks noChangeArrowheads="1"/>
              </p:cNvSpPr>
              <p:nvPr userDrawn="1"/>
            </p:nvSpPr>
            <p:spPr bwMode="ltGray">
              <a:xfrm rot="-2466736">
                <a:off x="1035" y="255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31" name="Rectangle 79"/>
              <p:cNvSpPr>
                <a:spLocks noChangeArrowheads="1"/>
              </p:cNvSpPr>
              <p:nvPr userDrawn="1"/>
            </p:nvSpPr>
            <p:spPr bwMode="ltGray">
              <a:xfrm rot="-2466736">
                <a:off x="1050" y="2574"/>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32" name="Rectangle 80"/>
              <p:cNvSpPr>
                <a:spLocks noChangeArrowheads="1"/>
              </p:cNvSpPr>
              <p:nvPr userDrawn="1"/>
            </p:nvSpPr>
            <p:spPr bwMode="ltGray">
              <a:xfrm rot="-2342866">
                <a:off x="1068" y="2590"/>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33" name="Freeform 81"/>
              <p:cNvSpPr>
                <a:spLocks/>
              </p:cNvSpPr>
              <p:nvPr userDrawn="1"/>
            </p:nvSpPr>
            <p:spPr bwMode="ltGray">
              <a:xfrm>
                <a:off x="486" y="2563"/>
                <a:ext cx="180" cy="151"/>
              </a:xfrm>
              <a:custGeom>
                <a:avLst/>
                <a:gdLst/>
                <a:ahLst/>
                <a:cxnLst>
                  <a:cxn ang="0">
                    <a:pos x="0" y="144"/>
                  </a:cxn>
                  <a:cxn ang="0">
                    <a:pos x="28" y="147"/>
                  </a:cxn>
                  <a:cxn ang="0">
                    <a:pos x="64" y="46"/>
                  </a:cxn>
                  <a:cxn ang="0">
                    <a:pos x="94" y="151"/>
                  </a:cxn>
                  <a:cxn ang="0">
                    <a:pos x="129" y="151"/>
                  </a:cxn>
                  <a:cxn ang="0">
                    <a:pos x="180" y="9"/>
                  </a:cxn>
                  <a:cxn ang="0">
                    <a:pos x="148" y="10"/>
                  </a:cxn>
                  <a:cxn ang="0">
                    <a:pos x="112" y="112"/>
                  </a:cxn>
                  <a:cxn ang="0">
                    <a:pos x="79" y="0"/>
                  </a:cxn>
                  <a:cxn ang="0">
                    <a:pos x="48" y="0"/>
                  </a:cxn>
                  <a:cxn ang="0">
                    <a:pos x="0" y="144"/>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w="9525">
                <a:noFill/>
                <a:round/>
                <a:headEnd/>
                <a:tailEnd/>
              </a:ln>
              <a:effectLst/>
            </p:spPr>
            <p:txBody>
              <a:bodyPr/>
              <a:lstStyle/>
              <a:p>
                <a:pPr>
                  <a:defRPr/>
                </a:pPr>
                <a:endParaRPr lang="fr-FR"/>
              </a:p>
            </p:txBody>
          </p:sp>
          <p:sp>
            <p:nvSpPr>
              <p:cNvPr id="382034" name="Rectangle 82"/>
              <p:cNvSpPr>
                <a:spLocks noChangeArrowheads="1"/>
              </p:cNvSpPr>
              <p:nvPr userDrawn="1"/>
            </p:nvSpPr>
            <p:spPr bwMode="ltGray">
              <a:xfrm rot="6575641">
                <a:off x="-217" y="3138"/>
                <a:ext cx="122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35" name="Rectangle 83"/>
              <p:cNvSpPr>
                <a:spLocks noChangeArrowheads="1"/>
              </p:cNvSpPr>
              <p:nvPr userDrawn="1"/>
            </p:nvSpPr>
            <p:spPr bwMode="ltGray">
              <a:xfrm rot="238799">
                <a:off x="4" y="3146"/>
                <a:ext cx="103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36" name="Rectangle 84"/>
              <p:cNvSpPr>
                <a:spLocks noChangeArrowheads="1"/>
              </p:cNvSpPr>
              <p:nvPr userDrawn="1"/>
            </p:nvSpPr>
            <p:spPr bwMode="ltGray">
              <a:xfrm rot="-2957028">
                <a:off x="907" y="247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37" name="Rectangle 85"/>
              <p:cNvSpPr>
                <a:spLocks noChangeArrowheads="1"/>
              </p:cNvSpPr>
              <p:nvPr userDrawn="1"/>
            </p:nvSpPr>
            <p:spPr bwMode="ltGray">
              <a:xfrm rot="-2957028">
                <a:off x="930" y="2486"/>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38" name="Rectangle 86"/>
              <p:cNvSpPr>
                <a:spLocks noChangeArrowheads="1"/>
              </p:cNvSpPr>
              <p:nvPr userDrawn="1"/>
            </p:nvSpPr>
            <p:spPr bwMode="ltGray">
              <a:xfrm rot="-2957028">
                <a:off x="954" y="2497"/>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39" name="Rectangle 87"/>
              <p:cNvSpPr>
                <a:spLocks noChangeArrowheads="1"/>
              </p:cNvSpPr>
              <p:nvPr userDrawn="1"/>
            </p:nvSpPr>
            <p:spPr bwMode="ltGray">
              <a:xfrm rot="-2661033">
                <a:off x="974" y="2509"/>
                <a:ext cx="86"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40" name="Rectangle 88"/>
              <p:cNvSpPr>
                <a:spLocks noChangeArrowheads="1"/>
              </p:cNvSpPr>
              <p:nvPr userDrawn="1"/>
            </p:nvSpPr>
            <p:spPr bwMode="ltGray">
              <a:xfrm rot="-3638503">
                <a:off x="788" y="242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41" name="Rectangle 89"/>
              <p:cNvSpPr>
                <a:spLocks noChangeArrowheads="1"/>
              </p:cNvSpPr>
              <p:nvPr userDrawn="1"/>
            </p:nvSpPr>
            <p:spPr bwMode="ltGray">
              <a:xfrm rot="-3638503">
                <a:off x="815" y="2434"/>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42" name="Rectangle 90"/>
              <p:cNvSpPr>
                <a:spLocks noChangeArrowheads="1"/>
              </p:cNvSpPr>
              <p:nvPr userDrawn="1"/>
            </p:nvSpPr>
            <p:spPr bwMode="ltGray">
              <a:xfrm rot="-3514633">
                <a:off x="837" y="2440"/>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43" name="Rectangle 91"/>
              <p:cNvSpPr>
                <a:spLocks noChangeArrowheads="1"/>
              </p:cNvSpPr>
              <p:nvPr userDrawn="1"/>
            </p:nvSpPr>
            <p:spPr bwMode="ltGray">
              <a:xfrm rot="-3220799">
                <a:off x="862" y="2452"/>
                <a:ext cx="8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44" name="Rectangle 92"/>
              <p:cNvSpPr>
                <a:spLocks noChangeArrowheads="1"/>
              </p:cNvSpPr>
              <p:nvPr userDrawn="1"/>
            </p:nvSpPr>
            <p:spPr bwMode="ltGray">
              <a:xfrm rot="-4338250">
                <a:off x="649" y="239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45" name="Rectangle 93"/>
              <p:cNvSpPr>
                <a:spLocks noChangeArrowheads="1"/>
              </p:cNvSpPr>
              <p:nvPr userDrawn="1"/>
            </p:nvSpPr>
            <p:spPr bwMode="ltGray">
              <a:xfrm rot="-4250359">
                <a:off x="677" y="240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46" name="Rectangle 94"/>
              <p:cNvSpPr>
                <a:spLocks noChangeArrowheads="1"/>
              </p:cNvSpPr>
              <p:nvPr userDrawn="1"/>
            </p:nvSpPr>
            <p:spPr bwMode="ltGray">
              <a:xfrm rot="-4250359">
                <a:off x="708" y="2406"/>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47" name="Rectangle 95"/>
              <p:cNvSpPr>
                <a:spLocks noChangeArrowheads="1"/>
              </p:cNvSpPr>
              <p:nvPr userDrawn="1"/>
            </p:nvSpPr>
            <p:spPr bwMode="ltGray">
              <a:xfrm rot="-3989246">
                <a:off x="738" y="241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48" name="Rectangle 96"/>
              <p:cNvSpPr>
                <a:spLocks noChangeArrowheads="1"/>
              </p:cNvSpPr>
              <p:nvPr userDrawn="1"/>
            </p:nvSpPr>
            <p:spPr bwMode="ltGray">
              <a:xfrm rot="-4862215">
                <a:off x="503" y="239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49" name="Rectangle 97"/>
              <p:cNvSpPr>
                <a:spLocks noChangeArrowheads="1"/>
              </p:cNvSpPr>
              <p:nvPr userDrawn="1"/>
            </p:nvSpPr>
            <p:spPr bwMode="ltGray">
              <a:xfrm rot="-4673370">
                <a:off x="534" y="2392"/>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50" name="Rectangle 98"/>
              <p:cNvSpPr>
                <a:spLocks noChangeArrowheads="1"/>
              </p:cNvSpPr>
              <p:nvPr userDrawn="1"/>
            </p:nvSpPr>
            <p:spPr bwMode="ltGray">
              <a:xfrm rot="-4646721">
                <a:off x="563" y="239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51" name="Rectangle 99"/>
              <p:cNvSpPr>
                <a:spLocks noChangeArrowheads="1"/>
              </p:cNvSpPr>
              <p:nvPr userDrawn="1"/>
            </p:nvSpPr>
            <p:spPr bwMode="ltGray">
              <a:xfrm rot="-4580623">
                <a:off x="595" y="2390"/>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52" name="Rectangle 100"/>
              <p:cNvSpPr>
                <a:spLocks noChangeArrowheads="1"/>
              </p:cNvSpPr>
              <p:nvPr userDrawn="1"/>
            </p:nvSpPr>
            <p:spPr bwMode="ltGray">
              <a:xfrm rot="-5195129">
                <a:off x="355" y="241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53" name="Rectangle 101"/>
              <p:cNvSpPr>
                <a:spLocks noChangeArrowheads="1"/>
              </p:cNvSpPr>
              <p:nvPr userDrawn="1"/>
            </p:nvSpPr>
            <p:spPr bwMode="ltGray">
              <a:xfrm rot="-5360484">
                <a:off x="385" y="2408"/>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54" name="Rectangle 102"/>
              <p:cNvSpPr>
                <a:spLocks noChangeArrowheads="1"/>
              </p:cNvSpPr>
              <p:nvPr userDrawn="1"/>
            </p:nvSpPr>
            <p:spPr bwMode="ltGray">
              <a:xfrm rot="-5288939">
                <a:off x="419" y="2404"/>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55" name="Rectangle 103"/>
              <p:cNvSpPr>
                <a:spLocks noChangeArrowheads="1"/>
              </p:cNvSpPr>
              <p:nvPr userDrawn="1"/>
            </p:nvSpPr>
            <p:spPr bwMode="ltGray">
              <a:xfrm rot="-5164854">
                <a:off x="449" y="2400"/>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56" name="Rectangle 104"/>
              <p:cNvSpPr>
                <a:spLocks noChangeArrowheads="1"/>
              </p:cNvSpPr>
              <p:nvPr userDrawn="1"/>
            </p:nvSpPr>
            <p:spPr bwMode="ltGray">
              <a:xfrm rot="-6132163">
                <a:off x="206" y="245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57" name="Rectangle 105"/>
              <p:cNvSpPr>
                <a:spLocks noChangeArrowheads="1"/>
              </p:cNvSpPr>
              <p:nvPr userDrawn="1"/>
            </p:nvSpPr>
            <p:spPr bwMode="ltGray">
              <a:xfrm rot="-6220433">
                <a:off x="237" y="24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58" name="Rectangle 106"/>
              <p:cNvSpPr>
                <a:spLocks noChangeArrowheads="1"/>
              </p:cNvSpPr>
              <p:nvPr userDrawn="1"/>
            </p:nvSpPr>
            <p:spPr bwMode="ltGray">
              <a:xfrm rot="-6110943">
                <a:off x="266" y="243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59" name="Rectangle 107"/>
              <p:cNvSpPr>
                <a:spLocks noChangeArrowheads="1"/>
              </p:cNvSpPr>
              <p:nvPr userDrawn="1"/>
            </p:nvSpPr>
            <p:spPr bwMode="ltGray">
              <a:xfrm rot="-5919570">
                <a:off x="293" y="2426"/>
                <a:ext cx="69"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60" name="Rectangle 108"/>
              <p:cNvSpPr>
                <a:spLocks noChangeArrowheads="1"/>
              </p:cNvSpPr>
              <p:nvPr userDrawn="1"/>
            </p:nvSpPr>
            <p:spPr bwMode="ltGray">
              <a:xfrm rot="-7376291">
                <a:off x="6" y="254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61" name="Rectangle 109"/>
              <p:cNvSpPr>
                <a:spLocks noChangeArrowheads="1"/>
              </p:cNvSpPr>
              <p:nvPr userDrawn="1"/>
            </p:nvSpPr>
            <p:spPr bwMode="ltGray">
              <a:xfrm rot="-7168347">
                <a:off x="65" y="2516"/>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62" name="Rectangle 110"/>
              <p:cNvSpPr>
                <a:spLocks noChangeArrowheads="1"/>
              </p:cNvSpPr>
              <p:nvPr userDrawn="1"/>
            </p:nvSpPr>
            <p:spPr bwMode="ltGray">
              <a:xfrm rot="-6802416">
                <a:off x="92" y="250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63" name="Rectangle 111"/>
              <p:cNvSpPr>
                <a:spLocks noChangeArrowheads="1"/>
              </p:cNvSpPr>
              <p:nvPr userDrawn="1"/>
            </p:nvSpPr>
            <p:spPr bwMode="ltGray">
              <a:xfrm rot="-6802416">
                <a:off x="119" y="2492"/>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64" name="Rectangle 112"/>
              <p:cNvSpPr>
                <a:spLocks noChangeArrowheads="1"/>
              </p:cNvSpPr>
              <p:nvPr userDrawn="1"/>
            </p:nvSpPr>
            <p:spPr bwMode="ltGray">
              <a:xfrm rot="-6457704">
                <a:off x="150" y="2478"/>
                <a:ext cx="6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65" name="Rectangle 113"/>
              <p:cNvSpPr>
                <a:spLocks noChangeArrowheads="1"/>
              </p:cNvSpPr>
              <p:nvPr userDrawn="1"/>
            </p:nvSpPr>
            <p:spPr bwMode="ltGray">
              <a:xfrm rot="-1876771">
                <a:off x="0" y="3363"/>
                <a:ext cx="7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66" name="Rectangle 114"/>
              <p:cNvSpPr>
                <a:spLocks noChangeArrowheads="1"/>
              </p:cNvSpPr>
              <p:nvPr userDrawn="1"/>
            </p:nvSpPr>
            <p:spPr bwMode="ltGray">
              <a:xfrm rot="3283992">
                <a:off x="511" y="3478"/>
                <a:ext cx="24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67" name="Rectangle 115"/>
              <p:cNvSpPr>
                <a:spLocks noChangeArrowheads="1"/>
              </p:cNvSpPr>
              <p:nvPr userDrawn="1"/>
            </p:nvSpPr>
            <p:spPr bwMode="ltGray">
              <a:xfrm rot="3283992">
                <a:off x="35" y="2798"/>
                <a:ext cx="24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68" name="Rectangle 116"/>
              <p:cNvSpPr>
                <a:spLocks noChangeArrowheads="1"/>
              </p:cNvSpPr>
              <p:nvPr userDrawn="1"/>
            </p:nvSpPr>
            <p:spPr bwMode="ltGray">
              <a:xfrm rot="-1876771">
                <a:off x="700" y="2851"/>
                <a:ext cx="31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69" name="Rectangle 117"/>
              <p:cNvSpPr>
                <a:spLocks noChangeArrowheads="1"/>
              </p:cNvSpPr>
              <p:nvPr userDrawn="1"/>
            </p:nvSpPr>
            <p:spPr bwMode="ltGray">
              <a:xfrm rot="5908516">
                <a:off x="200" y="3915"/>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70" name="Rectangle 118"/>
              <p:cNvSpPr>
                <a:spLocks noChangeArrowheads="1"/>
              </p:cNvSpPr>
              <p:nvPr userDrawn="1"/>
            </p:nvSpPr>
            <p:spPr bwMode="ltGray">
              <a:xfrm rot="6683973">
                <a:off x="45" y="3915"/>
                <a:ext cx="144"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71" name="Rectangle 119"/>
              <p:cNvSpPr>
                <a:spLocks noChangeArrowheads="1"/>
              </p:cNvSpPr>
              <p:nvPr userDrawn="1"/>
            </p:nvSpPr>
            <p:spPr bwMode="ltGray">
              <a:xfrm rot="5245609">
                <a:off x="361" y="3893"/>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72" name="Rectangle 120"/>
              <p:cNvSpPr>
                <a:spLocks noChangeArrowheads="1"/>
              </p:cNvSpPr>
              <p:nvPr userDrawn="1"/>
            </p:nvSpPr>
            <p:spPr bwMode="ltGray">
              <a:xfrm rot="4500520">
                <a:off x="522" y="3847"/>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73" name="Rectangle 121"/>
              <p:cNvSpPr>
                <a:spLocks noChangeArrowheads="1"/>
              </p:cNvSpPr>
              <p:nvPr userDrawn="1"/>
            </p:nvSpPr>
            <p:spPr bwMode="ltGray">
              <a:xfrm rot="3805227">
                <a:off x="670" y="3778"/>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74" name="Rectangle 122"/>
              <p:cNvSpPr>
                <a:spLocks noChangeArrowheads="1"/>
              </p:cNvSpPr>
              <p:nvPr userDrawn="1"/>
            </p:nvSpPr>
            <p:spPr bwMode="ltGray">
              <a:xfrm rot="3060138">
                <a:off x="813" y="3688"/>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75" name="Rectangle 123"/>
              <p:cNvSpPr>
                <a:spLocks noChangeArrowheads="1"/>
              </p:cNvSpPr>
              <p:nvPr userDrawn="1"/>
            </p:nvSpPr>
            <p:spPr bwMode="ltGray">
              <a:xfrm rot="2090281">
                <a:off x="938" y="3582"/>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76" name="Rectangle 124"/>
              <p:cNvSpPr>
                <a:spLocks noChangeArrowheads="1"/>
              </p:cNvSpPr>
              <p:nvPr userDrawn="1"/>
            </p:nvSpPr>
            <p:spPr bwMode="ltGray">
              <a:xfrm rot="-7168347">
                <a:off x="-18" y="2506"/>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77" name="Rectangle 125"/>
              <p:cNvSpPr>
                <a:spLocks noChangeArrowheads="1"/>
              </p:cNvSpPr>
              <p:nvPr userDrawn="1"/>
            </p:nvSpPr>
            <p:spPr bwMode="ltGray">
              <a:xfrm rot="-6406501">
                <a:off x="136" y="2433"/>
                <a:ext cx="132"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78" name="Rectangle 126"/>
              <p:cNvSpPr>
                <a:spLocks noChangeArrowheads="1"/>
              </p:cNvSpPr>
              <p:nvPr userDrawn="1"/>
            </p:nvSpPr>
            <p:spPr bwMode="ltGray">
              <a:xfrm rot="-4970620">
                <a:off x="447" y="2364"/>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79" name="Rectangle 127"/>
              <p:cNvSpPr>
                <a:spLocks noChangeArrowheads="1"/>
              </p:cNvSpPr>
              <p:nvPr userDrawn="1"/>
            </p:nvSpPr>
            <p:spPr bwMode="ltGray">
              <a:xfrm rot="-4298502">
                <a:off x="597" y="2360"/>
                <a:ext cx="15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80" name="Rectangle 128"/>
              <p:cNvSpPr>
                <a:spLocks noChangeArrowheads="1"/>
              </p:cNvSpPr>
              <p:nvPr userDrawn="1"/>
            </p:nvSpPr>
            <p:spPr bwMode="ltGray">
              <a:xfrm rot="-3676305">
                <a:off x="739" y="2386"/>
                <a:ext cx="155"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81" name="Rectangle 129"/>
              <p:cNvSpPr>
                <a:spLocks noChangeArrowheads="1"/>
              </p:cNvSpPr>
              <p:nvPr userDrawn="1"/>
            </p:nvSpPr>
            <p:spPr bwMode="ltGray">
              <a:xfrm rot="-3188616">
                <a:off x="869" y="2430"/>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82" name="Rectangle 130"/>
              <p:cNvSpPr>
                <a:spLocks noChangeArrowheads="1"/>
              </p:cNvSpPr>
              <p:nvPr userDrawn="1"/>
            </p:nvSpPr>
            <p:spPr bwMode="ltGray">
              <a:xfrm rot="-2610246">
                <a:off x="984" y="2497"/>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83" name="Rectangle 131"/>
              <p:cNvSpPr>
                <a:spLocks noChangeArrowheads="1"/>
              </p:cNvSpPr>
              <p:nvPr userDrawn="1"/>
            </p:nvSpPr>
            <p:spPr bwMode="ltGray">
              <a:xfrm rot="-2190008">
                <a:off x="1075" y="2585"/>
                <a:ext cx="173"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84" name="Rectangle 132"/>
              <p:cNvSpPr>
                <a:spLocks noChangeArrowheads="1"/>
              </p:cNvSpPr>
              <p:nvPr userDrawn="1"/>
            </p:nvSpPr>
            <p:spPr bwMode="ltGray">
              <a:xfrm rot="-1728558">
                <a:off x="1147" y="2688"/>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85" name="Rectangle 133"/>
              <p:cNvSpPr>
                <a:spLocks noChangeArrowheads="1"/>
              </p:cNvSpPr>
              <p:nvPr userDrawn="1"/>
            </p:nvSpPr>
            <p:spPr bwMode="ltGray">
              <a:xfrm rot="-1172118">
                <a:off x="1198" y="2805"/>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86" name="Rectangle 134"/>
              <p:cNvSpPr>
                <a:spLocks noChangeArrowheads="1"/>
              </p:cNvSpPr>
              <p:nvPr userDrawn="1"/>
            </p:nvSpPr>
            <p:spPr bwMode="ltGray">
              <a:xfrm rot="-753845">
                <a:off x="1218" y="2930"/>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87" name="Rectangle 135"/>
              <p:cNvSpPr>
                <a:spLocks noChangeArrowheads="1"/>
              </p:cNvSpPr>
              <p:nvPr userDrawn="1"/>
            </p:nvSpPr>
            <p:spPr bwMode="ltGray">
              <a:xfrm rot="-287823">
                <a:off x="1213" y="3066"/>
                <a:ext cx="167"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88" name="Rectangle 136"/>
              <p:cNvSpPr>
                <a:spLocks noChangeArrowheads="1"/>
              </p:cNvSpPr>
              <p:nvPr userDrawn="1"/>
            </p:nvSpPr>
            <p:spPr bwMode="ltGray">
              <a:xfrm rot="696741">
                <a:off x="1126" y="3337"/>
                <a:ext cx="15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89" name="Rectangle 137"/>
              <p:cNvSpPr>
                <a:spLocks noChangeArrowheads="1"/>
              </p:cNvSpPr>
              <p:nvPr userDrawn="1"/>
            </p:nvSpPr>
            <p:spPr bwMode="ltGray">
              <a:xfrm rot="1529990">
                <a:off x="1041" y="3465"/>
                <a:ext cx="140"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090" name="Freeform 138"/>
              <p:cNvSpPr>
                <a:spLocks/>
              </p:cNvSpPr>
              <p:nvPr userDrawn="1"/>
            </p:nvSpPr>
            <p:spPr bwMode="ltGray">
              <a:xfrm>
                <a:off x="850" y="3136"/>
                <a:ext cx="204" cy="120"/>
              </a:xfrm>
              <a:custGeom>
                <a:avLst/>
                <a:gdLst/>
                <a:ahLst/>
                <a:cxnLst>
                  <a:cxn ang="0">
                    <a:pos x="168" y="120"/>
                  </a:cxn>
                  <a:cxn ang="0">
                    <a:pos x="204" y="12"/>
                  </a:cxn>
                  <a:cxn ang="0">
                    <a:pos x="42" y="0"/>
                  </a:cxn>
                  <a:cxn ang="0">
                    <a:pos x="0" y="108"/>
                  </a:cxn>
                  <a:cxn ang="0">
                    <a:pos x="30" y="114"/>
                  </a:cxn>
                  <a:cxn ang="0">
                    <a:pos x="60" y="30"/>
                  </a:cxn>
                  <a:cxn ang="0">
                    <a:pos x="102" y="36"/>
                  </a:cxn>
                  <a:cxn ang="0">
                    <a:pos x="78" y="108"/>
                  </a:cxn>
                  <a:cxn ang="0">
                    <a:pos x="102" y="108"/>
                  </a:cxn>
                  <a:cxn ang="0">
                    <a:pos x="132" y="36"/>
                  </a:cxn>
                  <a:cxn ang="0">
                    <a:pos x="162" y="36"/>
                  </a:cxn>
                  <a:cxn ang="0">
                    <a:pos x="138" y="114"/>
                  </a:cxn>
                  <a:cxn ang="0">
                    <a:pos x="168" y="120"/>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w="9525">
                <a:noFill/>
                <a:round/>
                <a:headEnd/>
                <a:tailEnd/>
              </a:ln>
            </p:spPr>
            <p:txBody>
              <a:bodyPr/>
              <a:lstStyle/>
              <a:p>
                <a:pPr>
                  <a:defRPr/>
                </a:pPr>
                <a:endParaRPr lang="fr-FR"/>
              </a:p>
            </p:txBody>
          </p:sp>
          <p:sp>
            <p:nvSpPr>
              <p:cNvPr id="382091" name="Freeform 139"/>
              <p:cNvSpPr>
                <a:spLocks/>
              </p:cNvSpPr>
              <p:nvPr userDrawn="1"/>
            </p:nvSpPr>
            <p:spPr bwMode="ltGray">
              <a:xfrm>
                <a:off x="19" y="2722"/>
                <a:ext cx="90" cy="78"/>
              </a:xfrm>
              <a:custGeom>
                <a:avLst/>
                <a:gdLst/>
                <a:ahLst/>
                <a:cxnLst>
                  <a:cxn ang="0">
                    <a:pos x="66" y="36"/>
                  </a:cxn>
                  <a:cxn ang="0">
                    <a:pos x="66" y="36"/>
                  </a:cxn>
                  <a:cxn ang="0">
                    <a:pos x="18" y="24"/>
                  </a:cxn>
                  <a:cxn ang="0">
                    <a:pos x="0" y="30"/>
                  </a:cxn>
                  <a:cxn ang="0">
                    <a:pos x="36" y="78"/>
                  </a:cxn>
                  <a:cxn ang="0">
                    <a:pos x="48" y="72"/>
                  </a:cxn>
                  <a:cxn ang="0">
                    <a:pos x="24" y="36"/>
                  </a:cxn>
                  <a:cxn ang="0">
                    <a:pos x="24" y="36"/>
                  </a:cxn>
                  <a:cxn ang="0">
                    <a:pos x="72" y="54"/>
                  </a:cxn>
                  <a:cxn ang="0">
                    <a:pos x="90" y="42"/>
                  </a:cxn>
                  <a:cxn ang="0">
                    <a:pos x="54" y="0"/>
                  </a:cxn>
                  <a:cxn ang="0">
                    <a:pos x="42" y="6"/>
                  </a:cxn>
                  <a:cxn ang="0">
                    <a:pos x="66" y="36"/>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w="9525">
                <a:noFill/>
                <a:round/>
                <a:headEnd/>
                <a:tailEnd/>
              </a:ln>
            </p:spPr>
            <p:txBody>
              <a:bodyPr/>
              <a:lstStyle/>
              <a:p>
                <a:pPr>
                  <a:defRPr/>
                </a:pPr>
                <a:endParaRPr lang="fr-FR"/>
              </a:p>
            </p:txBody>
          </p:sp>
          <p:sp>
            <p:nvSpPr>
              <p:cNvPr id="382092" name="Freeform 140"/>
              <p:cNvSpPr>
                <a:spLocks/>
              </p:cNvSpPr>
              <p:nvPr userDrawn="1"/>
            </p:nvSpPr>
            <p:spPr bwMode="ltGray">
              <a:xfrm>
                <a:off x="97" y="2651"/>
                <a:ext cx="101" cy="89"/>
              </a:xfrm>
              <a:custGeom>
                <a:avLst/>
                <a:gdLst/>
                <a:ahLst/>
                <a:cxnLst>
                  <a:cxn ang="0">
                    <a:pos x="54" y="89"/>
                  </a:cxn>
                  <a:cxn ang="0">
                    <a:pos x="65" y="83"/>
                  </a:cxn>
                  <a:cxn ang="0">
                    <a:pos x="48" y="35"/>
                  </a:cxn>
                  <a:cxn ang="0">
                    <a:pos x="89" y="65"/>
                  </a:cxn>
                  <a:cxn ang="0">
                    <a:pos x="101" y="59"/>
                  </a:cxn>
                  <a:cxn ang="0">
                    <a:pos x="83" y="0"/>
                  </a:cxn>
                  <a:cxn ang="0">
                    <a:pos x="71" y="12"/>
                  </a:cxn>
                  <a:cxn ang="0">
                    <a:pos x="83" y="41"/>
                  </a:cxn>
                  <a:cxn ang="0">
                    <a:pos x="48" y="23"/>
                  </a:cxn>
                  <a:cxn ang="0">
                    <a:pos x="36" y="29"/>
                  </a:cxn>
                  <a:cxn ang="0">
                    <a:pos x="45" y="68"/>
                  </a:cxn>
                  <a:cxn ang="0">
                    <a:pos x="18" y="41"/>
                  </a:cxn>
                  <a:cxn ang="0">
                    <a:pos x="0" y="53"/>
                  </a:cxn>
                  <a:cxn ang="0">
                    <a:pos x="54" y="89"/>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w="9525">
                <a:noFill/>
                <a:round/>
                <a:headEnd/>
                <a:tailEnd/>
              </a:ln>
            </p:spPr>
            <p:txBody>
              <a:bodyPr/>
              <a:lstStyle/>
              <a:p>
                <a:pPr>
                  <a:defRPr/>
                </a:pPr>
                <a:endParaRPr lang="fr-FR"/>
              </a:p>
            </p:txBody>
          </p:sp>
          <p:sp>
            <p:nvSpPr>
              <p:cNvPr id="382093" name="Freeform 141"/>
              <p:cNvSpPr>
                <a:spLocks/>
              </p:cNvSpPr>
              <p:nvPr userDrawn="1"/>
            </p:nvSpPr>
            <p:spPr bwMode="ltGray">
              <a:xfrm>
                <a:off x="677" y="3502"/>
                <a:ext cx="83" cy="78"/>
              </a:xfrm>
              <a:custGeom>
                <a:avLst/>
                <a:gdLst/>
                <a:ahLst/>
                <a:cxnLst>
                  <a:cxn ang="0">
                    <a:pos x="36" y="78"/>
                  </a:cxn>
                  <a:cxn ang="0">
                    <a:pos x="83" y="48"/>
                  </a:cxn>
                  <a:cxn ang="0">
                    <a:pos x="54" y="0"/>
                  </a:cxn>
                  <a:cxn ang="0">
                    <a:pos x="0" y="30"/>
                  </a:cxn>
                  <a:cxn ang="0">
                    <a:pos x="6" y="36"/>
                  </a:cxn>
                  <a:cxn ang="0">
                    <a:pos x="42" y="18"/>
                  </a:cxn>
                  <a:cxn ang="0">
                    <a:pos x="54" y="30"/>
                  </a:cxn>
                  <a:cxn ang="0">
                    <a:pos x="24" y="48"/>
                  </a:cxn>
                  <a:cxn ang="0">
                    <a:pos x="30" y="54"/>
                  </a:cxn>
                  <a:cxn ang="0">
                    <a:pos x="60" y="36"/>
                  </a:cxn>
                  <a:cxn ang="0">
                    <a:pos x="66" y="48"/>
                  </a:cxn>
                  <a:cxn ang="0">
                    <a:pos x="30" y="66"/>
                  </a:cxn>
                  <a:cxn ang="0">
                    <a:pos x="36" y="78"/>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w="9525">
                <a:noFill/>
                <a:round/>
                <a:headEnd/>
                <a:tailEnd/>
              </a:ln>
            </p:spPr>
            <p:txBody>
              <a:bodyPr/>
              <a:lstStyle/>
              <a:p>
                <a:pPr>
                  <a:defRPr/>
                </a:pPr>
                <a:endParaRPr lang="fr-FR"/>
              </a:p>
            </p:txBody>
          </p:sp>
          <p:sp>
            <p:nvSpPr>
              <p:cNvPr id="382094" name="Freeform 142"/>
              <p:cNvSpPr>
                <a:spLocks/>
              </p:cNvSpPr>
              <p:nvPr userDrawn="1"/>
            </p:nvSpPr>
            <p:spPr bwMode="ltGray">
              <a:xfrm>
                <a:off x="940" y="2782"/>
                <a:ext cx="90" cy="72"/>
              </a:xfrm>
              <a:custGeom>
                <a:avLst/>
                <a:gdLst/>
                <a:ahLst/>
                <a:cxnLst>
                  <a:cxn ang="0">
                    <a:pos x="90" y="30"/>
                  </a:cxn>
                  <a:cxn ang="0">
                    <a:pos x="66" y="0"/>
                  </a:cxn>
                  <a:cxn ang="0">
                    <a:pos x="0" y="36"/>
                  </a:cxn>
                  <a:cxn ang="0">
                    <a:pos x="24" y="72"/>
                  </a:cxn>
                  <a:cxn ang="0">
                    <a:pos x="36" y="66"/>
                  </a:cxn>
                  <a:cxn ang="0">
                    <a:pos x="18" y="42"/>
                  </a:cxn>
                  <a:cxn ang="0">
                    <a:pos x="36" y="30"/>
                  </a:cxn>
                  <a:cxn ang="0">
                    <a:pos x="54" y="54"/>
                  </a:cxn>
                  <a:cxn ang="0">
                    <a:pos x="60" y="48"/>
                  </a:cxn>
                  <a:cxn ang="0">
                    <a:pos x="48" y="24"/>
                  </a:cxn>
                  <a:cxn ang="0">
                    <a:pos x="60" y="12"/>
                  </a:cxn>
                  <a:cxn ang="0">
                    <a:pos x="78" y="42"/>
                  </a:cxn>
                  <a:cxn ang="0">
                    <a:pos x="90" y="30"/>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w="9525">
                <a:noFill/>
                <a:round/>
                <a:headEnd/>
                <a:tailEnd/>
              </a:ln>
            </p:spPr>
            <p:txBody>
              <a:bodyPr/>
              <a:lstStyle/>
              <a:p>
                <a:pPr>
                  <a:defRPr/>
                </a:pPr>
                <a:endParaRPr lang="fr-FR"/>
              </a:p>
            </p:txBody>
          </p:sp>
          <p:sp>
            <p:nvSpPr>
              <p:cNvPr id="382095" name="Freeform 143"/>
              <p:cNvSpPr>
                <a:spLocks/>
              </p:cNvSpPr>
              <p:nvPr userDrawn="1"/>
            </p:nvSpPr>
            <p:spPr bwMode="ltGray">
              <a:xfrm>
                <a:off x="898" y="2716"/>
                <a:ext cx="90" cy="84"/>
              </a:xfrm>
              <a:custGeom>
                <a:avLst/>
                <a:gdLst/>
                <a:ahLst/>
                <a:cxnLst>
                  <a:cxn ang="0">
                    <a:pos x="42" y="60"/>
                  </a:cxn>
                  <a:cxn ang="0">
                    <a:pos x="42" y="60"/>
                  </a:cxn>
                  <a:cxn ang="0">
                    <a:pos x="72" y="12"/>
                  </a:cxn>
                  <a:cxn ang="0">
                    <a:pos x="66" y="0"/>
                  </a:cxn>
                  <a:cxn ang="0">
                    <a:pos x="0" y="42"/>
                  </a:cxn>
                  <a:cxn ang="0">
                    <a:pos x="6" y="54"/>
                  </a:cxn>
                  <a:cxn ang="0">
                    <a:pos x="54" y="24"/>
                  </a:cxn>
                  <a:cxn ang="0">
                    <a:pos x="54" y="24"/>
                  </a:cxn>
                  <a:cxn ang="0">
                    <a:pos x="18" y="72"/>
                  </a:cxn>
                  <a:cxn ang="0">
                    <a:pos x="24" y="84"/>
                  </a:cxn>
                  <a:cxn ang="0">
                    <a:pos x="90" y="42"/>
                  </a:cxn>
                  <a:cxn ang="0">
                    <a:pos x="84" y="30"/>
                  </a:cxn>
                  <a:cxn ang="0">
                    <a:pos x="42" y="60"/>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w="9525">
                <a:noFill/>
                <a:round/>
                <a:headEnd/>
                <a:tailEnd/>
              </a:ln>
            </p:spPr>
            <p:txBody>
              <a:bodyPr/>
              <a:lstStyle/>
              <a:p>
                <a:pPr>
                  <a:defRPr/>
                </a:pPr>
                <a:endParaRPr lang="fr-FR"/>
              </a:p>
            </p:txBody>
          </p:sp>
          <p:sp>
            <p:nvSpPr>
              <p:cNvPr id="382096" name="Freeform 144"/>
              <p:cNvSpPr>
                <a:spLocks/>
              </p:cNvSpPr>
              <p:nvPr userDrawn="1"/>
            </p:nvSpPr>
            <p:spPr bwMode="ltGray">
              <a:xfrm>
                <a:off x="7" y="3837"/>
                <a:ext cx="6" cy="12"/>
              </a:xfrm>
              <a:custGeom>
                <a:avLst/>
                <a:gdLst/>
                <a:ahLst/>
                <a:cxnLst>
                  <a:cxn ang="0">
                    <a:pos x="6" y="0"/>
                  </a:cxn>
                  <a:cxn ang="0">
                    <a:pos x="6" y="0"/>
                  </a:cxn>
                  <a:cxn ang="0">
                    <a:pos x="0" y="0"/>
                  </a:cxn>
                  <a:cxn ang="0">
                    <a:pos x="0" y="0"/>
                  </a:cxn>
                  <a:cxn ang="0">
                    <a:pos x="0" y="12"/>
                  </a:cxn>
                  <a:cxn ang="0">
                    <a:pos x="6" y="0"/>
                  </a:cxn>
                  <a:cxn ang="0">
                    <a:pos x="6" y="0"/>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w="9525">
                <a:noFill/>
                <a:round/>
                <a:headEnd/>
                <a:tailEnd/>
              </a:ln>
            </p:spPr>
            <p:txBody>
              <a:bodyPr/>
              <a:lstStyle/>
              <a:p>
                <a:pPr>
                  <a:defRPr/>
                </a:pPr>
                <a:endParaRPr lang="fr-FR"/>
              </a:p>
            </p:txBody>
          </p:sp>
          <p:sp>
            <p:nvSpPr>
              <p:cNvPr id="382097" name="Freeform 145"/>
              <p:cNvSpPr>
                <a:spLocks/>
              </p:cNvSpPr>
              <p:nvPr userDrawn="1"/>
            </p:nvSpPr>
            <p:spPr bwMode="ltGray">
              <a:xfrm>
                <a:off x="7" y="2555"/>
                <a:ext cx="30" cy="48"/>
              </a:xfrm>
              <a:custGeom>
                <a:avLst/>
                <a:gdLst/>
                <a:ahLst/>
                <a:cxnLst>
                  <a:cxn ang="0">
                    <a:pos x="18" y="48"/>
                  </a:cxn>
                  <a:cxn ang="0">
                    <a:pos x="18" y="48"/>
                  </a:cxn>
                  <a:cxn ang="0">
                    <a:pos x="30" y="42"/>
                  </a:cxn>
                  <a:cxn ang="0">
                    <a:pos x="0" y="0"/>
                  </a:cxn>
                  <a:cxn ang="0">
                    <a:pos x="0" y="24"/>
                  </a:cxn>
                  <a:cxn ang="0">
                    <a:pos x="18" y="48"/>
                  </a:cxn>
                  <a:cxn ang="0">
                    <a:pos x="18" y="48"/>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w="9525">
                <a:noFill/>
                <a:round/>
                <a:headEnd/>
                <a:tailEnd/>
              </a:ln>
            </p:spPr>
            <p:txBody>
              <a:bodyPr/>
              <a:lstStyle/>
              <a:p>
                <a:pPr>
                  <a:defRPr/>
                </a:pPr>
                <a:endParaRPr lang="fr-FR"/>
              </a:p>
            </p:txBody>
          </p:sp>
          <p:sp>
            <p:nvSpPr>
              <p:cNvPr id="382098" name="Freeform 146"/>
              <p:cNvSpPr>
                <a:spLocks/>
              </p:cNvSpPr>
              <p:nvPr userDrawn="1"/>
            </p:nvSpPr>
            <p:spPr bwMode="ltGray">
              <a:xfrm>
                <a:off x="7" y="3843"/>
                <a:ext cx="36" cy="66"/>
              </a:xfrm>
              <a:custGeom>
                <a:avLst/>
                <a:gdLst/>
                <a:ahLst/>
                <a:cxnLst>
                  <a:cxn ang="0">
                    <a:pos x="36" y="0"/>
                  </a:cxn>
                  <a:cxn ang="0">
                    <a:pos x="24" y="0"/>
                  </a:cxn>
                  <a:cxn ang="0">
                    <a:pos x="24" y="0"/>
                  </a:cxn>
                  <a:cxn ang="0">
                    <a:pos x="0" y="36"/>
                  </a:cxn>
                  <a:cxn ang="0">
                    <a:pos x="0" y="66"/>
                  </a:cxn>
                  <a:cxn ang="0">
                    <a:pos x="36" y="0"/>
                  </a:cxn>
                  <a:cxn ang="0">
                    <a:pos x="36" y="0"/>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w="9525">
                <a:noFill/>
                <a:round/>
                <a:headEnd/>
                <a:tailEnd/>
              </a:ln>
            </p:spPr>
            <p:txBody>
              <a:bodyPr/>
              <a:lstStyle/>
              <a:p>
                <a:pPr>
                  <a:defRPr/>
                </a:pPr>
                <a:endParaRPr lang="fr-FR"/>
              </a:p>
            </p:txBody>
          </p:sp>
          <p:sp>
            <p:nvSpPr>
              <p:cNvPr id="382099" name="Rectangle 147"/>
              <p:cNvSpPr>
                <a:spLocks noChangeArrowheads="1"/>
              </p:cNvSpPr>
              <p:nvPr userDrawn="1"/>
            </p:nvSpPr>
            <p:spPr bwMode="ltGray">
              <a:xfrm rot="244926">
                <a:off x="1177" y="3201"/>
                <a:ext cx="161"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100" name="Rectangle 148"/>
              <p:cNvSpPr>
                <a:spLocks noChangeArrowheads="1"/>
              </p:cNvSpPr>
              <p:nvPr userDrawn="1"/>
            </p:nvSpPr>
            <p:spPr bwMode="ltGray">
              <a:xfrm rot="-5598588">
                <a:off x="290" y="2386"/>
                <a:ext cx="138" cy="12"/>
              </a:xfrm>
              <a:prstGeom prst="rect">
                <a:avLst/>
              </a:prstGeom>
              <a:solidFill>
                <a:schemeClr val="bg2"/>
              </a:solidFill>
              <a:ln w="9525">
                <a:noFill/>
                <a:miter lim="800000"/>
                <a:headEnd/>
                <a:tailEnd/>
              </a:ln>
              <a:effectLst/>
            </p:spPr>
            <p:txBody>
              <a:bodyPr wrap="none" anchor="ctr"/>
              <a:lstStyle/>
              <a:p>
                <a:pPr>
                  <a:defRPr/>
                </a:pPr>
                <a:endParaRPr lang="fr-FR"/>
              </a:p>
            </p:txBody>
          </p:sp>
          <p:sp>
            <p:nvSpPr>
              <p:cNvPr id="382101" name="Freeform 149"/>
              <p:cNvSpPr>
                <a:spLocks/>
              </p:cNvSpPr>
              <p:nvPr userDrawn="1"/>
            </p:nvSpPr>
            <p:spPr bwMode="ltGray">
              <a:xfrm>
                <a:off x="139" y="3573"/>
                <a:ext cx="144" cy="154"/>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p>
            </p:txBody>
          </p:sp>
          <p:sp>
            <p:nvSpPr>
              <p:cNvPr id="382102" name="Freeform 150"/>
              <p:cNvSpPr>
                <a:spLocks/>
              </p:cNvSpPr>
              <p:nvPr userDrawn="1"/>
            </p:nvSpPr>
            <p:spPr bwMode="ltGray">
              <a:xfrm rot="-2857037">
                <a:off x="619" y="3550"/>
                <a:ext cx="68" cy="69"/>
              </a:xfrm>
              <a:custGeom>
                <a:avLst/>
                <a:gdLst/>
                <a:ahLst/>
                <a:cxnLst>
                  <a:cxn ang="0">
                    <a:pos x="0" y="102"/>
                  </a:cxn>
                  <a:cxn ang="0">
                    <a:pos x="59" y="154"/>
                  </a:cxn>
                  <a:cxn ang="0">
                    <a:pos x="117" y="120"/>
                  </a:cxn>
                  <a:cxn ang="0">
                    <a:pos x="62" y="55"/>
                  </a:cxn>
                  <a:cxn ang="0">
                    <a:pos x="104" y="34"/>
                  </a:cxn>
                  <a:cxn ang="0">
                    <a:pos x="117" y="53"/>
                  </a:cxn>
                  <a:cxn ang="0">
                    <a:pos x="141" y="47"/>
                  </a:cxn>
                  <a:cxn ang="0">
                    <a:pos x="97" y="2"/>
                  </a:cxn>
                  <a:cxn ang="0">
                    <a:pos x="36" y="33"/>
                  </a:cxn>
                  <a:cxn ang="0">
                    <a:pos x="90" y="107"/>
                  </a:cxn>
                  <a:cxn ang="0">
                    <a:pos x="28" y="101"/>
                  </a:cxn>
                  <a:cxn ang="0">
                    <a:pos x="0" y="102"/>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w="9525">
                <a:noFill/>
                <a:round/>
                <a:headEnd/>
                <a:tailEnd/>
              </a:ln>
              <a:effectLst/>
            </p:spPr>
            <p:txBody>
              <a:bodyPr/>
              <a:lstStyle/>
              <a:p>
                <a:pPr>
                  <a:defRPr/>
                </a:pPr>
                <a:endParaRPr lang="fr-FR"/>
              </a:p>
            </p:txBody>
          </p:sp>
          <p:sp>
            <p:nvSpPr>
              <p:cNvPr id="382103" name="Freeform 151"/>
              <p:cNvSpPr>
                <a:spLocks/>
              </p:cNvSpPr>
              <p:nvPr userDrawn="1"/>
            </p:nvSpPr>
            <p:spPr bwMode="ltGray">
              <a:xfrm>
                <a:off x="235" y="2503"/>
                <a:ext cx="348" cy="1272"/>
              </a:xfrm>
              <a:custGeom>
                <a:avLst/>
                <a:gdLst/>
                <a:ahLst/>
                <a:cxnLst>
                  <a:cxn ang="0">
                    <a:pos x="0" y="0"/>
                  </a:cxn>
                  <a:cxn ang="0">
                    <a:pos x="287" y="582"/>
                  </a:cxn>
                  <a:cxn ang="0">
                    <a:pos x="348" y="1272"/>
                  </a:cxn>
                  <a:cxn ang="0">
                    <a:pos x="54" y="676"/>
                  </a:cxn>
                  <a:cxn ang="0">
                    <a:pos x="0" y="0"/>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w="9525" cap="flat" cmpd="sng">
                <a:noFill/>
                <a:prstDash val="solid"/>
                <a:round/>
                <a:headEnd type="none" w="med" len="med"/>
                <a:tailEnd type="none" w="med" len="med"/>
              </a:ln>
              <a:effectLst/>
            </p:spPr>
            <p:txBody>
              <a:bodyPr/>
              <a:lstStyle/>
              <a:p>
                <a:pPr>
                  <a:defRPr/>
                </a:pPr>
                <a:endParaRPr lang="fr-FR"/>
              </a:p>
            </p:txBody>
          </p:sp>
          <p:sp>
            <p:nvSpPr>
              <p:cNvPr id="38210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w="9525">
                <a:noFill/>
                <a:round/>
                <a:headEnd/>
                <a:tailEnd/>
              </a:ln>
              <a:effectLst/>
            </p:spPr>
            <p:txBody>
              <a:bodyPr/>
              <a:lstStyle/>
              <a:p>
                <a:pPr>
                  <a:defRPr/>
                </a:pPr>
                <a:endParaRPr lang="fr-FR"/>
              </a:p>
            </p:txBody>
          </p:sp>
        </p:grpSp>
      </p:grpSp>
      <p:sp>
        <p:nvSpPr>
          <p:cNvPr id="382105" name="Rectangle 153"/>
          <p:cNvSpPr>
            <a:spLocks noGrp="1" noRot="1" noChangeArrowheads="1"/>
          </p:cNvSpPr>
          <p:nvPr>
            <p:ph type="title"/>
          </p:nvPr>
        </p:nvSpPr>
        <p:spPr bwMode="auto">
          <a:xfrm>
            <a:off x="301625" y="228600"/>
            <a:ext cx="854075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382106" name="Rectangle 154"/>
          <p:cNvSpPr>
            <a:spLocks noGrp="1" noChangeArrowheads="1"/>
          </p:cNvSpPr>
          <p:nvPr>
            <p:ph type="dt" sz="half" idx="2"/>
          </p:nvPr>
        </p:nvSpPr>
        <p:spPr bwMode="auto">
          <a:xfrm>
            <a:off x="301625"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Arial" charset="0"/>
              </a:defRPr>
            </a:lvl1pPr>
          </a:lstStyle>
          <a:p>
            <a:pPr>
              <a:defRPr/>
            </a:pPr>
            <a:endParaRPr lang="fr-FR"/>
          </a:p>
        </p:txBody>
      </p:sp>
      <p:sp>
        <p:nvSpPr>
          <p:cNvPr id="382107" name="Rectangle 15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atin typeface="Arial" charset="0"/>
              </a:defRPr>
            </a:lvl1pPr>
          </a:lstStyle>
          <a:p>
            <a:pPr>
              <a:defRPr/>
            </a:pPr>
            <a:endParaRPr lang="fr-FR"/>
          </a:p>
        </p:txBody>
      </p:sp>
      <p:sp>
        <p:nvSpPr>
          <p:cNvPr id="382108" name="Rectangle 156"/>
          <p:cNvSpPr>
            <a:spLocks noGrp="1" noChangeArrowheads="1"/>
          </p:cNvSpPr>
          <p:nvPr>
            <p:ph type="sldNum" sz="quarter" idx="4"/>
          </p:nvPr>
        </p:nvSpPr>
        <p:spPr bwMode="auto">
          <a:xfrm>
            <a:off x="6553200" y="6245225"/>
            <a:ext cx="22891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atin typeface="Arial" charset="0"/>
              </a:defRPr>
            </a:lvl1pPr>
          </a:lstStyle>
          <a:p>
            <a:pPr>
              <a:defRPr/>
            </a:pPr>
            <a:fld id="{A96BC8C3-E43B-4A98-A6F8-A32810907D2D}" type="slidenum">
              <a:rPr lang="fr-FR"/>
              <a:pPr>
                <a:defRPr/>
              </a:pPr>
              <a:t>‹N°›</a:t>
            </a:fld>
            <a:endParaRPr lang="fr-FR"/>
          </a:p>
        </p:txBody>
      </p:sp>
      <p:sp>
        <p:nvSpPr>
          <p:cNvPr id="382109" name="Rectangle 157"/>
          <p:cNvSpPr>
            <a:spLocks noGrp="1" noRot="1" noChangeArrowheads="1"/>
          </p:cNvSpPr>
          <p:nvPr>
            <p:ph type="body" idx="1"/>
          </p:nvPr>
        </p:nvSpPr>
        <p:spPr bwMode="auto">
          <a:xfrm>
            <a:off x="301625" y="1600200"/>
            <a:ext cx="8540750" cy="4498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Tree>
  </p:cSld>
  <p:clrMap bg1="dk2" tx1="lt1" bg2="dk1" tx2="lt2" accent1="accent1" accent2="accent2" accent3="accent3" accent4="accent4" accent5="accent5" accent6="accent6" hlink="hlink" folHlink="folHlink"/>
  <p:sldLayoutIdLst>
    <p:sldLayoutId id="2147483752"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michel34.midiblogs.com/media/00/02/651964930.jpg" TargetMode="External"/><Relationship Id="rId7" Type="http://schemas.openxmlformats.org/officeDocument/2006/relationships/hyperlink" Target="http://images.google.fr/imgres?imgurl=http://www.renne-le-chateau.com/decrypta/images/bou04_b.jpg&amp;imgrefurl=http://www.renne-le-chateau.com/decrypta/decrypt1.html&amp;usg=__mRNW_gqNNLKxMVfYIiEX092NdjE=&amp;h=619&amp;w=400&amp;sz=120&amp;hl=fr&amp;start=25&amp;tbnid=bFXoC1HSLIv4BM:&amp;tbnh=136&amp;tbnw=88&amp;prev=/images%3Fq%3Dprojection%2Blambert%26gbv%3D2%26ndsp%3D20%26hl%3Dfr%26sa%3DN%26start%3D20"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rnp782.er.usgs.gov/atlas2/articles/mapping/IMAGES/mercator.gif" TargetMode="External"/><Relationship Id="rId10" Type="http://schemas.openxmlformats.org/officeDocument/2006/relationships/image" Target="../media/image5.jpeg"/><Relationship Id="rId4" Type="http://schemas.openxmlformats.org/officeDocument/2006/relationships/image" Target="../media/image2.jpeg"/><Relationship Id="rId9" Type="http://schemas.openxmlformats.org/officeDocument/2006/relationships/hyperlink" Target="http://www.astro-rennes.com/lexique/images/coordonnees_geographiques.gi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hyperlink" Target="http://www.geod.nrcan.gc.ca/images/nad83_csrs_f.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5.png"/><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http://cse.ssl.berkeley.edu/img/earth.gif" TargetMode="External"/><Relationship Id="rId5" Type="http://schemas.openxmlformats.org/officeDocument/2006/relationships/image" Target="../media/image34.png"/><Relationship Id="rId4" Type="http://schemas.openxmlformats.org/officeDocument/2006/relationships/image" Target="http://www.navfltsm.addr.com/globe.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62.wmf"/><Relationship Id="rId5" Type="http://schemas.openxmlformats.org/officeDocument/2006/relationships/image" Target="../media/image61.png"/><Relationship Id="rId4" Type="http://schemas.openxmlformats.org/officeDocument/2006/relationships/image" Target="../media/image60.png"/></Relationships>
</file>

<file path=ppt/slides/_rels/slide4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ctrTitle"/>
          </p:nvPr>
        </p:nvSpPr>
        <p:spPr>
          <a:xfrm>
            <a:off x="755650" y="476250"/>
            <a:ext cx="7772400" cy="1008063"/>
          </a:xfrm>
        </p:spPr>
        <p:txBody>
          <a:bodyPr/>
          <a:lstStyle/>
          <a:p>
            <a:pPr eaLnBrk="1" hangingPunct="1">
              <a:defRPr/>
            </a:pPr>
            <a:r>
              <a:rPr lang="fr-FR" sz="4400" dirty="0" smtClean="0">
                <a:solidFill>
                  <a:schemeClr val="tx1"/>
                </a:solidFill>
                <a:latin typeface="Arial" charset="0"/>
              </a:rPr>
              <a:t>Module </a:t>
            </a:r>
            <a:r>
              <a:rPr lang="fr-FR" sz="4400" dirty="0" smtClean="0">
                <a:solidFill>
                  <a:schemeClr val="tx1"/>
                </a:solidFill>
                <a:latin typeface="Arial" charset="0"/>
              </a:rPr>
              <a:t>SIG-Santé</a:t>
            </a:r>
          </a:p>
        </p:txBody>
      </p:sp>
      <p:sp>
        <p:nvSpPr>
          <p:cNvPr id="276483" name="Rectangle 3"/>
          <p:cNvSpPr>
            <a:spLocks noGrp="1" noChangeArrowheads="1"/>
          </p:cNvSpPr>
          <p:nvPr>
            <p:ph type="subTitle" idx="1"/>
          </p:nvPr>
        </p:nvSpPr>
        <p:spPr>
          <a:xfrm>
            <a:off x="539552" y="4005064"/>
            <a:ext cx="3384550" cy="935037"/>
          </a:xfrm>
        </p:spPr>
        <p:txBody>
          <a:bodyPr/>
          <a:lstStyle/>
          <a:p>
            <a:pPr algn="l" eaLnBrk="1" hangingPunct="1">
              <a:defRPr/>
            </a:pPr>
            <a:r>
              <a:rPr lang="fr-FR" sz="1800" dirty="0" smtClean="0">
                <a:solidFill>
                  <a:srgbClr val="FFCC66"/>
                </a:solidFill>
                <a:latin typeface="Arial" charset="0"/>
              </a:rPr>
              <a:t>Marc SOURIS</a:t>
            </a:r>
          </a:p>
          <a:p>
            <a:pPr algn="l" eaLnBrk="1" hangingPunct="1">
              <a:defRPr/>
            </a:pPr>
            <a:r>
              <a:rPr lang="fr-FR" sz="1800" dirty="0" smtClean="0">
                <a:solidFill>
                  <a:srgbClr val="FFCC66"/>
                </a:solidFill>
                <a:latin typeface="Arial" charset="0"/>
              </a:rPr>
              <a:t>Florent DEMORAES</a:t>
            </a:r>
          </a:p>
          <a:p>
            <a:pPr algn="l" eaLnBrk="1" hangingPunct="1">
              <a:defRPr/>
            </a:pPr>
            <a:r>
              <a:rPr lang="fr-FR" sz="1800" dirty="0" smtClean="0">
                <a:solidFill>
                  <a:srgbClr val="FFCC66"/>
                </a:solidFill>
                <a:latin typeface="Arial" charset="0"/>
              </a:rPr>
              <a:t>Tania SERRANO</a:t>
            </a:r>
          </a:p>
        </p:txBody>
      </p:sp>
      <p:sp>
        <p:nvSpPr>
          <p:cNvPr id="5126" name="Rectangle 8"/>
          <p:cNvSpPr>
            <a:spLocks noChangeArrowheads="1"/>
          </p:cNvSpPr>
          <p:nvPr/>
        </p:nvSpPr>
        <p:spPr bwMode="auto">
          <a:xfrm>
            <a:off x="0" y="5805488"/>
            <a:ext cx="9144000" cy="214312"/>
          </a:xfrm>
          <a:prstGeom prst="rect">
            <a:avLst/>
          </a:prstGeom>
          <a:solidFill>
            <a:srgbClr val="C0C0C0">
              <a:alpha val="14902"/>
            </a:srgbClr>
          </a:solidFill>
          <a:ln w="9525">
            <a:noFill/>
            <a:miter lim="800000"/>
            <a:headEnd/>
            <a:tailEnd/>
          </a:ln>
        </p:spPr>
        <p:txBody>
          <a:bodyPr wrap="none" anchor="ctr"/>
          <a:lstStyle/>
          <a:p>
            <a:endParaRPr lang="fr-FR"/>
          </a:p>
        </p:txBody>
      </p:sp>
      <p:sp>
        <p:nvSpPr>
          <p:cNvPr id="276491" name="Text Box 11"/>
          <p:cNvSpPr txBox="1">
            <a:spLocks noChangeArrowheads="1"/>
          </p:cNvSpPr>
          <p:nvPr/>
        </p:nvSpPr>
        <p:spPr bwMode="auto">
          <a:xfrm>
            <a:off x="539552" y="1811338"/>
            <a:ext cx="7488436" cy="523220"/>
          </a:xfrm>
          <a:prstGeom prst="rect">
            <a:avLst/>
          </a:prstGeom>
          <a:noFill/>
          <a:ln w="9525">
            <a:noFill/>
            <a:miter lim="800000"/>
            <a:headEnd/>
            <a:tailEnd/>
          </a:ln>
          <a:effectLst/>
        </p:spPr>
        <p:txBody>
          <a:bodyPr wrap="square">
            <a:spAutoFit/>
          </a:bodyPr>
          <a:lstStyle/>
          <a:p>
            <a:pPr>
              <a:spcBef>
                <a:spcPct val="50000"/>
              </a:spcBef>
              <a:defRPr/>
            </a:pPr>
            <a:r>
              <a:rPr lang="fr-FR" sz="2800" dirty="0" smtClean="0">
                <a:effectLst>
                  <a:outerShdw blurRad="38100" dist="38100" dir="2700000" algn="tl">
                    <a:srgbClr val="000000"/>
                  </a:outerShdw>
                </a:effectLst>
                <a:latin typeface="Arial" pitchFamily="34" charset="0"/>
                <a:cs typeface="Arial" pitchFamily="34" charset="0"/>
              </a:rPr>
              <a:t>5. Coordonnées</a:t>
            </a:r>
            <a:r>
              <a:rPr lang="fr-FR" sz="2800" dirty="0">
                <a:effectLst>
                  <a:outerShdw blurRad="38100" dist="38100" dir="2700000" algn="tl">
                    <a:srgbClr val="000000"/>
                  </a:outerShdw>
                </a:effectLst>
                <a:latin typeface="Arial" pitchFamily="34" charset="0"/>
                <a:cs typeface="Arial" pitchFamily="34" charset="0"/>
              </a:rPr>
              <a:t>, </a:t>
            </a:r>
            <a:r>
              <a:rPr lang="fr-FR" sz="2800" i="1" dirty="0" err="1">
                <a:effectLst>
                  <a:outerShdw blurRad="38100" dist="38100" dir="2700000" algn="tl">
                    <a:srgbClr val="000000"/>
                  </a:outerShdw>
                </a:effectLst>
                <a:latin typeface="Arial" pitchFamily="34" charset="0"/>
                <a:cs typeface="Arial" pitchFamily="34" charset="0"/>
              </a:rPr>
              <a:t>Datum</a:t>
            </a:r>
            <a:r>
              <a:rPr lang="fr-FR" sz="2800" dirty="0">
                <a:effectLst>
                  <a:outerShdw blurRad="38100" dist="38100" dir="2700000" algn="tl">
                    <a:srgbClr val="000000"/>
                  </a:outerShdw>
                </a:effectLst>
                <a:latin typeface="Arial" pitchFamily="34" charset="0"/>
                <a:cs typeface="Arial" pitchFamily="34" charset="0"/>
              </a:rPr>
              <a:t>, Projections</a:t>
            </a:r>
            <a:r>
              <a:rPr lang="fr-FR" sz="2800" dirty="0">
                <a:latin typeface="Arial" pitchFamily="34" charset="0"/>
                <a:cs typeface="Arial" pitchFamily="34" charset="0"/>
              </a:rPr>
              <a:t> </a:t>
            </a:r>
          </a:p>
        </p:txBody>
      </p:sp>
      <p:pic>
        <p:nvPicPr>
          <p:cNvPr id="5128" name="Picture 82" descr="map3"/>
          <p:cNvPicPr>
            <a:picLocks noChangeAspect="1" noChangeArrowheads="1"/>
          </p:cNvPicPr>
          <p:nvPr/>
        </p:nvPicPr>
        <p:blipFill>
          <a:blip r:embed="rId2" cstate="print"/>
          <a:srcRect/>
          <a:stretch>
            <a:fillRect/>
          </a:stretch>
        </p:blipFill>
        <p:spPr bwMode="auto">
          <a:xfrm>
            <a:off x="4498975" y="4662488"/>
            <a:ext cx="1873250" cy="811212"/>
          </a:xfrm>
          <a:prstGeom prst="rect">
            <a:avLst/>
          </a:prstGeom>
          <a:noFill/>
          <a:ln w="9525">
            <a:noFill/>
            <a:miter lim="800000"/>
            <a:headEnd/>
            <a:tailEnd/>
          </a:ln>
        </p:spPr>
      </p:pic>
      <p:pic>
        <p:nvPicPr>
          <p:cNvPr id="5129" name="Picture 79" descr="mappemonde-de-mercator-1587-bn-paris_1173281581.jpg">
            <a:hlinkClick r:id="rId3"/>
          </p:cNvPr>
          <p:cNvPicPr>
            <a:picLocks noChangeAspect="1" noChangeArrowheads="1"/>
          </p:cNvPicPr>
          <p:nvPr/>
        </p:nvPicPr>
        <p:blipFill>
          <a:blip r:embed="rId4" cstate="print"/>
          <a:srcRect b="18498"/>
          <a:stretch>
            <a:fillRect/>
          </a:stretch>
        </p:blipFill>
        <p:spPr bwMode="auto">
          <a:xfrm>
            <a:off x="4356100" y="3213100"/>
            <a:ext cx="2159000" cy="1265238"/>
          </a:xfrm>
          <a:prstGeom prst="rect">
            <a:avLst/>
          </a:prstGeom>
          <a:noFill/>
          <a:ln w="9525">
            <a:noFill/>
            <a:miter lim="800000"/>
            <a:headEnd/>
            <a:tailEnd/>
          </a:ln>
        </p:spPr>
      </p:pic>
      <p:grpSp>
        <p:nvGrpSpPr>
          <p:cNvPr id="5130" name="Group 91"/>
          <p:cNvGrpSpPr>
            <a:grpSpLocks/>
          </p:cNvGrpSpPr>
          <p:nvPr/>
        </p:nvGrpSpPr>
        <p:grpSpPr bwMode="auto">
          <a:xfrm>
            <a:off x="6732588" y="4652963"/>
            <a:ext cx="1655762" cy="876300"/>
            <a:chOff x="4150" y="3022"/>
            <a:chExt cx="1089" cy="598"/>
          </a:xfrm>
        </p:grpSpPr>
        <p:pic>
          <p:nvPicPr>
            <p:cNvPr id="5133" name="Picture 87" descr="Afficher l'image en taille réelle">
              <a:hlinkClick r:id="rId5"/>
            </p:cNvPr>
            <p:cNvPicPr>
              <a:picLocks noChangeAspect="1" noChangeArrowheads="1"/>
            </p:cNvPicPr>
            <p:nvPr/>
          </p:nvPicPr>
          <p:blipFill>
            <a:blip r:embed="rId6" cstate="print"/>
            <a:srcRect t="3125" b="4688"/>
            <a:stretch>
              <a:fillRect/>
            </a:stretch>
          </p:blipFill>
          <p:spPr bwMode="auto">
            <a:xfrm>
              <a:off x="4150" y="3022"/>
              <a:ext cx="1089" cy="590"/>
            </a:xfrm>
            <a:prstGeom prst="rect">
              <a:avLst/>
            </a:prstGeom>
            <a:noFill/>
            <a:ln w="9525">
              <a:noFill/>
              <a:miter lim="800000"/>
              <a:headEnd/>
              <a:tailEnd/>
            </a:ln>
          </p:spPr>
        </p:pic>
        <p:sp>
          <p:nvSpPr>
            <p:cNvPr id="5134" name="Text Box 88"/>
            <p:cNvSpPr txBox="1">
              <a:spLocks noChangeArrowheads="1"/>
            </p:cNvSpPr>
            <p:nvPr/>
          </p:nvSpPr>
          <p:spPr bwMode="auto">
            <a:xfrm>
              <a:off x="4558" y="3521"/>
              <a:ext cx="635" cy="99"/>
            </a:xfrm>
            <a:prstGeom prst="rect">
              <a:avLst/>
            </a:prstGeom>
            <a:noFill/>
            <a:ln w="9525" algn="ctr">
              <a:noFill/>
              <a:miter lim="800000"/>
              <a:headEnd/>
              <a:tailEnd/>
            </a:ln>
          </p:spPr>
          <p:txBody>
            <a:bodyPr lIns="18000" tIns="10800" rIns="54000" bIns="10800">
              <a:spAutoFit/>
            </a:bodyPr>
            <a:lstStyle/>
            <a:p>
              <a:pPr algn="r">
                <a:spcBef>
                  <a:spcPct val="50000"/>
                </a:spcBef>
              </a:pPr>
              <a:r>
                <a:rPr lang="fr-FR" sz="800">
                  <a:solidFill>
                    <a:schemeClr val="bg1"/>
                  </a:solidFill>
                </a:rPr>
                <a:t>www.usgs.gov</a:t>
              </a:r>
            </a:p>
          </p:txBody>
        </p:sp>
      </p:grpSp>
      <p:pic>
        <p:nvPicPr>
          <p:cNvPr id="5131" name="Picture 95" descr="bou04_b">
            <a:hlinkClick r:id="rId7"/>
          </p:cNvPr>
          <p:cNvPicPr>
            <a:picLocks noChangeAspect="1" noChangeArrowheads="1"/>
          </p:cNvPicPr>
          <p:nvPr/>
        </p:nvPicPr>
        <p:blipFill>
          <a:blip r:embed="rId8" cstate="print"/>
          <a:srcRect/>
          <a:stretch>
            <a:fillRect/>
          </a:stretch>
        </p:blipFill>
        <p:spPr bwMode="auto">
          <a:xfrm>
            <a:off x="6588125" y="3213100"/>
            <a:ext cx="838200" cy="1295400"/>
          </a:xfrm>
          <a:prstGeom prst="rect">
            <a:avLst/>
          </a:prstGeom>
          <a:noFill/>
          <a:ln w="9525">
            <a:noFill/>
            <a:miter lim="800000"/>
            <a:headEnd/>
            <a:tailEnd/>
          </a:ln>
        </p:spPr>
      </p:pic>
      <p:pic>
        <p:nvPicPr>
          <p:cNvPr id="5132" name="Picture 98" descr="Afficher l'image en taille réelle">
            <a:hlinkClick r:id="rId9"/>
          </p:cNvPr>
          <p:cNvPicPr>
            <a:picLocks noChangeAspect="1" noChangeArrowheads="1"/>
          </p:cNvPicPr>
          <p:nvPr/>
        </p:nvPicPr>
        <p:blipFill>
          <a:blip r:embed="rId10" cstate="print"/>
          <a:srcRect/>
          <a:stretch>
            <a:fillRect/>
          </a:stretch>
        </p:blipFill>
        <p:spPr bwMode="auto">
          <a:xfrm>
            <a:off x="7524750" y="3213100"/>
            <a:ext cx="1042988" cy="1244600"/>
          </a:xfrm>
          <a:prstGeom prst="rect">
            <a:avLst/>
          </a:prstGeom>
          <a:noFill/>
          <a:ln w="9525">
            <a:noFill/>
            <a:miter lim="800000"/>
            <a:headEnd/>
            <a:tailEnd/>
          </a:ln>
        </p:spPr>
      </p:pic>
      <p:sp>
        <p:nvSpPr>
          <p:cNvPr id="15" name="Text Box 4"/>
          <p:cNvSpPr txBox="1">
            <a:spLocks noChangeArrowheads="1"/>
          </p:cNvSpPr>
          <p:nvPr/>
        </p:nvSpPr>
        <p:spPr bwMode="auto">
          <a:xfrm>
            <a:off x="215504" y="6165304"/>
            <a:ext cx="4644528"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Paris </a:t>
            </a:r>
            <a:r>
              <a:rPr lang="fr-FR" sz="1500" dirty="0">
                <a:effectLst>
                  <a:outerShdw blurRad="38100" dist="38100" dir="2700000" algn="tl">
                    <a:srgbClr val="000000"/>
                  </a:outerShdw>
                </a:effectLst>
                <a:latin typeface="Verdana" pitchFamily="34" charset="0"/>
              </a:rPr>
              <a:t>Ouest Nanterre-La </a:t>
            </a:r>
            <a:r>
              <a:rPr lang="fr-FR" sz="1500" dirty="0" smtClean="0">
                <a:effectLst>
                  <a:outerShdw blurRad="38100" dist="38100" dir="2700000" algn="tl">
                    <a:srgbClr val="000000"/>
                  </a:outerShdw>
                </a:effectLst>
                <a:latin typeface="Verdana" pitchFamily="34" charset="0"/>
              </a:rPr>
              <a:t>Défense</a:t>
            </a:r>
            <a:br>
              <a:rPr lang="fr-FR" sz="1500" dirty="0" smtClean="0">
                <a:effectLst>
                  <a:outerShdw blurRad="38100" dist="38100" dir="2700000" algn="tl">
                    <a:srgbClr val="000000"/>
                  </a:outerShdw>
                </a:effectLst>
                <a:latin typeface="Verdana" pitchFamily="34" charset="0"/>
              </a:rPr>
            </a:br>
            <a:r>
              <a:rPr lang="fr-FR" sz="1500" dirty="0" smtClean="0">
                <a:effectLst>
                  <a:outerShdw blurRad="38100" dist="38100" dir="2700000" algn="tl">
                    <a:srgbClr val="000000"/>
                  </a:outerShdw>
                </a:effectLst>
                <a:latin typeface="Verdana" pitchFamily="34" charset="0"/>
              </a:rPr>
              <a:t>Institut de Recherche pour le Développement</a:t>
            </a:r>
            <a:endParaRPr lang="fr-FR" sz="1500" dirty="0">
              <a:effectLst>
                <a:outerShdw blurRad="38100" dist="38100" dir="2700000" algn="tl">
                  <a:srgbClr val="000000"/>
                </a:outerShdw>
              </a:effectLst>
              <a:latin typeface="Verdana" pitchFamily="34" charset="0"/>
            </a:endParaRPr>
          </a:p>
        </p:txBody>
      </p:sp>
      <p:sp>
        <p:nvSpPr>
          <p:cNvPr id="16" name="Text Box 4"/>
          <p:cNvSpPr txBox="1">
            <a:spLocks noChangeArrowheads="1"/>
          </p:cNvSpPr>
          <p:nvPr/>
        </p:nvSpPr>
        <p:spPr bwMode="auto">
          <a:xfrm>
            <a:off x="5436096" y="6165304"/>
            <a:ext cx="3600400" cy="553998"/>
          </a:xfrm>
          <a:prstGeom prst="rect">
            <a:avLst/>
          </a:prstGeom>
          <a:noFill/>
          <a:ln w="9525">
            <a:noFill/>
            <a:miter lim="800000"/>
            <a:headEnd/>
            <a:tailEnd/>
          </a:ln>
          <a:effectLst/>
        </p:spPr>
        <p:txBody>
          <a:bodyPr wrap="square">
            <a:spAutoFit/>
          </a:bodyPr>
          <a:lstStyle/>
          <a:p>
            <a:pPr>
              <a:spcBef>
                <a:spcPct val="50000"/>
              </a:spcBef>
            </a:pPr>
            <a:r>
              <a:rPr lang="fr-FR" sz="1500" dirty="0" smtClean="0">
                <a:effectLst>
                  <a:outerShdw blurRad="38100" dist="38100" dir="2700000" algn="tl">
                    <a:srgbClr val="000000"/>
                  </a:outerShdw>
                </a:effectLst>
                <a:latin typeface="Verdana" pitchFamily="34" charset="0"/>
              </a:rPr>
              <a:t>Master de Géographie de la Santé, 2011-2012</a:t>
            </a:r>
            <a:endParaRPr lang="fr-FR" sz="1500" dirty="0">
              <a:effectLst>
                <a:outerShdw blurRad="38100" dist="38100" dir="2700000" algn="tl">
                  <a:srgbClr val="000000"/>
                </a:outerShdw>
              </a:effectLst>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22" name="Rectangle 2"/>
          <p:cNvSpPr>
            <a:spLocks noGrp="1" noRot="1" noChangeArrowheads="1"/>
          </p:cNvSpPr>
          <p:nvPr>
            <p:ph type="title"/>
          </p:nvPr>
        </p:nvSpPr>
        <p:spPr>
          <a:xfrm>
            <a:off x="0" y="404813"/>
            <a:ext cx="9144000" cy="735012"/>
          </a:xfrm>
        </p:spPr>
        <p:txBody>
          <a:bodyPr/>
          <a:lstStyle/>
          <a:p>
            <a:pPr eaLnBrk="1" hangingPunct="1">
              <a:defRPr/>
            </a:pPr>
            <a:r>
              <a:rPr lang="fr-FR" sz="3200" smtClean="0">
                <a:solidFill>
                  <a:schemeClr val="tx1"/>
                </a:solidFill>
                <a:latin typeface="Arial" pitchFamily="34" charset="0"/>
                <a:cs typeface="Arial" pitchFamily="34" charset="0"/>
              </a:rPr>
              <a:t>La forme de la Terre</a:t>
            </a:r>
          </a:p>
        </p:txBody>
      </p:sp>
      <p:sp>
        <p:nvSpPr>
          <p:cNvPr id="414723" name="Rectangle 3"/>
          <p:cNvSpPr>
            <a:spLocks noGrp="1" noChangeArrowheads="1"/>
          </p:cNvSpPr>
          <p:nvPr>
            <p:ph type="body" idx="1"/>
          </p:nvPr>
        </p:nvSpPr>
        <p:spPr>
          <a:xfrm>
            <a:off x="323850" y="1557338"/>
            <a:ext cx="5472113" cy="5040312"/>
          </a:xfrm>
          <a:solidFill>
            <a:srgbClr val="C0C0C0">
              <a:alpha val="10001"/>
            </a:srgbClr>
          </a:solidFill>
        </p:spPr>
        <p:txBody>
          <a:bodyPr/>
          <a:lstStyle/>
          <a:p>
            <a:pPr marL="0" indent="0" eaLnBrk="1" hangingPunct="1">
              <a:lnSpc>
                <a:spcPct val="90000"/>
              </a:lnSpc>
              <a:spcBef>
                <a:spcPct val="25000"/>
              </a:spcBef>
              <a:spcAft>
                <a:spcPct val="40000"/>
              </a:spcAft>
              <a:buFont typeface="Arial" charset="0"/>
              <a:buNone/>
              <a:defRPr/>
            </a:pPr>
            <a:r>
              <a:rPr lang="fr-FR" sz="1800" smtClean="0">
                <a:latin typeface="Arial" pitchFamily="34" charset="0"/>
                <a:cs typeface="Arial" pitchFamily="34" charset="0"/>
              </a:rPr>
              <a:t>La </a:t>
            </a:r>
            <a:r>
              <a:rPr lang="fr-FR" sz="1800" smtClean="0">
                <a:solidFill>
                  <a:srgbClr val="FFCC66"/>
                </a:solidFill>
                <a:latin typeface="Arial" pitchFamily="34" charset="0"/>
                <a:cs typeface="Arial" pitchFamily="34" charset="0"/>
              </a:rPr>
              <a:t>controverse</a:t>
            </a:r>
            <a:r>
              <a:rPr lang="fr-FR" sz="1800" smtClean="0">
                <a:latin typeface="Arial" pitchFamily="34" charset="0"/>
                <a:cs typeface="Arial" pitchFamily="34" charset="0"/>
              </a:rPr>
              <a:t> fut rude au XVIIIème siècle entre Français et Anglais pour déterminer la forme approchée de la Terre : </a:t>
            </a:r>
          </a:p>
          <a:p>
            <a:pPr marL="0" indent="0" eaLnBrk="1" hangingPunct="1">
              <a:lnSpc>
                <a:spcPct val="90000"/>
              </a:lnSpc>
              <a:spcBef>
                <a:spcPct val="25000"/>
              </a:spcBef>
              <a:spcAft>
                <a:spcPct val="40000"/>
              </a:spcAft>
              <a:buFont typeface="Arial" charset="0"/>
              <a:buNone/>
              <a:defRPr/>
            </a:pPr>
            <a:r>
              <a:rPr lang="fr-FR" sz="1800" smtClean="0">
                <a:latin typeface="Arial" pitchFamily="34" charset="0"/>
                <a:cs typeface="Arial" pitchFamily="34" charset="0"/>
              </a:rPr>
              <a:t>Cassini pensait – à partir de ses mesures de méridien en France - que la Terre était allongée aux pôles, ce qui contredisait la théorie élaborée par Newton sur la gravité et la loi de gravitation universelle, qu’il n’avait pas encore publiée. </a:t>
            </a:r>
          </a:p>
          <a:p>
            <a:pPr marL="0" indent="0" eaLnBrk="1" hangingPunct="1">
              <a:lnSpc>
                <a:spcPct val="90000"/>
              </a:lnSpc>
              <a:spcBef>
                <a:spcPct val="25000"/>
              </a:spcBef>
              <a:spcAft>
                <a:spcPct val="40000"/>
              </a:spcAft>
              <a:buFont typeface="Arial" charset="0"/>
              <a:buNone/>
              <a:defRPr/>
            </a:pPr>
            <a:r>
              <a:rPr lang="fr-FR" sz="1800" smtClean="0">
                <a:latin typeface="Arial" pitchFamily="34" charset="0"/>
                <a:cs typeface="Arial" pitchFamily="34" charset="0"/>
              </a:rPr>
              <a:t>La mesure de l’arc de méridien près du pôle Nord (Maupertuis, 1737) et près de l’équateur (La Condamine, 1742) permit de donner raison à Newton et de définir un ellipsoïde approchant la forme de la Terre, en utilisant la valeur du rayon terrestre mesuré par Picard en 1670. </a:t>
            </a:r>
          </a:p>
          <a:p>
            <a:pPr marL="0" indent="0" eaLnBrk="1" hangingPunct="1">
              <a:lnSpc>
                <a:spcPct val="90000"/>
              </a:lnSpc>
              <a:spcBef>
                <a:spcPct val="25000"/>
              </a:spcBef>
              <a:spcAft>
                <a:spcPct val="40000"/>
              </a:spcAft>
              <a:buFont typeface="Arial" charset="0"/>
              <a:buNone/>
              <a:defRPr/>
            </a:pPr>
            <a:r>
              <a:rPr lang="fr-FR" sz="1800" smtClean="0">
                <a:latin typeface="Arial" pitchFamily="34" charset="0"/>
                <a:cs typeface="Arial" pitchFamily="34" charset="0"/>
              </a:rPr>
              <a:t>C’est l’expression des deux approches pour mesurer la forme de la Terre : la </a:t>
            </a:r>
            <a:r>
              <a:rPr lang="fr-FR" sz="1800" smtClean="0">
                <a:solidFill>
                  <a:srgbClr val="FFCC66"/>
                </a:solidFill>
                <a:latin typeface="Arial" pitchFamily="34" charset="0"/>
                <a:cs typeface="Arial" pitchFamily="34" charset="0"/>
              </a:rPr>
              <a:t>géométrie</a:t>
            </a:r>
            <a:r>
              <a:rPr lang="fr-FR" sz="1800" smtClean="0">
                <a:latin typeface="Arial" pitchFamily="34" charset="0"/>
                <a:cs typeface="Arial" pitchFamily="34" charset="0"/>
              </a:rPr>
              <a:t> d’une part (La Condamine), la </a:t>
            </a:r>
            <a:r>
              <a:rPr lang="fr-FR" sz="1800" smtClean="0">
                <a:solidFill>
                  <a:srgbClr val="FFCC66"/>
                </a:solidFill>
                <a:latin typeface="Arial" pitchFamily="34" charset="0"/>
                <a:cs typeface="Arial" pitchFamily="34" charset="0"/>
              </a:rPr>
              <a:t>géophysique</a:t>
            </a:r>
            <a:r>
              <a:rPr lang="fr-FR" sz="1800" smtClean="0">
                <a:latin typeface="Arial" pitchFamily="34" charset="0"/>
                <a:cs typeface="Arial" pitchFamily="34" charset="0"/>
              </a:rPr>
              <a:t> d’autre part (Newton).</a:t>
            </a:r>
          </a:p>
        </p:txBody>
      </p:sp>
      <p:sp>
        <p:nvSpPr>
          <p:cNvPr id="414725" name="Rectangle 5"/>
          <p:cNvSpPr>
            <a:spLocks noChangeArrowheads="1"/>
          </p:cNvSpPr>
          <p:nvPr/>
        </p:nvSpPr>
        <p:spPr bwMode="auto">
          <a:xfrm>
            <a:off x="684213" y="4868863"/>
            <a:ext cx="8208962" cy="1368425"/>
          </a:xfrm>
          <a:prstGeom prst="rect">
            <a:avLst/>
          </a:prstGeom>
          <a:noFill/>
          <a:ln w="9525">
            <a:noFill/>
            <a:miter lim="800000"/>
            <a:headEnd/>
            <a:tailEnd/>
          </a:ln>
          <a:effectLst/>
        </p:spPr>
        <p:txBody>
          <a:bodyPr/>
          <a:lstStyle/>
          <a:p>
            <a:pPr>
              <a:spcBef>
                <a:spcPct val="20000"/>
              </a:spcBef>
              <a:buClr>
                <a:schemeClr val="hlink"/>
              </a:buClr>
              <a:buSzPct val="80000"/>
              <a:buFont typeface="Arial" charset="0"/>
              <a:buNone/>
              <a:defRPr/>
            </a:pPr>
            <a:endParaRPr lang="en-US" sz="2000">
              <a:effectLst>
                <a:outerShdw blurRad="38100" dist="38100" dir="2700000" algn="tl">
                  <a:srgbClr val="000000"/>
                </a:outerShdw>
              </a:effectLst>
              <a:latin typeface="Arial" pitchFamily="34" charset="0"/>
              <a:cs typeface="Arial" pitchFamily="34" charset="0"/>
            </a:endParaRPr>
          </a:p>
        </p:txBody>
      </p:sp>
      <p:pic>
        <p:nvPicPr>
          <p:cNvPr id="13317" name="Picture 6" descr="traingle02"/>
          <p:cNvPicPr>
            <a:picLocks noChangeAspect="1" noChangeArrowheads="1"/>
          </p:cNvPicPr>
          <p:nvPr/>
        </p:nvPicPr>
        <p:blipFill>
          <a:blip r:embed="rId3" cstate="print"/>
          <a:srcRect/>
          <a:stretch>
            <a:fillRect/>
          </a:stretch>
        </p:blipFill>
        <p:spPr bwMode="auto">
          <a:xfrm>
            <a:off x="6084888" y="3981450"/>
            <a:ext cx="2914650" cy="2679700"/>
          </a:xfrm>
          <a:prstGeom prst="rect">
            <a:avLst/>
          </a:prstGeom>
          <a:noFill/>
          <a:ln w="9525">
            <a:noFill/>
            <a:miter lim="800000"/>
            <a:headEnd/>
            <a:tailEnd/>
          </a:ln>
        </p:spPr>
      </p:pic>
      <p:pic>
        <p:nvPicPr>
          <p:cNvPr id="13318" name="Picture 7" descr="Triangle01"/>
          <p:cNvPicPr>
            <a:picLocks noChangeAspect="1" noChangeArrowheads="1"/>
          </p:cNvPicPr>
          <p:nvPr/>
        </p:nvPicPr>
        <p:blipFill>
          <a:blip r:embed="rId4" cstate="print"/>
          <a:srcRect/>
          <a:stretch>
            <a:fillRect/>
          </a:stretch>
        </p:blipFill>
        <p:spPr bwMode="auto">
          <a:xfrm>
            <a:off x="7316788" y="1268413"/>
            <a:ext cx="1719262" cy="2592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6770" name="Rectangle 2"/>
          <p:cNvSpPr>
            <a:spLocks noGrp="1" noRot="1" noChangeArrowheads="1"/>
          </p:cNvSpPr>
          <p:nvPr>
            <p:ph type="title"/>
          </p:nvPr>
        </p:nvSpPr>
        <p:spPr>
          <a:xfrm>
            <a:off x="0" y="533400"/>
            <a:ext cx="9144000" cy="735013"/>
          </a:xfrm>
        </p:spPr>
        <p:txBody>
          <a:bodyPr/>
          <a:lstStyle/>
          <a:p>
            <a:pPr eaLnBrk="1" hangingPunct="1">
              <a:defRPr/>
            </a:pPr>
            <a:r>
              <a:rPr lang="fr-FR" sz="3200" smtClean="0">
                <a:solidFill>
                  <a:schemeClr val="tx1"/>
                </a:solidFill>
                <a:latin typeface="Arial" pitchFamily="34" charset="0"/>
                <a:cs typeface="Arial" pitchFamily="34" charset="0"/>
              </a:rPr>
              <a:t>La forme de la Terre</a:t>
            </a:r>
          </a:p>
        </p:txBody>
      </p:sp>
      <p:sp>
        <p:nvSpPr>
          <p:cNvPr id="416771" name="Rectangle 3"/>
          <p:cNvSpPr>
            <a:spLocks noGrp="1" noChangeArrowheads="1"/>
          </p:cNvSpPr>
          <p:nvPr>
            <p:ph type="body" idx="1"/>
          </p:nvPr>
        </p:nvSpPr>
        <p:spPr>
          <a:xfrm>
            <a:off x="539750" y="1557338"/>
            <a:ext cx="8135938" cy="1511300"/>
          </a:xfrm>
          <a:solidFill>
            <a:srgbClr val="C0C0C0">
              <a:alpha val="10001"/>
            </a:srgbClr>
          </a:solidFill>
        </p:spPr>
        <p:txBody>
          <a:bodyPr/>
          <a:lstStyle/>
          <a:p>
            <a:pPr marL="0" indent="0" eaLnBrk="1" hangingPunct="1">
              <a:buFont typeface="Arial" charset="0"/>
              <a:buNone/>
              <a:defRPr/>
            </a:pPr>
            <a:r>
              <a:rPr lang="fr-FR" sz="2000" smtClean="0">
                <a:latin typeface="Arial" pitchFamily="34" charset="0"/>
                <a:cs typeface="Arial" pitchFamily="34" charset="0"/>
              </a:rPr>
              <a:t>L’avènement des </a:t>
            </a:r>
            <a:r>
              <a:rPr lang="fr-FR" sz="2000" smtClean="0">
                <a:solidFill>
                  <a:srgbClr val="FFCC66"/>
                </a:solidFill>
                <a:latin typeface="Arial" pitchFamily="34" charset="0"/>
                <a:cs typeface="Arial" pitchFamily="34" charset="0"/>
              </a:rPr>
              <a:t>satellites</a:t>
            </a:r>
            <a:r>
              <a:rPr lang="fr-FR" sz="2000" smtClean="0">
                <a:latin typeface="Arial" pitchFamily="34" charset="0"/>
                <a:cs typeface="Arial" pitchFamily="34" charset="0"/>
              </a:rPr>
              <a:t> a permis de mesurer la position du centre des masses et la forme du géoïde avec de plus en plus de précision. Il en résulte la définition de nouveaux </a:t>
            </a:r>
            <a:r>
              <a:rPr lang="fr-FR" sz="2000" i="1" smtClean="0">
                <a:latin typeface="Arial" pitchFamily="34" charset="0"/>
                <a:cs typeface="Arial" pitchFamily="34" charset="0"/>
              </a:rPr>
              <a:t>datums</a:t>
            </a:r>
            <a:r>
              <a:rPr lang="fr-FR" sz="2000" smtClean="0">
                <a:latin typeface="Arial" pitchFamily="34" charset="0"/>
                <a:cs typeface="Arial" pitchFamily="34" charset="0"/>
              </a:rPr>
              <a:t>, globaux. Le centre de l’ellipsoïde coïncide avec le </a:t>
            </a:r>
            <a:r>
              <a:rPr lang="fr-FR" sz="2000" smtClean="0">
                <a:solidFill>
                  <a:srgbClr val="FFCC66"/>
                </a:solidFill>
                <a:latin typeface="Arial" pitchFamily="34" charset="0"/>
                <a:cs typeface="Arial" pitchFamily="34" charset="0"/>
              </a:rPr>
              <a:t>centre des masses</a:t>
            </a:r>
            <a:r>
              <a:rPr lang="fr-FR" sz="2000" smtClean="0">
                <a:latin typeface="Arial" pitchFamily="34" charset="0"/>
                <a:cs typeface="Arial" pitchFamily="34" charset="0"/>
              </a:rPr>
              <a:t> de la Terre.</a:t>
            </a:r>
            <a:endParaRPr lang="fr-FR" sz="2000" i="1" smtClean="0">
              <a:latin typeface="Arial" pitchFamily="34" charset="0"/>
              <a:cs typeface="Arial" pitchFamily="34" charset="0"/>
            </a:endParaRPr>
          </a:p>
        </p:txBody>
      </p:sp>
      <p:sp>
        <p:nvSpPr>
          <p:cNvPr id="416775" name="Text Box 7"/>
          <p:cNvSpPr txBox="1">
            <a:spLocks noChangeArrowheads="1"/>
          </p:cNvSpPr>
          <p:nvPr/>
        </p:nvSpPr>
        <p:spPr bwMode="auto">
          <a:xfrm>
            <a:off x="3995738" y="5734050"/>
            <a:ext cx="4968875" cy="366713"/>
          </a:xfrm>
          <a:prstGeom prst="rect">
            <a:avLst/>
          </a:prstGeom>
          <a:noFill/>
          <a:ln w="9525" algn="ctr">
            <a:noFill/>
            <a:miter lim="800000"/>
            <a:headEnd/>
            <a:tailEnd/>
          </a:ln>
          <a:effectLst/>
        </p:spPr>
        <p:txBody>
          <a:bodyPr>
            <a:spAutoFit/>
          </a:bodyPr>
          <a:lstStyle/>
          <a:p>
            <a:pPr algn="r">
              <a:spcBef>
                <a:spcPct val="20000"/>
              </a:spcBef>
              <a:buClr>
                <a:schemeClr val="hlink"/>
              </a:buClr>
              <a:buSzPct val="80000"/>
              <a:buFont typeface="Arial" charset="0"/>
              <a:buNone/>
              <a:defRPr/>
            </a:pPr>
            <a:r>
              <a:rPr lang="fr-FR" i="1">
                <a:effectLst>
                  <a:outerShdw blurRad="38100" dist="38100" dir="2700000" algn="tl">
                    <a:srgbClr val="000000"/>
                  </a:outerShdw>
                </a:effectLst>
                <a:latin typeface="Arial" pitchFamily="34" charset="0"/>
                <a:cs typeface="Arial" pitchFamily="34" charset="0"/>
              </a:rPr>
              <a:t>Datums </a:t>
            </a:r>
            <a:r>
              <a:rPr lang="fr-FR">
                <a:effectLst>
                  <a:outerShdw blurRad="38100" dist="38100" dir="2700000" algn="tl">
                    <a:srgbClr val="000000"/>
                  </a:outerShdw>
                </a:effectLst>
                <a:latin typeface="Arial" pitchFamily="34" charset="0"/>
                <a:cs typeface="Arial" pitchFamily="34" charset="0"/>
              </a:rPr>
              <a:t>globaux : WGS 65, WGS 72, WGS 84</a:t>
            </a:r>
            <a:endParaRPr lang="fr-FR">
              <a:latin typeface="Arial" pitchFamily="34" charset="0"/>
              <a:cs typeface="Arial" pitchFamily="34" charset="0"/>
            </a:endParaRPr>
          </a:p>
        </p:txBody>
      </p:sp>
      <p:grpSp>
        <p:nvGrpSpPr>
          <p:cNvPr id="14342" name="Group 11"/>
          <p:cNvGrpSpPr>
            <a:grpSpLocks/>
          </p:cNvGrpSpPr>
          <p:nvPr/>
        </p:nvGrpSpPr>
        <p:grpSpPr bwMode="auto">
          <a:xfrm>
            <a:off x="4859338" y="3284538"/>
            <a:ext cx="3168650" cy="2232025"/>
            <a:chOff x="1973" y="2069"/>
            <a:chExt cx="1996" cy="1406"/>
          </a:xfrm>
        </p:grpSpPr>
        <p:pic>
          <p:nvPicPr>
            <p:cNvPr id="14346" name="Picture 9" descr="NAD83 spatial reference system">
              <a:hlinkClick r:id="rId3"/>
            </p:cNvPr>
            <p:cNvPicPr>
              <a:picLocks noChangeAspect="1" noChangeArrowheads="1"/>
            </p:cNvPicPr>
            <p:nvPr/>
          </p:nvPicPr>
          <p:blipFill>
            <a:blip r:embed="rId4" cstate="print"/>
            <a:srcRect/>
            <a:stretch>
              <a:fillRect/>
            </a:stretch>
          </p:blipFill>
          <p:spPr bwMode="auto">
            <a:xfrm>
              <a:off x="1973" y="2069"/>
              <a:ext cx="1996" cy="1387"/>
            </a:xfrm>
            <a:prstGeom prst="rect">
              <a:avLst/>
            </a:prstGeom>
            <a:noFill/>
            <a:ln w="9525">
              <a:noFill/>
              <a:miter lim="800000"/>
              <a:headEnd/>
              <a:tailEnd/>
            </a:ln>
          </p:spPr>
        </p:pic>
        <p:sp>
          <p:nvSpPr>
            <p:cNvPr id="14347" name="Text Box 10"/>
            <p:cNvSpPr txBox="1">
              <a:spLocks noChangeArrowheads="1"/>
            </p:cNvSpPr>
            <p:nvPr/>
          </p:nvSpPr>
          <p:spPr bwMode="auto">
            <a:xfrm>
              <a:off x="3016" y="3340"/>
              <a:ext cx="953" cy="135"/>
            </a:xfrm>
            <a:prstGeom prst="rect">
              <a:avLst/>
            </a:prstGeom>
            <a:noFill/>
            <a:ln w="9525" algn="ctr">
              <a:noFill/>
              <a:miter lim="800000"/>
              <a:headEnd/>
              <a:tailEnd/>
            </a:ln>
          </p:spPr>
          <p:txBody>
            <a:bodyPr>
              <a:spAutoFit/>
            </a:bodyPr>
            <a:lstStyle/>
            <a:p>
              <a:pPr algn="r">
                <a:spcBef>
                  <a:spcPct val="50000"/>
                </a:spcBef>
              </a:pPr>
              <a:r>
                <a:rPr lang="fr-FR" sz="800">
                  <a:solidFill>
                    <a:schemeClr val="bg1"/>
                  </a:solidFill>
                  <a:latin typeface="Arial" pitchFamily="34" charset="0"/>
                  <a:cs typeface="Arial" pitchFamily="34" charset="0"/>
                </a:rPr>
                <a:t>www.geod.nrcan.gc.ca</a:t>
              </a:r>
            </a:p>
          </p:txBody>
        </p:sp>
      </p:grpSp>
      <p:grpSp>
        <p:nvGrpSpPr>
          <p:cNvPr id="14343" name="Group 15"/>
          <p:cNvGrpSpPr>
            <a:grpSpLocks/>
          </p:cNvGrpSpPr>
          <p:nvPr/>
        </p:nvGrpSpPr>
        <p:grpSpPr bwMode="auto">
          <a:xfrm>
            <a:off x="611188" y="3213100"/>
            <a:ext cx="3311525" cy="3167063"/>
            <a:chOff x="340" y="2024"/>
            <a:chExt cx="2086" cy="1995"/>
          </a:xfrm>
        </p:grpSpPr>
        <p:pic>
          <p:nvPicPr>
            <p:cNvPr id="14344" name="Picture 13" descr="Le principe de l'altimétrie. Le niveau des océans correspond à la différence entre l’altitude du satellite par rapport à l’ellipsoïde de référence (S) et celle de la surface de la mer (R), autrement dit S-R. Crédits : CNES"/>
            <p:cNvPicPr>
              <a:picLocks noChangeAspect="1" noChangeArrowheads="1"/>
            </p:cNvPicPr>
            <p:nvPr/>
          </p:nvPicPr>
          <p:blipFill>
            <a:blip r:embed="rId5" cstate="print"/>
            <a:srcRect/>
            <a:stretch>
              <a:fillRect/>
            </a:stretch>
          </p:blipFill>
          <p:spPr bwMode="auto">
            <a:xfrm>
              <a:off x="340" y="2024"/>
              <a:ext cx="2086" cy="1989"/>
            </a:xfrm>
            <a:prstGeom prst="rect">
              <a:avLst/>
            </a:prstGeom>
            <a:noFill/>
            <a:ln w="9525">
              <a:noFill/>
              <a:miter lim="800000"/>
              <a:headEnd/>
              <a:tailEnd/>
            </a:ln>
          </p:spPr>
        </p:pic>
        <p:sp>
          <p:nvSpPr>
            <p:cNvPr id="14345" name="Text Box 14"/>
            <p:cNvSpPr txBox="1">
              <a:spLocks noChangeArrowheads="1"/>
            </p:cNvSpPr>
            <p:nvPr/>
          </p:nvSpPr>
          <p:spPr bwMode="auto">
            <a:xfrm>
              <a:off x="1746" y="3884"/>
              <a:ext cx="680" cy="135"/>
            </a:xfrm>
            <a:prstGeom prst="rect">
              <a:avLst/>
            </a:prstGeom>
            <a:noFill/>
            <a:ln w="9525" algn="ctr">
              <a:noFill/>
              <a:miter lim="800000"/>
              <a:headEnd/>
              <a:tailEnd/>
            </a:ln>
          </p:spPr>
          <p:txBody>
            <a:bodyPr>
              <a:spAutoFit/>
            </a:bodyPr>
            <a:lstStyle/>
            <a:p>
              <a:pPr algn="r">
                <a:spcBef>
                  <a:spcPct val="50000"/>
                </a:spcBef>
              </a:pPr>
              <a:r>
                <a:rPr lang="fr-FR" sz="800">
                  <a:solidFill>
                    <a:schemeClr val="bg1"/>
                  </a:solidFill>
                  <a:latin typeface="Arial" pitchFamily="34" charset="0"/>
                  <a:cs typeface="Arial" pitchFamily="34" charset="0"/>
                </a:rPr>
                <a:t>www.cnes.fr</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9170"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a:solidFill>
                  <a:srgbClr val="FFCC66"/>
                </a:solidFill>
                <a:effectLst>
                  <a:outerShdw blurRad="38100" dist="38100" dir="2700000" algn="tl">
                    <a:srgbClr val="000000"/>
                  </a:outerShdw>
                </a:effectLst>
                <a:latin typeface="Arial" charset="0"/>
              </a:rPr>
              <a:t> Systèmes géodésiques ou </a:t>
            </a:r>
            <a:r>
              <a:rPr lang="fr-FR" sz="3600" i="1">
                <a:solidFill>
                  <a:srgbClr val="FFCC66"/>
                </a:solidFill>
                <a:effectLst>
                  <a:outerShdw blurRad="38100" dist="38100" dir="2700000" algn="tl">
                    <a:srgbClr val="000000"/>
                  </a:outerShdw>
                </a:effectLst>
                <a:latin typeface="Arial" charset="0"/>
              </a:rPr>
              <a:t>Datums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8818" name="Rectangle 2"/>
          <p:cNvSpPr>
            <a:spLocks noGrp="1" noRot="1" noChangeArrowheads="1"/>
          </p:cNvSpPr>
          <p:nvPr>
            <p:ph type="title"/>
          </p:nvPr>
        </p:nvSpPr>
        <p:spPr>
          <a:xfrm>
            <a:off x="144463" y="1341438"/>
            <a:ext cx="3348037" cy="792162"/>
          </a:xfrm>
        </p:spPr>
        <p:txBody>
          <a:bodyPr/>
          <a:lstStyle/>
          <a:p>
            <a:pPr algn="l" eaLnBrk="1" hangingPunct="1">
              <a:defRPr/>
            </a:pPr>
            <a:r>
              <a:rPr lang="fr-FR" sz="2200" smtClean="0">
                <a:solidFill>
                  <a:srgbClr val="FFCC66"/>
                </a:solidFill>
                <a:latin typeface="Arial" pitchFamily="34" charset="0"/>
                <a:cs typeface="Arial" pitchFamily="34" charset="0"/>
              </a:rPr>
              <a:t>De nombreux ellipsoïdes </a:t>
            </a:r>
            <a:br>
              <a:rPr lang="fr-FR" sz="2200" smtClean="0">
                <a:solidFill>
                  <a:srgbClr val="FFCC66"/>
                </a:solidFill>
                <a:latin typeface="Arial" pitchFamily="34" charset="0"/>
                <a:cs typeface="Arial" pitchFamily="34" charset="0"/>
              </a:rPr>
            </a:br>
            <a:r>
              <a:rPr lang="fr-FR" sz="2200" smtClean="0">
                <a:solidFill>
                  <a:srgbClr val="FFCC66"/>
                </a:solidFill>
                <a:latin typeface="Arial" pitchFamily="34" charset="0"/>
                <a:cs typeface="Arial" pitchFamily="34" charset="0"/>
              </a:rPr>
              <a:t>actuels…</a:t>
            </a:r>
          </a:p>
        </p:txBody>
      </p:sp>
      <p:graphicFrame>
        <p:nvGraphicFramePr>
          <p:cNvPr id="418820" name="Group 4"/>
          <p:cNvGraphicFramePr>
            <a:graphicFrameLocks noGrp="1"/>
          </p:cNvGraphicFramePr>
          <p:nvPr/>
        </p:nvGraphicFramePr>
        <p:xfrm>
          <a:off x="3852863" y="1393825"/>
          <a:ext cx="5111750" cy="5166360"/>
        </p:xfrm>
        <a:graphic>
          <a:graphicData uri="http://schemas.openxmlformats.org/drawingml/2006/table">
            <a:tbl>
              <a:tblPr/>
              <a:tblGrid>
                <a:gridCol w="2678112"/>
                <a:gridCol w="928688"/>
                <a:gridCol w="1504950"/>
              </a:tblGrid>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1" i="1" u="none" strike="noStrike" cap="none" normalizeH="0" baseline="0" smtClean="0">
                          <a:ln>
                            <a:noFill/>
                          </a:ln>
                          <a:solidFill>
                            <a:schemeClr val="tx1"/>
                          </a:solidFill>
                          <a:effectLst/>
                          <a:latin typeface="Tahoma" pitchFamily="34" charset="0"/>
                          <a:cs typeface="Times New Roman" pitchFamily="18" charset="0"/>
                        </a:rPr>
                        <a:t>Nom</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1" i="1" u="none" strike="noStrike" cap="none" normalizeH="0" baseline="0" smtClean="0">
                          <a:ln>
                            <a:noFill/>
                          </a:ln>
                          <a:solidFill>
                            <a:schemeClr val="tx1"/>
                          </a:solidFill>
                          <a:effectLst/>
                          <a:latin typeface="Tahoma" pitchFamily="34" charset="0"/>
                          <a:cs typeface="Times New Roman" pitchFamily="18" charset="0"/>
                        </a:rPr>
                        <a:t>a (mètres)</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1" i="1" u="none" strike="noStrike" cap="none" normalizeH="0" baseline="0" smtClean="0">
                          <a:ln>
                            <a:noFill/>
                          </a:ln>
                          <a:solidFill>
                            <a:schemeClr val="tx1"/>
                          </a:solidFill>
                          <a:effectLst/>
                          <a:latin typeface="Tahoma" pitchFamily="34" charset="0"/>
                          <a:cs typeface="Times New Roman" pitchFamily="18" charset="0"/>
                        </a:rPr>
                        <a:t>Aplatissement (a-b)/a</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Airy 1830</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6377563.396</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1/299.3249646</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Australian National</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6378160</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1/298.25</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Bessel 1841 (Ethiopie, Indonesie, Japon, Corée)</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6377397.155</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1/299.1528128</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Bessel 1841 (Namibie)</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6377483.865</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1/299.1528128</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Clarke 1866</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6378206.4</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1/294.9786982</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Clarke 1880</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6378249.145</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1/293.465</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Everest </a:t>
                      </a:r>
                      <a:endParaRPr kumimoji="0" lang="fr-FR" sz="1000" b="0" i="0" u="none" strike="noStrike" cap="none" normalizeH="0" baseline="0" smtClean="0">
                        <a:ln>
                          <a:noFill/>
                        </a:ln>
                        <a:solidFill>
                          <a:schemeClr val="tx1"/>
                        </a:solidFill>
                        <a:effectLst/>
                        <a:latin typeface="Tahoma"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Pct val="80000"/>
                        <a:buFontTx/>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Brunei, Malaisie orientale (Sabah, Sarawak)</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6377298.556</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1/300.8017</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Everest India 1830</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6377276.345</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1/300.8017</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Everest India 1956</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6377301.243</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1/300.8017</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Everest Malaisie occidentale, Singapour</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6377304.063</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1/300.8017</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Everest, Malaisie orientale 1969</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6377295.664</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1/300.8017</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Geodetic Reference System 1980</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6378137</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1/298.257222101</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Helmert 1906</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6378200</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1/298.3</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Hough 1960</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6378270</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1/297</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International 1924</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6378388</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1/297</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Krassowsky 1940</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6378245</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1/298.3</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Modified Airy</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6377340.189</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1/299.3249646</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Modified Ficher 1960</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6378155</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1/298.3</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GB" sz="900" b="0" i="0" u="none" strike="noStrike" cap="none" normalizeH="0" baseline="0" smtClean="0">
                          <a:ln>
                            <a:noFill/>
                          </a:ln>
                          <a:solidFill>
                            <a:schemeClr val="tx1"/>
                          </a:solidFill>
                          <a:effectLst/>
                          <a:latin typeface="Tahoma" pitchFamily="34" charset="0"/>
                          <a:cs typeface="Times New Roman" pitchFamily="18" charset="0"/>
                        </a:rPr>
                        <a:t>South American 1969</a:t>
                      </a:r>
                      <a:endParaRPr kumimoji="0" lang="en-GB"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6378160</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1/298.25</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WGS 72</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6378135</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1/298.26</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WGS 84</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6378137</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fr-FR" sz="900" b="0" i="0" u="none" strike="noStrike" cap="none" normalizeH="0" baseline="0" smtClean="0">
                          <a:ln>
                            <a:noFill/>
                          </a:ln>
                          <a:solidFill>
                            <a:schemeClr val="tx1"/>
                          </a:solidFill>
                          <a:effectLst/>
                          <a:latin typeface="Tahoma" pitchFamily="34" charset="0"/>
                          <a:cs typeface="Times New Roman" pitchFamily="18" charset="0"/>
                        </a:rPr>
                        <a:t>1/298.257223563</a:t>
                      </a:r>
                      <a:endParaRPr kumimoji="0" lang="fr-FR" sz="2400" b="0" i="0" u="none" strike="noStrike" cap="none" normalizeH="0" baseline="0" smtClean="0">
                        <a:ln>
                          <a:noFill/>
                        </a:ln>
                        <a:solidFill>
                          <a:schemeClr val="tx1"/>
                        </a:solidFill>
                        <a:effectLst/>
                        <a:latin typeface="Tahoma"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6482" name="Picture 98" descr="ellipse"/>
          <p:cNvPicPr>
            <a:picLocks noChangeAspect="1" noChangeArrowheads="1"/>
          </p:cNvPicPr>
          <p:nvPr/>
        </p:nvPicPr>
        <p:blipFill>
          <a:blip r:embed="rId3" cstate="print"/>
          <a:srcRect/>
          <a:stretch>
            <a:fillRect/>
          </a:stretch>
        </p:blipFill>
        <p:spPr bwMode="auto">
          <a:xfrm>
            <a:off x="250825" y="3284538"/>
            <a:ext cx="3122613" cy="1944687"/>
          </a:xfrm>
          <a:prstGeom prst="rect">
            <a:avLst/>
          </a:prstGeom>
          <a:noFill/>
          <a:ln w="9525">
            <a:noFill/>
            <a:miter lim="800000"/>
            <a:headEnd/>
            <a:tailEnd/>
          </a:ln>
        </p:spPr>
      </p:pic>
      <p:sp>
        <p:nvSpPr>
          <p:cNvPr id="418915" name="Rectangle 99"/>
          <p:cNvSpPr>
            <a:spLocks noRot="1" noChangeArrowheads="1"/>
          </p:cNvSpPr>
          <p:nvPr/>
        </p:nvSpPr>
        <p:spPr bwMode="auto">
          <a:xfrm>
            <a:off x="0" y="404813"/>
            <a:ext cx="9144000" cy="735012"/>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Systèmes géodésiques ou </a:t>
            </a:r>
            <a:r>
              <a:rPr lang="fr-FR" sz="3200" i="1">
                <a:effectLst>
                  <a:outerShdw blurRad="38100" dist="38100" dir="2700000" algn="tl">
                    <a:srgbClr val="000000"/>
                  </a:outerShdw>
                </a:effectLst>
                <a:latin typeface="Arial" pitchFamily="34" charset="0"/>
                <a:cs typeface="Arial" pitchFamily="34" charset="0"/>
              </a:rPr>
              <a:t>Datum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0866" name="Rectangle 2"/>
          <p:cNvSpPr>
            <a:spLocks noGrp="1" noRot="1" noChangeArrowheads="1"/>
          </p:cNvSpPr>
          <p:nvPr>
            <p:ph type="title"/>
          </p:nvPr>
        </p:nvSpPr>
        <p:spPr>
          <a:xfrm>
            <a:off x="323850" y="1125538"/>
            <a:ext cx="5327650" cy="576262"/>
          </a:xfrm>
        </p:spPr>
        <p:txBody>
          <a:bodyPr/>
          <a:lstStyle/>
          <a:p>
            <a:pPr algn="l" eaLnBrk="1" hangingPunct="1">
              <a:defRPr/>
            </a:pPr>
            <a:r>
              <a:rPr lang="fr-FR" sz="2200" smtClean="0">
                <a:solidFill>
                  <a:srgbClr val="FFCC66"/>
                </a:solidFill>
                <a:latin typeface="Arial" pitchFamily="34" charset="0"/>
                <a:cs typeface="Arial" pitchFamily="34" charset="0"/>
              </a:rPr>
              <a:t>…et de très nombreux </a:t>
            </a:r>
            <a:r>
              <a:rPr lang="fr-FR" sz="2200" i="1" smtClean="0">
                <a:solidFill>
                  <a:srgbClr val="FFCC66"/>
                </a:solidFill>
                <a:latin typeface="Arial" pitchFamily="34" charset="0"/>
                <a:cs typeface="Arial" pitchFamily="34" charset="0"/>
              </a:rPr>
              <a:t>datums</a:t>
            </a:r>
          </a:p>
        </p:txBody>
      </p:sp>
      <p:sp>
        <p:nvSpPr>
          <p:cNvPr id="17412" name="Rectangle 4"/>
          <p:cNvSpPr>
            <a:spLocks noChangeArrowheads="1"/>
          </p:cNvSpPr>
          <p:nvPr/>
        </p:nvSpPr>
        <p:spPr bwMode="auto">
          <a:xfrm>
            <a:off x="250825" y="1728788"/>
            <a:ext cx="2663825" cy="5019675"/>
          </a:xfrm>
          <a:prstGeom prst="rect">
            <a:avLst/>
          </a:prstGeom>
          <a:noFill/>
          <a:ln w="9525">
            <a:solidFill>
              <a:srgbClr val="808080"/>
            </a:solidFill>
            <a:miter lim="800000"/>
            <a:headEnd/>
            <a:tailEnd/>
          </a:ln>
        </p:spPr>
        <p:txBody>
          <a:bodyPr>
            <a:spAutoFit/>
          </a:bodyPr>
          <a:lstStyle/>
          <a:p>
            <a:pPr eaLnBrk="0" hangingPunct="0">
              <a:spcBef>
                <a:spcPct val="20000"/>
              </a:spcBef>
            </a:pPr>
            <a:r>
              <a:rPr lang="en-US" sz="800">
                <a:latin typeface="Arial" pitchFamily="34" charset="0"/>
                <a:cs typeface="Arial" pitchFamily="34" charset="0"/>
              </a:rPr>
              <a:t>ARC 1960 (Tanzania)</a:t>
            </a:r>
          </a:p>
          <a:p>
            <a:pPr eaLnBrk="0" hangingPunct="0">
              <a:spcBef>
                <a:spcPct val="20000"/>
              </a:spcBef>
            </a:pPr>
            <a:r>
              <a:rPr lang="fr-FR" sz="800">
                <a:latin typeface="Arial" pitchFamily="34" charset="0"/>
                <a:cs typeface="Arial" pitchFamily="34" charset="0"/>
              </a:rPr>
              <a:t>ASCENSION ISLAND 1958</a:t>
            </a:r>
          </a:p>
          <a:p>
            <a:pPr eaLnBrk="0" hangingPunct="0">
              <a:spcBef>
                <a:spcPct val="20000"/>
              </a:spcBef>
            </a:pPr>
            <a:r>
              <a:rPr lang="fr-FR" sz="800">
                <a:latin typeface="Arial" pitchFamily="34" charset="0"/>
                <a:cs typeface="Arial" pitchFamily="34" charset="0"/>
              </a:rPr>
              <a:t>ASTRO BEACON E 1945 (Iwo Jima Island)</a:t>
            </a:r>
          </a:p>
          <a:p>
            <a:pPr eaLnBrk="0" hangingPunct="0">
              <a:spcBef>
                <a:spcPct val="20000"/>
              </a:spcBef>
            </a:pPr>
            <a:r>
              <a:rPr lang="fr-FR" sz="800">
                <a:latin typeface="Arial" pitchFamily="34" charset="0"/>
                <a:cs typeface="Arial" pitchFamily="34" charset="0"/>
              </a:rPr>
              <a:t>ASTRO B4 SOR. ATOLL (Tern Island)</a:t>
            </a:r>
          </a:p>
          <a:p>
            <a:pPr eaLnBrk="0" hangingPunct="0">
              <a:spcBef>
                <a:spcPct val="20000"/>
              </a:spcBef>
            </a:pPr>
            <a:r>
              <a:rPr lang="fr-FR" sz="800">
                <a:latin typeface="Arial" pitchFamily="34" charset="0"/>
                <a:cs typeface="Arial" pitchFamily="34" charset="0"/>
              </a:rPr>
              <a:t>ASTRO DOS 71/4 (St Helena Island)</a:t>
            </a:r>
          </a:p>
          <a:p>
            <a:pPr eaLnBrk="0" hangingPunct="0">
              <a:spcBef>
                <a:spcPct val="20000"/>
              </a:spcBef>
            </a:pPr>
            <a:r>
              <a:rPr lang="fr-FR" sz="800">
                <a:latin typeface="Arial" pitchFamily="34" charset="0"/>
                <a:cs typeface="Arial" pitchFamily="34" charset="0"/>
              </a:rPr>
              <a:t>ASTRONOMIC STATION 1952 (Marcus Island)</a:t>
            </a:r>
          </a:p>
          <a:p>
            <a:pPr eaLnBrk="0" hangingPunct="0">
              <a:spcBef>
                <a:spcPct val="20000"/>
              </a:spcBef>
            </a:pPr>
            <a:r>
              <a:rPr lang="fr-FR" sz="800">
                <a:latin typeface="Arial" pitchFamily="34" charset="0"/>
                <a:cs typeface="Arial" pitchFamily="34" charset="0"/>
              </a:rPr>
              <a:t>ASTRO TERN ISLAND (FRIG) 1961 (Tern Island)</a:t>
            </a:r>
          </a:p>
          <a:p>
            <a:pPr eaLnBrk="0" hangingPunct="0">
              <a:spcBef>
                <a:spcPct val="20000"/>
              </a:spcBef>
            </a:pPr>
            <a:r>
              <a:rPr lang="fr-FR" sz="800">
                <a:latin typeface="Arial" pitchFamily="34" charset="0"/>
                <a:cs typeface="Arial" pitchFamily="34" charset="0"/>
              </a:rPr>
              <a:t>AUSTRALIAN GEODETIC 1966</a:t>
            </a:r>
          </a:p>
          <a:p>
            <a:pPr eaLnBrk="0" hangingPunct="0">
              <a:spcBef>
                <a:spcPct val="20000"/>
              </a:spcBef>
            </a:pPr>
            <a:r>
              <a:rPr lang="fr-FR" sz="800">
                <a:latin typeface="Arial" pitchFamily="34" charset="0"/>
                <a:cs typeface="Arial" pitchFamily="34" charset="0"/>
              </a:rPr>
              <a:t>AUSTRALIAN GEODETIC 1984</a:t>
            </a:r>
          </a:p>
          <a:p>
            <a:pPr eaLnBrk="0" hangingPunct="0">
              <a:spcBef>
                <a:spcPct val="20000"/>
              </a:spcBef>
            </a:pPr>
            <a:r>
              <a:rPr lang="fr-FR" sz="800">
                <a:latin typeface="Arial" pitchFamily="34" charset="0"/>
                <a:cs typeface="Arial" pitchFamily="34" charset="0"/>
              </a:rPr>
              <a:t>AYABELLE LIGHTHOUSE (Djibouti)</a:t>
            </a:r>
          </a:p>
          <a:p>
            <a:pPr eaLnBrk="0" hangingPunct="0">
              <a:spcBef>
                <a:spcPct val="20000"/>
              </a:spcBef>
            </a:pPr>
            <a:r>
              <a:rPr lang="fr-FR" sz="800">
                <a:latin typeface="Arial" pitchFamily="34" charset="0"/>
                <a:cs typeface="Arial" pitchFamily="34" charset="0"/>
              </a:rPr>
              <a:t>BELLEVUE IGN (Erromango)</a:t>
            </a:r>
          </a:p>
          <a:p>
            <a:pPr eaLnBrk="0" hangingPunct="0">
              <a:spcBef>
                <a:spcPct val="20000"/>
              </a:spcBef>
            </a:pPr>
            <a:r>
              <a:rPr lang="fr-FR" sz="800">
                <a:latin typeface="Arial" pitchFamily="34" charset="0"/>
                <a:cs typeface="Arial" pitchFamily="34" charset="0"/>
              </a:rPr>
              <a:t>BERMUDA 1957</a:t>
            </a:r>
          </a:p>
          <a:p>
            <a:pPr eaLnBrk="0" hangingPunct="0">
              <a:spcBef>
                <a:spcPct val="20000"/>
              </a:spcBef>
            </a:pPr>
            <a:r>
              <a:rPr lang="fr-FR" sz="800">
                <a:latin typeface="Arial" pitchFamily="34" charset="0"/>
                <a:cs typeface="Arial" pitchFamily="34" charset="0"/>
              </a:rPr>
              <a:t>BISSAU</a:t>
            </a:r>
          </a:p>
          <a:p>
            <a:pPr eaLnBrk="0" hangingPunct="0">
              <a:spcBef>
                <a:spcPct val="20000"/>
              </a:spcBef>
            </a:pPr>
            <a:r>
              <a:rPr lang="fr-FR" sz="800">
                <a:latin typeface="Arial" pitchFamily="34" charset="0"/>
                <a:cs typeface="Arial" pitchFamily="34" charset="0"/>
              </a:rPr>
              <a:t>BOGOTA OBSERVATORY</a:t>
            </a:r>
          </a:p>
          <a:p>
            <a:pPr eaLnBrk="0" hangingPunct="0">
              <a:spcBef>
                <a:spcPct val="20000"/>
              </a:spcBef>
            </a:pPr>
            <a:r>
              <a:rPr lang="fr-FR" sz="800">
                <a:latin typeface="Arial" pitchFamily="34" charset="0"/>
                <a:cs typeface="Arial" pitchFamily="34" charset="0"/>
              </a:rPr>
              <a:t>BUKIT RIMPAH</a:t>
            </a:r>
          </a:p>
          <a:p>
            <a:pPr eaLnBrk="0" hangingPunct="0">
              <a:spcBef>
                <a:spcPct val="20000"/>
              </a:spcBef>
            </a:pPr>
            <a:r>
              <a:rPr lang="fr-FR" sz="800">
                <a:latin typeface="Arial" pitchFamily="34" charset="0"/>
                <a:cs typeface="Arial" pitchFamily="34" charset="0"/>
              </a:rPr>
              <a:t>CAMP AREA ASTRO (Antartica)</a:t>
            </a:r>
          </a:p>
          <a:p>
            <a:pPr eaLnBrk="0" hangingPunct="0">
              <a:spcBef>
                <a:spcPct val="20000"/>
              </a:spcBef>
            </a:pPr>
            <a:r>
              <a:rPr lang="fr-FR" sz="800">
                <a:latin typeface="Arial" pitchFamily="34" charset="0"/>
                <a:cs typeface="Arial" pitchFamily="34" charset="0"/>
              </a:rPr>
              <a:t>CAMPO INCHAUSPE (Argentina)</a:t>
            </a:r>
          </a:p>
          <a:p>
            <a:pPr eaLnBrk="0" hangingPunct="0">
              <a:spcBef>
                <a:spcPct val="20000"/>
              </a:spcBef>
            </a:pPr>
            <a:r>
              <a:rPr lang="fr-FR" sz="800">
                <a:latin typeface="Arial" pitchFamily="34" charset="0"/>
                <a:cs typeface="Arial" pitchFamily="34" charset="0"/>
              </a:rPr>
              <a:t>CANTON ASTRO 1966 (Phoenix Island)</a:t>
            </a:r>
          </a:p>
          <a:p>
            <a:pPr eaLnBrk="0" hangingPunct="0">
              <a:spcBef>
                <a:spcPct val="20000"/>
              </a:spcBef>
            </a:pPr>
            <a:r>
              <a:rPr lang="fr-FR" sz="800">
                <a:latin typeface="Arial" pitchFamily="34" charset="0"/>
                <a:cs typeface="Arial" pitchFamily="34" charset="0"/>
              </a:rPr>
              <a:t>CANTON ISLAND 1966 (Phoenix Island)</a:t>
            </a:r>
          </a:p>
          <a:p>
            <a:pPr eaLnBrk="0" hangingPunct="0">
              <a:spcBef>
                <a:spcPct val="20000"/>
              </a:spcBef>
            </a:pPr>
            <a:r>
              <a:rPr lang="fr-FR" sz="800">
                <a:latin typeface="Arial" pitchFamily="34" charset="0"/>
                <a:cs typeface="Arial" pitchFamily="34" charset="0"/>
              </a:rPr>
              <a:t>CAPE (South Africa)</a:t>
            </a:r>
          </a:p>
          <a:p>
            <a:pPr eaLnBrk="0" hangingPunct="0">
              <a:spcBef>
                <a:spcPct val="20000"/>
              </a:spcBef>
            </a:pPr>
            <a:r>
              <a:rPr lang="fr-FR" sz="800">
                <a:latin typeface="Arial" pitchFamily="34" charset="0"/>
                <a:cs typeface="Arial" pitchFamily="34" charset="0"/>
              </a:rPr>
              <a:t>CAPE CARNAVERAL</a:t>
            </a:r>
          </a:p>
          <a:p>
            <a:pPr eaLnBrk="0" hangingPunct="0">
              <a:spcBef>
                <a:spcPct val="20000"/>
              </a:spcBef>
            </a:pPr>
            <a:r>
              <a:rPr lang="fr-FR" sz="800">
                <a:latin typeface="Arial" pitchFamily="34" charset="0"/>
                <a:cs typeface="Arial" pitchFamily="34" charset="0"/>
              </a:rPr>
              <a:t>CHATHAM ISLAND ASTRO 1971</a:t>
            </a:r>
          </a:p>
          <a:p>
            <a:pPr eaLnBrk="0" hangingPunct="0">
              <a:spcBef>
                <a:spcPct val="20000"/>
              </a:spcBef>
            </a:pPr>
            <a:r>
              <a:rPr lang="fr-FR" sz="800">
                <a:latin typeface="Arial" pitchFamily="34" charset="0"/>
                <a:cs typeface="Arial" pitchFamily="34" charset="0"/>
              </a:rPr>
              <a:t>CHUA ASTRO (Paraguay)</a:t>
            </a:r>
          </a:p>
          <a:p>
            <a:pPr eaLnBrk="0" hangingPunct="0">
              <a:spcBef>
                <a:spcPct val="20000"/>
              </a:spcBef>
            </a:pPr>
            <a:r>
              <a:rPr lang="fr-FR" sz="800">
                <a:latin typeface="Arial" pitchFamily="34" charset="0"/>
                <a:cs typeface="Arial" pitchFamily="34" charset="0"/>
              </a:rPr>
              <a:t>CORREGO ALEGRE (Brazil) </a:t>
            </a:r>
          </a:p>
          <a:p>
            <a:pPr eaLnBrk="0" hangingPunct="0">
              <a:spcBef>
                <a:spcPct val="20000"/>
              </a:spcBef>
            </a:pPr>
            <a:r>
              <a:rPr lang="fr-FR" sz="800">
                <a:latin typeface="Arial" pitchFamily="34" charset="0"/>
                <a:cs typeface="Arial" pitchFamily="34" charset="0"/>
              </a:rPr>
              <a:t>DABOLA (Guinea)</a:t>
            </a:r>
          </a:p>
          <a:p>
            <a:pPr eaLnBrk="0" hangingPunct="0">
              <a:spcBef>
                <a:spcPct val="20000"/>
              </a:spcBef>
            </a:pPr>
            <a:r>
              <a:rPr lang="fr-FR" sz="800">
                <a:latin typeface="Arial" pitchFamily="34" charset="0"/>
                <a:cs typeface="Arial" pitchFamily="34" charset="0"/>
              </a:rPr>
              <a:t>DJAKARTA (Sumatra)</a:t>
            </a:r>
          </a:p>
          <a:p>
            <a:pPr eaLnBrk="0" hangingPunct="0">
              <a:spcBef>
                <a:spcPct val="20000"/>
              </a:spcBef>
            </a:pPr>
            <a:r>
              <a:rPr lang="fr-FR" sz="800">
                <a:latin typeface="Arial" pitchFamily="34" charset="0"/>
                <a:cs typeface="Arial" pitchFamily="34" charset="0"/>
              </a:rPr>
              <a:t>DOS 1968 (Gizo Island)</a:t>
            </a:r>
          </a:p>
          <a:p>
            <a:pPr eaLnBrk="0" hangingPunct="0">
              <a:spcBef>
                <a:spcPct val="20000"/>
              </a:spcBef>
            </a:pPr>
            <a:r>
              <a:rPr lang="fr-FR" sz="800">
                <a:latin typeface="Arial" pitchFamily="34" charset="0"/>
                <a:cs typeface="Arial" pitchFamily="34" charset="0"/>
              </a:rPr>
              <a:t>EASTER ISLAND 1967</a:t>
            </a:r>
          </a:p>
          <a:p>
            <a:pPr eaLnBrk="0" hangingPunct="0">
              <a:spcBef>
                <a:spcPct val="20000"/>
              </a:spcBef>
            </a:pPr>
            <a:r>
              <a:rPr lang="fr-FR" sz="800">
                <a:latin typeface="Arial" pitchFamily="34" charset="0"/>
                <a:cs typeface="Arial" pitchFamily="34" charset="0"/>
              </a:rPr>
              <a:t>EUROPEAN 1950 (Mean Value)</a:t>
            </a:r>
          </a:p>
          <a:p>
            <a:pPr eaLnBrk="0" hangingPunct="0">
              <a:spcBef>
                <a:spcPct val="20000"/>
              </a:spcBef>
            </a:pPr>
            <a:r>
              <a:rPr lang="fr-FR" sz="800">
                <a:latin typeface="Arial" pitchFamily="34" charset="0"/>
                <a:cs typeface="Arial" pitchFamily="34" charset="0"/>
              </a:rPr>
              <a:t>EUROPEAN 1950 (Cyprus)</a:t>
            </a:r>
          </a:p>
          <a:p>
            <a:pPr eaLnBrk="0" hangingPunct="0">
              <a:spcBef>
                <a:spcPct val="20000"/>
              </a:spcBef>
            </a:pPr>
            <a:r>
              <a:rPr lang="fr-FR" sz="800">
                <a:latin typeface="Arial" pitchFamily="34" charset="0"/>
                <a:cs typeface="Arial" pitchFamily="34" charset="0"/>
              </a:rPr>
              <a:t>EUROPEAN 1950 (Egypt)</a:t>
            </a:r>
          </a:p>
          <a:p>
            <a:pPr eaLnBrk="0" hangingPunct="0">
              <a:spcBef>
                <a:spcPct val="20000"/>
              </a:spcBef>
            </a:pPr>
            <a:r>
              <a:rPr lang="fr-FR" sz="800">
                <a:latin typeface="Arial" pitchFamily="34" charset="0"/>
                <a:cs typeface="Arial" pitchFamily="34" charset="0"/>
              </a:rPr>
              <a:t>EUROPEAN 1950 (England,Channel Islands,Scotland,Shetland Islands</a:t>
            </a:r>
          </a:p>
          <a:p>
            <a:pPr eaLnBrk="0" hangingPunct="0">
              <a:spcBef>
                <a:spcPct val="20000"/>
              </a:spcBef>
            </a:pPr>
            <a:r>
              <a:rPr lang="fr-FR" sz="800">
                <a:latin typeface="Arial" pitchFamily="34" charset="0"/>
                <a:cs typeface="Arial" pitchFamily="34" charset="0"/>
              </a:rPr>
              <a:t>EUROPEAN 1950 (Greece)</a:t>
            </a:r>
            <a:endParaRPr lang="en-US" sz="800" b="1">
              <a:latin typeface="Arial" pitchFamily="34" charset="0"/>
              <a:cs typeface="Arial" pitchFamily="34" charset="0"/>
            </a:endParaRPr>
          </a:p>
        </p:txBody>
      </p:sp>
      <p:sp>
        <p:nvSpPr>
          <p:cNvPr id="17413" name="Rectangle 5"/>
          <p:cNvSpPr>
            <a:spLocks noChangeArrowheads="1"/>
          </p:cNvSpPr>
          <p:nvPr/>
        </p:nvSpPr>
        <p:spPr bwMode="auto">
          <a:xfrm>
            <a:off x="3132138" y="1700213"/>
            <a:ext cx="2736850" cy="5043487"/>
          </a:xfrm>
          <a:prstGeom prst="rect">
            <a:avLst/>
          </a:prstGeom>
          <a:noFill/>
          <a:ln w="9525">
            <a:solidFill>
              <a:srgbClr val="808080"/>
            </a:solidFill>
            <a:miter lim="800000"/>
            <a:headEnd/>
            <a:tailEnd/>
          </a:ln>
        </p:spPr>
        <p:txBody>
          <a:bodyPr>
            <a:spAutoFit/>
          </a:bodyPr>
          <a:lstStyle/>
          <a:p>
            <a:pPr eaLnBrk="0" hangingPunct="0">
              <a:spcBef>
                <a:spcPct val="20000"/>
              </a:spcBef>
            </a:pPr>
            <a:r>
              <a:rPr lang="en-US" sz="800">
                <a:latin typeface="Arial" pitchFamily="34" charset="0"/>
                <a:cs typeface="Arial" pitchFamily="34" charset="0"/>
              </a:rPr>
              <a:t>EUROPEAN 1950 (Iran)</a:t>
            </a:r>
          </a:p>
          <a:p>
            <a:pPr eaLnBrk="0" hangingPunct="0">
              <a:spcBef>
                <a:spcPct val="20000"/>
              </a:spcBef>
            </a:pPr>
            <a:r>
              <a:rPr lang="en-US" sz="800">
                <a:latin typeface="Arial" pitchFamily="34" charset="0"/>
                <a:cs typeface="Arial" pitchFamily="34" charset="0"/>
              </a:rPr>
              <a:t>EUROPEAN 1950 (Malta)</a:t>
            </a:r>
          </a:p>
          <a:p>
            <a:pPr eaLnBrk="0" hangingPunct="0">
              <a:spcBef>
                <a:spcPct val="20000"/>
              </a:spcBef>
            </a:pPr>
            <a:r>
              <a:rPr lang="en-US" sz="800">
                <a:latin typeface="Arial" pitchFamily="34" charset="0"/>
                <a:cs typeface="Arial" pitchFamily="34" charset="0"/>
              </a:rPr>
              <a:t>EUROPEAN 1950 (Norway and Finland)</a:t>
            </a:r>
          </a:p>
          <a:p>
            <a:pPr eaLnBrk="0" hangingPunct="0">
              <a:spcBef>
                <a:spcPct val="20000"/>
              </a:spcBef>
            </a:pPr>
            <a:r>
              <a:rPr lang="en-US" sz="800">
                <a:latin typeface="Arial" pitchFamily="34" charset="0"/>
                <a:cs typeface="Arial" pitchFamily="34" charset="0"/>
              </a:rPr>
              <a:t>EUROPEAN 1950 (Portugal and Spain)</a:t>
            </a:r>
          </a:p>
          <a:p>
            <a:pPr eaLnBrk="0" hangingPunct="0">
              <a:spcBef>
                <a:spcPct val="20000"/>
              </a:spcBef>
            </a:pPr>
            <a:r>
              <a:rPr lang="en-US" sz="800">
                <a:latin typeface="Arial" pitchFamily="34" charset="0"/>
                <a:cs typeface="Arial" pitchFamily="34" charset="0"/>
              </a:rPr>
              <a:t>EUROPEAN 1950 Italy (Sardinia)</a:t>
            </a:r>
          </a:p>
          <a:p>
            <a:pPr eaLnBrk="0" hangingPunct="0">
              <a:spcBef>
                <a:spcPct val="20000"/>
              </a:spcBef>
            </a:pPr>
            <a:r>
              <a:rPr lang="en-US" sz="800">
                <a:latin typeface="Arial" pitchFamily="34" charset="0"/>
                <a:cs typeface="Arial" pitchFamily="34" charset="0"/>
              </a:rPr>
              <a:t>EUROPEAN 1950 Italy (Sicily)</a:t>
            </a:r>
          </a:p>
          <a:p>
            <a:pPr eaLnBrk="0" hangingPunct="0">
              <a:spcBef>
                <a:spcPct val="20000"/>
              </a:spcBef>
            </a:pPr>
            <a:r>
              <a:rPr lang="en-US" sz="800">
                <a:latin typeface="Arial" pitchFamily="34" charset="0"/>
                <a:cs typeface="Arial" pitchFamily="34" charset="0"/>
              </a:rPr>
              <a:t>EUROPEAN 1979 (Mean Value)</a:t>
            </a:r>
          </a:p>
          <a:p>
            <a:pPr eaLnBrk="0" hangingPunct="0">
              <a:spcBef>
                <a:spcPct val="20000"/>
              </a:spcBef>
            </a:pPr>
            <a:r>
              <a:rPr lang="en-US" sz="800">
                <a:latin typeface="Arial" pitchFamily="34" charset="0"/>
                <a:cs typeface="Arial" pitchFamily="34" charset="0"/>
              </a:rPr>
              <a:t>FORT THOMAS 1955</a:t>
            </a:r>
          </a:p>
          <a:p>
            <a:pPr eaLnBrk="0" hangingPunct="0">
              <a:spcBef>
                <a:spcPct val="20000"/>
              </a:spcBef>
            </a:pPr>
            <a:r>
              <a:rPr lang="en-US" sz="800">
                <a:latin typeface="Arial" pitchFamily="34" charset="0"/>
                <a:cs typeface="Arial" pitchFamily="34" charset="0"/>
              </a:rPr>
              <a:t>G. SEGARA (Kalimantan Island, Indonesia)</a:t>
            </a:r>
          </a:p>
          <a:p>
            <a:pPr eaLnBrk="0" hangingPunct="0">
              <a:spcBef>
                <a:spcPct val="20000"/>
              </a:spcBef>
            </a:pPr>
            <a:r>
              <a:rPr lang="en-US" sz="800">
                <a:latin typeface="Arial" pitchFamily="34" charset="0"/>
                <a:cs typeface="Arial" pitchFamily="34" charset="0"/>
              </a:rPr>
              <a:t>GAN 1970 (Maldives)</a:t>
            </a:r>
          </a:p>
          <a:p>
            <a:pPr eaLnBrk="0" hangingPunct="0">
              <a:spcBef>
                <a:spcPct val="20000"/>
              </a:spcBef>
            </a:pPr>
            <a:r>
              <a:rPr lang="en-US" sz="800">
                <a:latin typeface="Arial" pitchFamily="34" charset="0"/>
                <a:cs typeface="Arial" pitchFamily="34" charset="0"/>
              </a:rPr>
              <a:t>GANDAJIKA BASE (Maldives)</a:t>
            </a:r>
          </a:p>
          <a:p>
            <a:pPr eaLnBrk="0" hangingPunct="0">
              <a:spcBef>
                <a:spcPct val="20000"/>
              </a:spcBef>
            </a:pPr>
            <a:r>
              <a:rPr lang="en-US" sz="800">
                <a:latin typeface="Arial" pitchFamily="34" charset="0"/>
                <a:cs typeface="Arial" pitchFamily="34" charset="0"/>
              </a:rPr>
              <a:t>GEODETIC DATUM 1949 (New Zeland)</a:t>
            </a:r>
          </a:p>
          <a:p>
            <a:pPr eaLnBrk="0" hangingPunct="0">
              <a:spcBef>
                <a:spcPct val="20000"/>
              </a:spcBef>
            </a:pPr>
            <a:r>
              <a:rPr lang="en-US" sz="800">
                <a:latin typeface="Arial" pitchFamily="34" charset="0"/>
                <a:cs typeface="Arial" pitchFamily="34" charset="0"/>
              </a:rPr>
              <a:t>GRACIOSA BASE SW 1948 (Azores)</a:t>
            </a:r>
          </a:p>
          <a:p>
            <a:pPr eaLnBrk="0" hangingPunct="0">
              <a:spcBef>
                <a:spcPct val="20000"/>
              </a:spcBef>
            </a:pPr>
            <a:r>
              <a:rPr lang="en-US" sz="800">
                <a:latin typeface="Arial" pitchFamily="34" charset="0"/>
                <a:cs typeface="Arial" pitchFamily="34" charset="0"/>
              </a:rPr>
              <a:t>GUAM 1963 (Guam Island)</a:t>
            </a:r>
          </a:p>
          <a:p>
            <a:pPr eaLnBrk="0" hangingPunct="0">
              <a:spcBef>
                <a:spcPct val="20000"/>
              </a:spcBef>
            </a:pPr>
            <a:r>
              <a:rPr lang="en-US" sz="800">
                <a:latin typeface="Arial" pitchFamily="34" charset="0"/>
                <a:cs typeface="Arial" pitchFamily="34" charset="0"/>
              </a:rPr>
              <a:t>GUX 1 ASTRO (Guadalcanal Island)</a:t>
            </a:r>
          </a:p>
          <a:p>
            <a:pPr eaLnBrk="0" hangingPunct="0">
              <a:spcBef>
                <a:spcPct val="20000"/>
              </a:spcBef>
            </a:pPr>
            <a:r>
              <a:rPr lang="en-US" sz="800">
                <a:latin typeface="Arial" pitchFamily="34" charset="0"/>
                <a:cs typeface="Arial" pitchFamily="34" charset="0"/>
              </a:rPr>
              <a:t>HERAT NORTH (Afganistan)</a:t>
            </a:r>
          </a:p>
          <a:p>
            <a:pPr eaLnBrk="0" hangingPunct="0">
              <a:spcBef>
                <a:spcPct val="20000"/>
              </a:spcBef>
            </a:pPr>
            <a:r>
              <a:rPr lang="en-US" sz="800">
                <a:latin typeface="Arial" pitchFamily="34" charset="0"/>
                <a:cs typeface="Arial" pitchFamily="34" charset="0"/>
              </a:rPr>
              <a:t>HJORSEY 1955 (Iceland)</a:t>
            </a:r>
          </a:p>
          <a:p>
            <a:pPr eaLnBrk="0" hangingPunct="0">
              <a:spcBef>
                <a:spcPct val="20000"/>
              </a:spcBef>
            </a:pPr>
            <a:r>
              <a:rPr lang="en-US" sz="800">
                <a:latin typeface="Arial" pitchFamily="34" charset="0"/>
                <a:cs typeface="Arial" pitchFamily="34" charset="0"/>
              </a:rPr>
              <a:t>HONG KONG 1963</a:t>
            </a:r>
          </a:p>
          <a:p>
            <a:pPr eaLnBrk="0" hangingPunct="0">
              <a:spcBef>
                <a:spcPct val="20000"/>
              </a:spcBef>
            </a:pPr>
            <a:r>
              <a:rPr lang="en-US" sz="800">
                <a:latin typeface="Arial" pitchFamily="34" charset="0"/>
                <a:cs typeface="Arial" pitchFamily="34" charset="0"/>
              </a:rPr>
              <a:t>HU-TZU-SHAN (Taiwan)</a:t>
            </a:r>
          </a:p>
          <a:p>
            <a:pPr eaLnBrk="0" hangingPunct="0">
              <a:spcBef>
                <a:spcPct val="20000"/>
              </a:spcBef>
            </a:pPr>
            <a:r>
              <a:rPr lang="en-US" sz="800">
                <a:latin typeface="Arial" pitchFamily="34" charset="0"/>
                <a:cs typeface="Arial" pitchFamily="34" charset="0"/>
              </a:rPr>
              <a:t>INDIAN (Bangladesh)</a:t>
            </a:r>
          </a:p>
          <a:p>
            <a:pPr eaLnBrk="0" hangingPunct="0">
              <a:spcBef>
                <a:spcPct val="20000"/>
              </a:spcBef>
            </a:pPr>
            <a:r>
              <a:rPr lang="en-US" sz="800">
                <a:latin typeface="Arial" pitchFamily="34" charset="0"/>
                <a:cs typeface="Arial" pitchFamily="34" charset="0"/>
              </a:rPr>
              <a:t>INDIAN (India,Nepal)</a:t>
            </a:r>
          </a:p>
          <a:p>
            <a:pPr eaLnBrk="0" hangingPunct="0">
              <a:spcBef>
                <a:spcPct val="20000"/>
              </a:spcBef>
            </a:pPr>
            <a:r>
              <a:rPr lang="en-US" sz="800">
                <a:latin typeface="Arial" pitchFamily="34" charset="0"/>
                <a:cs typeface="Arial" pitchFamily="34" charset="0"/>
              </a:rPr>
              <a:t>INDIAN 1954 (Thailand and Vietnam)</a:t>
            </a:r>
          </a:p>
          <a:p>
            <a:pPr eaLnBrk="0" hangingPunct="0">
              <a:spcBef>
                <a:spcPct val="20000"/>
              </a:spcBef>
            </a:pPr>
            <a:r>
              <a:rPr lang="en-US" sz="800">
                <a:latin typeface="Arial" pitchFamily="34" charset="0"/>
                <a:cs typeface="Arial" pitchFamily="34" charset="0"/>
              </a:rPr>
              <a:t>INDIAN 1975 (Thailand)</a:t>
            </a:r>
          </a:p>
          <a:p>
            <a:pPr eaLnBrk="0" hangingPunct="0">
              <a:spcBef>
                <a:spcPct val="20000"/>
              </a:spcBef>
            </a:pPr>
            <a:r>
              <a:rPr lang="en-US" sz="800">
                <a:latin typeface="Arial" pitchFamily="34" charset="0"/>
                <a:cs typeface="Arial" pitchFamily="34" charset="0"/>
              </a:rPr>
              <a:t>IRELAND 1965</a:t>
            </a:r>
          </a:p>
          <a:p>
            <a:pPr eaLnBrk="0" hangingPunct="0">
              <a:spcBef>
                <a:spcPct val="20000"/>
              </a:spcBef>
            </a:pPr>
            <a:r>
              <a:rPr lang="en-US" sz="800">
                <a:latin typeface="Arial" pitchFamily="34" charset="0"/>
                <a:cs typeface="Arial" pitchFamily="34" charset="0"/>
              </a:rPr>
              <a:t>ISTS 061 ASTRO 1968</a:t>
            </a:r>
          </a:p>
          <a:p>
            <a:pPr eaLnBrk="0" hangingPunct="0">
              <a:spcBef>
                <a:spcPct val="20000"/>
              </a:spcBef>
            </a:pPr>
            <a:r>
              <a:rPr lang="en-US" sz="800">
                <a:latin typeface="Arial" pitchFamily="34" charset="0"/>
                <a:cs typeface="Arial" pitchFamily="34" charset="0"/>
              </a:rPr>
              <a:t>ISTS 073 ASTRO 1969 (Diego Garcia)</a:t>
            </a:r>
          </a:p>
          <a:p>
            <a:pPr eaLnBrk="0" hangingPunct="0">
              <a:spcBef>
                <a:spcPct val="20000"/>
              </a:spcBef>
            </a:pPr>
            <a:r>
              <a:rPr lang="en-US" sz="800">
                <a:latin typeface="Arial" pitchFamily="34" charset="0"/>
                <a:cs typeface="Arial" pitchFamily="34" charset="0"/>
              </a:rPr>
              <a:t>JONSTON ISLAND 1961</a:t>
            </a:r>
          </a:p>
          <a:p>
            <a:pPr eaLnBrk="0" hangingPunct="0">
              <a:spcBef>
                <a:spcPct val="20000"/>
              </a:spcBef>
            </a:pPr>
            <a:r>
              <a:rPr lang="en-US" sz="800">
                <a:latin typeface="Arial" pitchFamily="34" charset="0"/>
                <a:cs typeface="Arial" pitchFamily="34" charset="0"/>
              </a:rPr>
              <a:t>KANDAWALA (Sri Lanka)</a:t>
            </a:r>
          </a:p>
          <a:p>
            <a:pPr eaLnBrk="0" hangingPunct="0">
              <a:spcBef>
                <a:spcPct val="20000"/>
              </a:spcBef>
            </a:pPr>
            <a:r>
              <a:rPr lang="en-US" sz="800">
                <a:latin typeface="Arial" pitchFamily="34" charset="0"/>
                <a:cs typeface="Arial" pitchFamily="34" charset="0"/>
              </a:rPr>
              <a:t>KERGUELEN ISLAND 1949</a:t>
            </a:r>
          </a:p>
          <a:p>
            <a:pPr eaLnBrk="0" hangingPunct="0">
              <a:spcBef>
                <a:spcPct val="20000"/>
              </a:spcBef>
            </a:pPr>
            <a:r>
              <a:rPr lang="en-US" sz="800">
                <a:latin typeface="Arial" pitchFamily="34" charset="0"/>
                <a:cs typeface="Arial" pitchFamily="34" charset="0"/>
              </a:rPr>
              <a:t>KERTAU 1948 (West Malaysia and Singapore)</a:t>
            </a:r>
          </a:p>
          <a:p>
            <a:pPr eaLnBrk="0" hangingPunct="0">
              <a:spcBef>
                <a:spcPct val="20000"/>
              </a:spcBef>
            </a:pPr>
            <a:r>
              <a:rPr lang="en-US" sz="800">
                <a:latin typeface="Arial" pitchFamily="34" charset="0"/>
                <a:cs typeface="Arial" pitchFamily="34" charset="0"/>
              </a:rPr>
              <a:t>KUSAIE ASTRO 1951 (Micronesia)</a:t>
            </a:r>
          </a:p>
          <a:p>
            <a:pPr eaLnBrk="0" hangingPunct="0">
              <a:spcBef>
                <a:spcPct val="20000"/>
              </a:spcBef>
            </a:pPr>
            <a:r>
              <a:rPr lang="en-US" sz="800">
                <a:latin typeface="Arial" pitchFamily="34" charset="0"/>
                <a:cs typeface="Arial" pitchFamily="34" charset="0"/>
              </a:rPr>
              <a:t>LA REUNION</a:t>
            </a:r>
          </a:p>
          <a:p>
            <a:pPr eaLnBrk="0" hangingPunct="0">
              <a:spcBef>
                <a:spcPct val="20000"/>
              </a:spcBef>
            </a:pPr>
            <a:r>
              <a:rPr lang="en-US" sz="800">
                <a:latin typeface="Arial" pitchFamily="34" charset="0"/>
                <a:cs typeface="Arial" pitchFamily="34" charset="0"/>
              </a:rPr>
              <a:t>L.C. 5 ASTRO 1961 (Cayman Island)</a:t>
            </a:r>
          </a:p>
          <a:p>
            <a:pPr eaLnBrk="0" hangingPunct="0">
              <a:spcBef>
                <a:spcPct val="20000"/>
              </a:spcBef>
            </a:pPr>
            <a:endParaRPr lang="en-US" sz="800">
              <a:latin typeface="Arial" pitchFamily="34" charset="0"/>
              <a:cs typeface="Arial" pitchFamily="34" charset="0"/>
            </a:endParaRPr>
          </a:p>
        </p:txBody>
      </p:sp>
      <p:sp>
        <p:nvSpPr>
          <p:cNvPr id="17414" name="Rectangle 6"/>
          <p:cNvSpPr>
            <a:spLocks noChangeArrowheads="1"/>
          </p:cNvSpPr>
          <p:nvPr/>
        </p:nvSpPr>
        <p:spPr bwMode="auto">
          <a:xfrm>
            <a:off x="6084888" y="1716088"/>
            <a:ext cx="2881312" cy="4995862"/>
          </a:xfrm>
          <a:prstGeom prst="rect">
            <a:avLst/>
          </a:prstGeom>
          <a:noFill/>
          <a:ln w="9525">
            <a:solidFill>
              <a:srgbClr val="808080"/>
            </a:solidFill>
            <a:miter lim="800000"/>
            <a:headEnd/>
            <a:tailEnd/>
          </a:ln>
        </p:spPr>
        <p:txBody>
          <a:bodyPr>
            <a:spAutoFit/>
          </a:bodyPr>
          <a:lstStyle/>
          <a:p>
            <a:pPr eaLnBrk="0" hangingPunct="0">
              <a:spcBef>
                <a:spcPct val="20000"/>
              </a:spcBef>
            </a:pPr>
            <a:r>
              <a:rPr lang="en-US" sz="800">
                <a:latin typeface="Arial" pitchFamily="34" charset="0"/>
                <a:cs typeface="Arial" pitchFamily="34" charset="0"/>
              </a:rPr>
              <a:t>LEIGON (Ghana)</a:t>
            </a:r>
          </a:p>
          <a:p>
            <a:pPr eaLnBrk="0" hangingPunct="0">
              <a:spcBef>
                <a:spcPct val="20000"/>
              </a:spcBef>
            </a:pPr>
            <a:r>
              <a:rPr lang="en-US" sz="800">
                <a:latin typeface="Arial" pitchFamily="34" charset="0"/>
                <a:cs typeface="Arial" pitchFamily="34" charset="0"/>
              </a:rPr>
              <a:t>LIBERIA 1964</a:t>
            </a:r>
          </a:p>
          <a:p>
            <a:pPr eaLnBrk="0" hangingPunct="0">
              <a:spcBef>
                <a:spcPct val="20000"/>
              </a:spcBef>
            </a:pPr>
            <a:r>
              <a:rPr lang="en-US" sz="800">
                <a:latin typeface="Arial" pitchFamily="34" charset="0"/>
                <a:cs typeface="Arial" pitchFamily="34" charset="0"/>
              </a:rPr>
              <a:t>LUZON (Philippines)</a:t>
            </a:r>
          </a:p>
          <a:p>
            <a:pPr eaLnBrk="0" hangingPunct="0">
              <a:spcBef>
                <a:spcPct val="20000"/>
              </a:spcBef>
            </a:pPr>
            <a:r>
              <a:rPr lang="en-US" sz="800">
                <a:latin typeface="Arial" pitchFamily="34" charset="0"/>
                <a:cs typeface="Arial" pitchFamily="34" charset="0"/>
              </a:rPr>
              <a:t>LUZON (Mindanao Island)</a:t>
            </a:r>
          </a:p>
          <a:p>
            <a:pPr eaLnBrk="0" hangingPunct="0">
              <a:spcBef>
                <a:spcPct val="20000"/>
              </a:spcBef>
            </a:pPr>
            <a:r>
              <a:rPr lang="en-US" sz="800">
                <a:latin typeface="Arial" pitchFamily="34" charset="0"/>
                <a:cs typeface="Arial" pitchFamily="34" charset="0"/>
              </a:rPr>
              <a:t>MAHE 1971</a:t>
            </a:r>
          </a:p>
          <a:p>
            <a:pPr eaLnBrk="0" hangingPunct="0">
              <a:spcBef>
                <a:spcPct val="20000"/>
              </a:spcBef>
            </a:pPr>
            <a:r>
              <a:rPr lang="en-US" sz="800">
                <a:latin typeface="Arial" pitchFamily="34" charset="0"/>
                <a:cs typeface="Arial" pitchFamily="34" charset="0"/>
              </a:rPr>
              <a:t>MARCO ASTRO (Salvage Island)</a:t>
            </a:r>
          </a:p>
          <a:p>
            <a:pPr eaLnBrk="0" hangingPunct="0">
              <a:spcBef>
                <a:spcPct val="20000"/>
              </a:spcBef>
            </a:pPr>
            <a:r>
              <a:rPr lang="en-US" sz="800">
                <a:latin typeface="Arial" pitchFamily="34" charset="0"/>
                <a:cs typeface="Arial" pitchFamily="34" charset="0"/>
              </a:rPr>
              <a:t>MASSAWA (Eritrea)</a:t>
            </a:r>
          </a:p>
          <a:p>
            <a:pPr eaLnBrk="0" hangingPunct="0">
              <a:spcBef>
                <a:spcPct val="20000"/>
              </a:spcBef>
            </a:pPr>
            <a:r>
              <a:rPr lang="en-US" sz="800">
                <a:latin typeface="Arial" pitchFamily="34" charset="0"/>
                <a:cs typeface="Arial" pitchFamily="34" charset="0"/>
              </a:rPr>
              <a:t>MERCHICH (Morocco)</a:t>
            </a:r>
          </a:p>
          <a:p>
            <a:pPr eaLnBrk="0" hangingPunct="0">
              <a:spcBef>
                <a:spcPct val="20000"/>
              </a:spcBef>
            </a:pPr>
            <a:r>
              <a:rPr lang="en-US" sz="800">
                <a:latin typeface="Arial" pitchFamily="34" charset="0"/>
                <a:cs typeface="Arial" pitchFamily="34" charset="0"/>
              </a:rPr>
              <a:t>MIDWAY ASTRO 1961</a:t>
            </a:r>
          </a:p>
          <a:p>
            <a:pPr eaLnBrk="0" hangingPunct="0">
              <a:spcBef>
                <a:spcPct val="20000"/>
              </a:spcBef>
            </a:pPr>
            <a:r>
              <a:rPr lang="en-US" sz="800">
                <a:latin typeface="Arial" pitchFamily="34" charset="0"/>
                <a:cs typeface="Arial" pitchFamily="34" charset="0"/>
              </a:rPr>
              <a:t>MINNA (Cameroon)</a:t>
            </a:r>
          </a:p>
          <a:p>
            <a:pPr eaLnBrk="0" hangingPunct="0">
              <a:spcBef>
                <a:spcPct val="20000"/>
              </a:spcBef>
            </a:pPr>
            <a:r>
              <a:rPr lang="en-US" sz="800">
                <a:latin typeface="Arial" pitchFamily="34" charset="0"/>
                <a:cs typeface="Arial" pitchFamily="34" charset="0"/>
              </a:rPr>
              <a:t>MINNA (Nigeria)</a:t>
            </a:r>
          </a:p>
          <a:p>
            <a:pPr eaLnBrk="0" hangingPunct="0">
              <a:spcBef>
                <a:spcPct val="20000"/>
              </a:spcBef>
            </a:pPr>
            <a:r>
              <a:rPr lang="en-US" sz="800">
                <a:latin typeface="Arial" pitchFamily="34" charset="0"/>
                <a:cs typeface="Arial" pitchFamily="34" charset="0"/>
              </a:rPr>
              <a:t>MONTSERRAT ISLAND ASTRO 1958</a:t>
            </a:r>
          </a:p>
          <a:p>
            <a:pPr eaLnBrk="0" hangingPunct="0">
              <a:spcBef>
                <a:spcPct val="20000"/>
              </a:spcBef>
            </a:pPr>
            <a:r>
              <a:rPr lang="en-US" sz="800">
                <a:latin typeface="Arial" pitchFamily="34" charset="0"/>
                <a:cs typeface="Arial" pitchFamily="34" charset="0"/>
              </a:rPr>
              <a:t>M'PORALOKO (Gabon)</a:t>
            </a:r>
          </a:p>
          <a:p>
            <a:pPr eaLnBrk="0" hangingPunct="0">
              <a:spcBef>
                <a:spcPct val="20000"/>
              </a:spcBef>
            </a:pPr>
            <a:r>
              <a:rPr lang="en-US" sz="800">
                <a:latin typeface="Arial" pitchFamily="34" charset="0"/>
                <a:cs typeface="Arial" pitchFamily="34" charset="0"/>
              </a:rPr>
              <a:t>NAHRWAN (Oman)</a:t>
            </a:r>
          </a:p>
          <a:p>
            <a:pPr eaLnBrk="0" hangingPunct="0">
              <a:spcBef>
                <a:spcPct val="20000"/>
              </a:spcBef>
            </a:pPr>
            <a:r>
              <a:rPr lang="en-US" sz="800">
                <a:latin typeface="Arial" pitchFamily="34" charset="0"/>
                <a:cs typeface="Arial" pitchFamily="34" charset="0"/>
              </a:rPr>
              <a:t>NAHRWAN (United Arab Emirates)</a:t>
            </a:r>
          </a:p>
          <a:p>
            <a:pPr eaLnBrk="0" hangingPunct="0">
              <a:spcBef>
                <a:spcPct val="20000"/>
              </a:spcBef>
            </a:pPr>
            <a:r>
              <a:rPr lang="en-US" sz="800">
                <a:latin typeface="Arial" pitchFamily="34" charset="0"/>
                <a:cs typeface="Arial" pitchFamily="34" charset="0"/>
              </a:rPr>
              <a:t>NAHRWAN (Saudi Arabia)</a:t>
            </a:r>
          </a:p>
          <a:p>
            <a:pPr eaLnBrk="0" hangingPunct="0">
              <a:spcBef>
                <a:spcPct val="20000"/>
              </a:spcBef>
            </a:pPr>
            <a:r>
              <a:rPr lang="en-US" sz="800">
                <a:latin typeface="Arial" pitchFamily="34" charset="0"/>
                <a:cs typeface="Arial" pitchFamily="34" charset="0"/>
              </a:rPr>
              <a:t>NAPARIMA, BWI (Trinidad and Tobago)</a:t>
            </a:r>
          </a:p>
          <a:p>
            <a:pPr eaLnBrk="0" hangingPunct="0">
              <a:spcBef>
                <a:spcPct val="20000"/>
              </a:spcBef>
            </a:pPr>
            <a:r>
              <a:rPr lang="en-US" sz="800">
                <a:latin typeface="Arial" pitchFamily="34" charset="0"/>
                <a:cs typeface="Arial" pitchFamily="34" charset="0"/>
              </a:rPr>
              <a:t>NORTH AMERICAN 1927 (Mean Value)</a:t>
            </a:r>
          </a:p>
          <a:p>
            <a:pPr eaLnBrk="0" hangingPunct="0">
              <a:spcBef>
                <a:spcPct val="20000"/>
              </a:spcBef>
            </a:pPr>
            <a:r>
              <a:rPr lang="en-US" sz="800">
                <a:latin typeface="Arial" pitchFamily="34" charset="0"/>
                <a:cs typeface="Arial" pitchFamily="34" charset="0"/>
              </a:rPr>
              <a:t>NORTH AMERICAN 1927 (Western United States)</a:t>
            </a:r>
          </a:p>
          <a:p>
            <a:pPr eaLnBrk="0" hangingPunct="0">
              <a:spcBef>
                <a:spcPct val="20000"/>
              </a:spcBef>
            </a:pPr>
            <a:r>
              <a:rPr lang="en-US" sz="800">
                <a:latin typeface="Arial" pitchFamily="34" charset="0"/>
                <a:cs typeface="Arial" pitchFamily="34" charset="0"/>
              </a:rPr>
              <a:t>NORTH AMERICAN 1927 (Eastern United States)</a:t>
            </a:r>
          </a:p>
          <a:p>
            <a:pPr eaLnBrk="0" hangingPunct="0">
              <a:spcBef>
                <a:spcPct val="20000"/>
              </a:spcBef>
            </a:pPr>
            <a:r>
              <a:rPr lang="en-US" sz="800">
                <a:latin typeface="Arial" pitchFamily="34" charset="0"/>
                <a:cs typeface="Arial" pitchFamily="34" charset="0"/>
              </a:rPr>
              <a:t>NORTH AMERICAN 1927 (Alaska)</a:t>
            </a:r>
          </a:p>
          <a:p>
            <a:pPr eaLnBrk="0" hangingPunct="0">
              <a:spcBef>
                <a:spcPct val="20000"/>
              </a:spcBef>
            </a:pPr>
            <a:r>
              <a:rPr lang="en-US" sz="800">
                <a:latin typeface="Arial" pitchFamily="34" charset="0"/>
                <a:cs typeface="Arial" pitchFamily="34" charset="0"/>
              </a:rPr>
              <a:t>NORTH AMERICAN 1927 (Bahamas)</a:t>
            </a:r>
          </a:p>
          <a:p>
            <a:pPr eaLnBrk="0" hangingPunct="0">
              <a:spcBef>
                <a:spcPct val="20000"/>
              </a:spcBef>
            </a:pPr>
            <a:r>
              <a:rPr lang="en-US" sz="800">
                <a:latin typeface="Arial" pitchFamily="34" charset="0"/>
                <a:cs typeface="Arial" pitchFamily="34" charset="0"/>
              </a:rPr>
              <a:t>NORTH AMERICAN 1927 (San Salvador Island)</a:t>
            </a:r>
          </a:p>
          <a:p>
            <a:pPr eaLnBrk="0" hangingPunct="0">
              <a:spcBef>
                <a:spcPct val="20000"/>
              </a:spcBef>
            </a:pPr>
            <a:r>
              <a:rPr lang="en-US" sz="800">
                <a:latin typeface="Arial" pitchFamily="34" charset="0"/>
                <a:cs typeface="Arial" pitchFamily="34" charset="0"/>
              </a:rPr>
              <a:t>NORTH AMERICAN 1927 (Canada - Mean Value)</a:t>
            </a:r>
          </a:p>
          <a:p>
            <a:pPr eaLnBrk="0" hangingPunct="0">
              <a:spcBef>
                <a:spcPct val="20000"/>
              </a:spcBef>
            </a:pPr>
            <a:r>
              <a:rPr lang="en-US" sz="800">
                <a:latin typeface="Arial" pitchFamily="34" charset="0"/>
                <a:cs typeface="Arial" pitchFamily="34" charset="0"/>
              </a:rPr>
              <a:t>NORTH AMERICAN 1927 (Canada - Alberta and British Columbia)</a:t>
            </a:r>
          </a:p>
          <a:p>
            <a:pPr eaLnBrk="0" hangingPunct="0">
              <a:spcBef>
                <a:spcPct val="20000"/>
              </a:spcBef>
            </a:pPr>
            <a:r>
              <a:rPr lang="en-US" sz="800">
                <a:latin typeface="Arial" pitchFamily="34" charset="0"/>
                <a:cs typeface="Arial" pitchFamily="34" charset="0"/>
              </a:rPr>
              <a:t>NORTH AMERICAN 1927 (Eastern Canada)</a:t>
            </a:r>
          </a:p>
          <a:p>
            <a:pPr eaLnBrk="0" hangingPunct="0">
              <a:spcBef>
                <a:spcPct val="20000"/>
              </a:spcBef>
            </a:pPr>
            <a:r>
              <a:rPr lang="en-US" sz="800">
                <a:latin typeface="Arial" pitchFamily="34" charset="0"/>
                <a:cs typeface="Arial" pitchFamily="34" charset="0"/>
              </a:rPr>
              <a:t>NORTH AMERICAN 1927 (Manitoba and Ontario)</a:t>
            </a:r>
          </a:p>
          <a:p>
            <a:pPr eaLnBrk="0" hangingPunct="0">
              <a:spcBef>
                <a:spcPct val="20000"/>
              </a:spcBef>
            </a:pPr>
            <a:r>
              <a:rPr lang="en-US" sz="800">
                <a:latin typeface="Arial" pitchFamily="34" charset="0"/>
                <a:cs typeface="Arial" pitchFamily="34" charset="0"/>
              </a:rPr>
              <a:t>NORTH AMERICAN 1927 (Northwest Teritories and Saskatchewan)</a:t>
            </a:r>
          </a:p>
          <a:p>
            <a:pPr eaLnBrk="0" hangingPunct="0">
              <a:spcBef>
                <a:spcPct val="20000"/>
              </a:spcBef>
            </a:pPr>
            <a:r>
              <a:rPr lang="en-US" sz="800">
                <a:latin typeface="Arial" pitchFamily="34" charset="0"/>
                <a:cs typeface="Arial" pitchFamily="34" charset="0"/>
              </a:rPr>
              <a:t>NORTH AMERICAN 1927 (Yukon)</a:t>
            </a:r>
          </a:p>
          <a:p>
            <a:pPr eaLnBrk="0" hangingPunct="0">
              <a:spcBef>
                <a:spcPct val="20000"/>
              </a:spcBef>
            </a:pPr>
            <a:r>
              <a:rPr lang="en-US" sz="800">
                <a:latin typeface="Arial" pitchFamily="34" charset="0"/>
                <a:cs typeface="Arial" pitchFamily="34" charset="0"/>
              </a:rPr>
              <a:t>NORTH AMERICAN 1927 (Canal Zone)</a:t>
            </a:r>
          </a:p>
          <a:p>
            <a:pPr eaLnBrk="0" hangingPunct="0">
              <a:spcBef>
                <a:spcPct val="20000"/>
              </a:spcBef>
            </a:pPr>
            <a:r>
              <a:rPr lang="en-US" sz="800">
                <a:latin typeface="Arial" pitchFamily="34" charset="0"/>
                <a:cs typeface="Arial" pitchFamily="34" charset="0"/>
              </a:rPr>
              <a:t>NORTH AMERICAN 1927 (Carribean)</a:t>
            </a:r>
          </a:p>
          <a:p>
            <a:pPr eaLnBrk="0" hangingPunct="0">
              <a:spcBef>
                <a:spcPct val="20000"/>
              </a:spcBef>
            </a:pPr>
            <a:r>
              <a:rPr lang="en-US" sz="800">
                <a:latin typeface="Arial" pitchFamily="34" charset="0"/>
                <a:cs typeface="Arial" pitchFamily="34" charset="0"/>
              </a:rPr>
              <a:t>NORTH AMERICAN 1927 (Central America) …</a:t>
            </a:r>
          </a:p>
        </p:txBody>
      </p:sp>
      <p:sp>
        <p:nvSpPr>
          <p:cNvPr id="420871" name="Rectangle 7"/>
          <p:cNvSpPr>
            <a:spLocks noRot="1" noChangeArrowheads="1"/>
          </p:cNvSpPr>
          <p:nvPr/>
        </p:nvSpPr>
        <p:spPr bwMode="auto">
          <a:xfrm>
            <a:off x="0" y="404813"/>
            <a:ext cx="9144000" cy="735012"/>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Systèmes géodésiques ou </a:t>
            </a:r>
            <a:r>
              <a:rPr lang="fr-FR" sz="3200" i="1">
                <a:effectLst>
                  <a:outerShdw blurRad="38100" dist="38100" dir="2700000" algn="tl">
                    <a:srgbClr val="000000"/>
                  </a:outerShdw>
                </a:effectLst>
                <a:latin typeface="Arial" pitchFamily="34" charset="0"/>
                <a:cs typeface="Arial" pitchFamily="34" charset="0"/>
              </a:rPr>
              <a:t>Datum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2914" name="Rectangle 2"/>
          <p:cNvSpPr>
            <a:spLocks noGrp="1" noChangeArrowheads="1"/>
          </p:cNvSpPr>
          <p:nvPr>
            <p:ph type="body" idx="1"/>
          </p:nvPr>
        </p:nvSpPr>
        <p:spPr>
          <a:xfrm>
            <a:off x="539750" y="1557338"/>
            <a:ext cx="8296275" cy="719137"/>
          </a:xfrm>
        </p:spPr>
        <p:txBody>
          <a:bodyPr/>
          <a:lstStyle/>
          <a:p>
            <a:pPr marL="0" indent="0" eaLnBrk="1" hangingPunct="1">
              <a:lnSpc>
                <a:spcPct val="95000"/>
              </a:lnSpc>
              <a:buFont typeface="Arial" charset="0"/>
              <a:buNone/>
              <a:defRPr/>
            </a:pPr>
            <a:r>
              <a:rPr lang="fr-FR" sz="2000" smtClean="0">
                <a:latin typeface="Arial" charset="0"/>
              </a:rPr>
              <a:t>Exemples de </a:t>
            </a:r>
            <a:r>
              <a:rPr lang="fr-FR" sz="2000" smtClean="0">
                <a:solidFill>
                  <a:srgbClr val="FFCC66"/>
                </a:solidFill>
                <a:latin typeface="Arial" charset="0"/>
              </a:rPr>
              <a:t>systèmes géodésiques</a:t>
            </a:r>
            <a:r>
              <a:rPr lang="fr-FR" sz="2000" smtClean="0">
                <a:latin typeface="Arial" charset="0"/>
              </a:rPr>
              <a:t> (datum) et de l’ellipsoïde associé</a:t>
            </a:r>
          </a:p>
        </p:txBody>
      </p:sp>
      <p:pic>
        <p:nvPicPr>
          <p:cNvPr id="18435" name="Picture 3"/>
          <p:cNvPicPr>
            <a:picLocks noChangeAspect="1" noChangeArrowheads="1"/>
          </p:cNvPicPr>
          <p:nvPr/>
        </p:nvPicPr>
        <p:blipFill>
          <a:blip r:embed="rId3" cstate="print"/>
          <a:srcRect/>
          <a:stretch>
            <a:fillRect/>
          </a:stretch>
        </p:blipFill>
        <p:spPr bwMode="auto">
          <a:xfrm>
            <a:off x="488950" y="2682875"/>
            <a:ext cx="8428038" cy="3451225"/>
          </a:xfrm>
          <a:prstGeom prst="rect">
            <a:avLst/>
          </a:prstGeom>
          <a:noFill/>
          <a:ln w="9525">
            <a:noFill/>
            <a:miter lim="800000"/>
            <a:headEnd/>
            <a:tailEnd/>
          </a:ln>
        </p:spPr>
      </p:pic>
      <p:sp>
        <p:nvSpPr>
          <p:cNvPr id="422916" name="Rectangle 4"/>
          <p:cNvSpPr>
            <a:spLocks noRot="1" noChangeArrowheads="1"/>
          </p:cNvSpPr>
          <p:nvPr/>
        </p:nvSpPr>
        <p:spPr bwMode="auto">
          <a:xfrm>
            <a:off x="0" y="404813"/>
            <a:ext cx="9144000" cy="735012"/>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charset="0"/>
              </a:rPr>
              <a:t>Systèmes géodésiques ou </a:t>
            </a:r>
            <a:r>
              <a:rPr lang="fr-FR" sz="3200" i="1">
                <a:effectLst>
                  <a:outerShdw blurRad="38100" dist="38100" dir="2700000" algn="tl">
                    <a:srgbClr val="000000"/>
                  </a:outerShdw>
                </a:effectLst>
                <a:latin typeface="Arial" charset="0"/>
              </a:rPr>
              <a:t>Datum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4962" name="Rectangle 2"/>
          <p:cNvSpPr>
            <a:spLocks noGrp="1" noChangeArrowheads="1"/>
          </p:cNvSpPr>
          <p:nvPr>
            <p:ph type="body" idx="1"/>
          </p:nvPr>
        </p:nvSpPr>
        <p:spPr>
          <a:xfrm>
            <a:off x="323850" y="1570038"/>
            <a:ext cx="8296275" cy="706437"/>
          </a:xfrm>
        </p:spPr>
        <p:txBody>
          <a:bodyPr/>
          <a:lstStyle/>
          <a:p>
            <a:pPr marL="0" indent="0" eaLnBrk="1" hangingPunct="1">
              <a:lnSpc>
                <a:spcPct val="80000"/>
              </a:lnSpc>
              <a:buFont typeface="Arial" charset="0"/>
              <a:buNone/>
              <a:defRPr/>
            </a:pPr>
            <a:r>
              <a:rPr lang="fr-FR" sz="2000" smtClean="0">
                <a:solidFill>
                  <a:srgbClr val="FFCC66"/>
                </a:solidFill>
                <a:latin typeface="Arial" pitchFamily="34" charset="0"/>
                <a:cs typeface="Arial" pitchFamily="34" charset="0"/>
              </a:rPr>
              <a:t>Les paramètres des ellipsoïdes locaux et systèmes géodésiques associés utilisés en France (IGN, SHOM…)</a:t>
            </a:r>
          </a:p>
        </p:txBody>
      </p:sp>
      <p:pic>
        <p:nvPicPr>
          <p:cNvPr id="2053" name="Picture 3"/>
          <p:cNvPicPr>
            <a:picLocks noChangeAspect="1" noChangeArrowheads="1"/>
          </p:cNvPicPr>
          <p:nvPr/>
        </p:nvPicPr>
        <p:blipFill>
          <a:blip r:embed="rId4" cstate="print"/>
          <a:srcRect/>
          <a:stretch>
            <a:fillRect/>
          </a:stretch>
        </p:blipFill>
        <p:spPr bwMode="auto">
          <a:xfrm>
            <a:off x="325438" y="2349500"/>
            <a:ext cx="8496300" cy="1852613"/>
          </a:xfrm>
          <a:prstGeom prst="rect">
            <a:avLst/>
          </a:prstGeom>
          <a:noFill/>
          <a:ln w="9525">
            <a:noFill/>
            <a:miter lim="800000"/>
            <a:headEnd/>
            <a:tailEnd/>
          </a:ln>
        </p:spPr>
      </p:pic>
      <p:pic>
        <p:nvPicPr>
          <p:cNvPr id="2054" name="Picture 4"/>
          <p:cNvPicPr>
            <a:picLocks noChangeAspect="1" noChangeArrowheads="1"/>
          </p:cNvPicPr>
          <p:nvPr/>
        </p:nvPicPr>
        <p:blipFill>
          <a:blip r:embed="rId5" cstate="print"/>
          <a:srcRect/>
          <a:stretch>
            <a:fillRect/>
          </a:stretch>
        </p:blipFill>
        <p:spPr bwMode="auto">
          <a:xfrm>
            <a:off x="352425" y="4581525"/>
            <a:ext cx="2301875" cy="2011363"/>
          </a:xfrm>
          <a:prstGeom prst="rect">
            <a:avLst/>
          </a:prstGeom>
          <a:noFill/>
          <a:ln w="9525">
            <a:noFill/>
            <a:miter lim="800000"/>
            <a:headEnd/>
            <a:tailEnd/>
          </a:ln>
        </p:spPr>
      </p:pic>
      <p:sp>
        <p:nvSpPr>
          <p:cNvPr id="424965" name="Rectangle 5"/>
          <p:cNvSpPr>
            <a:spLocks noChangeArrowheads="1"/>
          </p:cNvSpPr>
          <p:nvPr/>
        </p:nvSpPr>
        <p:spPr bwMode="auto">
          <a:xfrm>
            <a:off x="2922588" y="4564063"/>
            <a:ext cx="6042025" cy="2047875"/>
          </a:xfrm>
          <a:prstGeom prst="rect">
            <a:avLst/>
          </a:prstGeom>
          <a:solidFill>
            <a:srgbClr val="C0C0C0">
              <a:alpha val="10001"/>
            </a:srgbClr>
          </a:solidFill>
          <a:ln w="9525">
            <a:noFill/>
            <a:miter lim="800000"/>
            <a:headEnd/>
            <a:tailEnd/>
          </a:ln>
          <a:effectLst/>
        </p:spPr>
        <p:txBody>
          <a:bodyPr anchor="ctr">
            <a:spAutoFit/>
          </a:bodyPr>
          <a:lstStyle/>
          <a:p>
            <a:pPr eaLnBrk="0" hangingPunct="0">
              <a:defRPr/>
            </a:pPr>
            <a:r>
              <a:rPr lang="fr-FR" sz="1600">
                <a:effectLst>
                  <a:outerShdw blurRad="38100" dist="38100" dir="2700000" algn="tl">
                    <a:srgbClr val="000000"/>
                  </a:outerShdw>
                </a:effectLst>
                <a:latin typeface="Arial" pitchFamily="34" charset="0"/>
                <a:cs typeface="Arial" pitchFamily="34" charset="0"/>
              </a:rPr>
              <a:t>Un ellipsoïde est défini par le demi grand axe </a:t>
            </a:r>
            <a:r>
              <a:rPr lang="fr-FR" sz="1600" i="1">
                <a:effectLst>
                  <a:outerShdw blurRad="38100" dist="38100" dir="2700000" algn="tl">
                    <a:srgbClr val="000000"/>
                  </a:outerShdw>
                </a:effectLst>
                <a:latin typeface="Arial" pitchFamily="34" charset="0"/>
                <a:cs typeface="Arial" pitchFamily="34" charset="0"/>
              </a:rPr>
              <a:t>a</a:t>
            </a:r>
            <a:r>
              <a:rPr lang="fr-FR" sz="1600">
                <a:effectLst>
                  <a:outerShdw blurRad="38100" dist="38100" dir="2700000" algn="tl">
                    <a:srgbClr val="000000"/>
                  </a:outerShdw>
                </a:effectLst>
                <a:latin typeface="Arial" pitchFamily="34" charset="0"/>
                <a:cs typeface="Arial" pitchFamily="34" charset="0"/>
              </a:rPr>
              <a:t> et par le demi petit axe </a:t>
            </a:r>
            <a:r>
              <a:rPr lang="fr-FR" sz="1600" i="1">
                <a:effectLst>
                  <a:outerShdw blurRad="38100" dist="38100" dir="2700000" algn="tl">
                    <a:srgbClr val="000000"/>
                  </a:outerShdw>
                </a:effectLst>
                <a:latin typeface="Arial" pitchFamily="34" charset="0"/>
                <a:cs typeface="Arial" pitchFamily="34" charset="0"/>
              </a:rPr>
              <a:t>b</a:t>
            </a:r>
            <a:r>
              <a:rPr lang="fr-FR" sz="1600">
                <a:effectLst>
                  <a:outerShdw blurRad="38100" dist="38100" dir="2700000" algn="tl">
                    <a:srgbClr val="000000"/>
                  </a:outerShdw>
                </a:effectLst>
                <a:latin typeface="Arial" pitchFamily="34" charset="0"/>
                <a:cs typeface="Arial" pitchFamily="34" charset="0"/>
              </a:rPr>
              <a:t>, ou par </a:t>
            </a:r>
            <a:r>
              <a:rPr lang="fr-FR" sz="1600" i="1">
                <a:effectLst>
                  <a:outerShdw blurRad="38100" dist="38100" dir="2700000" algn="tl">
                    <a:srgbClr val="000000"/>
                  </a:outerShdw>
                </a:effectLst>
                <a:latin typeface="Arial" pitchFamily="34" charset="0"/>
                <a:cs typeface="Arial" pitchFamily="34" charset="0"/>
              </a:rPr>
              <a:t>a</a:t>
            </a:r>
            <a:r>
              <a:rPr lang="fr-FR" sz="1600">
                <a:effectLst>
                  <a:outerShdw blurRad="38100" dist="38100" dir="2700000" algn="tl">
                    <a:srgbClr val="000000"/>
                  </a:outerShdw>
                </a:effectLst>
                <a:latin typeface="Arial" pitchFamily="34" charset="0"/>
                <a:cs typeface="Arial" pitchFamily="34" charset="0"/>
              </a:rPr>
              <a:t> et l’</a:t>
            </a:r>
            <a:r>
              <a:rPr lang="fr-FR" sz="1600" i="1">
                <a:effectLst>
                  <a:outerShdw blurRad="38100" dist="38100" dir="2700000" algn="tl">
                    <a:srgbClr val="000000"/>
                  </a:outerShdw>
                </a:effectLst>
                <a:latin typeface="Arial" pitchFamily="34" charset="0"/>
                <a:cs typeface="Arial" pitchFamily="34" charset="0"/>
              </a:rPr>
              <a:t>aplatissement</a:t>
            </a:r>
            <a:r>
              <a:rPr lang="fr-FR" sz="1600">
                <a:effectLst>
                  <a:outerShdw blurRad="38100" dist="38100" dir="2700000" algn="tl">
                    <a:srgbClr val="000000"/>
                  </a:outerShdw>
                </a:effectLst>
                <a:latin typeface="Arial" pitchFamily="34" charset="0"/>
                <a:cs typeface="Arial" pitchFamily="34" charset="0"/>
              </a:rPr>
              <a:t>, ou encore par </a:t>
            </a:r>
            <a:r>
              <a:rPr lang="fr-FR" sz="1600" i="1">
                <a:effectLst>
                  <a:outerShdw blurRad="38100" dist="38100" dir="2700000" algn="tl">
                    <a:srgbClr val="000000"/>
                  </a:outerShdw>
                </a:effectLst>
                <a:latin typeface="Arial" pitchFamily="34" charset="0"/>
                <a:cs typeface="Arial" pitchFamily="34" charset="0"/>
              </a:rPr>
              <a:t>a</a:t>
            </a:r>
            <a:r>
              <a:rPr lang="fr-FR" sz="1600">
                <a:effectLst>
                  <a:outerShdw blurRad="38100" dist="38100" dir="2700000" algn="tl">
                    <a:srgbClr val="000000"/>
                  </a:outerShdw>
                </a:effectLst>
                <a:latin typeface="Arial" pitchFamily="34" charset="0"/>
                <a:cs typeface="Arial" pitchFamily="34" charset="0"/>
              </a:rPr>
              <a:t> et le </a:t>
            </a:r>
            <a:r>
              <a:rPr lang="fr-FR" sz="1600" i="1">
                <a:effectLst>
                  <a:outerShdw blurRad="38100" dist="38100" dir="2700000" algn="tl">
                    <a:srgbClr val="000000"/>
                  </a:outerShdw>
                </a:effectLst>
                <a:latin typeface="Arial" pitchFamily="34" charset="0"/>
                <a:cs typeface="Arial" pitchFamily="34" charset="0"/>
              </a:rPr>
              <a:t>carré de l’excentricité</a:t>
            </a:r>
            <a:r>
              <a:rPr lang="fr-FR" sz="1600">
                <a:effectLst>
                  <a:outerShdw blurRad="38100" dist="38100" dir="2700000" algn="tl">
                    <a:srgbClr val="000000"/>
                  </a:outerShdw>
                </a:effectLst>
                <a:latin typeface="Arial" pitchFamily="34" charset="0"/>
                <a:cs typeface="Arial" pitchFamily="34" charset="0"/>
              </a:rPr>
              <a:t>. L’aplatissement vaut : f = (a – b) / a. </a:t>
            </a:r>
            <a:r>
              <a:rPr lang="fr-FR" altLang="zh-CN" sz="1600">
                <a:effectLst>
                  <a:outerShdw blurRad="38100" dist="38100" dir="2700000" algn="tl">
                    <a:srgbClr val="000000"/>
                  </a:outerShdw>
                </a:effectLst>
                <a:latin typeface="Arial" pitchFamily="34" charset="0"/>
                <a:ea typeface="宋体" pitchFamily="2" charset="-122"/>
                <a:cs typeface="Arial" pitchFamily="34" charset="0"/>
              </a:rPr>
              <a:t>L’aplatissement étant une petite valeur, on lui préfère généralement le rapport 1/f. </a:t>
            </a:r>
            <a:r>
              <a:rPr lang="fr-FR" sz="1600">
                <a:effectLst>
                  <a:outerShdw blurRad="38100" dist="38100" dir="2700000" algn="tl">
                    <a:srgbClr val="000000"/>
                  </a:outerShdw>
                </a:effectLst>
                <a:latin typeface="Arial" pitchFamily="34" charset="0"/>
                <a:cs typeface="Arial" pitchFamily="34" charset="0"/>
              </a:rPr>
              <a:t>Le </a:t>
            </a:r>
            <a:r>
              <a:rPr lang="fr-FR" sz="1600" i="1">
                <a:effectLst>
                  <a:outerShdw blurRad="38100" dist="38100" dir="2700000" algn="tl">
                    <a:srgbClr val="000000"/>
                  </a:outerShdw>
                </a:effectLst>
                <a:latin typeface="Arial" pitchFamily="34" charset="0"/>
                <a:cs typeface="Arial" pitchFamily="34" charset="0"/>
              </a:rPr>
              <a:t>carré de l’excentricité</a:t>
            </a:r>
            <a:r>
              <a:rPr lang="fr-FR" sz="1600">
                <a:effectLst>
                  <a:outerShdw blurRad="38100" dist="38100" dir="2700000" algn="tl">
                    <a:srgbClr val="000000"/>
                  </a:outerShdw>
                </a:effectLst>
                <a:latin typeface="Arial" pitchFamily="34" charset="0"/>
                <a:cs typeface="Arial" pitchFamily="34" charset="0"/>
              </a:rPr>
              <a:t>, e², est un autre paramètre qui, comme l’aplatissement, décrit la forme d’un ellipsoïde. Le carré de l’excentricité est : </a:t>
            </a:r>
          </a:p>
          <a:p>
            <a:pPr eaLnBrk="0" hangingPunct="0">
              <a:defRPr/>
            </a:pPr>
            <a:endParaRPr lang="fr-FR" sz="1600">
              <a:effectLst>
                <a:outerShdw blurRad="38100" dist="38100" dir="2700000" algn="tl">
                  <a:srgbClr val="000000"/>
                </a:outerShdw>
              </a:effectLst>
              <a:latin typeface="Arial" pitchFamily="34" charset="0"/>
              <a:cs typeface="Arial" pitchFamily="34" charset="0"/>
            </a:endParaRPr>
          </a:p>
        </p:txBody>
      </p:sp>
      <p:graphicFrame>
        <p:nvGraphicFramePr>
          <p:cNvPr id="2050" name="Object 7"/>
          <p:cNvGraphicFramePr>
            <a:graphicFrameLocks noChangeAspect="1"/>
          </p:cNvGraphicFramePr>
          <p:nvPr/>
        </p:nvGraphicFramePr>
        <p:xfrm>
          <a:off x="7742238" y="6092825"/>
          <a:ext cx="1077912" cy="527050"/>
        </p:xfrm>
        <a:graphic>
          <a:graphicData uri="http://schemas.openxmlformats.org/presentationml/2006/ole">
            <p:oleObj spid="_x0000_s2050" name="Equation" r:id="rId6" imgW="876240" imgH="431640" progId="Equation.3">
              <p:embed/>
            </p:oleObj>
          </a:graphicData>
        </a:graphic>
      </p:graphicFrame>
      <p:sp>
        <p:nvSpPr>
          <p:cNvPr id="424968" name="Rectangle 8"/>
          <p:cNvSpPr>
            <a:spLocks noRot="1" noChangeArrowheads="1"/>
          </p:cNvSpPr>
          <p:nvPr/>
        </p:nvSpPr>
        <p:spPr bwMode="auto">
          <a:xfrm>
            <a:off x="0" y="404813"/>
            <a:ext cx="9144000" cy="735012"/>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Systèmes géodésiques ou </a:t>
            </a:r>
            <a:r>
              <a:rPr lang="fr-FR" sz="3200" i="1">
                <a:effectLst>
                  <a:outerShdw blurRad="38100" dist="38100" dir="2700000" algn="tl">
                    <a:srgbClr val="000000"/>
                  </a:outerShdw>
                </a:effectLst>
                <a:latin typeface="Arial" pitchFamily="34" charset="0"/>
                <a:cs typeface="Arial" pitchFamily="34" charset="0"/>
              </a:rPr>
              <a:t>Datum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7010" name="Rectangle 2"/>
          <p:cNvSpPr>
            <a:spLocks noGrp="1" noRot="1" noChangeArrowheads="1"/>
          </p:cNvSpPr>
          <p:nvPr>
            <p:ph type="title"/>
          </p:nvPr>
        </p:nvSpPr>
        <p:spPr>
          <a:xfrm>
            <a:off x="287338" y="1412875"/>
            <a:ext cx="2771775" cy="576263"/>
          </a:xfrm>
        </p:spPr>
        <p:txBody>
          <a:bodyPr/>
          <a:lstStyle/>
          <a:p>
            <a:pPr algn="l" eaLnBrk="1" hangingPunct="1">
              <a:defRPr/>
            </a:pPr>
            <a:r>
              <a:rPr lang="fr-FR" sz="2200" i="1" smtClean="0">
                <a:solidFill>
                  <a:srgbClr val="FFCC66"/>
                </a:solidFill>
                <a:latin typeface="Arial" pitchFamily="34" charset="0"/>
                <a:cs typeface="Arial" pitchFamily="34" charset="0"/>
              </a:rPr>
              <a:t>Datums</a:t>
            </a:r>
            <a:r>
              <a:rPr lang="fr-FR" sz="2200" smtClean="0">
                <a:solidFill>
                  <a:srgbClr val="FFCC66"/>
                </a:solidFill>
                <a:latin typeface="Arial" pitchFamily="34" charset="0"/>
                <a:cs typeface="Arial" pitchFamily="34" charset="0"/>
              </a:rPr>
              <a:t> et positions</a:t>
            </a:r>
            <a:endParaRPr lang="fr-FR" sz="2200" i="1" smtClean="0">
              <a:solidFill>
                <a:srgbClr val="FFCC66"/>
              </a:solidFill>
              <a:latin typeface="Arial" pitchFamily="34" charset="0"/>
              <a:cs typeface="Arial" pitchFamily="34" charset="0"/>
            </a:endParaRPr>
          </a:p>
        </p:txBody>
      </p:sp>
      <p:sp>
        <p:nvSpPr>
          <p:cNvPr id="427012" name="Rectangle 4"/>
          <p:cNvSpPr>
            <a:spLocks noChangeArrowheads="1"/>
          </p:cNvSpPr>
          <p:nvPr/>
        </p:nvSpPr>
        <p:spPr bwMode="auto">
          <a:xfrm>
            <a:off x="323850" y="2276475"/>
            <a:ext cx="8351838" cy="3841750"/>
          </a:xfrm>
          <a:prstGeom prst="rect">
            <a:avLst/>
          </a:prstGeom>
          <a:solidFill>
            <a:srgbClr val="C0C0C0">
              <a:alpha val="10001"/>
            </a:srgbClr>
          </a:solidFill>
          <a:ln w="9525">
            <a:noFill/>
            <a:miter lim="800000"/>
            <a:headEnd/>
            <a:tailEnd/>
          </a:ln>
          <a:effectLst/>
        </p:spPr>
        <p:txBody>
          <a:bodyPr>
            <a:spAutoFit/>
          </a:bodyPr>
          <a:lstStyle/>
          <a:p>
            <a:pPr eaLnBrk="0" hangingPunct="0">
              <a:lnSpc>
                <a:spcPct val="90000"/>
              </a:lnSpc>
              <a:spcBef>
                <a:spcPct val="20000"/>
              </a:spcBef>
              <a:spcAft>
                <a:spcPct val="60000"/>
              </a:spcAft>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Une </a:t>
            </a:r>
            <a:r>
              <a:rPr lang="fr-FR" sz="2000">
                <a:solidFill>
                  <a:srgbClr val="FFCC66"/>
                </a:solidFill>
                <a:effectLst>
                  <a:outerShdw blurRad="38100" dist="38100" dir="2700000" algn="tl">
                    <a:srgbClr val="000000"/>
                  </a:outerShdw>
                </a:effectLst>
                <a:latin typeface="Arial" pitchFamily="34" charset="0"/>
                <a:cs typeface="Arial" pitchFamily="34" charset="0"/>
              </a:rPr>
              <a:t>position</a:t>
            </a:r>
            <a:r>
              <a:rPr lang="fr-FR" sz="2000">
                <a:effectLst>
                  <a:outerShdw blurRad="38100" dist="38100" dir="2700000" algn="tl">
                    <a:srgbClr val="000000"/>
                  </a:outerShdw>
                </a:effectLst>
                <a:latin typeface="Arial" pitchFamily="34" charset="0"/>
                <a:cs typeface="Arial" pitchFamily="34" charset="0"/>
              </a:rPr>
              <a:t> exprimée en longitude-latitude-altitude se réfère à un système géodésique ou </a:t>
            </a:r>
            <a:r>
              <a:rPr lang="fr-FR" sz="2000" i="1">
                <a:effectLst>
                  <a:outerShdw blurRad="38100" dist="38100" dir="2700000" algn="tl">
                    <a:srgbClr val="000000"/>
                  </a:outerShdw>
                </a:effectLst>
                <a:latin typeface="Arial" pitchFamily="34" charset="0"/>
                <a:cs typeface="Arial" pitchFamily="34" charset="0"/>
              </a:rPr>
              <a:t>datum</a:t>
            </a:r>
            <a:r>
              <a:rPr lang="fr-FR" sz="2000">
                <a:effectLst>
                  <a:outerShdw blurRad="38100" dist="38100" dir="2700000" algn="tl">
                    <a:srgbClr val="000000"/>
                  </a:outerShdw>
                </a:effectLst>
                <a:latin typeface="Arial" pitchFamily="34" charset="0"/>
                <a:cs typeface="Arial" pitchFamily="34" charset="0"/>
              </a:rPr>
              <a:t>.</a:t>
            </a:r>
          </a:p>
          <a:p>
            <a:pPr eaLnBrk="0" hangingPunct="0">
              <a:lnSpc>
                <a:spcPct val="90000"/>
              </a:lnSpc>
              <a:spcBef>
                <a:spcPct val="20000"/>
              </a:spcBef>
              <a:spcAft>
                <a:spcPct val="60000"/>
              </a:spcAft>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Les </a:t>
            </a:r>
            <a:r>
              <a:rPr lang="fr-FR" sz="2000">
                <a:solidFill>
                  <a:srgbClr val="FFCC66"/>
                </a:solidFill>
                <a:effectLst>
                  <a:outerShdw blurRad="38100" dist="38100" dir="2700000" algn="tl">
                    <a:srgbClr val="000000"/>
                  </a:outerShdw>
                </a:effectLst>
                <a:latin typeface="Arial" pitchFamily="34" charset="0"/>
                <a:cs typeface="Arial" pitchFamily="34" charset="0"/>
              </a:rPr>
              <a:t>coordonnées géographiques</a:t>
            </a:r>
            <a:r>
              <a:rPr lang="fr-FR" sz="2000">
                <a:effectLst>
                  <a:outerShdw blurRad="38100" dist="38100" dir="2700000" algn="tl">
                    <a:srgbClr val="000000"/>
                  </a:outerShdw>
                </a:effectLst>
                <a:latin typeface="Arial" pitchFamily="34" charset="0"/>
                <a:cs typeface="Arial" pitchFamily="34" charset="0"/>
              </a:rPr>
              <a:t> en longitude-latitude ne sont donc pas universelles. Malheureusement, le </a:t>
            </a:r>
            <a:r>
              <a:rPr lang="fr-FR" sz="2000" i="1">
                <a:effectLst>
                  <a:outerShdw blurRad="38100" dist="38100" dir="2700000" algn="tl">
                    <a:srgbClr val="000000"/>
                  </a:outerShdw>
                </a:effectLst>
                <a:latin typeface="Arial" pitchFamily="34" charset="0"/>
                <a:cs typeface="Arial" pitchFamily="34" charset="0"/>
              </a:rPr>
              <a:t>datum</a:t>
            </a:r>
            <a:r>
              <a:rPr lang="fr-FR" sz="2000">
                <a:effectLst>
                  <a:outerShdw blurRad="38100" dist="38100" dir="2700000" algn="tl">
                    <a:srgbClr val="000000"/>
                  </a:outerShdw>
                </a:effectLst>
                <a:latin typeface="Arial" pitchFamily="34" charset="0"/>
                <a:cs typeface="Arial" pitchFamily="34" charset="0"/>
              </a:rPr>
              <a:t> est souvent implicite et non indiqué sur une carte.</a:t>
            </a:r>
          </a:p>
          <a:p>
            <a:pPr eaLnBrk="0" hangingPunct="0">
              <a:lnSpc>
                <a:spcPct val="90000"/>
              </a:lnSpc>
              <a:spcBef>
                <a:spcPct val="20000"/>
              </a:spcBef>
              <a:spcAft>
                <a:spcPct val="60000"/>
              </a:spcAft>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Pour être comparées, des positions doivent être toutes exprimées dans le même système géodésique. La grande majorité des SIG impose un </a:t>
            </a:r>
            <a:r>
              <a:rPr lang="fr-FR" sz="2000" i="1">
                <a:effectLst>
                  <a:outerShdw blurRad="38100" dist="38100" dir="2700000" algn="tl">
                    <a:srgbClr val="000000"/>
                  </a:outerShdw>
                </a:effectLst>
                <a:latin typeface="Arial" pitchFamily="34" charset="0"/>
                <a:cs typeface="Arial" pitchFamily="34" charset="0"/>
              </a:rPr>
              <a:t>datum</a:t>
            </a:r>
            <a:r>
              <a:rPr lang="fr-FR" sz="2000">
                <a:effectLst>
                  <a:outerShdw blurRad="38100" dist="38100" dir="2700000" algn="tl">
                    <a:srgbClr val="000000"/>
                  </a:outerShdw>
                </a:effectLst>
                <a:latin typeface="Arial" pitchFamily="34" charset="0"/>
                <a:cs typeface="Arial" pitchFamily="34" charset="0"/>
              </a:rPr>
              <a:t> unique pour l’ensemble du jeu de données.</a:t>
            </a:r>
          </a:p>
          <a:p>
            <a:pPr eaLnBrk="0" hangingPunct="0">
              <a:lnSpc>
                <a:spcPct val="90000"/>
              </a:lnSpc>
              <a:spcBef>
                <a:spcPct val="20000"/>
              </a:spcBef>
              <a:spcAft>
                <a:spcPct val="60000"/>
              </a:spcAft>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Les différences entre coordonnées d’un même point exprimées dans deux </a:t>
            </a:r>
            <a:r>
              <a:rPr lang="fr-FR" sz="2000" i="1">
                <a:effectLst>
                  <a:outerShdw blurRad="38100" dist="38100" dir="2700000" algn="tl">
                    <a:srgbClr val="000000"/>
                  </a:outerShdw>
                </a:effectLst>
                <a:latin typeface="Arial" pitchFamily="34" charset="0"/>
                <a:cs typeface="Arial" pitchFamily="34" charset="0"/>
              </a:rPr>
              <a:t>datums</a:t>
            </a:r>
            <a:r>
              <a:rPr lang="fr-FR" sz="2000">
                <a:effectLst>
                  <a:outerShdw blurRad="38100" dist="38100" dir="2700000" algn="tl">
                    <a:srgbClr val="000000"/>
                  </a:outerShdw>
                </a:effectLst>
                <a:latin typeface="Arial" pitchFamily="34" charset="0"/>
                <a:cs typeface="Arial" pitchFamily="34" charset="0"/>
              </a:rPr>
              <a:t> différents peuvent être de l’ordre de plusieurs centaines de mètres, après projection.</a:t>
            </a:r>
            <a:endParaRPr lang="fr-FR" sz="800">
              <a:effectLst>
                <a:outerShdw blurRad="38100" dist="38100" dir="2700000" algn="tl">
                  <a:srgbClr val="000000"/>
                </a:outerShdw>
              </a:effectLst>
              <a:latin typeface="Arial" pitchFamily="34" charset="0"/>
              <a:cs typeface="Arial" pitchFamily="34" charset="0"/>
            </a:endParaRPr>
          </a:p>
        </p:txBody>
      </p:sp>
      <p:sp>
        <p:nvSpPr>
          <p:cNvPr id="427013" name="Rectangle 5"/>
          <p:cNvSpPr>
            <a:spLocks noRot="1" noChangeArrowheads="1"/>
          </p:cNvSpPr>
          <p:nvPr/>
        </p:nvSpPr>
        <p:spPr bwMode="auto">
          <a:xfrm>
            <a:off x="0" y="404813"/>
            <a:ext cx="9144000" cy="735012"/>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Systèmes géodésiques ou </a:t>
            </a:r>
            <a:r>
              <a:rPr lang="fr-FR" sz="3200" i="1">
                <a:effectLst>
                  <a:outerShdw blurRad="38100" dist="38100" dir="2700000" algn="tl">
                    <a:srgbClr val="000000"/>
                  </a:outerShdw>
                </a:effectLst>
                <a:latin typeface="Arial" pitchFamily="34" charset="0"/>
                <a:cs typeface="Arial" pitchFamily="34" charset="0"/>
              </a:rPr>
              <a:t>Datum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9058" name="Rectangle 2"/>
          <p:cNvSpPr>
            <a:spLocks noGrp="1" noRot="1" noChangeArrowheads="1"/>
          </p:cNvSpPr>
          <p:nvPr>
            <p:ph type="title"/>
          </p:nvPr>
        </p:nvSpPr>
        <p:spPr>
          <a:xfrm>
            <a:off x="323850" y="1341438"/>
            <a:ext cx="8351838" cy="431800"/>
          </a:xfrm>
        </p:spPr>
        <p:txBody>
          <a:bodyPr/>
          <a:lstStyle/>
          <a:p>
            <a:pPr algn="l" eaLnBrk="1" hangingPunct="1">
              <a:defRPr/>
            </a:pPr>
            <a:r>
              <a:rPr lang="fr-FR" sz="2200" smtClean="0">
                <a:solidFill>
                  <a:srgbClr val="FFCC66"/>
                </a:solidFill>
                <a:latin typeface="Arial" pitchFamily="34" charset="0"/>
                <a:cs typeface="Arial" pitchFamily="34" charset="0"/>
              </a:rPr>
              <a:t>Changement de </a:t>
            </a:r>
            <a:r>
              <a:rPr lang="fr-FR" sz="2200" i="1" smtClean="0">
                <a:solidFill>
                  <a:srgbClr val="FFCC66"/>
                </a:solidFill>
                <a:latin typeface="Arial" pitchFamily="34" charset="0"/>
                <a:cs typeface="Arial" pitchFamily="34" charset="0"/>
              </a:rPr>
              <a:t>datum </a:t>
            </a:r>
            <a:r>
              <a:rPr lang="fr-FR" sz="2200" i="1" smtClean="0">
                <a:solidFill>
                  <a:schemeClr val="tx1"/>
                </a:solidFill>
                <a:latin typeface="Arial" pitchFamily="34" charset="0"/>
                <a:cs typeface="Arial" pitchFamily="34" charset="0"/>
              </a:rPr>
              <a:t>(Molodensky, Helmert, grille locale)</a:t>
            </a:r>
          </a:p>
        </p:txBody>
      </p:sp>
      <p:sp>
        <p:nvSpPr>
          <p:cNvPr id="429060" name="Rectangle 4"/>
          <p:cNvSpPr>
            <a:spLocks noChangeArrowheads="1"/>
          </p:cNvSpPr>
          <p:nvPr/>
        </p:nvSpPr>
        <p:spPr bwMode="auto">
          <a:xfrm>
            <a:off x="323850" y="2028825"/>
            <a:ext cx="8351838" cy="1840504"/>
          </a:xfrm>
          <a:prstGeom prst="rect">
            <a:avLst/>
          </a:prstGeom>
          <a:solidFill>
            <a:srgbClr val="C0C0C0">
              <a:alpha val="10001"/>
            </a:srgbClr>
          </a:solidFill>
          <a:ln w="9525">
            <a:noFill/>
            <a:miter lim="800000"/>
            <a:headEnd/>
            <a:tailEnd/>
          </a:ln>
          <a:effectLst/>
        </p:spPr>
        <p:txBody>
          <a:bodyPr>
            <a:spAutoFit/>
          </a:bodyPr>
          <a:lstStyle/>
          <a:p>
            <a:pPr eaLnBrk="0" hangingPunct="0">
              <a:spcBef>
                <a:spcPct val="20000"/>
              </a:spcBef>
              <a:spcAft>
                <a:spcPct val="20000"/>
              </a:spcAft>
              <a:defRPr/>
            </a:pPr>
            <a:r>
              <a:rPr lang="fr-FR" sz="2000">
                <a:effectLst>
                  <a:outerShdw blurRad="38100" dist="38100" dir="2700000" algn="tl">
                    <a:srgbClr val="000000"/>
                  </a:outerShdw>
                </a:effectLst>
                <a:latin typeface="Arial" pitchFamily="34" charset="0"/>
                <a:cs typeface="Arial" pitchFamily="34" charset="0"/>
              </a:rPr>
              <a:t>Des opérations mathématiques sont disponibles pour passer d’un </a:t>
            </a:r>
            <a:r>
              <a:rPr lang="fr-FR" sz="2000" i="1">
                <a:effectLst>
                  <a:outerShdw blurRad="38100" dist="38100" dir="2700000" algn="tl">
                    <a:srgbClr val="000000"/>
                  </a:outerShdw>
                </a:effectLst>
                <a:latin typeface="Arial" pitchFamily="34" charset="0"/>
                <a:cs typeface="Arial" pitchFamily="34" charset="0"/>
              </a:rPr>
              <a:t>datum</a:t>
            </a:r>
            <a:r>
              <a:rPr lang="fr-FR" sz="2000">
                <a:effectLst>
                  <a:outerShdw blurRad="38100" dist="38100" dir="2700000" algn="tl">
                    <a:srgbClr val="000000"/>
                  </a:outerShdw>
                </a:effectLst>
                <a:latin typeface="Arial" pitchFamily="34" charset="0"/>
                <a:cs typeface="Arial" pitchFamily="34" charset="0"/>
              </a:rPr>
              <a:t> à un autre, si l’on connaît la position relative des deux ellipsoïdes de références. En pratique, on utilise souvent le </a:t>
            </a:r>
            <a:r>
              <a:rPr lang="fr-FR" sz="2000" i="1">
                <a:effectLst>
                  <a:outerShdw blurRad="38100" dist="38100" dir="2700000" algn="tl">
                    <a:srgbClr val="000000"/>
                  </a:outerShdw>
                </a:effectLst>
                <a:latin typeface="Arial" pitchFamily="34" charset="0"/>
                <a:cs typeface="Arial" pitchFamily="34" charset="0"/>
              </a:rPr>
              <a:t>datum</a:t>
            </a:r>
            <a:r>
              <a:rPr lang="fr-FR" sz="2000">
                <a:effectLst>
                  <a:outerShdw blurRad="38100" dist="38100" dir="2700000" algn="tl">
                    <a:srgbClr val="000000"/>
                  </a:outerShdw>
                </a:effectLst>
                <a:latin typeface="Arial" pitchFamily="34" charset="0"/>
                <a:cs typeface="Arial" pitchFamily="34" charset="0"/>
              </a:rPr>
              <a:t> global </a:t>
            </a:r>
            <a:r>
              <a:rPr lang="fr-FR" sz="2000">
                <a:solidFill>
                  <a:srgbClr val="FFCC66"/>
                </a:solidFill>
                <a:effectLst>
                  <a:outerShdw blurRad="38100" dist="38100" dir="2700000" algn="tl">
                    <a:srgbClr val="000000"/>
                  </a:outerShdw>
                </a:effectLst>
                <a:latin typeface="Arial" pitchFamily="34" charset="0"/>
                <a:cs typeface="Arial" pitchFamily="34" charset="0"/>
              </a:rPr>
              <a:t>WGS84</a:t>
            </a:r>
            <a:r>
              <a:rPr lang="fr-FR" sz="2000">
                <a:effectLst>
                  <a:outerShdw blurRad="38100" dist="38100" dir="2700000" algn="tl">
                    <a:srgbClr val="000000"/>
                  </a:outerShdw>
                </a:effectLst>
                <a:latin typeface="Arial" pitchFamily="34" charset="0"/>
                <a:cs typeface="Arial" pitchFamily="34" charset="0"/>
              </a:rPr>
              <a:t> comme référence pour passer d’un </a:t>
            </a:r>
            <a:r>
              <a:rPr lang="fr-FR" sz="2000" i="1">
                <a:effectLst>
                  <a:outerShdw blurRad="38100" dist="38100" dir="2700000" algn="tl">
                    <a:srgbClr val="000000"/>
                  </a:outerShdw>
                </a:effectLst>
                <a:latin typeface="Arial" pitchFamily="34" charset="0"/>
                <a:cs typeface="Arial" pitchFamily="34" charset="0"/>
              </a:rPr>
              <a:t>datum</a:t>
            </a:r>
            <a:r>
              <a:rPr lang="fr-FR" sz="2000">
                <a:effectLst>
                  <a:outerShdw blurRad="38100" dist="38100" dir="2700000" algn="tl">
                    <a:srgbClr val="000000"/>
                  </a:outerShdw>
                </a:effectLst>
                <a:latin typeface="Arial" pitchFamily="34" charset="0"/>
                <a:cs typeface="Arial" pitchFamily="34" charset="0"/>
              </a:rPr>
              <a:t> à un autre. Les différences sont en général de l’ordre d’une centaine de mètres.</a:t>
            </a:r>
          </a:p>
          <a:p>
            <a:pPr eaLnBrk="0" hangingPunct="0">
              <a:spcBef>
                <a:spcPct val="20000"/>
              </a:spcBef>
              <a:spcAft>
                <a:spcPct val="20000"/>
              </a:spcAft>
              <a:defRPr/>
            </a:pPr>
            <a:endParaRPr lang="fr-FR" sz="800">
              <a:effectLst>
                <a:outerShdw blurRad="38100" dist="38100" dir="2700000" algn="tl">
                  <a:srgbClr val="000000"/>
                </a:outerShdw>
              </a:effectLst>
              <a:latin typeface="Arial" pitchFamily="34" charset="0"/>
              <a:cs typeface="Arial" pitchFamily="34" charset="0"/>
            </a:endParaRPr>
          </a:p>
        </p:txBody>
      </p:sp>
      <p:sp>
        <p:nvSpPr>
          <p:cNvPr id="429061" name="Rectangle 5"/>
          <p:cNvSpPr>
            <a:spLocks noRot="1" noChangeArrowheads="1"/>
          </p:cNvSpPr>
          <p:nvPr/>
        </p:nvSpPr>
        <p:spPr bwMode="auto">
          <a:xfrm>
            <a:off x="0" y="404813"/>
            <a:ext cx="9144000" cy="735012"/>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Systèmes géodésiques ou </a:t>
            </a:r>
            <a:r>
              <a:rPr lang="fr-FR" sz="3200" i="1">
                <a:effectLst>
                  <a:outerShdw blurRad="38100" dist="38100" dir="2700000" algn="tl">
                    <a:srgbClr val="000000"/>
                  </a:outerShdw>
                </a:effectLst>
                <a:latin typeface="Arial" pitchFamily="34" charset="0"/>
                <a:cs typeface="Arial" pitchFamily="34" charset="0"/>
              </a:rPr>
              <a:t>Datum</a:t>
            </a:r>
          </a:p>
        </p:txBody>
      </p:sp>
      <p:sp>
        <p:nvSpPr>
          <p:cNvPr id="20486" name="Text Box 6"/>
          <p:cNvSpPr txBox="1">
            <a:spLocks noChangeArrowheads="1"/>
          </p:cNvSpPr>
          <p:nvPr/>
        </p:nvSpPr>
        <p:spPr bwMode="auto">
          <a:xfrm>
            <a:off x="395288" y="4149725"/>
            <a:ext cx="7993062" cy="2332038"/>
          </a:xfrm>
          <a:prstGeom prst="rect">
            <a:avLst/>
          </a:prstGeom>
          <a:noFill/>
          <a:ln w="9525" algn="ctr">
            <a:noFill/>
            <a:miter lim="800000"/>
            <a:headEnd/>
            <a:tailEnd/>
          </a:ln>
        </p:spPr>
        <p:txBody>
          <a:bodyPr>
            <a:spAutoFit/>
          </a:bodyPr>
          <a:lstStyle/>
          <a:p>
            <a:r>
              <a:rPr lang="fr-FR" sz="1200" b="1">
                <a:latin typeface="Arial" pitchFamily="34" charset="0"/>
                <a:cs typeface="Arial" pitchFamily="34" charset="0"/>
              </a:rPr>
              <a:t>Ex : Formules de Molodensky (précision absolue de 2 mètres, non valables aux pôles)</a:t>
            </a:r>
          </a:p>
          <a:p>
            <a:endParaRPr lang="en-US" sz="1000">
              <a:latin typeface="Arial" pitchFamily="34" charset="0"/>
              <a:cs typeface="Arial" pitchFamily="34" charset="0"/>
            </a:endParaRPr>
          </a:p>
          <a:p>
            <a:r>
              <a:rPr lang="en-US" sz="1000">
                <a:latin typeface="Arial" pitchFamily="34" charset="0"/>
                <a:cs typeface="Arial" pitchFamily="34" charset="0"/>
              </a:rPr>
              <a:t>double dRn=m_dA/sqrt(1.-m_dE2*dSinLat*dSinLat);</a:t>
            </a:r>
          </a:p>
          <a:p>
            <a:r>
              <a:rPr lang="en-US" sz="1000">
                <a:latin typeface="Arial" pitchFamily="34" charset="0"/>
                <a:cs typeface="Arial" pitchFamily="34" charset="0"/>
              </a:rPr>
              <a:t>double dRm=m_dA*(1.-m_dE2)/pow(1.-m_dE2*dSinLat*dSinLat,1.5);</a:t>
            </a:r>
          </a:p>
          <a:p>
            <a:r>
              <a:rPr lang="en-US" sz="1000">
                <a:latin typeface="Arial" pitchFamily="34" charset="0"/>
                <a:cs typeface="Arial" pitchFamily="34" charset="0"/>
              </a:rPr>
              <a:t>double dDeltaLong=(-m_dDeltaX*dSinLong + m_dDeltaY*dCosLong)/((dRn+dHauteur)*dCosLat);</a:t>
            </a:r>
          </a:p>
          <a:p>
            <a:r>
              <a:rPr lang="en-US" sz="1000">
                <a:latin typeface="Arial" pitchFamily="34" charset="0"/>
                <a:cs typeface="Arial" pitchFamily="34" charset="0"/>
              </a:rPr>
              <a:t>dDeltaLong/=dMinuteToRadian;</a:t>
            </a:r>
          </a:p>
          <a:p>
            <a:r>
              <a:rPr lang="en-US" sz="1000">
                <a:latin typeface="Arial" pitchFamily="34" charset="0"/>
                <a:cs typeface="Arial" pitchFamily="34" charset="0"/>
              </a:rPr>
              <a:t>double dDeltaLat=-m_dDeltaX*dSinLat*dCosLong - m_dDeltaY*dSinLat*dSinLong + m_dDeltaZ*dCosLat;</a:t>
            </a:r>
          </a:p>
          <a:p>
            <a:r>
              <a:rPr lang="en-US" sz="1000">
                <a:latin typeface="Arial" pitchFamily="34" charset="0"/>
                <a:cs typeface="Arial" pitchFamily="34" charset="0"/>
              </a:rPr>
              <a:t>dDeltaLat=dDeltaLat + m_dDeltaA*(dRn*m_dE2*dSinLat*dCosLat)/m_dA;</a:t>
            </a:r>
          </a:p>
          <a:p>
            <a:r>
              <a:rPr lang="en-US" sz="1000">
                <a:latin typeface="Arial" pitchFamily="34" charset="0"/>
                <a:cs typeface="Arial" pitchFamily="34" charset="0"/>
              </a:rPr>
              <a:t>dDeltaLat=dDeltaLat + m_dDeltaF*(dRm*m_dAsurB + dRn*m_dBsurA)*dSinLat*dCosLat;</a:t>
            </a:r>
          </a:p>
          <a:p>
            <a:r>
              <a:rPr lang="en-US" sz="1000">
                <a:latin typeface="Arial" pitchFamily="34" charset="0"/>
                <a:cs typeface="Arial" pitchFamily="34" charset="0"/>
              </a:rPr>
              <a:t>dDeltaLat=dDeltaLat/(dRm + dHauteur);</a:t>
            </a:r>
          </a:p>
          <a:p>
            <a:r>
              <a:rPr lang="en-US" sz="1000">
                <a:latin typeface="Arial" pitchFamily="34" charset="0"/>
                <a:cs typeface="Arial" pitchFamily="34" charset="0"/>
              </a:rPr>
              <a:t>dDeltaLat/=dMinuteToRadian;</a:t>
            </a:r>
          </a:p>
          <a:p>
            <a:r>
              <a:rPr lang="en-US" sz="1000">
                <a:latin typeface="Arial" pitchFamily="34" charset="0"/>
                <a:cs typeface="Arial" pitchFamily="34" charset="0"/>
              </a:rPr>
              <a:t>double dDeltaH=m_dDeltaX*dCosLat*dCosLong + m_dDeltaY*dCosLat*dSinLong + m_dDeltaZ*dSinLat;</a:t>
            </a:r>
          </a:p>
          <a:p>
            <a:r>
              <a:rPr lang="en-US" sz="1000">
                <a:latin typeface="Arial" pitchFamily="34" charset="0"/>
                <a:cs typeface="Arial" pitchFamily="34" charset="0"/>
              </a:rPr>
              <a:t>dDeltaH=dDeltaH - m_dDeltaA*sqrt(1.-m_dE2*dSinLat*dSinLat) + m_dDeltaF*m_dBsurA*dRn*dSinLat*dSinLat;</a:t>
            </a:r>
          </a:p>
          <a:p>
            <a:pPr>
              <a:spcBef>
                <a:spcPct val="50000"/>
              </a:spcBef>
            </a:pPr>
            <a:endParaRPr lang="fr-FR" sz="100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1106" name="Rectangle 2"/>
          <p:cNvSpPr>
            <a:spLocks noGrp="1" noRot="1" noChangeArrowheads="1"/>
          </p:cNvSpPr>
          <p:nvPr>
            <p:ph type="title"/>
          </p:nvPr>
        </p:nvSpPr>
        <p:spPr>
          <a:xfrm>
            <a:off x="395288" y="1557338"/>
            <a:ext cx="5940425" cy="503237"/>
          </a:xfrm>
        </p:spPr>
        <p:txBody>
          <a:bodyPr/>
          <a:lstStyle/>
          <a:p>
            <a:pPr algn="l" eaLnBrk="1" hangingPunct="1">
              <a:defRPr/>
            </a:pPr>
            <a:r>
              <a:rPr lang="fr-FR" sz="2200" i="1" smtClean="0">
                <a:solidFill>
                  <a:srgbClr val="FFCC66"/>
                </a:solidFill>
                <a:latin typeface="Arial" pitchFamily="34" charset="0"/>
                <a:cs typeface="Arial" pitchFamily="34" charset="0"/>
              </a:rPr>
              <a:t>Datums</a:t>
            </a:r>
            <a:r>
              <a:rPr lang="fr-FR" sz="2200" smtClean="0">
                <a:solidFill>
                  <a:srgbClr val="FFCC66"/>
                </a:solidFill>
                <a:latin typeface="Arial" pitchFamily="34" charset="0"/>
                <a:cs typeface="Arial" pitchFamily="34" charset="0"/>
              </a:rPr>
              <a:t> horizontaux et </a:t>
            </a:r>
            <a:r>
              <a:rPr lang="fr-FR" sz="2200" i="1" smtClean="0">
                <a:solidFill>
                  <a:srgbClr val="FFCC66"/>
                </a:solidFill>
                <a:latin typeface="Arial" pitchFamily="34" charset="0"/>
                <a:cs typeface="Arial" pitchFamily="34" charset="0"/>
              </a:rPr>
              <a:t>datums</a:t>
            </a:r>
            <a:r>
              <a:rPr lang="fr-FR" sz="2200" smtClean="0">
                <a:solidFill>
                  <a:srgbClr val="FFCC66"/>
                </a:solidFill>
                <a:latin typeface="Arial" pitchFamily="34" charset="0"/>
                <a:cs typeface="Arial" pitchFamily="34" charset="0"/>
              </a:rPr>
              <a:t> verticaux</a:t>
            </a:r>
            <a:endParaRPr lang="fr-FR" sz="2200" i="1" smtClean="0">
              <a:solidFill>
                <a:srgbClr val="FFCC66"/>
              </a:solidFill>
              <a:latin typeface="Arial" pitchFamily="34" charset="0"/>
              <a:cs typeface="Arial" pitchFamily="34" charset="0"/>
            </a:endParaRPr>
          </a:p>
        </p:txBody>
      </p:sp>
      <p:sp>
        <p:nvSpPr>
          <p:cNvPr id="431108" name="Rectangle 4"/>
          <p:cNvSpPr>
            <a:spLocks noChangeArrowheads="1"/>
          </p:cNvSpPr>
          <p:nvPr/>
        </p:nvSpPr>
        <p:spPr bwMode="auto">
          <a:xfrm>
            <a:off x="395288" y="2232025"/>
            <a:ext cx="8351837" cy="3933825"/>
          </a:xfrm>
          <a:prstGeom prst="rect">
            <a:avLst/>
          </a:prstGeom>
          <a:solidFill>
            <a:srgbClr val="C0C0C0">
              <a:alpha val="10001"/>
            </a:srgbClr>
          </a:solidFill>
          <a:ln w="9525">
            <a:noFill/>
            <a:miter lim="800000"/>
            <a:headEnd/>
            <a:tailEnd/>
          </a:ln>
          <a:effectLst/>
        </p:spPr>
        <p:txBody>
          <a:bodyPr>
            <a:spAutoFit/>
          </a:bodyPr>
          <a:lstStyle/>
          <a:p>
            <a:pPr eaLnBrk="0" hangingPunct="0">
              <a:lnSpc>
                <a:spcPct val="90000"/>
              </a:lnSpc>
              <a:spcBef>
                <a:spcPct val="20000"/>
              </a:spcBef>
              <a:spcAft>
                <a:spcPct val="70000"/>
              </a:spcAft>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Le </a:t>
            </a:r>
            <a:r>
              <a:rPr lang="fr-FR" sz="2000" i="1">
                <a:solidFill>
                  <a:srgbClr val="FFCC66"/>
                </a:solidFill>
                <a:effectLst>
                  <a:outerShdw blurRad="38100" dist="38100" dir="2700000" algn="tl">
                    <a:srgbClr val="000000"/>
                  </a:outerShdw>
                </a:effectLst>
                <a:latin typeface="Arial" pitchFamily="34" charset="0"/>
                <a:cs typeface="Arial" pitchFamily="34" charset="0"/>
              </a:rPr>
              <a:t>datum</a:t>
            </a:r>
            <a:r>
              <a:rPr lang="fr-FR" sz="2000">
                <a:solidFill>
                  <a:srgbClr val="FFCC66"/>
                </a:solidFill>
                <a:effectLst>
                  <a:outerShdw blurRad="38100" dist="38100" dir="2700000" algn="tl">
                    <a:srgbClr val="000000"/>
                  </a:outerShdw>
                </a:effectLst>
                <a:latin typeface="Arial" pitchFamily="34" charset="0"/>
                <a:cs typeface="Arial" pitchFamily="34" charset="0"/>
              </a:rPr>
              <a:t> horizontal</a:t>
            </a:r>
            <a:r>
              <a:rPr lang="fr-FR" sz="2000">
                <a:effectLst>
                  <a:outerShdw blurRad="38100" dist="38100" dir="2700000" algn="tl">
                    <a:srgbClr val="000000"/>
                  </a:outerShdw>
                </a:effectLst>
                <a:latin typeface="Arial" pitchFamily="34" charset="0"/>
                <a:cs typeface="Arial" pitchFamily="34" charset="0"/>
              </a:rPr>
              <a:t> indique le système de référence pour les mesures de localisation de la longitude et de la latitude après projection sur l’ellipsoïde. </a:t>
            </a:r>
          </a:p>
          <a:p>
            <a:pPr eaLnBrk="0" hangingPunct="0">
              <a:lnSpc>
                <a:spcPct val="90000"/>
              </a:lnSpc>
              <a:spcBef>
                <a:spcPct val="20000"/>
              </a:spcBef>
              <a:spcAft>
                <a:spcPct val="70000"/>
              </a:spcAft>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Le </a:t>
            </a:r>
            <a:r>
              <a:rPr lang="fr-FR" sz="2000" i="1">
                <a:solidFill>
                  <a:srgbClr val="FFCC66"/>
                </a:solidFill>
                <a:effectLst>
                  <a:outerShdw blurRad="38100" dist="38100" dir="2700000" algn="tl">
                    <a:srgbClr val="000000"/>
                  </a:outerShdw>
                </a:effectLst>
                <a:latin typeface="Arial" pitchFamily="34" charset="0"/>
                <a:cs typeface="Arial" pitchFamily="34" charset="0"/>
              </a:rPr>
              <a:t>datum</a:t>
            </a:r>
            <a:r>
              <a:rPr lang="fr-FR" sz="2000">
                <a:solidFill>
                  <a:srgbClr val="FFCC66"/>
                </a:solidFill>
                <a:effectLst>
                  <a:outerShdw blurRad="38100" dist="38100" dir="2700000" algn="tl">
                    <a:srgbClr val="000000"/>
                  </a:outerShdw>
                </a:effectLst>
                <a:latin typeface="Arial" pitchFamily="34" charset="0"/>
                <a:cs typeface="Arial" pitchFamily="34" charset="0"/>
              </a:rPr>
              <a:t> vertical</a:t>
            </a:r>
            <a:r>
              <a:rPr lang="fr-FR" sz="2000">
                <a:effectLst>
                  <a:outerShdw blurRad="38100" dist="38100" dir="2700000" algn="tl">
                    <a:srgbClr val="000000"/>
                  </a:outerShdw>
                </a:effectLst>
                <a:latin typeface="Arial" pitchFamily="34" charset="0"/>
                <a:cs typeface="Arial" pitchFamily="34" charset="0"/>
              </a:rPr>
              <a:t> est le système de référence (la surface et l’origine choisie) pour la mesure de la hauteur du point, avant projection sur l’ellipsoïde. L’altitude d’un point (qui correspond donc à cette hauteur) peut être mesurée par rapport à l’ellipsoïde ou par rapport au géoïde.</a:t>
            </a:r>
          </a:p>
          <a:p>
            <a:pPr eaLnBrk="0" hangingPunct="0">
              <a:lnSpc>
                <a:spcPct val="90000"/>
              </a:lnSpc>
              <a:spcBef>
                <a:spcPct val="20000"/>
              </a:spcBef>
              <a:spcAft>
                <a:spcPct val="70000"/>
              </a:spcAft>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La définition de l’origine se réfère habituellement au niveau moyen de la mer pour un point, origine du </a:t>
            </a:r>
            <a:r>
              <a:rPr lang="fr-FR" sz="2000" i="1">
                <a:effectLst>
                  <a:outerShdw blurRad="38100" dist="38100" dir="2700000" algn="tl">
                    <a:srgbClr val="000000"/>
                  </a:outerShdw>
                </a:effectLst>
                <a:latin typeface="Arial" pitchFamily="34" charset="0"/>
                <a:cs typeface="Arial" pitchFamily="34" charset="0"/>
              </a:rPr>
              <a:t>datum</a:t>
            </a:r>
            <a:r>
              <a:rPr lang="fr-FR" sz="2000">
                <a:effectLst>
                  <a:outerShdw blurRad="38100" dist="38100" dir="2700000" algn="tl">
                    <a:srgbClr val="000000"/>
                  </a:outerShdw>
                </a:effectLst>
                <a:latin typeface="Arial" pitchFamily="34" charset="0"/>
                <a:cs typeface="Arial" pitchFamily="34" charset="0"/>
              </a:rPr>
              <a:t> vertical. Le niveau moyen est souvent calculé à partir de la moyenne du niveau de la mer et des vagues sur de nombreuses années. Il est alors local (exemple : Marseille).</a:t>
            </a:r>
          </a:p>
        </p:txBody>
      </p:sp>
      <p:sp>
        <p:nvSpPr>
          <p:cNvPr id="431109" name="Rectangle 5"/>
          <p:cNvSpPr>
            <a:spLocks noRot="1" noChangeArrowheads="1"/>
          </p:cNvSpPr>
          <p:nvPr/>
        </p:nvSpPr>
        <p:spPr bwMode="auto">
          <a:xfrm>
            <a:off x="0" y="404813"/>
            <a:ext cx="9144000" cy="735012"/>
          </a:xfrm>
          <a:prstGeom prst="rect">
            <a:avLst/>
          </a:prstGeom>
          <a:noFill/>
          <a:ln w="9525">
            <a:noFill/>
            <a:miter lim="800000"/>
            <a:headEnd/>
            <a:tailEnd/>
          </a:ln>
          <a:effectLst/>
        </p:spPr>
        <p:txBody>
          <a:bodyPr anchor="ctr"/>
          <a:lstStyle/>
          <a:p>
            <a:pPr algn="ctr">
              <a:defRPr/>
            </a:pPr>
            <a:r>
              <a:rPr lang="fr-FR" sz="3200">
                <a:effectLst>
                  <a:outerShdw blurRad="38100" dist="38100" dir="2700000" algn="tl">
                    <a:srgbClr val="000000"/>
                  </a:outerShdw>
                </a:effectLst>
                <a:latin typeface="Arial" pitchFamily="34" charset="0"/>
                <a:cs typeface="Arial" pitchFamily="34" charset="0"/>
              </a:rPr>
              <a:t>Systèmes géodésiques ou </a:t>
            </a:r>
            <a:r>
              <a:rPr lang="fr-FR" sz="3200" i="1">
                <a:effectLst>
                  <a:outerShdw blurRad="38100" dist="38100" dir="2700000" algn="tl">
                    <a:srgbClr val="000000"/>
                  </a:outerShdw>
                </a:effectLst>
                <a:latin typeface="Arial" pitchFamily="34" charset="0"/>
                <a:cs typeface="Arial" pitchFamily="34" charset="0"/>
              </a:rPr>
              <a:t>Datum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5074" name="Rectangle 2"/>
          <p:cNvSpPr>
            <a:spLocks noGrp="1" noRot="1" noChangeArrowheads="1"/>
          </p:cNvSpPr>
          <p:nvPr>
            <p:ph type="title"/>
          </p:nvPr>
        </p:nvSpPr>
        <p:spPr>
          <a:xfrm>
            <a:off x="0" y="862013"/>
            <a:ext cx="9144000" cy="838200"/>
          </a:xfrm>
        </p:spPr>
        <p:txBody>
          <a:bodyPr/>
          <a:lstStyle/>
          <a:p>
            <a:pPr eaLnBrk="1" hangingPunct="1">
              <a:defRPr/>
            </a:pPr>
            <a:r>
              <a:rPr lang="fr-FR" sz="3200" dirty="0" smtClean="0">
                <a:solidFill>
                  <a:srgbClr val="FFCC66"/>
                </a:solidFill>
                <a:latin typeface="Arial" charset="0"/>
              </a:rPr>
              <a:t>Sommaire</a:t>
            </a:r>
          </a:p>
        </p:txBody>
      </p:sp>
      <p:sp>
        <p:nvSpPr>
          <p:cNvPr id="515075" name="Text Box 3"/>
          <p:cNvSpPr txBox="1">
            <a:spLocks noChangeArrowheads="1"/>
          </p:cNvSpPr>
          <p:nvPr/>
        </p:nvSpPr>
        <p:spPr bwMode="auto">
          <a:xfrm>
            <a:off x="684213" y="1989138"/>
            <a:ext cx="7272337" cy="3492500"/>
          </a:xfrm>
          <a:prstGeom prst="rect">
            <a:avLst/>
          </a:prstGeom>
          <a:solidFill>
            <a:srgbClr val="C0C0C0">
              <a:alpha val="10001"/>
            </a:srgbClr>
          </a:solidFill>
          <a:ln w="9525">
            <a:noFill/>
            <a:miter lim="800000"/>
            <a:headEnd/>
            <a:tailEnd/>
          </a:ln>
          <a:effectLst/>
        </p:spPr>
        <p:txBody>
          <a:bodyPr>
            <a:spAutoFit/>
          </a:bodyPr>
          <a:lstStyle/>
          <a:p>
            <a:pPr>
              <a:spcBef>
                <a:spcPct val="50000"/>
              </a:spcBef>
              <a:buClr>
                <a:srgbClr val="FFCC66"/>
              </a:buClr>
              <a:buSzPct val="70000"/>
              <a:buFont typeface="Arial" charset="0"/>
              <a:buNone/>
              <a:defRPr/>
            </a:pPr>
            <a:endParaRPr lang="fr-FR" sz="1000" dirty="0">
              <a:effectLst>
                <a:outerShdw blurRad="38100" dist="38100" dir="2700000" algn="tl">
                  <a:srgbClr val="000000"/>
                </a:outerShdw>
              </a:effectLst>
              <a:latin typeface="Arial" pitchFamily="34" charset="0"/>
              <a:cs typeface="Arial" pitchFamily="34" charset="0"/>
            </a:endParaRPr>
          </a:p>
          <a:p>
            <a:pPr>
              <a:spcBef>
                <a:spcPct val="50000"/>
              </a:spcBef>
              <a:buClr>
                <a:srgbClr val="FFCC66"/>
              </a:buClr>
              <a:buSzPct val="70000"/>
              <a:buFont typeface="Arial" charset="0"/>
              <a:buChar char="►"/>
              <a:defRPr/>
            </a:pPr>
            <a:r>
              <a:rPr lang="fr-FR" sz="2200" dirty="0">
                <a:effectLst>
                  <a:outerShdw blurRad="38100" dist="38100" dir="2700000" algn="tl">
                    <a:srgbClr val="000000"/>
                  </a:outerShdw>
                </a:effectLst>
                <a:latin typeface="Arial" pitchFamily="34" charset="0"/>
                <a:cs typeface="Arial" pitchFamily="34" charset="0"/>
              </a:rPr>
              <a:t> Mesurer la localisation</a:t>
            </a:r>
          </a:p>
          <a:p>
            <a:pPr>
              <a:spcBef>
                <a:spcPct val="50000"/>
              </a:spcBef>
              <a:buClr>
                <a:srgbClr val="FFCC66"/>
              </a:buClr>
              <a:buSzPct val="70000"/>
              <a:buFont typeface="Arial" charset="0"/>
              <a:buChar char="►"/>
              <a:defRPr/>
            </a:pPr>
            <a:r>
              <a:rPr lang="fr-FR" sz="2200" dirty="0">
                <a:effectLst>
                  <a:outerShdw blurRad="38100" dist="38100" dir="2700000" algn="tl">
                    <a:srgbClr val="000000"/>
                  </a:outerShdw>
                </a:effectLst>
                <a:latin typeface="Arial" pitchFamily="34" charset="0"/>
                <a:cs typeface="Arial" pitchFamily="34" charset="0"/>
              </a:rPr>
              <a:t> Systèmes géodésiques ou </a:t>
            </a:r>
            <a:r>
              <a:rPr lang="fr-FR" sz="2200" i="1" dirty="0" err="1">
                <a:effectLst>
                  <a:outerShdw blurRad="38100" dist="38100" dir="2700000" algn="tl">
                    <a:srgbClr val="000000"/>
                  </a:outerShdw>
                </a:effectLst>
                <a:latin typeface="Arial" pitchFamily="34" charset="0"/>
                <a:cs typeface="Arial" pitchFamily="34" charset="0"/>
              </a:rPr>
              <a:t>Datums</a:t>
            </a:r>
            <a:endParaRPr lang="fr-FR" sz="2200" i="1" dirty="0">
              <a:effectLst>
                <a:outerShdw blurRad="38100" dist="38100" dir="2700000" algn="tl">
                  <a:srgbClr val="000000"/>
                </a:outerShdw>
              </a:effectLst>
              <a:latin typeface="Arial" pitchFamily="34" charset="0"/>
              <a:cs typeface="Arial" pitchFamily="34" charset="0"/>
            </a:endParaRPr>
          </a:p>
          <a:p>
            <a:pPr>
              <a:spcBef>
                <a:spcPct val="50000"/>
              </a:spcBef>
              <a:buClr>
                <a:srgbClr val="FFCC66"/>
              </a:buClr>
              <a:buSzPct val="70000"/>
              <a:buFont typeface="Arial" charset="0"/>
              <a:buChar char="►"/>
              <a:defRPr/>
            </a:pPr>
            <a:r>
              <a:rPr lang="fr-FR" sz="2200" dirty="0">
                <a:effectLst>
                  <a:outerShdw blurRad="38100" dist="38100" dir="2700000" algn="tl">
                    <a:srgbClr val="000000"/>
                  </a:outerShdw>
                </a:effectLst>
                <a:latin typeface="Arial" pitchFamily="34" charset="0"/>
                <a:cs typeface="Arial" pitchFamily="34" charset="0"/>
              </a:rPr>
              <a:t> GPS</a:t>
            </a:r>
          </a:p>
          <a:p>
            <a:pPr>
              <a:spcBef>
                <a:spcPct val="50000"/>
              </a:spcBef>
              <a:buClr>
                <a:srgbClr val="FFCC66"/>
              </a:buClr>
              <a:buSzPct val="70000"/>
              <a:buFont typeface="Arial" charset="0"/>
              <a:buChar char="►"/>
              <a:defRPr/>
            </a:pPr>
            <a:r>
              <a:rPr lang="fr-FR" sz="2200" dirty="0">
                <a:effectLst>
                  <a:outerShdw blurRad="38100" dist="38100" dir="2700000" algn="tl">
                    <a:srgbClr val="000000"/>
                  </a:outerShdw>
                </a:effectLst>
                <a:latin typeface="Arial" pitchFamily="34" charset="0"/>
                <a:cs typeface="Arial" pitchFamily="34" charset="0"/>
              </a:rPr>
              <a:t> Projections</a:t>
            </a:r>
          </a:p>
          <a:p>
            <a:pPr>
              <a:spcBef>
                <a:spcPct val="50000"/>
              </a:spcBef>
              <a:buClr>
                <a:srgbClr val="FFCC66"/>
              </a:buClr>
              <a:buSzPct val="70000"/>
              <a:buFont typeface="Arial" charset="0"/>
              <a:buChar char="►"/>
              <a:defRPr/>
            </a:pPr>
            <a:r>
              <a:rPr lang="fr-FR" sz="2200" dirty="0">
                <a:effectLst>
                  <a:outerShdw blurRad="38100" dist="38100" dir="2700000" algn="tl">
                    <a:srgbClr val="000000"/>
                  </a:outerShdw>
                </a:effectLst>
                <a:latin typeface="Arial" pitchFamily="34" charset="0"/>
                <a:cs typeface="Arial" pitchFamily="34" charset="0"/>
              </a:rPr>
              <a:t> Coordonnées</a:t>
            </a:r>
          </a:p>
          <a:p>
            <a:pPr>
              <a:spcBef>
                <a:spcPct val="50000"/>
              </a:spcBef>
              <a:buClr>
                <a:srgbClr val="FFCC66"/>
              </a:buClr>
              <a:buSzPct val="70000"/>
              <a:buFont typeface="Arial" charset="0"/>
              <a:buChar char="►"/>
              <a:defRPr/>
            </a:pPr>
            <a:r>
              <a:rPr lang="fr-FR" sz="2200" dirty="0">
                <a:effectLst>
                  <a:outerShdw blurRad="38100" dist="38100" dir="2700000" algn="tl">
                    <a:srgbClr val="000000"/>
                  </a:outerShdw>
                </a:effectLst>
                <a:latin typeface="Arial" pitchFamily="34" charset="0"/>
                <a:cs typeface="Arial" pitchFamily="34" charset="0"/>
              </a:rPr>
              <a:t> Changement de </a:t>
            </a:r>
            <a:r>
              <a:rPr lang="fr-FR" sz="2200" i="1" dirty="0" err="1">
                <a:effectLst>
                  <a:outerShdw blurRad="38100" dist="38100" dir="2700000" algn="tl">
                    <a:srgbClr val="000000"/>
                  </a:outerShdw>
                </a:effectLst>
                <a:latin typeface="Arial" pitchFamily="34" charset="0"/>
                <a:cs typeface="Arial" pitchFamily="34" charset="0"/>
              </a:rPr>
              <a:t>Datum</a:t>
            </a:r>
            <a:r>
              <a:rPr lang="fr-FR" sz="2200" dirty="0">
                <a:effectLst>
                  <a:outerShdw blurRad="38100" dist="38100" dir="2700000" algn="tl">
                    <a:srgbClr val="000000"/>
                  </a:outerShdw>
                </a:effectLst>
                <a:latin typeface="Arial" pitchFamily="34" charset="0"/>
                <a:cs typeface="Arial" pitchFamily="34" charset="0"/>
              </a:rPr>
              <a:t> en France</a:t>
            </a:r>
          </a:p>
          <a:p>
            <a:pPr>
              <a:spcBef>
                <a:spcPct val="50000"/>
              </a:spcBef>
              <a:buClr>
                <a:srgbClr val="FFCC66"/>
              </a:buClr>
              <a:buSzPct val="70000"/>
              <a:buFont typeface="Arial" charset="0"/>
              <a:buChar char="►"/>
              <a:defRPr/>
            </a:pPr>
            <a:endParaRPr lang="fr-FR" sz="1000" dirty="0">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0194"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a:solidFill>
                  <a:srgbClr val="FFCC66"/>
                </a:solidFill>
                <a:effectLst>
                  <a:outerShdw blurRad="38100" dist="38100" dir="2700000" algn="tl">
                    <a:srgbClr val="000000"/>
                  </a:outerShdw>
                </a:effectLst>
                <a:latin typeface="Arial" charset="0"/>
              </a:rPr>
              <a:t>GPS </a:t>
            </a:r>
            <a:r>
              <a:rPr lang="fr-FR" sz="2800" i="1">
                <a:solidFill>
                  <a:srgbClr val="FFCC66"/>
                </a:solidFill>
                <a:effectLst>
                  <a:outerShdw blurRad="38100" dist="38100" dir="2700000" algn="tl">
                    <a:srgbClr val="000000"/>
                  </a:outerShdw>
                </a:effectLst>
                <a:latin typeface="Arial" charset="0"/>
              </a:rPr>
              <a:t>(Global Positioning System</a:t>
            </a:r>
            <a:r>
              <a:rPr lang="fr-FR" sz="2800">
                <a:solidFill>
                  <a:srgbClr val="FFCC66"/>
                </a:solidFill>
                <a:effectLst>
                  <a:outerShdw blurRad="38100" dist="38100" dir="2700000" algn="tl">
                    <a:srgbClr val="000000"/>
                  </a:outerShdw>
                </a:effectLst>
                <a:latin typeface="Arial" charset="0"/>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1347" name="Rectangle 3"/>
          <p:cNvSpPr>
            <a:spLocks noChangeArrowheads="1"/>
          </p:cNvSpPr>
          <p:nvPr/>
        </p:nvSpPr>
        <p:spPr bwMode="auto">
          <a:xfrm>
            <a:off x="323850" y="1358900"/>
            <a:ext cx="8351838" cy="701675"/>
          </a:xfrm>
          <a:prstGeom prst="rect">
            <a:avLst/>
          </a:prstGeom>
          <a:noFill/>
          <a:ln w="9525">
            <a:noFill/>
            <a:miter lim="800000"/>
            <a:headEnd/>
            <a:tailEnd/>
          </a:ln>
          <a:effectLst/>
        </p:spPr>
        <p:txBody>
          <a:bodyPr>
            <a:spAutoFit/>
          </a:bodyPr>
          <a:lstStyle/>
          <a:p>
            <a:pPr eaLnBrk="0" hangingPunct="0">
              <a:spcBef>
                <a:spcPct val="20000"/>
              </a:spcBef>
              <a:spcAft>
                <a:spcPct val="20000"/>
              </a:spcAft>
              <a:defRPr/>
            </a:pPr>
            <a:r>
              <a:rPr lang="fr-FR" sz="2000">
                <a:effectLst>
                  <a:outerShdw blurRad="38100" dist="38100" dir="2700000" algn="tl">
                    <a:srgbClr val="000000"/>
                  </a:outerShdw>
                </a:effectLst>
                <a:latin typeface="Arial" charset="0"/>
              </a:rPr>
              <a:t>Les </a:t>
            </a:r>
            <a:r>
              <a:rPr lang="fr-FR" sz="2000">
                <a:solidFill>
                  <a:srgbClr val="FFCC66"/>
                </a:solidFill>
                <a:effectLst>
                  <a:outerShdw blurRad="38100" dist="38100" dir="2700000" algn="tl">
                    <a:srgbClr val="000000"/>
                  </a:outerShdw>
                </a:effectLst>
                <a:latin typeface="Arial" charset="0"/>
              </a:rPr>
              <a:t>satellites</a:t>
            </a:r>
            <a:r>
              <a:rPr lang="fr-FR" sz="2000">
                <a:effectLst>
                  <a:outerShdw blurRad="38100" dist="38100" dir="2700000" algn="tl">
                    <a:srgbClr val="000000"/>
                  </a:outerShdw>
                </a:effectLst>
                <a:latin typeface="Arial" charset="0"/>
              </a:rPr>
              <a:t> ont révolutionné les techniques de positionnement classiques.</a:t>
            </a:r>
            <a:endParaRPr lang="en-US" sz="800">
              <a:effectLst>
                <a:outerShdw blurRad="38100" dist="38100" dir="2700000" algn="tl">
                  <a:srgbClr val="000000"/>
                </a:outerShdw>
              </a:effectLst>
              <a:latin typeface="Courier New" pitchFamily="49" charset="0"/>
            </a:endParaRPr>
          </a:p>
        </p:txBody>
      </p:sp>
      <p:pic>
        <p:nvPicPr>
          <p:cNvPr id="23555" name="Picture 4" descr="The image “http://www.sisl.ch/images/gps/navstar-gps_logo.jpg” cannot be displayed, because it contains errors."/>
          <p:cNvPicPr>
            <a:picLocks noChangeAspect="1" noChangeArrowheads="1"/>
          </p:cNvPicPr>
          <p:nvPr/>
        </p:nvPicPr>
        <p:blipFill>
          <a:blip r:embed="rId3" cstate="print"/>
          <a:srcRect/>
          <a:stretch>
            <a:fillRect/>
          </a:stretch>
        </p:blipFill>
        <p:spPr bwMode="auto">
          <a:xfrm>
            <a:off x="2700338" y="2133600"/>
            <a:ext cx="1150937" cy="1079500"/>
          </a:xfrm>
          <a:prstGeom prst="rect">
            <a:avLst/>
          </a:prstGeom>
          <a:noFill/>
          <a:ln w="9525">
            <a:noFill/>
            <a:miter lim="800000"/>
            <a:headEnd/>
            <a:tailEnd/>
          </a:ln>
        </p:spPr>
      </p:pic>
      <p:sp>
        <p:nvSpPr>
          <p:cNvPr id="441349" name="Text Box 5"/>
          <p:cNvSpPr txBox="1">
            <a:spLocks noChangeArrowheads="1"/>
          </p:cNvSpPr>
          <p:nvPr/>
        </p:nvSpPr>
        <p:spPr bwMode="auto">
          <a:xfrm>
            <a:off x="395288" y="3702050"/>
            <a:ext cx="6624637" cy="2895600"/>
          </a:xfrm>
          <a:prstGeom prst="rect">
            <a:avLst/>
          </a:prstGeom>
          <a:solidFill>
            <a:srgbClr val="C0C0C0">
              <a:alpha val="10001"/>
            </a:srgbClr>
          </a:solidFill>
          <a:ln w="9525">
            <a:noFill/>
            <a:miter lim="800000"/>
            <a:headEnd/>
            <a:tailEnd/>
          </a:ln>
          <a:effectLst/>
        </p:spPr>
        <p:txBody>
          <a:bodyPr>
            <a:spAutoFit/>
          </a:bodyPr>
          <a:lstStyle/>
          <a:p>
            <a:pPr>
              <a:lnSpc>
                <a:spcPct val="80000"/>
              </a:lnSpc>
              <a:spcBef>
                <a:spcPct val="50000"/>
              </a:spcBef>
              <a:buClr>
                <a:srgbClr val="FFCC66"/>
              </a:buClr>
              <a:buSzPct val="70000"/>
              <a:buFont typeface="Wingdings" pitchFamily="2" charset="2"/>
              <a:buNone/>
              <a:defRPr/>
            </a:pPr>
            <a:r>
              <a:rPr lang="fr-FR" sz="2000">
                <a:effectLst>
                  <a:outerShdw blurRad="38100" dist="38100" dir="2700000" algn="tl">
                    <a:srgbClr val="000000"/>
                  </a:outerShdw>
                </a:effectLst>
                <a:latin typeface="Arial" charset="0"/>
              </a:rPr>
              <a:t>Étude lancée dans les années 70 par le DoD.</a:t>
            </a:r>
          </a:p>
          <a:p>
            <a:pPr>
              <a:lnSpc>
                <a:spcPct val="80000"/>
              </a:lnSpc>
              <a:spcBef>
                <a:spcPct val="50000"/>
              </a:spcBef>
              <a:buClr>
                <a:srgbClr val="FFCC66"/>
              </a:buClr>
              <a:buSzPct val="70000"/>
              <a:buFont typeface="Wingdings" pitchFamily="2" charset="2"/>
              <a:buNone/>
              <a:defRPr/>
            </a:pPr>
            <a:r>
              <a:rPr lang="fr-FR" sz="2000">
                <a:effectLst>
                  <a:outerShdw blurRad="38100" dist="38100" dir="2700000" algn="tl">
                    <a:srgbClr val="000000"/>
                  </a:outerShdw>
                </a:effectLst>
                <a:latin typeface="Arial" charset="0"/>
              </a:rPr>
              <a:t>Objectif : un système global de localisation par satellite.</a:t>
            </a:r>
          </a:p>
          <a:p>
            <a:pPr>
              <a:lnSpc>
                <a:spcPct val="80000"/>
              </a:lnSpc>
              <a:spcBef>
                <a:spcPct val="50000"/>
              </a:spcBef>
              <a:buClr>
                <a:srgbClr val="FFCC66"/>
              </a:buClr>
              <a:buSzPct val="70000"/>
              <a:buFont typeface="Wingdings" pitchFamily="2" charset="2"/>
              <a:buNone/>
              <a:defRPr/>
            </a:pPr>
            <a:endParaRPr lang="fr-FR" sz="900">
              <a:effectLst>
                <a:outerShdw blurRad="38100" dist="38100" dir="2700000" algn="tl">
                  <a:srgbClr val="000000"/>
                </a:outerShdw>
              </a:effectLst>
              <a:latin typeface="Arial" charset="0"/>
            </a:endParaRPr>
          </a:p>
          <a:p>
            <a:pPr>
              <a:lnSpc>
                <a:spcPct val="80000"/>
              </a:lnSpc>
              <a:spcBef>
                <a:spcPct val="50000"/>
              </a:spcBef>
              <a:buClr>
                <a:srgbClr val="FFCC66"/>
              </a:buClr>
              <a:buSzPct val="70000"/>
              <a:buFont typeface="Wingdings" pitchFamily="2" charset="2"/>
              <a:buChar char="§"/>
              <a:defRPr/>
            </a:pPr>
            <a:r>
              <a:rPr lang="fr-FR" sz="2000">
                <a:effectLst>
                  <a:outerShdw blurRad="38100" dist="38100" dir="2700000" algn="tl">
                    <a:srgbClr val="000000"/>
                  </a:outerShdw>
                </a:effectLst>
                <a:latin typeface="Arial" charset="0"/>
              </a:rPr>
              <a:t> Février 1978 : premier satellite GPS.</a:t>
            </a:r>
          </a:p>
          <a:p>
            <a:pPr>
              <a:lnSpc>
                <a:spcPct val="80000"/>
              </a:lnSpc>
              <a:spcBef>
                <a:spcPct val="50000"/>
              </a:spcBef>
              <a:buClr>
                <a:srgbClr val="FFCC66"/>
              </a:buClr>
              <a:buSzPct val="70000"/>
              <a:buFont typeface="Wingdings" pitchFamily="2" charset="2"/>
              <a:buChar char="§"/>
              <a:defRPr/>
            </a:pPr>
            <a:r>
              <a:rPr lang="fr-FR" sz="2000">
                <a:effectLst>
                  <a:outerShdw blurRad="38100" dist="38100" dir="2700000" algn="tl">
                    <a:srgbClr val="000000"/>
                  </a:outerShdw>
                </a:effectLst>
                <a:latin typeface="Arial" charset="0"/>
              </a:rPr>
              <a:t> 1983 : Signaux GPS accessibles aux civils.</a:t>
            </a:r>
          </a:p>
          <a:p>
            <a:pPr>
              <a:lnSpc>
                <a:spcPct val="80000"/>
              </a:lnSpc>
              <a:spcBef>
                <a:spcPct val="50000"/>
              </a:spcBef>
              <a:buClr>
                <a:srgbClr val="FFCC66"/>
              </a:buClr>
              <a:buSzPct val="70000"/>
              <a:buFont typeface="Wingdings" pitchFamily="2" charset="2"/>
              <a:buChar char="§"/>
              <a:defRPr/>
            </a:pPr>
            <a:r>
              <a:rPr lang="fr-FR" sz="2000">
                <a:effectLst>
                  <a:outerShdw blurRad="38100" dist="38100" dir="2700000" algn="tl">
                    <a:srgbClr val="000000"/>
                  </a:outerShdw>
                </a:effectLst>
                <a:latin typeface="Arial" charset="0"/>
              </a:rPr>
              <a:t> 1990 : Précision dégradée.</a:t>
            </a:r>
          </a:p>
          <a:p>
            <a:pPr>
              <a:lnSpc>
                <a:spcPct val="80000"/>
              </a:lnSpc>
              <a:spcBef>
                <a:spcPct val="50000"/>
              </a:spcBef>
              <a:buClr>
                <a:srgbClr val="FFCC66"/>
              </a:buClr>
              <a:buSzPct val="70000"/>
              <a:buFont typeface="Wingdings" pitchFamily="2" charset="2"/>
              <a:buChar char="§"/>
              <a:defRPr/>
            </a:pPr>
            <a:r>
              <a:rPr lang="fr-FR" sz="2000">
                <a:effectLst>
                  <a:outerShdw blurRad="38100" dist="38100" dir="2700000" algn="tl">
                    <a:srgbClr val="000000"/>
                  </a:outerShdw>
                </a:effectLst>
                <a:latin typeface="Arial" charset="0"/>
              </a:rPr>
              <a:t> 1994 : Le GPS est déclaré opérationnel.</a:t>
            </a:r>
          </a:p>
          <a:p>
            <a:pPr>
              <a:lnSpc>
                <a:spcPct val="80000"/>
              </a:lnSpc>
              <a:spcBef>
                <a:spcPct val="50000"/>
              </a:spcBef>
              <a:buClr>
                <a:srgbClr val="FFCC66"/>
              </a:buClr>
              <a:buSzPct val="70000"/>
              <a:buFont typeface="Wingdings" pitchFamily="2" charset="2"/>
              <a:buChar char="§"/>
              <a:defRPr/>
            </a:pPr>
            <a:r>
              <a:rPr lang="fr-FR" sz="2000">
                <a:effectLst>
                  <a:outerShdw blurRad="38100" dist="38100" dir="2700000" algn="tl">
                    <a:srgbClr val="000000"/>
                  </a:outerShdw>
                </a:effectLst>
                <a:latin typeface="Arial" charset="0"/>
              </a:rPr>
              <a:t> 2000 : Les restrictions d’accès sont supprimées.</a:t>
            </a:r>
          </a:p>
        </p:txBody>
      </p:sp>
      <p:pic>
        <p:nvPicPr>
          <p:cNvPr id="23557" name="Picture 6" descr="The image “http://www.maxwell.af.mil/au/afhra/wwwroot/rso/images/major_command/air_force_space_command.gif” cannot be displayed, because it contains errors."/>
          <p:cNvPicPr>
            <a:picLocks noChangeAspect="1" noChangeArrowheads="1"/>
          </p:cNvPicPr>
          <p:nvPr/>
        </p:nvPicPr>
        <p:blipFill>
          <a:blip r:embed="rId4" cstate="print"/>
          <a:srcRect/>
          <a:stretch>
            <a:fillRect/>
          </a:stretch>
        </p:blipFill>
        <p:spPr bwMode="auto">
          <a:xfrm>
            <a:off x="3997325" y="2133600"/>
            <a:ext cx="1079500" cy="1074738"/>
          </a:xfrm>
          <a:prstGeom prst="rect">
            <a:avLst/>
          </a:prstGeom>
          <a:noFill/>
          <a:ln w="9525">
            <a:noFill/>
            <a:miter lim="800000"/>
            <a:headEnd/>
            <a:tailEnd/>
          </a:ln>
        </p:spPr>
      </p:pic>
      <p:pic>
        <p:nvPicPr>
          <p:cNvPr id="23558" name="Picture 7" descr="orbites"/>
          <p:cNvPicPr>
            <a:picLocks noChangeAspect="1" noChangeArrowheads="1"/>
          </p:cNvPicPr>
          <p:nvPr/>
        </p:nvPicPr>
        <p:blipFill>
          <a:blip r:embed="rId5" cstate="print"/>
          <a:srcRect/>
          <a:stretch>
            <a:fillRect/>
          </a:stretch>
        </p:blipFill>
        <p:spPr bwMode="auto">
          <a:xfrm>
            <a:off x="5221288" y="2132013"/>
            <a:ext cx="1079500" cy="1060450"/>
          </a:xfrm>
          <a:prstGeom prst="rect">
            <a:avLst/>
          </a:prstGeom>
          <a:noFill/>
          <a:ln w="9525">
            <a:noFill/>
            <a:miter lim="800000"/>
            <a:headEnd/>
            <a:tailEnd/>
          </a:ln>
        </p:spPr>
      </p:pic>
      <p:sp>
        <p:nvSpPr>
          <p:cNvPr id="441353" name="Rectangle 9"/>
          <p:cNvSpPr>
            <a:spLocks noGrp="1" noRot="1" noChangeArrowheads="1"/>
          </p:cNvSpPr>
          <p:nvPr>
            <p:ph type="title"/>
          </p:nvPr>
        </p:nvSpPr>
        <p:spPr>
          <a:xfrm>
            <a:off x="0" y="476250"/>
            <a:ext cx="9110663" cy="792163"/>
          </a:xfrm>
        </p:spPr>
        <p:txBody>
          <a:bodyPr/>
          <a:lstStyle/>
          <a:p>
            <a:pPr eaLnBrk="1" hangingPunct="1">
              <a:defRPr/>
            </a:pPr>
            <a:r>
              <a:rPr lang="fr-FR" sz="3200" smtClean="0">
                <a:solidFill>
                  <a:schemeClr val="tx1"/>
                </a:solidFill>
                <a:latin typeface="Arial" charset="0"/>
              </a:rPr>
              <a:t>Le GPS</a:t>
            </a:r>
          </a:p>
        </p:txBody>
      </p:sp>
      <p:grpSp>
        <p:nvGrpSpPr>
          <p:cNvPr id="23560" name="Group 12"/>
          <p:cNvGrpSpPr>
            <a:grpSpLocks/>
          </p:cNvGrpSpPr>
          <p:nvPr/>
        </p:nvGrpSpPr>
        <p:grpSpPr bwMode="auto">
          <a:xfrm>
            <a:off x="7127875" y="4508500"/>
            <a:ext cx="1836738" cy="2016125"/>
            <a:chOff x="4283" y="2750"/>
            <a:chExt cx="1157" cy="1270"/>
          </a:xfrm>
        </p:grpSpPr>
        <p:pic>
          <p:nvPicPr>
            <p:cNvPr id="23561" name="Picture 10" descr="gps_esa02"/>
            <p:cNvPicPr>
              <a:picLocks noChangeAspect="1" noChangeArrowheads="1"/>
            </p:cNvPicPr>
            <p:nvPr/>
          </p:nvPicPr>
          <p:blipFill>
            <a:blip r:embed="rId6" cstate="print"/>
            <a:srcRect/>
            <a:stretch>
              <a:fillRect/>
            </a:stretch>
          </p:blipFill>
          <p:spPr bwMode="auto">
            <a:xfrm>
              <a:off x="4283" y="2750"/>
              <a:ext cx="1157" cy="1270"/>
            </a:xfrm>
            <a:prstGeom prst="rect">
              <a:avLst/>
            </a:prstGeom>
            <a:noFill/>
            <a:ln w="9525">
              <a:solidFill>
                <a:srgbClr val="FFFFFF"/>
              </a:solidFill>
              <a:miter lim="800000"/>
              <a:headEnd/>
              <a:tailEnd/>
            </a:ln>
          </p:spPr>
        </p:pic>
        <p:sp>
          <p:nvSpPr>
            <p:cNvPr id="23562" name="Rectangle 11"/>
            <p:cNvSpPr>
              <a:spLocks noChangeArrowheads="1"/>
            </p:cNvSpPr>
            <p:nvPr/>
          </p:nvSpPr>
          <p:spPr bwMode="auto">
            <a:xfrm>
              <a:off x="4286" y="3838"/>
              <a:ext cx="356" cy="154"/>
            </a:xfrm>
            <a:prstGeom prst="rect">
              <a:avLst/>
            </a:prstGeom>
            <a:noFill/>
            <a:ln w="9525">
              <a:noFill/>
              <a:miter lim="800000"/>
              <a:headEnd/>
              <a:tailEnd/>
            </a:ln>
          </p:spPr>
          <p:txBody>
            <a:bodyPr wrap="none" anchor="ctr">
              <a:spAutoFit/>
            </a:bodyPr>
            <a:lstStyle/>
            <a:p>
              <a:pPr eaLnBrk="0" hangingPunct="0"/>
              <a:r>
                <a:rPr lang="fr-FR" sz="1000">
                  <a:latin typeface="Arial" charset="0"/>
                </a:rPr>
                <a:t>© Esa </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3394" name="Rectangle 2"/>
          <p:cNvSpPr>
            <a:spLocks noGrp="1" noRot="1" noChangeArrowheads="1"/>
          </p:cNvSpPr>
          <p:nvPr>
            <p:ph type="title"/>
          </p:nvPr>
        </p:nvSpPr>
        <p:spPr>
          <a:xfrm>
            <a:off x="0" y="476250"/>
            <a:ext cx="9144000" cy="792163"/>
          </a:xfrm>
        </p:spPr>
        <p:txBody>
          <a:bodyPr/>
          <a:lstStyle/>
          <a:p>
            <a:pPr eaLnBrk="1" hangingPunct="1">
              <a:buClr>
                <a:srgbClr val="000099"/>
              </a:buClr>
              <a:defRPr/>
            </a:pPr>
            <a:r>
              <a:rPr lang="fr-FR" sz="3200" smtClean="0">
                <a:solidFill>
                  <a:schemeClr val="tx1"/>
                </a:solidFill>
                <a:latin typeface="Arial" pitchFamily="34" charset="0"/>
                <a:cs typeface="Arial" pitchFamily="34" charset="0"/>
              </a:rPr>
              <a:t>Le GPS</a:t>
            </a:r>
            <a:endParaRPr lang="fr-FR" sz="3200" i="1" smtClean="0">
              <a:solidFill>
                <a:schemeClr val="tx1"/>
              </a:solidFill>
              <a:latin typeface="Arial" pitchFamily="34" charset="0"/>
              <a:cs typeface="Arial" pitchFamily="34" charset="0"/>
            </a:endParaRPr>
          </a:p>
        </p:txBody>
      </p:sp>
      <p:sp>
        <p:nvSpPr>
          <p:cNvPr id="443396" name="Text Box 4"/>
          <p:cNvSpPr txBox="1">
            <a:spLocks noChangeArrowheads="1"/>
          </p:cNvSpPr>
          <p:nvPr/>
        </p:nvSpPr>
        <p:spPr bwMode="auto">
          <a:xfrm>
            <a:off x="468313" y="1341438"/>
            <a:ext cx="5616575" cy="1679575"/>
          </a:xfrm>
          <a:prstGeom prst="rect">
            <a:avLst/>
          </a:prstGeom>
          <a:solidFill>
            <a:srgbClr val="C0C0C0">
              <a:alpha val="10001"/>
            </a:srgbClr>
          </a:solidFill>
          <a:ln w="9525">
            <a:noFill/>
            <a:miter lim="800000"/>
            <a:headEnd/>
            <a:tailEnd/>
          </a:ln>
          <a:effectLst/>
        </p:spPr>
        <p:txBody>
          <a:bodyPr>
            <a:spAutoFit/>
          </a:bodyPr>
          <a:lstStyle/>
          <a:p>
            <a:pPr>
              <a:spcBef>
                <a:spcPct val="50000"/>
              </a:spcBef>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Le </a:t>
            </a:r>
            <a:r>
              <a:rPr lang="fr-FR" sz="2000">
                <a:solidFill>
                  <a:srgbClr val="FFCC66"/>
                </a:solidFill>
                <a:effectLst>
                  <a:outerShdw blurRad="38100" dist="38100" dir="2700000" algn="tl">
                    <a:srgbClr val="000000"/>
                  </a:outerShdw>
                </a:effectLst>
                <a:latin typeface="Arial" pitchFamily="34" charset="0"/>
                <a:cs typeface="Arial" pitchFamily="34" charset="0"/>
              </a:rPr>
              <a:t>segment spatial</a:t>
            </a:r>
            <a:r>
              <a:rPr lang="fr-FR" sz="2000">
                <a:effectLst>
                  <a:outerShdw blurRad="38100" dist="38100" dir="2700000" algn="tl">
                    <a:srgbClr val="000000"/>
                  </a:outerShdw>
                </a:effectLst>
                <a:latin typeface="Arial" pitchFamily="34" charset="0"/>
                <a:cs typeface="Arial" pitchFamily="34" charset="0"/>
              </a:rPr>
              <a:t> : 24 satellites à 20 000 km</a:t>
            </a:r>
          </a:p>
          <a:p>
            <a:pPr lvl="1">
              <a:spcBef>
                <a:spcPct val="50000"/>
              </a:spcBef>
              <a:buClr>
                <a:srgbClr val="FFCC66"/>
              </a:buClr>
              <a:buSzPct val="70000"/>
              <a:buFont typeface="Wingdings" pitchFamily="2" charset="2"/>
              <a:buChar char="§"/>
              <a:defRPr/>
            </a:pPr>
            <a:r>
              <a:rPr lang="fr-FR" sz="2000">
                <a:effectLst>
                  <a:outerShdw blurRad="38100" dist="38100" dir="2700000" algn="tl">
                    <a:srgbClr val="000000"/>
                  </a:outerShdw>
                </a:effectLst>
                <a:latin typeface="Arial" pitchFamily="34" charset="0"/>
                <a:cs typeface="Arial" pitchFamily="34" charset="0"/>
              </a:rPr>
              <a:t> </a:t>
            </a:r>
            <a:r>
              <a:rPr lang="fr-FR">
                <a:effectLst>
                  <a:outerShdw blurRad="38100" dist="38100" dir="2700000" algn="tl">
                    <a:srgbClr val="000000"/>
                  </a:outerShdw>
                </a:effectLst>
                <a:latin typeface="Arial" pitchFamily="34" charset="0"/>
                <a:cs typeface="Arial" pitchFamily="34" charset="0"/>
              </a:rPr>
              <a:t>Révolution en 12 heures</a:t>
            </a:r>
          </a:p>
          <a:p>
            <a:pPr lvl="1">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Horloge atomique pour énergie et précision</a:t>
            </a:r>
          </a:p>
          <a:p>
            <a:pPr lvl="1">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Transmet signaux horaires et éphémérides</a:t>
            </a:r>
          </a:p>
        </p:txBody>
      </p:sp>
      <p:sp>
        <p:nvSpPr>
          <p:cNvPr id="443397" name="Text Box 5"/>
          <p:cNvSpPr txBox="1">
            <a:spLocks noChangeArrowheads="1"/>
          </p:cNvSpPr>
          <p:nvPr/>
        </p:nvSpPr>
        <p:spPr bwMode="auto">
          <a:xfrm>
            <a:off x="468313" y="3429000"/>
            <a:ext cx="5616575" cy="1222375"/>
          </a:xfrm>
          <a:prstGeom prst="rect">
            <a:avLst/>
          </a:prstGeom>
          <a:solidFill>
            <a:srgbClr val="C0C0C0">
              <a:alpha val="10001"/>
            </a:srgbClr>
          </a:solidFill>
          <a:ln w="9525">
            <a:noFill/>
            <a:miter lim="800000"/>
            <a:headEnd/>
            <a:tailEnd/>
          </a:ln>
          <a:effectLst/>
        </p:spPr>
        <p:txBody>
          <a:bodyPr>
            <a:spAutoFit/>
          </a:bodyPr>
          <a:lstStyle/>
          <a:p>
            <a:pPr>
              <a:spcBef>
                <a:spcPct val="50000"/>
              </a:spcBef>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Le </a:t>
            </a:r>
            <a:r>
              <a:rPr lang="fr-FR" sz="2000">
                <a:solidFill>
                  <a:srgbClr val="FFCC66"/>
                </a:solidFill>
                <a:effectLst>
                  <a:outerShdw blurRad="38100" dist="38100" dir="2700000" algn="tl">
                    <a:srgbClr val="000000"/>
                  </a:outerShdw>
                </a:effectLst>
                <a:latin typeface="Arial" pitchFamily="34" charset="0"/>
                <a:cs typeface="Arial" pitchFamily="34" charset="0"/>
              </a:rPr>
              <a:t>segment de contrôle</a:t>
            </a:r>
            <a:r>
              <a:rPr lang="fr-FR" sz="2000">
                <a:effectLst>
                  <a:outerShdw blurRad="38100" dist="38100" dir="2700000" algn="tl">
                    <a:srgbClr val="000000"/>
                  </a:outerShdw>
                </a:effectLst>
                <a:latin typeface="Arial" pitchFamily="34" charset="0"/>
                <a:cs typeface="Arial" pitchFamily="34" charset="0"/>
              </a:rPr>
              <a:t> : 5 stations terrestres</a:t>
            </a:r>
          </a:p>
          <a:p>
            <a:pPr lvl="1">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Suivi des satellites</a:t>
            </a:r>
          </a:p>
          <a:p>
            <a:pPr lvl="1">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Corrections des erreurs de position</a:t>
            </a:r>
          </a:p>
        </p:txBody>
      </p:sp>
      <p:sp>
        <p:nvSpPr>
          <p:cNvPr id="24582" name="Line 6"/>
          <p:cNvSpPr>
            <a:spLocks noChangeShapeType="1"/>
          </p:cNvSpPr>
          <p:nvPr/>
        </p:nvSpPr>
        <p:spPr bwMode="auto">
          <a:xfrm flipV="1">
            <a:off x="6948488" y="3717925"/>
            <a:ext cx="576262" cy="792163"/>
          </a:xfrm>
          <a:prstGeom prst="line">
            <a:avLst/>
          </a:prstGeom>
          <a:noFill/>
          <a:ln w="47625">
            <a:solidFill>
              <a:srgbClr val="FFCC66"/>
            </a:solidFill>
            <a:round/>
            <a:headEnd/>
            <a:tailEnd type="triangle" w="med" len="med"/>
          </a:ln>
        </p:spPr>
        <p:txBody>
          <a:bodyPr wrap="none"/>
          <a:lstStyle/>
          <a:p>
            <a:endParaRPr lang="en-US">
              <a:latin typeface="Arial" pitchFamily="34" charset="0"/>
              <a:cs typeface="Arial" pitchFamily="34" charset="0"/>
            </a:endParaRPr>
          </a:p>
        </p:txBody>
      </p:sp>
      <p:sp>
        <p:nvSpPr>
          <p:cNvPr id="443400" name="Text Box 8"/>
          <p:cNvSpPr txBox="1">
            <a:spLocks noChangeArrowheads="1"/>
          </p:cNvSpPr>
          <p:nvPr/>
        </p:nvSpPr>
        <p:spPr bwMode="auto">
          <a:xfrm>
            <a:off x="468313" y="5084763"/>
            <a:ext cx="5616575" cy="1222375"/>
          </a:xfrm>
          <a:prstGeom prst="rect">
            <a:avLst/>
          </a:prstGeom>
          <a:solidFill>
            <a:srgbClr val="C0C0C0">
              <a:alpha val="10001"/>
            </a:srgbClr>
          </a:solidFill>
          <a:ln w="0">
            <a:noFill/>
            <a:miter lim="800000"/>
            <a:headEnd/>
            <a:tailEnd/>
          </a:ln>
          <a:effectLst/>
        </p:spPr>
        <p:txBody>
          <a:bodyPr>
            <a:spAutoFit/>
          </a:bodyPr>
          <a:lstStyle/>
          <a:p>
            <a:pPr>
              <a:spcBef>
                <a:spcPct val="50000"/>
              </a:spcBef>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Le </a:t>
            </a:r>
            <a:r>
              <a:rPr lang="fr-FR" sz="2000">
                <a:solidFill>
                  <a:srgbClr val="FFCC66"/>
                </a:solidFill>
                <a:effectLst>
                  <a:outerShdw blurRad="38100" dist="38100" dir="2700000" algn="tl">
                    <a:srgbClr val="000000"/>
                  </a:outerShdw>
                </a:effectLst>
                <a:latin typeface="Arial" pitchFamily="34" charset="0"/>
                <a:cs typeface="Arial" pitchFamily="34" charset="0"/>
              </a:rPr>
              <a:t>segment utilisateur</a:t>
            </a:r>
            <a:r>
              <a:rPr lang="fr-FR" sz="2000">
                <a:effectLst>
                  <a:outerShdw blurRad="38100" dist="38100" dir="2700000" algn="tl">
                    <a:srgbClr val="000000"/>
                  </a:outerShdw>
                </a:effectLst>
                <a:latin typeface="Arial" pitchFamily="34" charset="0"/>
                <a:cs typeface="Arial" pitchFamily="34" charset="0"/>
              </a:rPr>
              <a:t> : récepteurs GPS</a:t>
            </a:r>
          </a:p>
          <a:p>
            <a:pPr lvl="1">
              <a:spcBef>
                <a:spcPct val="50000"/>
              </a:spcBef>
              <a:buClr>
                <a:srgbClr val="FFCC66"/>
              </a:buClr>
              <a:buSzPct val="70000"/>
              <a:buFont typeface="Wingdings" pitchFamily="2" charset="2"/>
              <a:buChar char="§"/>
              <a:defRPr/>
            </a:pPr>
            <a:r>
              <a:rPr lang="fr-FR" b="1">
                <a:effectLst>
                  <a:outerShdw blurRad="38100" dist="38100" dir="2700000" algn="tl">
                    <a:srgbClr val="000000"/>
                  </a:outerShdw>
                </a:effectLst>
                <a:latin typeface="Arial" pitchFamily="34" charset="0"/>
                <a:cs typeface="Arial" pitchFamily="34" charset="0"/>
              </a:rPr>
              <a:t> </a:t>
            </a:r>
            <a:r>
              <a:rPr lang="fr-FR">
                <a:effectLst>
                  <a:outerShdw blurRad="38100" dist="38100" dir="2700000" algn="tl">
                    <a:srgbClr val="000000"/>
                  </a:outerShdw>
                </a:effectLst>
                <a:latin typeface="Arial" pitchFamily="34" charset="0"/>
                <a:cs typeface="Arial" pitchFamily="34" charset="0"/>
              </a:rPr>
              <a:t>Mesure de la distance récepteur – satellite</a:t>
            </a:r>
          </a:p>
          <a:p>
            <a:pPr lvl="1">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Calcul de la position utilisateur</a:t>
            </a:r>
          </a:p>
        </p:txBody>
      </p:sp>
      <p:pic>
        <p:nvPicPr>
          <p:cNvPr id="24584" name="Picture 9" descr="The image “http://www.thesportsauthority.com/graphics/product_images/p100959reg.jpg” cannot be displayed, because it contains errors."/>
          <p:cNvPicPr>
            <a:picLocks noChangeAspect="1" noChangeArrowheads="1"/>
          </p:cNvPicPr>
          <p:nvPr/>
        </p:nvPicPr>
        <p:blipFill>
          <a:blip r:embed="rId3" cstate="print"/>
          <a:srcRect/>
          <a:stretch>
            <a:fillRect/>
          </a:stretch>
        </p:blipFill>
        <p:spPr bwMode="auto">
          <a:xfrm>
            <a:off x="8350250" y="4759325"/>
            <a:ext cx="685800" cy="685800"/>
          </a:xfrm>
          <a:prstGeom prst="rect">
            <a:avLst/>
          </a:prstGeom>
          <a:noFill/>
          <a:ln w="0">
            <a:noFill/>
            <a:miter lim="800000"/>
            <a:headEnd/>
            <a:tailEnd/>
          </a:ln>
        </p:spPr>
      </p:pic>
      <p:sp>
        <p:nvSpPr>
          <p:cNvPr id="24585" name="Line 10"/>
          <p:cNvSpPr>
            <a:spLocks noChangeShapeType="1"/>
          </p:cNvSpPr>
          <p:nvPr/>
        </p:nvSpPr>
        <p:spPr bwMode="auto">
          <a:xfrm>
            <a:off x="8027988" y="3717925"/>
            <a:ext cx="215900" cy="360363"/>
          </a:xfrm>
          <a:prstGeom prst="line">
            <a:avLst/>
          </a:prstGeom>
          <a:noFill/>
          <a:ln w="0">
            <a:solidFill>
              <a:srgbClr val="FFCC66"/>
            </a:solidFill>
            <a:round/>
            <a:headEnd/>
            <a:tailEnd type="triangle" w="med" len="med"/>
          </a:ln>
        </p:spPr>
        <p:txBody>
          <a:bodyPr wrap="none"/>
          <a:lstStyle/>
          <a:p>
            <a:endParaRPr lang="en-US">
              <a:latin typeface="Arial" pitchFamily="34" charset="0"/>
              <a:cs typeface="Arial" pitchFamily="34" charset="0"/>
            </a:endParaRPr>
          </a:p>
        </p:txBody>
      </p:sp>
      <p:pic>
        <p:nvPicPr>
          <p:cNvPr id="24586" name="Picture 12" descr="The image “http://www.thesportsauthority.com/graphics/product_images/p100959reg.jpg” cannot be displayed, because it contains errors."/>
          <p:cNvPicPr>
            <a:picLocks noChangeAspect="1" noChangeArrowheads="1"/>
          </p:cNvPicPr>
          <p:nvPr/>
        </p:nvPicPr>
        <p:blipFill>
          <a:blip r:embed="rId3" cstate="print"/>
          <a:srcRect/>
          <a:stretch>
            <a:fillRect/>
          </a:stretch>
        </p:blipFill>
        <p:spPr bwMode="auto">
          <a:xfrm>
            <a:off x="8350250" y="3789363"/>
            <a:ext cx="685800" cy="685800"/>
          </a:xfrm>
          <a:prstGeom prst="rect">
            <a:avLst/>
          </a:prstGeom>
          <a:noFill/>
          <a:ln w="0">
            <a:noFill/>
            <a:miter lim="800000"/>
            <a:headEnd/>
            <a:tailEnd/>
          </a:ln>
        </p:spPr>
      </p:pic>
      <p:pic>
        <p:nvPicPr>
          <p:cNvPr id="24587" name="Picture 13" descr="gpscont"/>
          <p:cNvPicPr>
            <a:picLocks noChangeAspect="1" noChangeArrowheads="1"/>
          </p:cNvPicPr>
          <p:nvPr/>
        </p:nvPicPr>
        <p:blipFill>
          <a:blip r:embed="rId4" cstate="print"/>
          <a:srcRect/>
          <a:stretch>
            <a:fillRect/>
          </a:stretch>
        </p:blipFill>
        <p:spPr bwMode="auto">
          <a:xfrm>
            <a:off x="6227763" y="4581525"/>
            <a:ext cx="1800225" cy="855663"/>
          </a:xfrm>
          <a:prstGeom prst="rect">
            <a:avLst/>
          </a:prstGeom>
          <a:noFill/>
          <a:ln w="9525">
            <a:noFill/>
            <a:miter lim="800000"/>
            <a:headEnd/>
            <a:tailEnd/>
          </a:ln>
        </p:spPr>
      </p:pic>
      <p:pic>
        <p:nvPicPr>
          <p:cNvPr id="24588" name="Picture 16" descr="orbites"/>
          <p:cNvPicPr>
            <a:picLocks noChangeAspect="1" noChangeArrowheads="1"/>
          </p:cNvPicPr>
          <p:nvPr/>
        </p:nvPicPr>
        <p:blipFill>
          <a:blip r:embed="rId5" cstate="print"/>
          <a:srcRect/>
          <a:stretch>
            <a:fillRect/>
          </a:stretch>
        </p:blipFill>
        <p:spPr bwMode="auto">
          <a:xfrm>
            <a:off x="7019925" y="2133600"/>
            <a:ext cx="1439863" cy="1414463"/>
          </a:xfrm>
          <a:prstGeom prst="rect">
            <a:avLst/>
          </a:prstGeom>
          <a:noFill/>
          <a:ln w="9525">
            <a:noFill/>
            <a:miter lim="800000"/>
            <a:headEnd/>
            <a:tailEnd/>
          </a:ln>
        </p:spPr>
      </p:pic>
      <p:sp>
        <p:nvSpPr>
          <p:cNvPr id="24589" name="Line 17"/>
          <p:cNvSpPr>
            <a:spLocks noChangeShapeType="1"/>
          </p:cNvSpPr>
          <p:nvPr/>
        </p:nvSpPr>
        <p:spPr bwMode="auto">
          <a:xfrm>
            <a:off x="7740650" y="3717925"/>
            <a:ext cx="576263" cy="936625"/>
          </a:xfrm>
          <a:prstGeom prst="line">
            <a:avLst/>
          </a:prstGeom>
          <a:noFill/>
          <a:ln w="0">
            <a:solidFill>
              <a:srgbClr val="FFCC66"/>
            </a:solidFill>
            <a:round/>
            <a:headEnd/>
            <a:tailEnd type="triangle" w="med" len="med"/>
          </a:ln>
        </p:spPr>
        <p:txBody>
          <a:bodyPr wrap="none"/>
          <a:lstStyle/>
          <a:p>
            <a:endParaRPr lang="en-US">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5442"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Le GPS</a:t>
            </a:r>
            <a:endParaRPr lang="fr-FR" sz="3200" i="1" smtClean="0">
              <a:solidFill>
                <a:schemeClr val="tx1"/>
              </a:solidFill>
              <a:latin typeface="Arial" pitchFamily="34" charset="0"/>
              <a:cs typeface="Arial" pitchFamily="34" charset="0"/>
            </a:endParaRPr>
          </a:p>
        </p:txBody>
      </p:sp>
      <p:sp>
        <p:nvSpPr>
          <p:cNvPr id="445444" name="Text Box 4"/>
          <p:cNvSpPr txBox="1">
            <a:spLocks noChangeArrowheads="1"/>
          </p:cNvSpPr>
          <p:nvPr/>
        </p:nvSpPr>
        <p:spPr bwMode="auto">
          <a:xfrm>
            <a:off x="539750" y="1484313"/>
            <a:ext cx="7920038" cy="2530475"/>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La </a:t>
            </a:r>
            <a:r>
              <a:rPr lang="fr-FR" sz="2000">
                <a:solidFill>
                  <a:srgbClr val="FFCC66"/>
                </a:solidFill>
                <a:effectLst>
                  <a:outerShdw blurRad="38100" dist="38100" dir="2700000" algn="tl">
                    <a:srgbClr val="000000"/>
                  </a:outerShdw>
                </a:effectLst>
                <a:latin typeface="Arial" pitchFamily="34" charset="0"/>
                <a:cs typeface="Arial" pitchFamily="34" charset="0"/>
              </a:rPr>
              <a:t>précision</a:t>
            </a:r>
            <a:r>
              <a:rPr lang="fr-FR" sz="2000">
                <a:effectLst>
                  <a:outerShdw blurRad="38100" dist="38100" dir="2700000" algn="tl">
                    <a:srgbClr val="000000"/>
                  </a:outerShdw>
                </a:effectLst>
                <a:latin typeface="Arial" pitchFamily="34" charset="0"/>
                <a:cs typeface="Arial" pitchFamily="34" charset="0"/>
              </a:rPr>
              <a:t> du GPS atteint maintenant 3 m avec des récepteurs grand public, ce qui est suffisant pour de nombreuses applications scientifiques</a:t>
            </a:r>
          </a:p>
          <a:p>
            <a:pPr eaLnBrk="0" hangingPunct="0">
              <a:spcBef>
                <a:spcPct val="50000"/>
              </a:spcBef>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Les coordonnées sont exprimées dans un </a:t>
            </a:r>
            <a:r>
              <a:rPr lang="fr-FR" sz="2000" i="1">
                <a:effectLst>
                  <a:outerShdw blurRad="38100" dist="38100" dir="2700000" algn="tl">
                    <a:srgbClr val="000000"/>
                  </a:outerShdw>
                </a:effectLst>
                <a:latin typeface="Arial" pitchFamily="34" charset="0"/>
                <a:cs typeface="Arial" pitchFamily="34" charset="0"/>
              </a:rPr>
              <a:t>datum</a:t>
            </a:r>
            <a:r>
              <a:rPr lang="fr-FR" sz="2000">
                <a:effectLst>
                  <a:outerShdw blurRad="38100" dist="38100" dir="2700000" algn="tl">
                    <a:srgbClr val="000000"/>
                  </a:outerShdw>
                </a:effectLst>
                <a:latin typeface="Arial" pitchFamily="34" charset="0"/>
                <a:cs typeface="Arial" pitchFamily="34" charset="0"/>
              </a:rPr>
              <a:t> choisi par l’utilisateur du récepteur</a:t>
            </a:r>
          </a:p>
          <a:p>
            <a:pPr eaLnBrk="0" hangingPunct="0">
              <a:spcBef>
                <a:spcPct val="50000"/>
              </a:spcBef>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Des mesures en </a:t>
            </a:r>
            <a:r>
              <a:rPr lang="fr-FR" sz="2000">
                <a:solidFill>
                  <a:srgbClr val="FFCC66"/>
                </a:solidFill>
                <a:effectLst>
                  <a:outerShdw blurRad="38100" dist="38100" dir="2700000" algn="tl">
                    <a:srgbClr val="000000"/>
                  </a:outerShdw>
                </a:effectLst>
                <a:latin typeface="Arial" pitchFamily="34" charset="0"/>
                <a:cs typeface="Arial" pitchFamily="34" charset="0"/>
              </a:rPr>
              <a:t>différentiel</a:t>
            </a:r>
            <a:r>
              <a:rPr lang="fr-FR" sz="2000">
                <a:effectLst>
                  <a:outerShdw blurRad="38100" dist="38100" dir="2700000" algn="tl">
                    <a:srgbClr val="000000"/>
                  </a:outerShdw>
                </a:effectLst>
                <a:latin typeface="Arial" pitchFamily="34" charset="0"/>
                <a:cs typeface="Arial" pitchFamily="34" charset="0"/>
              </a:rPr>
              <a:t> permettent d’obtenir des précisions millimétriques</a:t>
            </a:r>
            <a:endParaRPr lang="en-US" sz="2000">
              <a:effectLst>
                <a:outerShdw blurRad="38100" dist="38100" dir="2700000" algn="tl">
                  <a:srgbClr val="000000"/>
                </a:outerShdw>
              </a:effectLst>
              <a:latin typeface="Arial" pitchFamily="34" charset="0"/>
              <a:cs typeface="Arial" pitchFamily="34" charset="0"/>
            </a:endParaRPr>
          </a:p>
        </p:txBody>
      </p:sp>
      <p:graphicFrame>
        <p:nvGraphicFramePr>
          <p:cNvPr id="445481" name="Group 41"/>
          <p:cNvGraphicFramePr>
            <a:graphicFrameLocks noGrp="1"/>
          </p:cNvGraphicFramePr>
          <p:nvPr/>
        </p:nvGraphicFramePr>
        <p:xfrm>
          <a:off x="3492500" y="4322763"/>
          <a:ext cx="4897438" cy="2208213"/>
        </p:xfrm>
        <a:graphic>
          <a:graphicData uri="http://schemas.openxmlformats.org/drawingml/2006/table">
            <a:tbl>
              <a:tblPr/>
              <a:tblGrid>
                <a:gridCol w="1657350"/>
                <a:gridCol w="3240088"/>
              </a:tblGrid>
              <a:tr h="249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Ephémérides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Jusqu'à 10 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Ionosphère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 0 à 50 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Troposphère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De 2 à 30 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Erreur d’horloge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 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Récepteur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 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Multi trajet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Dépend de la configuration du terrain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Bruit des mesures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fr-CA"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1% de la longueur d’onde </a:t>
                      </a:r>
                      <a:r>
                        <a:rPr kumimoji="0" lang="fr-FR" sz="1200" b="0" i="0" u="none" strike="noStrike" cap="none" normalizeH="0" baseline="0" smtClean="0">
                          <a:ln>
                            <a:noFill/>
                          </a:ln>
                          <a:solidFill>
                            <a:schemeClr val="tx1"/>
                          </a:solidFill>
                          <a:effectLst>
                            <a:outerShdw blurRad="38100" dist="38100" dir="2700000" algn="tl">
                              <a:srgbClr val="000000"/>
                            </a:outerShdw>
                          </a:effectLst>
                          <a:latin typeface="Tahoma" pitchFamily="34" charset="0"/>
                          <a:cs typeface="Arial" charset="0"/>
                        </a:rPr>
                        <a:t>code C/A : de 1 à 3 m code P : de 1 à 2 mm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5471" name="Text Box 31"/>
          <p:cNvSpPr txBox="1">
            <a:spLocks noChangeArrowheads="1"/>
          </p:cNvSpPr>
          <p:nvPr/>
        </p:nvSpPr>
        <p:spPr bwMode="auto">
          <a:xfrm>
            <a:off x="539750" y="5013325"/>
            <a:ext cx="2376488" cy="581025"/>
          </a:xfrm>
          <a:prstGeom prst="rect">
            <a:avLst/>
          </a:prstGeom>
          <a:noFill/>
          <a:ln w="9525">
            <a:noFill/>
            <a:miter lim="800000"/>
            <a:headEnd/>
            <a:tailEnd/>
          </a:ln>
          <a:effectLst/>
        </p:spPr>
        <p:txBody>
          <a:bodyPr>
            <a:spAutoFit/>
          </a:bodyPr>
          <a:lstStyle/>
          <a:p>
            <a:pPr eaLnBrk="0" hangingPunct="0">
              <a:spcBef>
                <a:spcPct val="50000"/>
              </a:spcBef>
              <a:defRPr/>
            </a:pPr>
            <a:r>
              <a:rPr lang="fr-FR" sz="1600">
                <a:effectLst>
                  <a:outerShdw blurRad="38100" dist="38100" dir="2700000" algn="tl">
                    <a:srgbClr val="000000"/>
                  </a:outerShdw>
                </a:effectLst>
                <a:latin typeface="Arial" pitchFamily="34" charset="0"/>
                <a:cs typeface="Arial" pitchFamily="34" charset="0"/>
              </a:rPr>
              <a:t>Perturbations affectant les mesures GPS :</a:t>
            </a:r>
            <a:endParaRPr lang="en-US" sz="1600">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7490"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Le GPS Galileo</a:t>
            </a:r>
            <a:endParaRPr lang="fr-FR" sz="3200" i="1" smtClean="0">
              <a:solidFill>
                <a:schemeClr val="tx1"/>
              </a:solidFill>
              <a:latin typeface="Arial" pitchFamily="34" charset="0"/>
              <a:cs typeface="Arial" pitchFamily="34" charset="0"/>
            </a:endParaRPr>
          </a:p>
        </p:txBody>
      </p:sp>
      <p:pic>
        <p:nvPicPr>
          <p:cNvPr id="26628" name="Picture 4"/>
          <p:cNvPicPr>
            <a:picLocks noChangeAspect="1" noChangeArrowheads="1"/>
          </p:cNvPicPr>
          <p:nvPr/>
        </p:nvPicPr>
        <p:blipFill>
          <a:blip r:embed="rId3" cstate="print">
            <a:lum bright="12000"/>
          </a:blip>
          <a:srcRect/>
          <a:stretch>
            <a:fillRect/>
          </a:stretch>
        </p:blipFill>
        <p:spPr bwMode="auto">
          <a:xfrm>
            <a:off x="6588125" y="3363913"/>
            <a:ext cx="2411413" cy="2370137"/>
          </a:xfrm>
          <a:prstGeom prst="rect">
            <a:avLst/>
          </a:prstGeom>
          <a:noFill/>
          <a:ln w="9525">
            <a:noFill/>
            <a:miter lim="800000"/>
            <a:headEnd/>
            <a:tailEnd/>
          </a:ln>
        </p:spPr>
      </p:pic>
      <p:sp>
        <p:nvSpPr>
          <p:cNvPr id="447493" name="Text Box 5"/>
          <p:cNvSpPr txBox="1">
            <a:spLocks noChangeArrowheads="1"/>
          </p:cNvSpPr>
          <p:nvPr/>
        </p:nvSpPr>
        <p:spPr bwMode="auto">
          <a:xfrm>
            <a:off x="539750" y="2020888"/>
            <a:ext cx="7488238" cy="1192212"/>
          </a:xfrm>
          <a:prstGeom prst="rect">
            <a:avLst/>
          </a:prstGeom>
          <a:solidFill>
            <a:srgbClr val="C0C0C0">
              <a:alpha val="10001"/>
            </a:srgbClr>
          </a:solidFill>
          <a:ln w="9525">
            <a:noFill/>
            <a:miter lim="800000"/>
            <a:headEnd/>
            <a:tailEnd/>
          </a:ln>
          <a:effectLst/>
        </p:spPr>
        <p:txBody>
          <a:bodyPr>
            <a:spAutoFit/>
          </a:bodyPr>
          <a:lstStyle/>
          <a:p>
            <a:pPr>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Problème de la couverture satellite du GPS (3 satellites nécessaires)</a:t>
            </a:r>
          </a:p>
          <a:p>
            <a:pPr>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Problème d’accès en cas de crise</a:t>
            </a:r>
          </a:p>
          <a:p>
            <a:pPr>
              <a:spcBef>
                <a:spcPct val="5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pitchFamily="34" charset="0"/>
                <a:cs typeface="Arial" pitchFamily="34" charset="0"/>
              </a:rPr>
              <a:t> Indépendance de l’Europe (emploi, recherche)</a:t>
            </a:r>
          </a:p>
        </p:txBody>
      </p:sp>
      <p:sp>
        <p:nvSpPr>
          <p:cNvPr id="447494" name="Text Box 6"/>
          <p:cNvSpPr txBox="1">
            <a:spLocks noChangeArrowheads="1"/>
          </p:cNvSpPr>
          <p:nvPr/>
        </p:nvSpPr>
        <p:spPr bwMode="auto">
          <a:xfrm>
            <a:off x="539750" y="4141788"/>
            <a:ext cx="5832475" cy="2169825"/>
          </a:xfrm>
          <a:prstGeom prst="rect">
            <a:avLst/>
          </a:prstGeom>
          <a:solidFill>
            <a:srgbClr val="C0C0C0">
              <a:alpha val="10001"/>
            </a:srgbClr>
          </a:solidFill>
          <a:ln w="9525">
            <a:noFill/>
            <a:miter lim="800000"/>
            <a:headEnd/>
            <a:tailEnd/>
          </a:ln>
          <a:effectLst/>
        </p:spPr>
        <p:txBody>
          <a:bodyPr>
            <a:spAutoFit/>
          </a:bodyPr>
          <a:lstStyle/>
          <a:p>
            <a:pPr>
              <a:spcBef>
                <a:spcPct val="50000"/>
              </a:spcBef>
              <a:buClr>
                <a:srgbClr val="FFCC66"/>
              </a:buClr>
              <a:buSzPct val="70000"/>
              <a:buFont typeface="Wingdings" pitchFamily="2" charset="2"/>
              <a:buChar char="§"/>
              <a:defRPr/>
            </a:pPr>
            <a:r>
              <a:rPr lang="fr-FR" dirty="0">
                <a:effectLst>
                  <a:outerShdw blurRad="38100" dist="38100" dir="2700000" algn="tl">
                    <a:srgbClr val="000000"/>
                  </a:outerShdw>
                </a:effectLst>
                <a:latin typeface="Arial" pitchFamily="34" charset="0"/>
                <a:cs typeface="Arial" pitchFamily="34" charset="0"/>
              </a:rPr>
              <a:t> 30 satellites dont 3 de </a:t>
            </a:r>
            <a:r>
              <a:rPr lang="fr-FR" dirty="0" smtClean="0">
                <a:effectLst>
                  <a:outerShdw blurRad="38100" dist="38100" dir="2700000" algn="tl">
                    <a:srgbClr val="000000"/>
                  </a:outerShdw>
                </a:effectLst>
                <a:latin typeface="Arial" pitchFamily="34" charset="0"/>
                <a:cs typeface="Arial" pitchFamily="34" charset="0"/>
              </a:rPr>
              <a:t>secours (échéance 2020)</a:t>
            </a:r>
            <a:endParaRPr lang="fr-FR" dirty="0">
              <a:effectLst>
                <a:outerShdw blurRad="38100" dist="38100" dir="2700000" algn="tl">
                  <a:srgbClr val="000000"/>
                </a:outerShdw>
              </a:effectLst>
              <a:latin typeface="Arial" pitchFamily="34" charset="0"/>
              <a:cs typeface="Arial" pitchFamily="34" charset="0"/>
            </a:endParaRPr>
          </a:p>
          <a:p>
            <a:pPr>
              <a:spcBef>
                <a:spcPct val="50000"/>
              </a:spcBef>
              <a:buClr>
                <a:srgbClr val="FFCC66"/>
              </a:buClr>
              <a:buSzPct val="70000"/>
              <a:buFont typeface="Wingdings" pitchFamily="2" charset="2"/>
              <a:buChar char="§"/>
              <a:defRPr/>
            </a:pPr>
            <a:r>
              <a:rPr lang="fr-FR" dirty="0">
                <a:effectLst>
                  <a:outerShdw blurRad="38100" dist="38100" dir="2700000" algn="tl">
                    <a:srgbClr val="000000"/>
                  </a:outerShdw>
                </a:effectLst>
                <a:latin typeface="Arial" pitchFamily="34" charset="0"/>
                <a:cs typeface="Arial" pitchFamily="34" charset="0"/>
              </a:rPr>
              <a:t> 2 centres de contrôles Galileo en </a:t>
            </a:r>
            <a:r>
              <a:rPr lang="fr-FR" dirty="0" smtClean="0">
                <a:effectLst>
                  <a:outerShdw blurRad="38100" dist="38100" dir="2700000" algn="tl">
                    <a:srgbClr val="000000"/>
                  </a:outerShdw>
                </a:effectLst>
                <a:latin typeface="Arial" pitchFamily="34" charset="0"/>
                <a:cs typeface="Arial" pitchFamily="34" charset="0"/>
              </a:rPr>
              <a:t>Europe (Toulouse, Darmstadt)</a:t>
            </a:r>
            <a:endParaRPr lang="fr-FR" dirty="0">
              <a:effectLst>
                <a:outerShdw blurRad="38100" dist="38100" dir="2700000" algn="tl">
                  <a:srgbClr val="000000"/>
                </a:outerShdw>
              </a:effectLst>
              <a:latin typeface="Arial" pitchFamily="34" charset="0"/>
              <a:cs typeface="Arial" pitchFamily="34" charset="0"/>
            </a:endParaRPr>
          </a:p>
          <a:p>
            <a:pPr>
              <a:spcBef>
                <a:spcPct val="50000"/>
              </a:spcBef>
              <a:buClr>
                <a:srgbClr val="FFCC66"/>
              </a:buClr>
              <a:buSzPct val="70000"/>
              <a:buFont typeface="Wingdings" pitchFamily="2" charset="2"/>
              <a:buChar char="§"/>
              <a:defRPr/>
            </a:pPr>
            <a:r>
              <a:rPr lang="fr-FR" dirty="0">
                <a:effectLst>
                  <a:outerShdw blurRad="38100" dist="38100" dir="2700000" algn="tl">
                    <a:srgbClr val="000000"/>
                  </a:outerShdw>
                </a:effectLst>
                <a:latin typeface="Arial" pitchFamily="34" charset="0"/>
                <a:cs typeface="Arial" pitchFamily="34" charset="0"/>
              </a:rPr>
              <a:t> 20 stations de télémesures réparties sur la Terre</a:t>
            </a:r>
          </a:p>
          <a:p>
            <a:pPr>
              <a:spcBef>
                <a:spcPct val="50000"/>
              </a:spcBef>
              <a:buClr>
                <a:srgbClr val="FFCC66"/>
              </a:buClr>
              <a:buSzPct val="70000"/>
              <a:buFont typeface="Wingdings" pitchFamily="2" charset="2"/>
              <a:buChar char="§"/>
              <a:defRPr/>
            </a:pPr>
            <a:r>
              <a:rPr lang="fr-FR" dirty="0">
                <a:effectLst>
                  <a:outerShdw blurRad="38100" dist="38100" dir="2700000" algn="tl">
                    <a:srgbClr val="000000"/>
                  </a:outerShdw>
                </a:effectLst>
                <a:latin typeface="Arial" pitchFamily="34" charset="0"/>
                <a:cs typeface="Arial" pitchFamily="34" charset="0"/>
              </a:rPr>
              <a:t> L’utilisateur est en mesure de recevoir des données d’au moins deux satellites à tout instant</a:t>
            </a:r>
          </a:p>
        </p:txBody>
      </p:sp>
      <p:sp>
        <p:nvSpPr>
          <p:cNvPr id="447495" name="Text Box 7"/>
          <p:cNvSpPr txBox="1">
            <a:spLocks noChangeArrowheads="1"/>
          </p:cNvSpPr>
          <p:nvPr/>
        </p:nvSpPr>
        <p:spPr bwMode="auto">
          <a:xfrm>
            <a:off x="539750" y="1447800"/>
            <a:ext cx="4464050" cy="396875"/>
          </a:xfrm>
          <a:prstGeom prst="rect">
            <a:avLst/>
          </a:prstGeom>
          <a:noFill/>
          <a:ln w="9525" algn="ctr">
            <a:noFill/>
            <a:miter lim="800000"/>
            <a:headEnd/>
            <a:tailEnd/>
          </a:ln>
          <a:effectLst/>
        </p:spPr>
        <p:txBody>
          <a:bodyPr>
            <a:spAutoFit/>
          </a:bodyPr>
          <a:lstStyle/>
          <a:p>
            <a:pPr>
              <a:spcBef>
                <a:spcPct val="50000"/>
              </a:spcBef>
              <a:buClr>
                <a:schemeClr val="folHlink"/>
              </a:buClr>
              <a:buFont typeface="Wingdings" pitchFamily="2" charset="2"/>
              <a:buNone/>
              <a:defRPr/>
            </a:pPr>
            <a:r>
              <a:rPr lang="fr-FR" sz="2000">
                <a:solidFill>
                  <a:srgbClr val="FFCC66"/>
                </a:solidFill>
                <a:effectLst>
                  <a:outerShdw blurRad="38100" dist="38100" dir="2700000" algn="tl">
                    <a:srgbClr val="000000"/>
                  </a:outerShdw>
                </a:effectLst>
                <a:latin typeface="Arial" pitchFamily="34" charset="0"/>
                <a:cs typeface="Arial" pitchFamily="34" charset="0"/>
              </a:rPr>
              <a:t>Pourquoi un GPS européen :</a:t>
            </a:r>
            <a:endParaRPr lang="fr-FR" sz="2000">
              <a:solidFill>
                <a:srgbClr val="FFCC66"/>
              </a:solidFill>
              <a:latin typeface="Arial" pitchFamily="34" charset="0"/>
              <a:cs typeface="Arial" pitchFamily="34" charset="0"/>
            </a:endParaRPr>
          </a:p>
        </p:txBody>
      </p:sp>
      <p:sp>
        <p:nvSpPr>
          <p:cNvPr id="447496" name="Text Box 8"/>
          <p:cNvSpPr txBox="1">
            <a:spLocks noChangeArrowheads="1"/>
          </p:cNvSpPr>
          <p:nvPr/>
        </p:nvSpPr>
        <p:spPr bwMode="auto">
          <a:xfrm>
            <a:off x="539750" y="3608388"/>
            <a:ext cx="5976938" cy="396875"/>
          </a:xfrm>
          <a:prstGeom prst="rect">
            <a:avLst/>
          </a:prstGeom>
          <a:noFill/>
          <a:ln w="9525" algn="ctr">
            <a:noFill/>
            <a:miter lim="800000"/>
            <a:headEnd/>
            <a:tailEnd/>
          </a:ln>
          <a:effectLst/>
        </p:spPr>
        <p:txBody>
          <a:bodyPr>
            <a:spAutoFit/>
          </a:bodyPr>
          <a:lstStyle/>
          <a:p>
            <a:pPr>
              <a:spcBef>
                <a:spcPct val="50000"/>
              </a:spcBef>
              <a:buClr>
                <a:schemeClr val="folHlink"/>
              </a:buClr>
              <a:buFont typeface="Wingdings" pitchFamily="2" charset="2"/>
              <a:buNone/>
              <a:defRPr/>
            </a:pPr>
            <a:r>
              <a:rPr lang="fr-FR" sz="2000">
                <a:solidFill>
                  <a:srgbClr val="FFCC66"/>
                </a:solidFill>
                <a:effectLst>
                  <a:outerShdw blurRad="38100" dist="38100" dir="2700000" algn="tl">
                    <a:srgbClr val="000000"/>
                  </a:outerShdw>
                </a:effectLst>
                <a:latin typeface="Arial" pitchFamily="34" charset="0"/>
                <a:cs typeface="Arial" pitchFamily="34" charset="0"/>
              </a:rPr>
              <a:t>Structure générale de Galileo (définie en 2006) :</a:t>
            </a:r>
            <a:endParaRPr lang="fr-FR" sz="2000">
              <a:solidFill>
                <a:srgbClr val="FFCC6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9538"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 Le GPS Galileo</a:t>
            </a:r>
            <a:endParaRPr lang="fr-FR" sz="3200" i="1" smtClean="0">
              <a:solidFill>
                <a:schemeClr val="tx1"/>
              </a:solidFill>
              <a:latin typeface="Arial" pitchFamily="34" charset="0"/>
              <a:cs typeface="Arial" pitchFamily="34" charset="0"/>
            </a:endParaRPr>
          </a:p>
        </p:txBody>
      </p:sp>
      <p:sp>
        <p:nvSpPr>
          <p:cNvPr id="449540" name="Text Box 4"/>
          <p:cNvSpPr txBox="1">
            <a:spLocks noChangeArrowheads="1"/>
          </p:cNvSpPr>
          <p:nvPr/>
        </p:nvSpPr>
        <p:spPr bwMode="auto">
          <a:xfrm>
            <a:off x="539750" y="1772816"/>
            <a:ext cx="7848600" cy="1466850"/>
          </a:xfrm>
          <a:prstGeom prst="rect">
            <a:avLst/>
          </a:prstGeom>
          <a:solidFill>
            <a:srgbClr val="C0C0C0">
              <a:alpha val="10001"/>
            </a:srgbClr>
          </a:solidFill>
          <a:ln w="9525">
            <a:noFill/>
            <a:miter lim="800000"/>
            <a:headEnd/>
            <a:tailEnd/>
          </a:ln>
          <a:effectLst/>
        </p:spPr>
        <p:txBody>
          <a:bodyPr>
            <a:spAutoFit/>
          </a:bodyPr>
          <a:lstStyle/>
          <a:p>
            <a:pPr>
              <a:spcBef>
                <a:spcPct val="50000"/>
              </a:spcBef>
              <a:buClr>
                <a:srgbClr val="FFCC66"/>
              </a:buClr>
              <a:buSzPct val="70000"/>
              <a:buFont typeface="Wingdings" pitchFamily="2" charset="2"/>
              <a:buChar char="§"/>
              <a:defRPr/>
            </a:pPr>
            <a:r>
              <a:rPr lang="fr-FR" dirty="0">
                <a:effectLst>
                  <a:outerShdw blurRad="38100" dist="38100" dir="2700000" algn="tl">
                    <a:srgbClr val="000000"/>
                  </a:outerShdw>
                </a:effectLst>
                <a:latin typeface="Arial" pitchFamily="34" charset="0"/>
                <a:cs typeface="Arial" pitchFamily="34" charset="0"/>
              </a:rPr>
              <a:t> Problème de financement (pas d’engouement du privé)</a:t>
            </a:r>
          </a:p>
          <a:p>
            <a:pPr>
              <a:spcBef>
                <a:spcPct val="50000"/>
              </a:spcBef>
              <a:buClr>
                <a:srgbClr val="FFCC66"/>
              </a:buClr>
              <a:buSzPct val="70000"/>
              <a:buFont typeface="Wingdings" pitchFamily="2" charset="2"/>
              <a:buChar char="§"/>
              <a:defRPr/>
            </a:pPr>
            <a:r>
              <a:rPr lang="fr-FR" dirty="0">
                <a:effectLst>
                  <a:outerShdw blurRad="38100" dist="38100" dir="2700000" algn="tl">
                    <a:srgbClr val="000000"/>
                  </a:outerShdw>
                </a:effectLst>
                <a:latin typeface="Arial" pitchFamily="34" charset="0"/>
                <a:cs typeface="Arial" pitchFamily="34" charset="0"/>
              </a:rPr>
              <a:t> Problème d’alliance et question du pilotage du consortium</a:t>
            </a:r>
          </a:p>
          <a:p>
            <a:pPr>
              <a:spcBef>
                <a:spcPct val="50000"/>
              </a:spcBef>
              <a:buClr>
                <a:srgbClr val="FFCC66"/>
              </a:buClr>
              <a:buSzPct val="70000"/>
              <a:buFont typeface="Wingdings" pitchFamily="2" charset="2"/>
              <a:buChar char="§"/>
              <a:defRPr/>
            </a:pPr>
            <a:r>
              <a:rPr lang="fr-FR" dirty="0">
                <a:effectLst>
                  <a:outerShdw blurRad="38100" dist="38100" dir="2700000" algn="tl">
                    <a:srgbClr val="000000"/>
                  </a:outerShdw>
                </a:effectLst>
                <a:latin typeface="Arial" pitchFamily="34" charset="0"/>
                <a:cs typeface="Arial" pitchFamily="34" charset="0"/>
              </a:rPr>
              <a:t> Chaque état a tenté de tirer la couverture à soi (car le déploiement et le fonctionnement de Galileo créera entre 15 et 20 000 emplois)</a:t>
            </a:r>
          </a:p>
        </p:txBody>
      </p:sp>
      <p:sp>
        <p:nvSpPr>
          <p:cNvPr id="449541" name="Text Box 5"/>
          <p:cNvSpPr txBox="1">
            <a:spLocks noChangeArrowheads="1"/>
          </p:cNvSpPr>
          <p:nvPr/>
        </p:nvSpPr>
        <p:spPr bwMode="auto">
          <a:xfrm>
            <a:off x="539750" y="3789040"/>
            <a:ext cx="7848600" cy="2890022"/>
          </a:xfrm>
          <a:prstGeom prst="rect">
            <a:avLst/>
          </a:prstGeom>
          <a:solidFill>
            <a:srgbClr val="C0C0C0">
              <a:alpha val="10001"/>
            </a:srgbClr>
          </a:solidFill>
          <a:ln w="9525">
            <a:noFill/>
            <a:miter lim="800000"/>
            <a:headEnd/>
            <a:tailEnd/>
          </a:ln>
          <a:effectLst/>
        </p:spPr>
        <p:txBody>
          <a:bodyPr wrap="square">
            <a:spAutoFit/>
          </a:bodyPr>
          <a:lstStyle/>
          <a:p>
            <a:pPr>
              <a:lnSpc>
                <a:spcPct val="90000"/>
              </a:lnSpc>
              <a:spcBef>
                <a:spcPct val="50000"/>
              </a:spcBef>
              <a:spcAft>
                <a:spcPct val="50000"/>
              </a:spcAft>
              <a:buClr>
                <a:srgbClr val="FFCC66"/>
              </a:buClr>
              <a:buSzPct val="70000"/>
              <a:buFont typeface="Wingdings" pitchFamily="2" charset="2"/>
              <a:buChar char="§"/>
              <a:defRPr/>
            </a:pPr>
            <a:r>
              <a:rPr lang="fr-FR" dirty="0">
                <a:effectLst>
                  <a:outerShdw blurRad="38100" dist="38100" dir="2700000" algn="tl">
                    <a:srgbClr val="000000"/>
                  </a:outerShdw>
                </a:effectLst>
                <a:latin typeface="Arial" pitchFamily="34" charset="0"/>
                <a:cs typeface="Arial" pitchFamily="34" charset="0"/>
              </a:rPr>
              <a:t> Le 23 avril 2008, le Parlement européen a finalement approuvé le financement entièrement public de Galileo, en vue d'une finalisation du projet pour 2013, avec un financement de 3,4 milliards d'euros.</a:t>
            </a:r>
          </a:p>
          <a:p>
            <a:pPr>
              <a:lnSpc>
                <a:spcPct val="90000"/>
              </a:lnSpc>
              <a:spcBef>
                <a:spcPct val="50000"/>
              </a:spcBef>
              <a:spcAft>
                <a:spcPct val="50000"/>
              </a:spcAft>
              <a:buClr>
                <a:srgbClr val="FFCC66"/>
              </a:buClr>
              <a:buSzPct val="70000"/>
              <a:buFont typeface="Wingdings" pitchFamily="2" charset="2"/>
              <a:buChar char="§"/>
              <a:defRPr/>
            </a:pPr>
            <a:r>
              <a:rPr lang="fr-FR" dirty="0">
                <a:effectLst>
                  <a:outerShdw blurRad="38100" dist="38100" dir="2700000" algn="tl">
                    <a:srgbClr val="000000"/>
                  </a:outerShdw>
                </a:effectLst>
                <a:latin typeface="Arial" pitchFamily="34" charset="0"/>
                <a:cs typeface="Arial" pitchFamily="34" charset="0"/>
              </a:rPr>
              <a:t> De ce fait, Galileo aura un statut unique en tant que première infrastructure commune produite et financée par l'Union européenne, qui en sera également propriétaire. La Commission européenne gérera le projet avec comme contractant principal l'Agence spatiale européenne (ESA</a:t>
            </a:r>
            <a:r>
              <a:rPr lang="fr-FR" dirty="0" smtClean="0">
                <a:effectLst>
                  <a:outerShdw blurRad="38100" dist="38100" dir="2700000" algn="tl">
                    <a:srgbClr val="000000"/>
                  </a:outerShdw>
                </a:effectLst>
                <a:latin typeface="Arial" pitchFamily="34" charset="0"/>
                <a:cs typeface="Arial" pitchFamily="34" charset="0"/>
              </a:rPr>
              <a:t>).</a:t>
            </a:r>
          </a:p>
          <a:p>
            <a:pPr>
              <a:lnSpc>
                <a:spcPct val="90000"/>
              </a:lnSpc>
              <a:spcBef>
                <a:spcPct val="50000"/>
              </a:spcBef>
              <a:spcAft>
                <a:spcPct val="50000"/>
              </a:spcAft>
              <a:buClr>
                <a:srgbClr val="FFCC66"/>
              </a:buClr>
              <a:buSzPct val="70000"/>
              <a:buFont typeface="Wingdings" pitchFamily="2" charset="2"/>
              <a:buChar char="§"/>
              <a:defRPr/>
            </a:pPr>
            <a:r>
              <a:rPr lang="fr-FR" dirty="0">
                <a:effectLst>
                  <a:outerShdw blurRad="38100" dist="38100" dir="2700000" algn="tl">
                    <a:srgbClr val="000000"/>
                  </a:outerShdw>
                </a:effectLst>
                <a:latin typeface="Arial" pitchFamily="34" charset="0"/>
                <a:cs typeface="Arial" pitchFamily="34" charset="0"/>
              </a:rPr>
              <a:t> L</a:t>
            </a:r>
            <a:r>
              <a:rPr lang="fr-FR" dirty="0" smtClean="0">
                <a:effectLst>
                  <a:outerShdw blurRad="38100" dist="38100" dir="2700000" algn="tl">
                    <a:srgbClr val="000000"/>
                  </a:outerShdw>
                </a:effectLst>
                <a:latin typeface="Arial" pitchFamily="34" charset="0"/>
                <a:cs typeface="Arial" pitchFamily="34" charset="0"/>
              </a:rPr>
              <a:t>ancement réussi par la fusée Soyouz  pour les deux premiers satellites le 19 octobre 2011</a:t>
            </a:r>
            <a:endParaRPr lang="fr-FR" dirty="0">
              <a:effectLst>
                <a:outerShdw blurRad="38100" dist="38100" dir="2700000" algn="tl">
                  <a:srgbClr val="000000"/>
                </a:outerShdw>
              </a:effectLst>
              <a:latin typeface="Arial" pitchFamily="34" charset="0"/>
              <a:cs typeface="Arial" pitchFamily="34" charset="0"/>
            </a:endParaRPr>
          </a:p>
        </p:txBody>
      </p:sp>
      <p:sp>
        <p:nvSpPr>
          <p:cNvPr id="449542" name="Text Box 6"/>
          <p:cNvSpPr txBox="1">
            <a:spLocks noChangeArrowheads="1"/>
          </p:cNvSpPr>
          <p:nvPr/>
        </p:nvSpPr>
        <p:spPr bwMode="auto">
          <a:xfrm>
            <a:off x="468313" y="1268760"/>
            <a:ext cx="7129462" cy="396875"/>
          </a:xfrm>
          <a:prstGeom prst="rect">
            <a:avLst/>
          </a:prstGeom>
          <a:noFill/>
          <a:ln w="9525" algn="ctr">
            <a:noFill/>
            <a:miter lim="800000"/>
            <a:headEnd/>
            <a:tailEnd/>
          </a:ln>
          <a:effectLst/>
        </p:spPr>
        <p:txBody>
          <a:bodyPr>
            <a:spAutoFit/>
          </a:bodyPr>
          <a:lstStyle/>
          <a:p>
            <a:pPr>
              <a:spcBef>
                <a:spcPct val="50000"/>
              </a:spcBef>
              <a:buClr>
                <a:schemeClr val="folHlink"/>
              </a:buClr>
              <a:buFont typeface="Wingdings" pitchFamily="2" charset="2"/>
              <a:buNone/>
              <a:defRPr/>
            </a:pPr>
            <a:r>
              <a:rPr lang="fr-FR" sz="2000" dirty="0">
                <a:solidFill>
                  <a:srgbClr val="FFCC66"/>
                </a:solidFill>
                <a:effectLst>
                  <a:outerShdw blurRad="38100" dist="38100" dir="2700000" algn="tl">
                    <a:srgbClr val="000000"/>
                  </a:outerShdw>
                </a:effectLst>
                <a:latin typeface="Arial" pitchFamily="34" charset="0"/>
                <a:cs typeface="Arial" pitchFamily="34" charset="0"/>
              </a:rPr>
              <a:t>Un retard important par rapport au calendrier initial (5 ans ?)</a:t>
            </a:r>
            <a:endParaRPr lang="fr-FR" sz="2000" dirty="0">
              <a:solidFill>
                <a:srgbClr val="FFCC66"/>
              </a:solidFill>
              <a:latin typeface="Arial" pitchFamily="34" charset="0"/>
              <a:cs typeface="Arial" pitchFamily="34" charset="0"/>
            </a:endParaRPr>
          </a:p>
        </p:txBody>
      </p:sp>
      <p:sp>
        <p:nvSpPr>
          <p:cNvPr id="449543" name="Text Box 7"/>
          <p:cNvSpPr txBox="1">
            <a:spLocks noChangeArrowheads="1"/>
          </p:cNvSpPr>
          <p:nvPr/>
        </p:nvSpPr>
        <p:spPr bwMode="auto">
          <a:xfrm>
            <a:off x="539750" y="3356992"/>
            <a:ext cx="4681538" cy="396875"/>
          </a:xfrm>
          <a:prstGeom prst="rect">
            <a:avLst/>
          </a:prstGeom>
          <a:noFill/>
          <a:ln w="9525" algn="ctr">
            <a:noFill/>
            <a:miter lim="800000"/>
            <a:headEnd/>
            <a:tailEnd/>
          </a:ln>
          <a:effectLst/>
        </p:spPr>
        <p:txBody>
          <a:bodyPr>
            <a:spAutoFit/>
          </a:bodyPr>
          <a:lstStyle/>
          <a:p>
            <a:pPr>
              <a:spcBef>
                <a:spcPct val="50000"/>
              </a:spcBef>
              <a:defRPr/>
            </a:pPr>
            <a:r>
              <a:rPr lang="fr-FR" sz="2000" dirty="0" smtClean="0">
                <a:solidFill>
                  <a:srgbClr val="FFCC66"/>
                </a:solidFill>
                <a:effectLst>
                  <a:outerShdw blurRad="38100" dist="38100" dir="2700000" algn="tl">
                    <a:srgbClr val="000000"/>
                  </a:outerShdw>
                </a:effectLst>
                <a:latin typeface="Arial" pitchFamily="34" charset="0"/>
                <a:cs typeface="Arial" pitchFamily="34" charset="0"/>
              </a:rPr>
              <a:t>2011 </a:t>
            </a:r>
            <a:r>
              <a:rPr lang="fr-FR" sz="2000" dirty="0">
                <a:solidFill>
                  <a:srgbClr val="FFCC66"/>
                </a:solidFill>
                <a:effectLst>
                  <a:outerShdw blurRad="38100" dist="38100" dir="2700000" algn="tl">
                    <a:srgbClr val="000000"/>
                  </a:outerShdw>
                </a:effectLst>
                <a:latin typeface="Arial" pitchFamily="34" charset="0"/>
                <a:cs typeface="Arial" pitchFamily="34" charset="0"/>
              </a:rPr>
              <a:t>- La fin du bourbier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1218"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a:solidFill>
                  <a:srgbClr val="FFCC66"/>
                </a:solidFill>
                <a:effectLst>
                  <a:outerShdw blurRad="38100" dist="38100" dir="2700000" algn="tl">
                    <a:srgbClr val="000000"/>
                  </a:outerShdw>
                </a:effectLst>
                <a:latin typeface="Arial" charset="0"/>
              </a:rPr>
              <a:t>Projections</a:t>
            </a:r>
            <a:endParaRPr lang="fr-FR" sz="3600" i="1">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3634"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Projections géographiques</a:t>
            </a:r>
            <a:endParaRPr lang="fr-FR" sz="3200" i="1" smtClean="0">
              <a:solidFill>
                <a:schemeClr val="tx1"/>
              </a:solidFill>
              <a:latin typeface="Arial" pitchFamily="34" charset="0"/>
              <a:cs typeface="Arial" pitchFamily="34" charset="0"/>
            </a:endParaRPr>
          </a:p>
        </p:txBody>
      </p:sp>
      <p:sp>
        <p:nvSpPr>
          <p:cNvPr id="453635" name="Rectangle 3"/>
          <p:cNvSpPr>
            <a:spLocks noChangeArrowheads="1"/>
          </p:cNvSpPr>
          <p:nvPr/>
        </p:nvSpPr>
        <p:spPr bwMode="auto">
          <a:xfrm>
            <a:off x="468313" y="1660525"/>
            <a:ext cx="8351837" cy="701675"/>
          </a:xfrm>
          <a:prstGeom prst="rect">
            <a:avLst/>
          </a:prstGeom>
          <a:noFill/>
          <a:ln w="9525">
            <a:noFill/>
            <a:miter lim="800000"/>
            <a:headEnd/>
            <a:tailEnd/>
          </a:ln>
          <a:effectLst/>
        </p:spPr>
        <p:txBody>
          <a:bodyPr>
            <a:spAutoFit/>
          </a:bodyPr>
          <a:lstStyle/>
          <a:p>
            <a:pPr eaLnBrk="0" hangingPunct="0">
              <a:spcBef>
                <a:spcPct val="20000"/>
              </a:spcBef>
              <a:spcAft>
                <a:spcPct val="20000"/>
              </a:spcAft>
              <a:defRPr/>
            </a:pPr>
            <a:r>
              <a:rPr lang="fr-FR" sz="2000">
                <a:effectLst>
                  <a:outerShdw blurRad="38100" dist="38100" dir="2700000" algn="tl">
                    <a:srgbClr val="000000"/>
                  </a:outerShdw>
                </a:effectLst>
                <a:latin typeface="Arial" pitchFamily="34" charset="0"/>
                <a:cs typeface="Arial" pitchFamily="34" charset="0"/>
              </a:rPr>
              <a:t>Une projection est une opération </a:t>
            </a:r>
            <a:r>
              <a:rPr lang="fr-FR" sz="2000">
                <a:solidFill>
                  <a:srgbClr val="FFCC66"/>
                </a:solidFill>
                <a:effectLst>
                  <a:outerShdw blurRad="38100" dist="38100" dir="2700000" algn="tl">
                    <a:srgbClr val="000000"/>
                  </a:outerShdw>
                </a:effectLst>
                <a:latin typeface="Arial" pitchFamily="34" charset="0"/>
                <a:cs typeface="Arial" pitchFamily="34" charset="0"/>
              </a:rPr>
              <a:t>mathématique</a:t>
            </a:r>
            <a:r>
              <a:rPr lang="fr-FR" sz="2000">
                <a:effectLst>
                  <a:outerShdw blurRad="38100" dist="38100" dir="2700000" algn="tl">
                    <a:srgbClr val="000000"/>
                  </a:outerShdw>
                </a:effectLst>
                <a:latin typeface="Arial" pitchFamily="34" charset="0"/>
                <a:cs typeface="Arial" pitchFamily="34" charset="0"/>
              </a:rPr>
              <a:t> qui permet de représenter une </a:t>
            </a:r>
            <a:r>
              <a:rPr lang="fr-FR" sz="2000">
                <a:solidFill>
                  <a:srgbClr val="FFCC66"/>
                </a:solidFill>
                <a:effectLst>
                  <a:outerShdw blurRad="38100" dist="38100" dir="2700000" algn="tl">
                    <a:srgbClr val="000000"/>
                  </a:outerShdw>
                </a:effectLst>
                <a:latin typeface="Arial" pitchFamily="34" charset="0"/>
                <a:cs typeface="Arial" pitchFamily="34" charset="0"/>
              </a:rPr>
              <a:t>surface curviligne</a:t>
            </a:r>
            <a:r>
              <a:rPr lang="fr-FR" sz="2000">
                <a:effectLst>
                  <a:outerShdw blurRad="38100" dist="38100" dir="2700000" algn="tl">
                    <a:srgbClr val="000000"/>
                  </a:outerShdw>
                </a:effectLst>
                <a:latin typeface="Arial" pitchFamily="34" charset="0"/>
                <a:cs typeface="Arial" pitchFamily="34" charset="0"/>
              </a:rPr>
              <a:t> sur une </a:t>
            </a:r>
            <a:r>
              <a:rPr lang="fr-FR" sz="2000">
                <a:solidFill>
                  <a:srgbClr val="FFCC66"/>
                </a:solidFill>
                <a:effectLst>
                  <a:outerShdw blurRad="38100" dist="38100" dir="2700000" algn="tl">
                    <a:srgbClr val="000000"/>
                  </a:outerShdw>
                </a:effectLst>
                <a:latin typeface="Arial" pitchFamily="34" charset="0"/>
                <a:cs typeface="Arial" pitchFamily="34" charset="0"/>
              </a:rPr>
              <a:t>surface plane</a:t>
            </a:r>
            <a:r>
              <a:rPr lang="fr-FR" sz="2000">
                <a:effectLst>
                  <a:outerShdw blurRad="38100" dist="38100" dir="2700000" algn="tl">
                    <a:srgbClr val="000000"/>
                  </a:outerShdw>
                </a:effectLst>
                <a:latin typeface="Arial" pitchFamily="34" charset="0"/>
                <a:cs typeface="Arial" pitchFamily="34" charset="0"/>
              </a:rPr>
              <a:t>. </a:t>
            </a:r>
            <a:endParaRPr lang="fr-FR" sz="1400">
              <a:effectLst>
                <a:outerShdw blurRad="38100" dist="38100" dir="2700000" algn="tl">
                  <a:srgbClr val="000000"/>
                </a:outerShdw>
              </a:effectLst>
              <a:latin typeface="Arial" pitchFamily="34" charset="0"/>
              <a:cs typeface="Arial" pitchFamily="34" charset="0"/>
            </a:endParaRPr>
          </a:p>
        </p:txBody>
      </p:sp>
      <p:pic>
        <p:nvPicPr>
          <p:cNvPr id="29700" name="Picture 4" descr="http://www.navfltsm.addr.com/globe.jpg"/>
          <p:cNvPicPr>
            <a:picLocks noChangeAspect="1" noChangeArrowheads="1"/>
          </p:cNvPicPr>
          <p:nvPr/>
        </p:nvPicPr>
        <p:blipFill>
          <a:blip r:embed="rId3" r:link="rId4" cstate="print"/>
          <a:srcRect/>
          <a:stretch>
            <a:fillRect/>
          </a:stretch>
        </p:blipFill>
        <p:spPr bwMode="auto">
          <a:xfrm>
            <a:off x="846138" y="2952750"/>
            <a:ext cx="2433637" cy="2352675"/>
          </a:xfrm>
          <a:prstGeom prst="rect">
            <a:avLst/>
          </a:prstGeom>
          <a:noFill/>
          <a:ln w="9525">
            <a:noFill/>
            <a:miter lim="800000"/>
            <a:headEnd/>
            <a:tailEnd/>
          </a:ln>
        </p:spPr>
      </p:pic>
      <p:pic>
        <p:nvPicPr>
          <p:cNvPr id="29701" name="Picture 5" descr="http://cse.ssl.berkeley.edu/img/earth.gif"/>
          <p:cNvPicPr>
            <a:picLocks noChangeAspect="1" noChangeArrowheads="1"/>
          </p:cNvPicPr>
          <p:nvPr/>
        </p:nvPicPr>
        <p:blipFill>
          <a:blip r:embed="rId5" r:link="rId6" cstate="print"/>
          <a:srcRect l="3978" t="17824" r="3978" b="14987"/>
          <a:stretch>
            <a:fillRect/>
          </a:stretch>
        </p:blipFill>
        <p:spPr bwMode="auto">
          <a:xfrm>
            <a:off x="4595813" y="3033713"/>
            <a:ext cx="3754437" cy="2244725"/>
          </a:xfrm>
          <a:prstGeom prst="rect">
            <a:avLst/>
          </a:prstGeom>
          <a:noFill/>
          <a:ln w="9525">
            <a:noFill/>
            <a:miter lim="800000"/>
            <a:headEnd/>
            <a:tailEnd/>
          </a:ln>
        </p:spPr>
      </p:pic>
      <p:sp>
        <p:nvSpPr>
          <p:cNvPr id="29702" name="AutoShape 6"/>
          <p:cNvSpPr>
            <a:spLocks noChangeArrowheads="1"/>
          </p:cNvSpPr>
          <p:nvPr/>
        </p:nvSpPr>
        <p:spPr bwMode="auto">
          <a:xfrm>
            <a:off x="3732213" y="4035425"/>
            <a:ext cx="444500" cy="161925"/>
          </a:xfrm>
          <a:prstGeom prst="rightArrow">
            <a:avLst>
              <a:gd name="adj1" fmla="val 50000"/>
              <a:gd name="adj2" fmla="val 68627"/>
            </a:avLst>
          </a:prstGeom>
          <a:solidFill>
            <a:srgbClr val="FFCC66"/>
          </a:solidFill>
          <a:ln w="6350">
            <a:solidFill>
              <a:srgbClr val="FFCC66"/>
            </a:solidFill>
            <a:miter lim="800000"/>
            <a:headEnd/>
            <a:tailEnd/>
          </a:ln>
        </p:spPr>
        <p:txBody>
          <a:bodyPr/>
          <a:lstStyle/>
          <a:p>
            <a:endParaRPr lang="fr-FR">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5682"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Projections géographiques</a:t>
            </a:r>
            <a:endParaRPr lang="fr-FR" sz="3200" i="1" smtClean="0">
              <a:solidFill>
                <a:schemeClr val="tx1"/>
              </a:solidFill>
              <a:latin typeface="Arial" pitchFamily="34" charset="0"/>
              <a:cs typeface="Arial" pitchFamily="34" charset="0"/>
            </a:endParaRPr>
          </a:p>
        </p:txBody>
      </p:sp>
      <p:sp>
        <p:nvSpPr>
          <p:cNvPr id="455684" name="Rectangle 4"/>
          <p:cNvSpPr>
            <a:spLocks noChangeArrowheads="1"/>
          </p:cNvSpPr>
          <p:nvPr/>
        </p:nvSpPr>
        <p:spPr bwMode="auto">
          <a:xfrm>
            <a:off x="468313" y="1412875"/>
            <a:ext cx="8351837" cy="1027974"/>
          </a:xfrm>
          <a:prstGeom prst="rect">
            <a:avLst/>
          </a:prstGeom>
          <a:noFill/>
          <a:ln w="9525">
            <a:noFill/>
            <a:miter lim="800000"/>
            <a:headEnd/>
            <a:tailEnd/>
          </a:ln>
          <a:effectLst/>
        </p:spPr>
        <p:txBody>
          <a:bodyPr>
            <a:spAutoFit/>
          </a:bodyPr>
          <a:lstStyle/>
          <a:p>
            <a:pPr eaLnBrk="0" hangingPunct="0">
              <a:spcBef>
                <a:spcPct val="20000"/>
              </a:spcBef>
              <a:spcAft>
                <a:spcPct val="20000"/>
              </a:spcAft>
              <a:defRPr/>
            </a:pPr>
            <a:endParaRPr lang="fr-FR" sz="1400">
              <a:effectLst>
                <a:outerShdw blurRad="38100" dist="38100" dir="2700000" algn="tl">
                  <a:srgbClr val="000000"/>
                </a:outerShdw>
              </a:effectLst>
              <a:latin typeface="Arial" pitchFamily="34" charset="0"/>
              <a:cs typeface="Arial" pitchFamily="34" charset="0"/>
            </a:endParaRPr>
          </a:p>
          <a:p>
            <a:pPr eaLnBrk="0" hangingPunct="0">
              <a:spcBef>
                <a:spcPct val="20000"/>
              </a:spcBef>
              <a:spcAft>
                <a:spcPct val="20000"/>
              </a:spcAft>
              <a:buClr>
                <a:schemeClr val="folHlink"/>
              </a:buClr>
              <a:buFont typeface="Wingdings" pitchFamily="2" charset="2"/>
              <a:buNone/>
              <a:defRPr/>
            </a:pPr>
            <a:r>
              <a:rPr lang="fr-FR" sz="2000">
                <a:effectLst>
                  <a:outerShdw blurRad="38100" dist="38100" dir="2700000" algn="tl">
                    <a:srgbClr val="000000"/>
                  </a:outerShdw>
                </a:effectLst>
                <a:latin typeface="Arial" pitchFamily="34" charset="0"/>
                <a:cs typeface="Arial" pitchFamily="34" charset="0"/>
              </a:rPr>
              <a:t>La surface de l’ellipsoïde ne peut être représentée en entier sans être </a:t>
            </a:r>
            <a:r>
              <a:rPr lang="fr-FR" sz="2000">
                <a:solidFill>
                  <a:srgbClr val="FFCC66"/>
                </a:solidFill>
                <a:effectLst>
                  <a:outerShdw blurRad="38100" dist="38100" dir="2700000" algn="tl">
                    <a:srgbClr val="000000"/>
                  </a:outerShdw>
                </a:effectLst>
                <a:latin typeface="Arial" pitchFamily="34" charset="0"/>
                <a:cs typeface="Arial" pitchFamily="34" charset="0"/>
              </a:rPr>
              <a:t>déchirée</a:t>
            </a:r>
            <a:endParaRPr lang="en-US" sz="800">
              <a:solidFill>
                <a:srgbClr val="FFCC66"/>
              </a:solidFill>
              <a:effectLst>
                <a:outerShdw blurRad="38100" dist="38100" dir="2700000" algn="tl">
                  <a:srgbClr val="000000"/>
                </a:outerShdw>
              </a:effectLst>
              <a:latin typeface="Arial" pitchFamily="34" charset="0"/>
              <a:cs typeface="Arial" pitchFamily="34" charset="0"/>
            </a:endParaRPr>
          </a:p>
        </p:txBody>
      </p:sp>
      <p:pic>
        <p:nvPicPr>
          <p:cNvPr id="30725" name="Picture 5" descr="globe4"/>
          <p:cNvPicPr>
            <a:picLocks noChangeAspect="1" noChangeArrowheads="1"/>
          </p:cNvPicPr>
          <p:nvPr/>
        </p:nvPicPr>
        <p:blipFill>
          <a:blip r:embed="rId3" cstate="print"/>
          <a:srcRect/>
          <a:stretch>
            <a:fillRect/>
          </a:stretch>
        </p:blipFill>
        <p:spPr bwMode="auto">
          <a:xfrm>
            <a:off x="612775" y="3503613"/>
            <a:ext cx="2230438" cy="2230437"/>
          </a:xfrm>
          <a:prstGeom prst="rect">
            <a:avLst/>
          </a:prstGeom>
          <a:noFill/>
          <a:ln w="9525">
            <a:noFill/>
            <a:miter lim="800000"/>
            <a:headEnd/>
            <a:tailEnd/>
          </a:ln>
        </p:spPr>
      </p:pic>
      <p:pic>
        <p:nvPicPr>
          <p:cNvPr id="30726" name="Picture 6" descr="map3"/>
          <p:cNvPicPr>
            <a:picLocks noChangeAspect="1" noChangeArrowheads="1"/>
          </p:cNvPicPr>
          <p:nvPr/>
        </p:nvPicPr>
        <p:blipFill>
          <a:blip r:embed="rId4" cstate="print"/>
          <a:srcRect/>
          <a:stretch>
            <a:fillRect/>
          </a:stretch>
        </p:blipFill>
        <p:spPr bwMode="auto">
          <a:xfrm>
            <a:off x="4140200" y="2708275"/>
            <a:ext cx="3600450" cy="1560513"/>
          </a:xfrm>
          <a:prstGeom prst="rect">
            <a:avLst/>
          </a:prstGeom>
          <a:noFill/>
          <a:ln w="9525">
            <a:noFill/>
            <a:miter lim="800000"/>
            <a:headEnd/>
            <a:tailEnd/>
          </a:ln>
        </p:spPr>
      </p:pic>
      <p:sp>
        <p:nvSpPr>
          <p:cNvPr id="30727" name="AutoShape 7"/>
          <p:cNvSpPr>
            <a:spLocks noChangeArrowheads="1"/>
          </p:cNvSpPr>
          <p:nvPr/>
        </p:nvSpPr>
        <p:spPr bwMode="auto">
          <a:xfrm>
            <a:off x="3132138" y="4437063"/>
            <a:ext cx="444500" cy="161925"/>
          </a:xfrm>
          <a:prstGeom prst="rightArrow">
            <a:avLst>
              <a:gd name="adj1" fmla="val 50000"/>
              <a:gd name="adj2" fmla="val 68627"/>
            </a:avLst>
          </a:prstGeom>
          <a:solidFill>
            <a:srgbClr val="FFCC66"/>
          </a:solidFill>
          <a:ln w="6350">
            <a:solidFill>
              <a:srgbClr val="FFCC66"/>
            </a:solidFill>
            <a:miter lim="800000"/>
            <a:headEnd/>
            <a:tailEnd/>
          </a:ln>
        </p:spPr>
        <p:txBody>
          <a:bodyPr/>
          <a:lstStyle/>
          <a:p>
            <a:endParaRPr lang="fr-FR">
              <a:latin typeface="Arial" pitchFamily="34" charset="0"/>
              <a:cs typeface="Arial" pitchFamily="34" charset="0"/>
            </a:endParaRPr>
          </a:p>
        </p:txBody>
      </p:sp>
      <p:pic>
        <p:nvPicPr>
          <p:cNvPr id="30728" name="Picture 8" descr="ENSGchap3_Page_07_Image_0001"/>
          <p:cNvPicPr>
            <a:picLocks noChangeAspect="1" noChangeArrowheads="1"/>
          </p:cNvPicPr>
          <p:nvPr/>
        </p:nvPicPr>
        <p:blipFill>
          <a:blip r:embed="rId5" cstate="print"/>
          <a:srcRect/>
          <a:stretch>
            <a:fillRect/>
          </a:stretch>
        </p:blipFill>
        <p:spPr bwMode="auto">
          <a:xfrm>
            <a:off x="4427538" y="4652963"/>
            <a:ext cx="3168650" cy="194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9778"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Projections géographiques</a:t>
            </a:r>
            <a:endParaRPr lang="fr-FR" sz="3200" i="1" smtClean="0">
              <a:solidFill>
                <a:schemeClr val="tx1"/>
              </a:solidFill>
              <a:latin typeface="Arial" pitchFamily="34" charset="0"/>
              <a:cs typeface="Arial" pitchFamily="34" charset="0"/>
            </a:endParaRPr>
          </a:p>
        </p:txBody>
      </p:sp>
      <p:sp>
        <p:nvSpPr>
          <p:cNvPr id="459780" name="Rectangle 4"/>
          <p:cNvSpPr>
            <a:spLocks noChangeArrowheads="1"/>
          </p:cNvSpPr>
          <p:nvPr/>
        </p:nvSpPr>
        <p:spPr bwMode="auto">
          <a:xfrm>
            <a:off x="468313" y="1606550"/>
            <a:ext cx="8351837" cy="4610493"/>
          </a:xfrm>
          <a:prstGeom prst="rect">
            <a:avLst/>
          </a:prstGeom>
          <a:solidFill>
            <a:srgbClr val="C0C0C0">
              <a:alpha val="10001"/>
            </a:srgbClr>
          </a:solidFill>
          <a:ln w="9525">
            <a:noFill/>
            <a:miter lim="800000"/>
            <a:headEnd/>
            <a:tailEnd/>
          </a:ln>
          <a:effectLst/>
        </p:spPr>
        <p:txBody>
          <a:bodyPr>
            <a:spAutoFit/>
          </a:bodyPr>
          <a:lstStyle/>
          <a:p>
            <a:pPr eaLnBrk="0" hangingPunct="0">
              <a:spcBef>
                <a:spcPct val="20000"/>
              </a:spcBef>
              <a:spcAft>
                <a:spcPct val="20000"/>
              </a:spcAft>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La surface de l’ellipsoïde ne peut être représentée sur un plan sans modification des distances, sauf parfois sur des lignes particulières (dépendant de la projection choisie). La </a:t>
            </a:r>
            <a:r>
              <a:rPr lang="fr-FR" sz="2000">
                <a:solidFill>
                  <a:srgbClr val="FFCC66"/>
                </a:solidFill>
                <a:effectLst>
                  <a:outerShdw blurRad="38100" dist="38100" dir="2700000" algn="tl">
                    <a:srgbClr val="000000"/>
                  </a:outerShdw>
                </a:effectLst>
                <a:latin typeface="Arial" pitchFamily="34" charset="0"/>
                <a:cs typeface="Arial" pitchFamily="34" charset="0"/>
              </a:rPr>
              <a:t>distorsion</a:t>
            </a:r>
            <a:r>
              <a:rPr lang="fr-FR" sz="2000">
                <a:effectLst>
                  <a:outerShdw blurRad="38100" dist="38100" dir="2700000" algn="tl">
                    <a:srgbClr val="000000"/>
                  </a:outerShdw>
                </a:effectLst>
                <a:latin typeface="Arial" pitchFamily="34" charset="0"/>
                <a:cs typeface="Arial" pitchFamily="34" charset="0"/>
              </a:rPr>
              <a:t> correspond à la différence entre la distance curviligne et la distance projetée.</a:t>
            </a:r>
          </a:p>
          <a:p>
            <a:pPr eaLnBrk="0" hangingPunct="0">
              <a:spcBef>
                <a:spcPct val="20000"/>
              </a:spcBef>
              <a:spcAft>
                <a:spcPct val="20000"/>
              </a:spcAft>
              <a:buClr>
                <a:srgbClr val="FFCC66"/>
              </a:buClr>
              <a:buSzPct val="70000"/>
              <a:buFont typeface="Arial" charset="0"/>
              <a:buChar char="►"/>
              <a:defRPr/>
            </a:pPr>
            <a:endParaRPr lang="fr-FR" sz="1000">
              <a:effectLst>
                <a:outerShdw blurRad="38100" dist="38100" dir="2700000" algn="tl">
                  <a:srgbClr val="000000"/>
                </a:outerShdw>
              </a:effectLst>
              <a:latin typeface="Arial" pitchFamily="34" charset="0"/>
              <a:cs typeface="Arial" pitchFamily="34" charset="0"/>
            </a:endParaRPr>
          </a:p>
          <a:p>
            <a:pPr eaLnBrk="0" hangingPunct="0">
              <a:spcBef>
                <a:spcPct val="20000"/>
              </a:spcBef>
              <a:spcAft>
                <a:spcPct val="20000"/>
              </a:spcAft>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a:t>
            </a:r>
            <a:r>
              <a:rPr lang="fr-FR">
                <a:latin typeface="Arial" pitchFamily="34" charset="0"/>
                <a:cs typeface="Arial" pitchFamily="34" charset="0"/>
              </a:rPr>
              <a:t> </a:t>
            </a:r>
            <a:r>
              <a:rPr lang="fr-FR" sz="2000">
                <a:effectLst>
                  <a:outerShdw blurRad="38100" dist="38100" dir="2700000" algn="tl">
                    <a:srgbClr val="000000"/>
                  </a:outerShdw>
                </a:effectLst>
                <a:latin typeface="Arial" pitchFamily="34" charset="0"/>
                <a:cs typeface="Arial" pitchFamily="34" charset="0"/>
              </a:rPr>
              <a:t>L’altération linéaire correspond à la différence entre la distance curviligne (tenant compte de la rotondité de la terre) et la distance projetée</a:t>
            </a:r>
            <a:r>
              <a:rPr lang="fr-FR">
                <a:effectLst>
                  <a:outerShdw blurRad="38100" dist="38100" dir="2700000" algn="tl">
                    <a:srgbClr val="000000"/>
                  </a:outerShdw>
                </a:effectLst>
                <a:latin typeface="Arial" pitchFamily="34" charset="0"/>
                <a:cs typeface="Arial" pitchFamily="34" charset="0"/>
              </a:rPr>
              <a:t>.</a:t>
            </a:r>
          </a:p>
          <a:p>
            <a:pPr eaLnBrk="0" hangingPunct="0">
              <a:spcBef>
                <a:spcPct val="20000"/>
              </a:spcBef>
              <a:spcAft>
                <a:spcPct val="20000"/>
              </a:spcAft>
              <a:buClr>
                <a:srgbClr val="FFCC66"/>
              </a:buClr>
              <a:buSzPct val="70000"/>
              <a:buFont typeface="Arial" charset="0"/>
              <a:buChar char="►"/>
              <a:defRPr/>
            </a:pPr>
            <a:endParaRPr lang="fr-FR" sz="1000">
              <a:effectLst>
                <a:outerShdw blurRad="38100" dist="38100" dir="2700000" algn="tl">
                  <a:srgbClr val="000000"/>
                </a:outerShdw>
              </a:effectLst>
              <a:latin typeface="Arial" pitchFamily="34" charset="0"/>
              <a:cs typeface="Arial" pitchFamily="34" charset="0"/>
            </a:endParaRPr>
          </a:p>
          <a:p>
            <a:pPr eaLnBrk="0" hangingPunct="0">
              <a:spcBef>
                <a:spcPct val="20000"/>
              </a:spcBef>
              <a:spcAft>
                <a:spcPct val="20000"/>
              </a:spcAft>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Par contre, des propriétés géométriques bidimensionnelles peuvent être conservées :</a:t>
            </a:r>
          </a:p>
          <a:p>
            <a:pPr marL="541338" lvl="1" eaLnBrk="0" hangingPunct="0">
              <a:spcBef>
                <a:spcPct val="20000"/>
              </a:spcBef>
              <a:spcAft>
                <a:spcPct val="20000"/>
              </a:spcAft>
              <a:buClr>
                <a:srgbClr val="FFCC66"/>
              </a:buClr>
              <a:buSzPct val="70000"/>
              <a:buFont typeface="Wingdings" pitchFamily="2" charset="2"/>
              <a:buChar char="§"/>
              <a:defRPr/>
            </a:pPr>
            <a:r>
              <a:rPr lang="fr-FR" sz="2000">
                <a:effectLst>
                  <a:outerShdw blurRad="38100" dist="38100" dir="2700000" algn="tl">
                    <a:srgbClr val="000000"/>
                  </a:outerShdw>
                </a:effectLst>
                <a:latin typeface="Arial" pitchFamily="34" charset="0"/>
                <a:cs typeface="Arial" pitchFamily="34" charset="0"/>
              </a:rPr>
              <a:t> Le rapport des surfaces (projections </a:t>
            </a:r>
            <a:r>
              <a:rPr lang="fr-FR" sz="2000">
                <a:solidFill>
                  <a:srgbClr val="FFCC66"/>
                </a:solidFill>
                <a:effectLst>
                  <a:outerShdw blurRad="38100" dist="38100" dir="2700000" algn="tl">
                    <a:srgbClr val="000000"/>
                  </a:outerShdw>
                </a:effectLst>
                <a:latin typeface="Arial" pitchFamily="34" charset="0"/>
                <a:cs typeface="Arial" pitchFamily="34" charset="0"/>
              </a:rPr>
              <a:t>équivalentes</a:t>
            </a:r>
            <a:r>
              <a:rPr lang="fr-FR" sz="2000">
                <a:effectLst>
                  <a:outerShdw blurRad="38100" dist="38100" dir="2700000" algn="tl">
                    <a:srgbClr val="000000"/>
                  </a:outerShdw>
                </a:effectLst>
                <a:latin typeface="Arial" pitchFamily="34" charset="0"/>
                <a:cs typeface="Arial" pitchFamily="34" charset="0"/>
              </a:rPr>
              <a:t>)</a:t>
            </a:r>
          </a:p>
          <a:p>
            <a:pPr marL="541338" lvl="1" eaLnBrk="0" hangingPunct="0">
              <a:spcBef>
                <a:spcPct val="20000"/>
              </a:spcBef>
              <a:spcAft>
                <a:spcPct val="20000"/>
              </a:spcAft>
              <a:buClr>
                <a:srgbClr val="FFCC66"/>
              </a:buClr>
              <a:buSzPct val="70000"/>
              <a:buFont typeface="Wingdings" pitchFamily="2" charset="2"/>
              <a:buChar char="§"/>
              <a:defRPr/>
            </a:pPr>
            <a:r>
              <a:rPr lang="fr-FR" sz="2000">
                <a:effectLst>
                  <a:outerShdw blurRad="38100" dist="38100" dir="2700000" algn="tl">
                    <a:srgbClr val="000000"/>
                  </a:outerShdw>
                </a:effectLst>
                <a:latin typeface="Arial" pitchFamily="34" charset="0"/>
                <a:cs typeface="Arial" pitchFamily="34" charset="0"/>
              </a:rPr>
              <a:t> L’angle entre deux droites (projections </a:t>
            </a:r>
            <a:r>
              <a:rPr lang="fr-FR" sz="2000">
                <a:solidFill>
                  <a:srgbClr val="FFCC66"/>
                </a:solidFill>
                <a:effectLst>
                  <a:outerShdw blurRad="38100" dist="38100" dir="2700000" algn="tl">
                    <a:srgbClr val="000000"/>
                  </a:outerShdw>
                </a:effectLst>
                <a:latin typeface="Arial" pitchFamily="34" charset="0"/>
                <a:cs typeface="Arial" pitchFamily="34" charset="0"/>
              </a:rPr>
              <a:t>conformes</a:t>
            </a:r>
            <a:r>
              <a:rPr lang="fr-FR" sz="2000">
                <a:effectLst>
                  <a:outerShdw blurRad="38100" dist="38100" dir="2700000" algn="tl">
                    <a:srgbClr val="000000"/>
                  </a:outerShdw>
                </a:effectLst>
                <a:latin typeface="Arial" pitchFamily="34" charset="0"/>
                <a:cs typeface="Arial" pitchFamily="34" charset="0"/>
              </a:rPr>
              <a:t>)</a:t>
            </a:r>
          </a:p>
          <a:p>
            <a:pPr eaLnBrk="0" hangingPunct="0">
              <a:spcBef>
                <a:spcPct val="20000"/>
              </a:spcBef>
              <a:spcAft>
                <a:spcPct val="20000"/>
              </a:spcAft>
              <a:defRPr/>
            </a:pPr>
            <a:endParaRPr lang="en-US" sz="800">
              <a:effectLst>
                <a:outerShdw blurRad="38100" dist="38100" dir="2700000" algn="tl">
                  <a:srgbClr val="000000"/>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7122"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dirty="0">
                <a:solidFill>
                  <a:srgbClr val="FFCC66"/>
                </a:solidFill>
                <a:effectLst>
                  <a:outerShdw blurRad="38100" dist="38100" dir="2700000" algn="tl">
                    <a:srgbClr val="000000"/>
                  </a:outerShdw>
                </a:effectLst>
                <a:latin typeface="Arial" charset="0"/>
              </a:rPr>
              <a:t>La mesure de la localisation</a:t>
            </a:r>
            <a:endParaRPr lang="fr-FR" sz="4400" dirty="0">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1826"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Projections géographiques</a:t>
            </a:r>
            <a:endParaRPr lang="fr-FR" sz="3200" i="1" smtClean="0">
              <a:solidFill>
                <a:schemeClr val="tx1"/>
              </a:solidFill>
              <a:latin typeface="Arial" pitchFamily="34" charset="0"/>
              <a:cs typeface="Arial" pitchFamily="34" charset="0"/>
            </a:endParaRPr>
          </a:p>
        </p:txBody>
      </p:sp>
      <p:sp>
        <p:nvSpPr>
          <p:cNvPr id="461828" name="Rectangle 4"/>
          <p:cNvSpPr>
            <a:spLocks noChangeArrowheads="1"/>
          </p:cNvSpPr>
          <p:nvPr/>
        </p:nvSpPr>
        <p:spPr bwMode="auto">
          <a:xfrm>
            <a:off x="468313" y="1654175"/>
            <a:ext cx="8351837" cy="3250121"/>
          </a:xfrm>
          <a:prstGeom prst="rect">
            <a:avLst/>
          </a:prstGeom>
          <a:solidFill>
            <a:srgbClr val="C0C0C0">
              <a:alpha val="10001"/>
            </a:srgbClr>
          </a:solidFill>
          <a:ln w="9525">
            <a:noFill/>
            <a:miter lim="800000"/>
            <a:headEnd/>
            <a:tailEnd/>
          </a:ln>
          <a:effectLst/>
        </p:spPr>
        <p:txBody>
          <a:bodyPr>
            <a:spAutoFit/>
          </a:bodyPr>
          <a:lstStyle/>
          <a:p>
            <a:pPr eaLnBrk="0" hangingPunct="0">
              <a:spcBef>
                <a:spcPct val="20000"/>
              </a:spcBef>
              <a:spcAft>
                <a:spcPct val="20000"/>
              </a:spcAft>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Le choix d’une projection correspond aux </a:t>
            </a:r>
            <a:r>
              <a:rPr lang="fr-FR" sz="2000">
                <a:solidFill>
                  <a:srgbClr val="FFCC66"/>
                </a:solidFill>
                <a:effectLst>
                  <a:outerShdw blurRad="38100" dist="38100" dir="2700000" algn="tl">
                    <a:srgbClr val="000000"/>
                  </a:outerShdw>
                </a:effectLst>
                <a:latin typeface="Arial" pitchFamily="34" charset="0"/>
                <a:cs typeface="Arial" pitchFamily="34" charset="0"/>
              </a:rPr>
              <a:t>objectifs</a:t>
            </a:r>
            <a:r>
              <a:rPr lang="fr-FR" sz="2000">
                <a:effectLst>
                  <a:outerShdw blurRad="38100" dist="38100" dir="2700000" algn="tl">
                    <a:srgbClr val="000000"/>
                  </a:outerShdw>
                </a:effectLst>
                <a:latin typeface="Arial" pitchFamily="34" charset="0"/>
                <a:cs typeface="Arial" pitchFamily="34" charset="0"/>
              </a:rPr>
              <a:t> de la carte :</a:t>
            </a:r>
          </a:p>
          <a:p>
            <a:pPr lvl="1" eaLnBrk="0" hangingPunct="0">
              <a:spcBef>
                <a:spcPct val="20000"/>
              </a:spcBef>
              <a:spcAft>
                <a:spcPct val="20000"/>
              </a:spcAft>
              <a:buClr>
                <a:srgbClr val="FFCC66"/>
              </a:buClr>
              <a:buSzPct val="70000"/>
              <a:buFont typeface="Wingdings" pitchFamily="2" charset="2"/>
              <a:buChar char="§"/>
              <a:defRPr/>
            </a:pPr>
            <a:r>
              <a:rPr lang="fr-FR" sz="2000">
                <a:effectLst>
                  <a:outerShdw blurRad="38100" dist="38100" dir="2700000" algn="tl">
                    <a:srgbClr val="000000"/>
                  </a:outerShdw>
                </a:effectLst>
                <a:latin typeface="Arial" pitchFamily="34" charset="0"/>
                <a:cs typeface="Arial" pitchFamily="34" charset="0"/>
              </a:rPr>
              <a:t> Mesurer des distances entre les objets</a:t>
            </a:r>
          </a:p>
          <a:p>
            <a:pPr lvl="1" eaLnBrk="0" hangingPunct="0">
              <a:spcBef>
                <a:spcPct val="20000"/>
              </a:spcBef>
              <a:spcAft>
                <a:spcPct val="20000"/>
              </a:spcAft>
              <a:buClr>
                <a:srgbClr val="FFCC66"/>
              </a:buClr>
              <a:buSzPct val="70000"/>
              <a:buFont typeface="Wingdings" pitchFamily="2" charset="2"/>
              <a:buChar char="§"/>
              <a:defRPr/>
            </a:pPr>
            <a:r>
              <a:rPr lang="fr-FR" sz="2000">
                <a:effectLst>
                  <a:outerShdw blurRad="38100" dist="38100" dir="2700000" algn="tl">
                    <a:srgbClr val="000000"/>
                  </a:outerShdw>
                </a:effectLst>
                <a:latin typeface="Arial" pitchFamily="34" charset="0"/>
                <a:cs typeface="Arial" pitchFamily="34" charset="0"/>
              </a:rPr>
              <a:t> Mesurer des angles entre des directions</a:t>
            </a:r>
          </a:p>
          <a:p>
            <a:pPr lvl="1" eaLnBrk="0" hangingPunct="0">
              <a:spcBef>
                <a:spcPct val="20000"/>
              </a:spcBef>
              <a:spcAft>
                <a:spcPct val="20000"/>
              </a:spcAft>
              <a:buClr>
                <a:srgbClr val="FFCC66"/>
              </a:buClr>
              <a:buSzPct val="70000"/>
              <a:buFont typeface="Wingdings" pitchFamily="2" charset="2"/>
              <a:buChar char="§"/>
              <a:defRPr/>
            </a:pPr>
            <a:r>
              <a:rPr lang="fr-FR" sz="2000">
                <a:effectLst>
                  <a:outerShdw blurRad="38100" dist="38100" dir="2700000" algn="tl">
                    <a:srgbClr val="000000"/>
                  </a:outerShdw>
                </a:effectLst>
                <a:latin typeface="Arial" pitchFamily="34" charset="0"/>
                <a:cs typeface="Arial" pitchFamily="34" charset="0"/>
              </a:rPr>
              <a:t> Maintenir les rapports de surface entre les objets</a:t>
            </a:r>
          </a:p>
          <a:p>
            <a:pPr eaLnBrk="0" hangingPunct="0">
              <a:spcBef>
                <a:spcPct val="20000"/>
              </a:spcBef>
              <a:spcAft>
                <a:spcPct val="20000"/>
              </a:spcAft>
              <a:buClr>
                <a:schemeClr val="folHlink"/>
              </a:buClr>
              <a:buFont typeface="Wingdings" pitchFamily="2" charset="2"/>
              <a:buChar char="§"/>
              <a:defRPr/>
            </a:pPr>
            <a:endParaRPr lang="fr-FR" sz="1400">
              <a:effectLst>
                <a:outerShdw blurRad="38100" dist="38100" dir="2700000" algn="tl">
                  <a:srgbClr val="000000"/>
                </a:outerShdw>
              </a:effectLst>
              <a:latin typeface="Arial" pitchFamily="34" charset="0"/>
              <a:cs typeface="Arial" pitchFamily="34" charset="0"/>
            </a:endParaRPr>
          </a:p>
          <a:p>
            <a:pPr eaLnBrk="0" hangingPunct="0">
              <a:spcBef>
                <a:spcPct val="20000"/>
              </a:spcBef>
              <a:spcAft>
                <a:spcPct val="20000"/>
              </a:spcAft>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A noter aussi que les déformations ne sont pas constantes par rapport à l’origine choisie : certaines projections ne sont utilisées que pour représenter une partie limitée de l’ellipsoïde.</a:t>
            </a:r>
          </a:p>
          <a:p>
            <a:pPr eaLnBrk="0" hangingPunct="0">
              <a:spcBef>
                <a:spcPct val="20000"/>
              </a:spcBef>
              <a:spcAft>
                <a:spcPct val="20000"/>
              </a:spcAft>
              <a:defRPr/>
            </a:pPr>
            <a:endParaRPr lang="en-US" sz="800">
              <a:effectLst>
                <a:outerShdw blurRad="38100" dist="38100" dir="2700000" algn="tl">
                  <a:srgbClr val="000000"/>
                </a:outerShdw>
              </a:effectLst>
              <a:latin typeface="Arial" pitchFamily="34" charset="0"/>
              <a:cs typeface="Arial" pitchFamily="34" charset="0"/>
            </a:endParaRPr>
          </a:p>
        </p:txBody>
      </p:sp>
      <p:pic>
        <p:nvPicPr>
          <p:cNvPr id="32773" name="Picture 5" descr="cone_th"/>
          <p:cNvPicPr>
            <a:picLocks noChangeAspect="1" noChangeArrowheads="1"/>
          </p:cNvPicPr>
          <p:nvPr/>
        </p:nvPicPr>
        <p:blipFill>
          <a:blip r:embed="rId3" cstate="print"/>
          <a:srcRect/>
          <a:stretch>
            <a:fillRect/>
          </a:stretch>
        </p:blipFill>
        <p:spPr bwMode="auto">
          <a:xfrm>
            <a:off x="3563938" y="5213350"/>
            <a:ext cx="1787525" cy="1014413"/>
          </a:xfrm>
          <a:prstGeom prst="rect">
            <a:avLst/>
          </a:prstGeom>
          <a:noFill/>
          <a:ln w="9525">
            <a:noFill/>
            <a:miter lim="800000"/>
            <a:headEnd/>
            <a:tailEnd/>
          </a:ln>
        </p:spPr>
      </p:pic>
      <p:pic>
        <p:nvPicPr>
          <p:cNvPr id="32774" name="Picture 6" descr="cylinder_th"/>
          <p:cNvPicPr>
            <a:picLocks noChangeAspect="1" noChangeArrowheads="1"/>
          </p:cNvPicPr>
          <p:nvPr/>
        </p:nvPicPr>
        <p:blipFill>
          <a:blip r:embed="rId4" cstate="print"/>
          <a:srcRect/>
          <a:stretch>
            <a:fillRect/>
          </a:stretch>
        </p:blipFill>
        <p:spPr bwMode="auto">
          <a:xfrm>
            <a:off x="1476375" y="5213350"/>
            <a:ext cx="1787525" cy="1014413"/>
          </a:xfrm>
          <a:prstGeom prst="rect">
            <a:avLst/>
          </a:prstGeom>
          <a:noFill/>
          <a:ln w="9525">
            <a:noFill/>
            <a:miter lim="800000"/>
            <a:headEnd/>
            <a:tailEnd/>
          </a:ln>
        </p:spPr>
      </p:pic>
      <p:pic>
        <p:nvPicPr>
          <p:cNvPr id="32775" name="Picture 7" descr="plane2_th"/>
          <p:cNvPicPr>
            <a:picLocks noChangeAspect="1" noChangeArrowheads="1"/>
          </p:cNvPicPr>
          <p:nvPr/>
        </p:nvPicPr>
        <p:blipFill>
          <a:blip r:embed="rId5" cstate="print"/>
          <a:srcRect/>
          <a:stretch>
            <a:fillRect/>
          </a:stretch>
        </p:blipFill>
        <p:spPr bwMode="auto">
          <a:xfrm>
            <a:off x="5724525" y="5213350"/>
            <a:ext cx="1584325"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3874"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Projections géographiques</a:t>
            </a:r>
            <a:endParaRPr lang="fr-FR" sz="3200" i="1" smtClean="0">
              <a:solidFill>
                <a:schemeClr val="tx1"/>
              </a:solidFill>
              <a:latin typeface="Arial" pitchFamily="34" charset="0"/>
              <a:cs typeface="Arial" pitchFamily="34" charset="0"/>
            </a:endParaRPr>
          </a:p>
        </p:txBody>
      </p:sp>
      <p:sp>
        <p:nvSpPr>
          <p:cNvPr id="463876" name="Rectangle 4"/>
          <p:cNvSpPr>
            <a:spLocks noChangeArrowheads="1"/>
          </p:cNvSpPr>
          <p:nvPr/>
        </p:nvSpPr>
        <p:spPr bwMode="auto">
          <a:xfrm>
            <a:off x="468313" y="1412875"/>
            <a:ext cx="8064500" cy="701675"/>
          </a:xfrm>
          <a:prstGeom prst="rect">
            <a:avLst/>
          </a:prstGeom>
          <a:noFill/>
          <a:ln w="9525">
            <a:noFill/>
            <a:miter lim="800000"/>
            <a:headEnd/>
            <a:tailEnd/>
          </a:ln>
          <a:effectLst/>
        </p:spPr>
        <p:txBody>
          <a:bodyPr>
            <a:spAutoFit/>
          </a:bodyPr>
          <a:lstStyle/>
          <a:p>
            <a:pPr eaLnBrk="0" hangingPunct="0">
              <a:spcBef>
                <a:spcPct val="20000"/>
              </a:spcBef>
              <a:spcAft>
                <a:spcPct val="20000"/>
              </a:spcAft>
              <a:buClr>
                <a:srgbClr val="000099"/>
              </a:buClr>
              <a:buFont typeface="Wingdings" pitchFamily="2" charset="2"/>
              <a:buNone/>
              <a:defRPr/>
            </a:pPr>
            <a:r>
              <a:rPr lang="fr-FR" sz="2000">
                <a:effectLst>
                  <a:outerShdw blurRad="38100" dist="38100" dir="2700000" algn="tl">
                    <a:srgbClr val="000000"/>
                  </a:outerShdw>
                </a:effectLst>
                <a:latin typeface="Arial" pitchFamily="34" charset="0"/>
                <a:cs typeface="Arial" pitchFamily="34" charset="0"/>
              </a:rPr>
              <a:t>Les projections peuvent être classées en fonction de la surface développée, et des conditions de définition géométrique : </a:t>
            </a:r>
            <a:endParaRPr lang="fr-FR" sz="1400">
              <a:effectLst>
                <a:outerShdw blurRad="38100" dist="38100" dir="2700000" algn="tl">
                  <a:srgbClr val="000000"/>
                </a:outerShdw>
              </a:effectLst>
              <a:latin typeface="Arial" pitchFamily="34" charset="0"/>
              <a:cs typeface="Arial" pitchFamily="34" charset="0"/>
            </a:endParaRPr>
          </a:p>
        </p:txBody>
      </p:sp>
      <p:pic>
        <p:nvPicPr>
          <p:cNvPr id="33797" name="Picture 5" descr="obliqcyl"/>
          <p:cNvPicPr>
            <a:picLocks noChangeAspect="1" noChangeArrowheads="1"/>
          </p:cNvPicPr>
          <p:nvPr/>
        </p:nvPicPr>
        <p:blipFill>
          <a:blip r:embed="rId3" cstate="print"/>
          <a:srcRect b="11429"/>
          <a:stretch>
            <a:fillRect/>
          </a:stretch>
        </p:blipFill>
        <p:spPr bwMode="auto">
          <a:xfrm>
            <a:off x="7302500" y="2779713"/>
            <a:ext cx="1157288" cy="1125537"/>
          </a:xfrm>
          <a:prstGeom prst="rect">
            <a:avLst/>
          </a:prstGeom>
          <a:noFill/>
          <a:ln w="9525">
            <a:noFill/>
            <a:miter lim="800000"/>
            <a:headEnd/>
            <a:tailEnd/>
          </a:ln>
        </p:spPr>
      </p:pic>
      <p:pic>
        <p:nvPicPr>
          <p:cNvPr id="33798" name="Picture 6" descr="scylind"/>
          <p:cNvPicPr>
            <a:picLocks noChangeAspect="1" noChangeArrowheads="1"/>
          </p:cNvPicPr>
          <p:nvPr/>
        </p:nvPicPr>
        <p:blipFill>
          <a:blip r:embed="rId4" cstate="print"/>
          <a:srcRect/>
          <a:stretch>
            <a:fillRect/>
          </a:stretch>
        </p:blipFill>
        <p:spPr bwMode="auto">
          <a:xfrm>
            <a:off x="4710113" y="2708275"/>
            <a:ext cx="900112" cy="1295400"/>
          </a:xfrm>
          <a:prstGeom prst="rect">
            <a:avLst/>
          </a:prstGeom>
          <a:noFill/>
          <a:ln w="9525">
            <a:noFill/>
            <a:miter lim="800000"/>
            <a:headEnd/>
            <a:tailEnd/>
          </a:ln>
        </p:spPr>
      </p:pic>
      <p:pic>
        <p:nvPicPr>
          <p:cNvPr id="33799" name="Picture 7" descr="cylinder"/>
          <p:cNvPicPr>
            <a:picLocks noChangeAspect="1" noChangeArrowheads="1"/>
          </p:cNvPicPr>
          <p:nvPr/>
        </p:nvPicPr>
        <p:blipFill>
          <a:blip r:embed="rId5" cstate="print"/>
          <a:srcRect l="25513" r="28091" b="10692"/>
          <a:stretch>
            <a:fillRect/>
          </a:stretch>
        </p:blipFill>
        <p:spPr bwMode="auto">
          <a:xfrm>
            <a:off x="3989388" y="2708275"/>
            <a:ext cx="690562" cy="1293813"/>
          </a:xfrm>
          <a:prstGeom prst="rect">
            <a:avLst/>
          </a:prstGeom>
          <a:noFill/>
          <a:ln w="9525">
            <a:noFill/>
            <a:miter lim="800000"/>
            <a:headEnd/>
            <a:tailEnd/>
          </a:ln>
        </p:spPr>
      </p:pic>
      <p:pic>
        <p:nvPicPr>
          <p:cNvPr id="33800" name="Picture 8" descr="transcyl"/>
          <p:cNvPicPr>
            <a:picLocks noChangeAspect="1" noChangeArrowheads="1"/>
          </p:cNvPicPr>
          <p:nvPr/>
        </p:nvPicPr>
        <p:blipFill>
          <a:blip r:embed="rId6" cstate="print"/>
          <a:srcRect t="3555" b="21777"/>
          <a:stretch>
            <a:fillRect/>
          </a:stretch>
        </p:blipFill>
        <p:spPr bwMode="auto">
          <a:xfrm>
            <a:off x="5789613" y="2924175"/>
            <a:ext cx="1393825" cy="887413"/>
          </a:xfrm>
          <a:prstGeom prst="rect">
            <a:avLst/>
          </a:prstGeom>
          <a:noFill/>
          <a:ln w="9525">
            <a:noFill/>
            <a:miter lim="800000"/>
            <a:headEnd/>
            <a:tailEnd/>
          </a:ln>
        </p:spPr>
      </p:pic>
      <p:pic>
        <p:nvPicPr>
          <p:cNvPr id="33801" name="Picture 9" descr="cone"/>
          <p:cNvPicPr>
            <a:picLocks noChangeAspect="1" noChangeArrowheads="1"/>
          </p:cNvPicPr>
          <p:nvPr/>
        </p:nvPicPr>
        <p:blipFill>
          <a:blip r:embed="rId7" cstate="print"/>
          <a:srcRect l="20027" t="5554" r="16551" b="13889"/>
          <a:stretch>
            <a:fillRect/>
          </a:stretch>
        </p:blipFill>
        <p:spPr bwMode="auto">
          <a:xfrm>
            <a:off x="3989388" y="4292600"/>
            <a:ext cx="792162" cy="1209675"/>
          </a:xfrm>
          <a:prstGeom prst="rect">
            <a:avLst/>
          </a:prstGeom>
          <a:noFill/>
          <a:ln w="9525">
            <a:noFill/>
            <a:miter lim="800000"/>
            <a:headEnd/>
            <a:tailEnd/>
          </a:ln>
        </p:spPr>
      </p:pic>
      <p:pic>
        <p:nvPicPr>
          <p:cNvPr id="33802" name="Picture 10" descr="plane"/>
          <p:cNvPicPr>
            <a:picLocks noChangeAspect="1" noChangeArrowheads="1"/>
          </p:cNvPicPr>
          <p:nvPr/>
        </p:nvPicPr>
        <p:blipFill>
          <a:blip r:embed="rId8" cstate="print"/>
          <a:srcRect/>
          <a:stretch>
            <a:fillRect/>
          </a:stretch>
        </p:blipFill>
        <p:spPr bwMode="auto">
          <a:xfrm>
            <a:off x="3889375" y="5784850"/>
            <a:ext cx="892175" cy="668338"/>
          </a:xfrm>
          <a:prstGeom prst="rect">
            <a:avLst/>
          </a:prstGeom>
          <a:noFill/>
          <a:ln w="9525">
            <a:noFill/>
            <a:miter lim="800000"/>
            <a:headEnd/>
            <a:tailEnd/>
          </a:ln>
        </p:spPr>
      </p:pic>
      <p:pic>
        <p:nvPicPr>
          <p:cNvPr id="33803" name="Picture 11" descr="scone"/>
          <p:cNvPicPr>
            <a:picLocks noChangeAspect="1" noChangeArrowheads="1"/>
          </p:cNvPicPr>
          <p:nvPr/>
        </p:nvPicPr>
        <p:blipFill>
          <a:blip r:embed="rId9" cstate="print"/>
          <a:srcRect l="17647" t="2777" r="18823" b="11111"/>
          <a:stretch>
            <a:fillRect/>
          </a:stretch>
        </p:blipFill>
        <p:spPr bwMode="auto">
          <a:xfrm>
            <a:off x="4854575" y="4292600"/>
            <a:ext cx="711200" cy="1223963"/>
          </a:xfrm>
          <a:prstGeom prst="rect">
            <a:avLst/>
          </a:prstGeom>
          <a:noFill/>
          <a:ln w="9525">
            <a:noFill/>
            <a:miter lim="800000"/>
            <a:headEnd/>
            <a:tailEnd/>
          </a:ln>
        </p:spPr>
      </p:pic>
      <p:pic>
        <p:nvPicPr>
          <p:cNvPr id="33804" name="Picture 12" descr="splane"/>
          <p:cNvPicPr>
            <a:picLocks noChangeAspect="1" noChangeArrowheads="1"/>
          </p:cNvPicPr>
          <p:nvPr/>
        </p:nvPicPr>
        <p:blipFill>
          <a:blip r:embed="rId10" cstate="print"/>
          <a:srcRect/>
          <a:stretch>
            <a:fillRect/>
          </a:stretch>
        </p:blipFill>
        <p:spPr bwMode="auto">
          <a:xfrm>
            <a:off x="4926013" y="5784850"/>
            <a:ext cx="1368425" cy="661988"/>
          </a:xfrm>
          <a:prstGeom prst="rect">
            <a:avLst/>
          </a:prstGeom>
          <a:noFill/>
          <a:ln w="9525">
            <a:noFill/>
            <a:miter lim="800000"/>
            <a:headEnd/>
            <a:tailEnd/>
          </a:ln>
        </p:spPr>
      </p:pic>
      <p:sp>
        <p:nvSpPr>
          <p:cNvPr id="463885" name="Text Box 13"/>
          <p:cNvSpPr txBox="1">
            <a:spLocks noChangeArrowheads="1"/>
          </p:cNvSpPr>
          <p:nvPr/>
        </p:nvSpPr>
        <p:spPr bwMode="auto">
          <a:xfrm>
            <a:off x="468313" y="2508250"/>
            <a:ext cx="2879725" cy="1739900"/>
          </a:xfrm>
          <a:prstGeom prst="rect">
            <a:avLst/>
          </a:prstGeom>
          <a:solidFill>
            <a:srgbClr val="C0C0C0">
              <a:alpha val="10001"/>
            </a:srgbClr>
          </a:solidFill>
          <a:ln w="9525" algn="ctr">
            <a:noFill/>
            <a:miter lim="800000"/>
            <a:headEnd/>
            <a:tailEnd/>
          </a:ln>
          <a:effectLst/>
        </p:spPr>
        <p:txBody>
          <a:bodyPr>
            <a:spAutoFit/>
          </a:bodyPr>
          <a:lstStyle/>
          <a:p>
            <a:pPr>
              <a:buClr>
                <a:srgbClr val="FFCC66"/>
              </a:buClr>
              <a:buSzPct val="70000"/>
              <a:buFont typeface="Arial" charset="0"/>
              <a:buChar char="►"/>
              <a:defRPr/>
            </a:pPr>
            <a:r>
              <a:rPr lang="fr-FR">
                <a:effectLst>
                  <a:outerShdw blurRad="38100" dist="38100" dir="2700000" algn="tl">
                    <a:srgbClr val="000000"/>
                  </a:outerShdw>
                </a:effectLst>
                <a:latin typeface="Arial" pitchFamily="34" charset="0"/>
                <a:cs typeface="Arial" pitchFamily="34" charset="0"/>
              </a:rPr>
              <a:t> Cylindriques</a:t>
            </a:r>
          </a:p>
          <a:p>
            <a:pPr>
              <a:defRPr/>
            </a:pPr>
            <a:r>
              <a:rPr lang="fr-FR">
                <a:effectLst>
                  <a:outerShdw blurRad="38100" dist="38100" dir="2700000" algn="tl">
                    <a:srgbClr val="000000"/>
                  </a:outerShdw>
                </a:effectLst>
                <a:latin typeface="Arial" pitchFamily="34" charset="0"/>
                <a:cs typeface="Arial" pitchFamily="34" charset="0"/>
              </a:rPr>
              <a:t>	tangentes</a:t>
            </a:r>
          </a:p>
          <a:p>
            <a:pPr>
              <a:defRPr/>
            </a:pPr>
            <a:r>
              <a:rPr lang="fr-FR">
                <a:effectLst>
                  <a:outerShdw blurRad="38100" dist="38100" dir="2700000" algn="tl">
                    <a:srgbClr val="000000"/>
                  </a:outerShdw>
                </a:effectLst>
                <a:latin typeface="Arial" pitchFamily="34" charset="0"/>
                <a:cs typeface="Arial" pitchFamily="34" charset="0"/>
              </a:rPr>
              <a:t>	sécantes</a:t>
            </a:r>
          </a:p>
          <a:p>
            <a:pPr>
              <a:defRPr/>
            </a:pPr>
            <a:r>
              <a:rPr lang="fr-FR">
                <a:effectLst>
                  <a:outerShdw blurRad="38100" dist="38100" dir="2700000" algn="tl">
                    <a:srgbClr val="000000"/>
                  </a:outerShdw>
                </a:effectLst>
                <a:latin typeface="Arial" pitchFamily="34" charset="0"/>
                <a:cs typeface="Arial" pitchFamily="34" charset="0"/>
              </a:rPr>
              <a:t>	directes</a:t>
            </a:r>
          </a:p>
          <a:p>
            <a:pPr>
              <a:defRPr/>
            </a:pPr>
            <a:r>
              <a:rPr lang="fr-FR">
                <a:effectLst>
                  <a:outerShdw blurRad="38100" dist="38100" dir="2700000" algn="tl">
                    <a:srgbClr val="000000"/>
                  </a:outerShdw>
                </a:effectLst>
                <a:latin typeface="Arial" pitchFamily="34" charset="0"/>
                <a:cs typeface="Arial" pitchFamily="34" charset="0"/>
              </a:rPr>
              <a:t>	obliques</a:t>
            </a:r>
          </a:p>
          <a:p>
            <a:pPr>
              <a:defRPr/>
            </a:pPr>
            <a:r>
              <a:rPr lang="fr-FR">
                <a:effectLst>
                  <a:outerShdw blurRad="38100" dist="38100" dir="2700000" algn="tl">
                    <a:srgbClr val="000000"/>
                  </a:outerShdw>
                </a:effectLst>
                <a:latin typeface="Arial" pitchFamily="34" charset="0"/>
                <a:cs typeface="Arial" pitchFamily="34" charset="0"/>
              </a:rPr>
              <a:t>	transverses</a:t>
            </a:r>
          </a:p>
        </p:txBody>
      </p:sp>
      <p:sp>
        <p:nvSpPr>
          <p:cNvPr id="463886" name="Text Box 14"/>
          <p:cNvSpPr txBox="1">
            <a:spLocks noChangeArrowheads="1"/>
          </p:cNvSpPr>
          <p:nvPr/>
        </p:nvSpPr>
        <p:spPr bwMode="auto">
          <a:xfrm>
            <a:off x="539750" y="5661025"/>
            <a:ext cx="2808288" cy="915988"/>
          </a:xfrm>
          <a:prstGeom prst="rect">
            <a:avLst/>
          </a:prstGeom>
          <a:solidFill>
            <a:srgbClr val="C0C0C0">
              <a:alpha val="10001"/>
            </a:srgbClr>
          </a:solidFill>
          <a:ln w="9525" algn="ctr">
            <a:noFill/>
            <a:miter lim="800000"/>
            <a:headEnd/>
            <a:tailEnd/>
          </a:ln>
          <a:effectLst/>
        </p:spPr>
        <p:txBody>
          <a:bodyPr>
            <a:spAutoFit/>
          </a:bodyPr>
          <a:lstStyle/>
          <a:p>
            <a:pPr>
              <a:buClr>
                <a:srgbClr val="FFCC66"/>
              </a:buClr>
              <a:buSzPct val="70000"/>
              <a:buFont typeface="Arial" charset="0"/>
              <a:buChar char="►"/>
              <a:defRPr/>
            </a:pPr>
            <a:r>
              <a:rPr lang="fr-FR">
                <a:latin typeface="Arial" pitchFamily="34" charset="0"/>
                <a:cs typeface="Arial" pitchFamily="34" charset="0"/>
              </a:rPr>
              <a:t> </a:t>
            </a:r>
            <a:r>
              <a:rPr lang="fr-FR">
                <a:effectLst>
                  <a:outerShdw blurRad="38100" dist="38100" dir="2700000" algn="tl">
                    <a:srgbClr val="000000"/>
                  </a:outerShdw>
                </a:effectLst>
                <a:latin typeface="Arial" pitchFamily="34" charset="0"/>
                <a:cs typeface="Arial" pitchFamily="34" charset="0"/>
              </a:rPr>
              <a:t>Azimutales</a:t>
            </a:r>
          </a:p>
          <a:p>
            <a:pPr>
              <a:defRPr/>
            </a:pPr>
            <a:r>
              <a:rPr lang="fr-FR">
                <a:effectLst>
                  <a:outerShdw blurRad="38100" dist="38100" dir="2700000" algn="tl">
                    <a:srgbClr val="000000"/>
                  </a:outerShdw>
                </a:effectLst>
                <a:latin typeface="Arial" pitchFamily="34" charset="0"/>
                <a:cs typeface="Arial" pitchFamily="34" charset="0"/>
              </a:rPr>
              <a:t>	tangentes</a:t>
            </a:r>
          </a:p>
          <a:p>
            <a:pPr>
              <a:defRPr/>
            </a:pPr>
            <a:r>
              <a:rPr lang="fr-FR">
                <a:effectLst>
                  <a:outerShdw blurRad="38100" dist="38100" dir="2700000" algn="tl">
                    <a:srgbClr val="000000"/>
                  </a:outerShdw>
                </a:effectLst>
                <a:latin typeface="Arial" pitchFamily="34" charset="0"/>
                <a:cs typeface="Arial" pitchFamily="34" charset="0"/>
              </a:rPr>
              <a:t>	sécantes</a:t>
            </a:r>
            <a:endParaRPr lang="fr-FR">
              <a:latin typeface="Arial" pitchFamily="34" charset="0"/>
              <a:cs typeface="Arial" pitchFamily="34" charset="0"/>
            </a:endParaRPr>
          </a:p>
        </p:txBody>
      </p:sp>
      <p:sp>
        <p:nvSpPr>
          <p:cNvPr id="463887" name="Text Box 15"/>
          <p:cNvSpPr txBox="1">
            <a:spLocks noChangeArrowheads="1"/>
          </p:cNvSpPr>
          <p:nvPr/>
        </p:nvSpPr>
        <p:spPr bwMode="auto">
          <a:xfrm>
            <a:off x="468313" y="4508500"/>
            <a:ext cx="2879725" cy="915988"/>
          </a:xfrm>
          <a:prstGeom prst="rect">
            <a:avLst/>
          </a:prstGeom>
          <a:solidFill>
            <a:srgbClr val="C0C0C0">
              <a:alpha val="10001"/>
            </a:srgbClr>
          </a:solidFill>
          <a:ln w="9525" algn="ctr">
            <a:noFill/>
            <a:miter lim="800000"/>
            <a:headEnd/>
            <a:tailEnd/>
          </a:ln>
          <a:effectLst/>
        </p:spPr>
        <p:txBody>
          <a:bodyPr>
            <a:spAutoFit/>
          </a:bodyPr>
          <a:lstStyle/>
          <a:p>
            <a:pPr>
              <a:buClr>
                <a:srgbClr val="FFCC66"/>
              </a:buClr>
              <a:buSzPct val="70000"/>
              <a:buFont typeface="Arial" charset="0"/>
              <a:buChar char="►"/>
              <a:defRPr/>
            </a:pPr>
            <a:r>
              <a:rPr lang="fr-FR">
                <a:latin typeface="Arial" pitchFamily="34" charset="0"/>
                <a:cs typeface="Arial" pitchFamily="34" charset="0"/>
              </a:rPr>
              <a:t> </a:t>
            </a:r>
            <a:r>
              <a:rPr lang="fr-FR">
                <a:effectLst>
                  <a:outerShdw blurRad="38100" dist="38100" dir="2700000" algn="tl">
                    <a:srgbClr val="000000"/>
                  </a:outerShdw>
                </a:effectLst>
                <a:latin typeface="Arial" pitchFamily="34" charset="0"/>
                <a:cs typeface="Arial" pitchFamily="34" charset="0"/>
              </a:rPr>
              <a:t>Coniques</a:t>
            </a:r>
          </a:p>
          <a:p>
            <a:pPr>
              <a:defRPr/>
            </a:pPr>
            <a:r>
              <a:rPr lang="fr-FR">
                <a:effectLst>
                  <a:outerShdw blurRad="38100" dist="38100" dir="2700000" algn="tl">
                    <a:srgbClr val="000000"/>
                  </a:outerShdw>
                </a:effectLst>
                <a:latin typeface="Arial" pitchFamily="34" charset="0"/>
                <a:cs typeface="Arial" pitchFamily="34" charset="0"/>
              </a:rPr>
              <a:t>	tangentes</a:t>
            </a:r>
          </a:p>
          <a:p>
            <a:pPr>
              <a:defRPr/>
            </a:pPr>
            <a:r>
              <a:rPr lang="fr-FR">
                <a:effectLst>
                  <a:outerShdw blurRad="38100" dist="38100" dir="2700000" algn="tl">
                    <a:srgbClr val="000000"/>
                  </a:outerShdw>
                </a:effectLst>
                <a:latin typeface="Arial" pitchFamily="34" charset="0"/>
                <a:cs typeface="Arial" pitchFamily="34" charset="0"/>
              </a:rPr>
              <a:t>	sécantes</a:t>
            </a:r>
            <a:endParaRPr lang="fr-FR">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5922"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Projections géographiques</a:t>
            </a:r>
            <a:endParaRPr lang="fr-FR" sz="3200" i="1" smtClean="0">
              <a:solidFill>
                <a:schemeClr val="tx1"/>
              </a:solidFill>
              <a:latin typeface="Arial" pitchFamily="34" charset="0"/>
              <a:cs typeface="Arial" pitchFamily="34" charset="0"/>
            </a:endParaRPr>
          </a:p>
        </p:txBody>
      </p:sp>
      <p:sp>
        <p:nvSpPr>
          <p:cNvPr id="465924" name="Rectangle 4"/>
          <p:cNvSpPr>
            <a:spLocks noChangeArrowheads="1"/>
          </p:cNvSpPr>
          <p:nvPr/>
        </p:nvSpPr>
        <p:spPr bwMode="auto">
          <a:xfrm>
            <a:off x="468313" y="2293938"/>
            <a:ext cx="8207375" cy="2600712"/>
          </a:xfrm>
          <a:prstGeom prst="rect">
            <a:avLst/>
          </a:prstGeom>
          <a:solidFill>
            <a:srgbClr val="C0C0C0">
              <a:alpha val="10001"/>
            </a:srgbClr>
          </a:solidFill>
          <a:ln w="9525">
            <a:noFill/>
            <a:miter lim="800000"/>
            <a:headEnd/>
            <a:tailEnd/>
          </a:ln>
          <a:effectLst/>
        </p:spPr>
        <p:txBody>
          <a:bodyPr>
            <a:spAutoFit/>
          </a:bodyPr>
          <a:lstStyle/>
          <a:p>
            <a:pPr eaLnBrk="0" hangingPunct="0">
              <a:spcBef>
                <a:spcPct val="20000"/>
              </a:spcBef>
              <a:spcAft>
                <a:spcPct val="95000"/>
              </a:spcAft>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Le calcul de projection utilise la forme de l’ellipsoïde, mais pas sa position absolue. Le </a:t>
            </a:r>
            <a:r>
              <a:rPr lang="fr-FR" sz="2000" i="1">
                <a:effectLst>
                  <a:outerShdw blurRad="38100" dist="38100" dir="2700000" algn="tl">
                    <a:srgbClr val="000000"/>
                  </a:outerShdw>
                </a:effectLst>
                <a:latin typeface="Arial" pitchFamily="34" charset="0"/>
                <a:cs typeface="Arial" pitchFamily="34" charset="0"/>
              </a:rPr>
              <a:t>datum</a:t>
            </a:r>
            <a:r>
              <a:rPr lang="fr-FR" sz="2000">
                <a:effectLst>
                  <a:outerShdw blurRad="38100" dist="38100" dir="2700000" algn="tl">
                    <a:srgbClr val="000000"/>
                  </a:outerShdw>
                </a:effectLst>
                <a:latin typeface="Arial" pitchFamily="34" charset="0"/>
                <a:cs typeface="Arial" pitchFamily="34" charset="0"/>
              </a:rPr>
              <a:t> n’intervient donc dans le calcul de projection que pour les paramètres de l’ellipsoïde.</a:t>
            </a:r>
          </a:p>
          <a:p>
            <a:pPr eaLnBrk="0" hangingPunct="0">
              <a:spcBef>
                <a:spcPct val="20000"/>
              </a:spcBef>
              <a:spcAft>
                <a:spcPct val="95000"/>
              </a:spcAft>
              <a:buClr>
                <a:srgbClr val="FFCC66"/>
              </a:buClr>
              <a:buSzPct val="70000"/>
              <a:buFont typeface="Arial" charset="0"/>
              <a:buChar char="►"/>
              <a:defRPr/>
            </a:pPr>
            <a:r>
              <a:rPr lang="fr-FR" sz="2000">
                <a:effectLst>
                  <a:outerShdw blurRad="38100" dist="38100" dir="2700000" algn="tl">
                    <a:srgbClr val="000000"/>
                  </a:outerShdw>
                </a:effectLst>
                <a:latin typeface="Arial" pitchFamily="34" charset="0"/>
                <a:cs typeface="Arial" pitchFamily="34" charset="0"/>
              </a:rPr>
              <a:t> L’origine du repère de projection est souvent fixée par la définition d’un méridien et/ou d’un parallèle. Beaucoup de projections affectent une valeur non nulle au point d’origine pour éviter d’avoir des coordonnées projetées négatives.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7970"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Projections géographiques</a:t>
            </a:r>
            <a:endParaRPr lang="fr-FR" sz="3200" i="1" smtClean="0">
              <a:solidFill>
                <a:schemeClr val="tx1"/>
              </a:solidFill>
              <a:latin typeface="Arial" pitchFamily="34" charset="0"/>
              <a:cs typeface="Arial" pitchFamily="34" charset="0"/>
            </a:endParaRPr>
          </a:p>
        </p:txBody>
      </p:sp>
      <p:sp>
        <p:nvSpPr>
          <p:cNvPr id="467972" name="Rectangle 4"/>
          <p:cNvSpPr>
            <a:spLocks noGrp="1" noChangeArrowheads="1"/>
          </p:cNvSpPr>
          <p:nvPr>
            <p:ph type="body" sz="half" idx="1"/>
          </p:nvPr>
        </p:nvSpPr>
        <p:spPr>
          <a:xfrm>
            <a:off x="144463" y="1916113"/>
            <a:ext cx="4643437" cy="2305050"/>
          </a:xfrm>
          <a:solidFill>
            <a:srgbClr val="C0C0C0">
              <a:alpha val="10001"/>
            </a:srgbClr>
          </a:solidFill>
        </p:spPr>
        <p:txBody>
          <a:bodyPr/>
          <a:lstStyle/>
          <a:p>
            <a:pPr marL="0" indent="0" eaLnBrk="1" hangingPunct="1">
              <a:lnSpc>
                <a:spcPct val="95000"/>
              </a:lnSpc>
              <a:buFont typeface="Arial" charset="0"/>
              <a:buNone/>
              <a:defRPr/>
            </a:pPr>
            <a:r>
              <a:rPr lang="fr-FR" sz="1500" smtClean="0">
                <a:latin typeface="Arial" pitchFamily="34" charset="0"/>
                <a:cs typeface="Arial" pitchFamily="34" charset="0"/>
              </a:rPr>
              <a:t>Les lignes correspondent aux routes à cap constant (les directions sont vraies le long de tout segment reliant deux points). Les distances ne sont conservées que sur l’équateur. Les surfaces et les formes de grandes zones sont largement modifiées. La déformation augmente en s’éloignant de l’équateur et est maximale aux pôles. Par contre, la projection est conforme. </a:t>
            </a:r>
          </a:p>
          <a:p>
            <a:pPr marL="0" indent="0" eaLnBrk="1" hangingPunct="1">
              <a:lnSpc>
                <a:spcPct val="95000"/>
              </a:lnSpc>
              <a:spcAft>
                <a:spcPct val="25000"/>
              </a:spcAft>
              <a:buFont typeface="Arial" charset="0"/>
              <a:buNone/>
              <a:defRPr/>
            </a:pPr>
            <a:r>
              <a:rPr lang="fr-FR" sz="1500" smtClean="0">
                <a:latin typeface="Arial" pitchFamily="34" charset="0"/>
                <a:cs typeface="Arial" pitchFamily="34" charset="0"/>
              </a:rPr>
              <a:t>A été très utilisée pour la navigation maritime, notamment dans les régions équatoriales.</a:t>
            </a:r>
          </a:p>
        </p:txBody>
      </p:sp>
      <p:pic>
        <p:nvPicPr>
          <p:cNvPr id="35845" name="Picture 5" descr="mercator"/>
          <p:cNvPicPr>
            <a:picLocks noChangeAspect="1" noChangeArrowheads="1"/>
          </p:cNvPicPr>
          <p:nvPr/>
        </p:nvPicPr>
        <p:blipFill>
          <a:blip r:embed="rId3" cstate="print"/>
          <a:srcRect/>
          <a:stretch>
            <a:fillRect/>
          </a:stretch>
        </p:blipFill>
        <p:spPr bwMode="auto">
          <a:xfrm>
            <a:off x="250825" y="4735513"/>
            <a:ext cx="4081463" cy="1789112"/>
          </a:xfrm>
          <a:prstGeom prst="rect">
            <a:avLst/>
          </a:prstGeom>
          <a:noFill/>
          <a:ln w="9525">
            <a:noFill/>
            <a:miter lim="800000"/>
            <a:headEnd/>
            <a:tailEnd/>
          </a:ln>
        </p:spPr>
      </p:pic>
      <p:pic>
        <p:nvPicPr>
          <p:cNvPr id="35846" name="Picture 6" descr="traverse"/>
          <p:cNvPicPr>
            <a:picLocks noChangeAspect="1" noChangeArrowheads="1"/>
          </p:cNvPicPr>
          <p:nvPr/>
        </p:nvPicPr>
        <p:blipFill>
          <a:blip r:embed="rId4" cstate="print"/>
          <a:srcRect/>
          <a:stretch>
            <a:fillRect/>
          </a:stretch>
        </p:blipFill>
        <p:spPr bwMode="auto">
          <a:xfrm>
            <a:off x="5026025" y="1916113"/>
            <a:ext cx="3938588" cy="1889125"/>
          </a:xfrm>
          <a:prstGeom prst="rect">
            <a:avLst/>
          </a:prstGeom>
          <a:noFill/>
          <a:ln w="9525">
            <a:noFill/>
            <a:miter lim="800000"/>
            <a:headEnd/>
            <a:tailEnd/>
          </a:ln>
        </p:spPr>
      </p:pic>
      <p:sp>
        <p:nvSpPr>
          <p:cNvPr id="467975" name="Text Box 7"/>
          <p:cNvSpPr txBox="1">
            <a:spLocks noChangeArrowheads="1"/>
          </p:cNvSpPr>
          <p:nvPr/>
        </p:nvSpPr>
        <p:spPr bwMode="auto">
          <a:xfrm>
            <a:off x="4572000" y="4760913"/>
            <a:ext cx="4464050" cy="1692275"/>
          </a:xfrm>
          <a:prstGeom prst="rect">
            <a:avLst/>
          </a:prstGeom>
          <a:solidFill>
            <a:srgbClr val="C0C0C0">
              <a:alpha val="10001"/>
            </a:srgbClr>
          </a:solidFill>
          <a:ln w="9525" algn="ctr">
            <a:noFill/>
            <a:miter lim="800000"/>
            <a:headEnd/>
            <a:tailEnd/>
          </a:ln>
          <a:effectLst/>
        </p:spPr>
        <p:txBody>
          <a:bodyPr>
            <a:spAutoFit/>
          </a:bodyPr>
          <a:lstStyle/>
          <a:p>
            <a:pPr algn="r">
              <a:defRPr/>
            </a:pPr>
            <a:r>
              <a:rPr lang="fr-FR" sz="1500">
                <a:effectLst>
                  <a:outerShdw blurRad="38100" dist="38100" dir="2700000" algn="tl">
                    <a:srgbClr val="000000"/>
                  </a:outerShdw>
                </a:effectLst>
                <a:latin typeface="Arial" pitchFamily="34" charset="0"/>
                <a:cs typeface="Arial" pitchFamily="34" charset="0"/>
              </a:rPr>
              <a:t>Les distances ne sont conservées que le long du méridien central. La déformation sur les distances, directions, surfaces, augmente rapidement dès que l’on sort d’une zone de 15° autour du méridien central. La projection est conforme.</a:t>
            </a:r>
          </a:p>
          <a:p>
            <a:pPr algn="r">
              <a:defRPr/>
            </a:pPr>
            <a:r>
              <a:rPr lang="fr-FR" sz="1500">
                <a:effectLst>
                  <a:outerShdw blurRad="38100" dist="38100" dir="2700000" algn="tl">
                    <a:srgbClr val="000000"/>
                  </a:outerShdw>
                </a:effectLst>
                <a:latin typeface="Arial" pitchFamily="34" charset="0"/>
                <a:cs typeface="Arial" pitchFamily="34" charset="0"/>
              </a:rPr>
              <a:t>Est très utilisée aux moyennes échelles (du 1/200000 au 1/25000)</a:t>
            </a:r>
          </a:p>
        </p:txBody>
      </p:sp>
      <p:sp>
        <p:nvSpPr>
          <p:cNvPr id="467976" name="Text Box 8"/>
          <p:cNvSpPr txBox="1">
            <a:spLocks noChangeArrowheads="1"/>
          </p:cNvSpPr>
          <p:nvPr/>
        </p:nvSpPr>
        <p:spPr bwMode="auto">
          <a:xfrm>
            <a:off x="107950" y="1557338"/>
            <a:ext cx="4105275" cy="311150"/>
          </a:xfrm>
          <a:prstGeom prst="rect">
            <a:avLst/>
          </a:prstGeom>
          <a:noFill/>
          <a:ln w="9525" algn="ctr">
            <a:noFill/>
            <a:miter lim="800000"/>
            <a:headEnd/>
            <a:tailEnd/>
          </a:ln>
          <a:effectLst/>
        </p:spPr>
        <p:txBody>
          <a:bodyPr>
            <a:spAutoFit/>
          </a:bodyPr>
          <a:lstStyle/>
          <a:p>
            <a:pPr>
              <a:lnSpc>
                <a:spcPct val="80000"/>
              </a:lnSpc>
              <a:spcBef>
                <a:spcPct val="20000"/>
              </a:spcBef>
              <a:buClr>
                <a:schemeClr val="hlink"/>
              </a:buClr>
              <a:buSzPct val="80000"/>
              <a:buFont typeface="Arial" charset="0"/>
              <a:buNone/>
              <a:defRPr/>
            </a:pPr>
            <a:r>
              <a:rPr lang="fr-FR">
                <a:solidFill>
                  <a:srgbClr val="FFCC66"/>
                </a:solidFill>
                <a:effectLst>
                  <a:outerShdw blurRad="38100" dist="38100" dir="2700000" algn="tl">
                    <a:srgbClr val="000000"/>
                  </a:outerShdw>
                </a:effectLst>
                <a:latin typeface="Arial" pitchFamily="34" charset="0"/>
                <a:cs typeface="Arial" pitchFamily="34" charset="0"/>
              </a:rPr>
              <a:t>Projection Mercator (Mercator 1569)</a:t>
            </a:r>
          </a:p>
        </p:txBody>
      </p:sp>
      <p:sp>
        <p:nvSpPr>
          <p:cNvPr id="467977" name="Text Box 9"/>
          <p:cNvSpPr txBox="1">
            <a:spLocks noChangeArrowheads="1"/>
          </p:cNvSpPr>
          <p:nvPr/>
        </p:nvSpPr>
        <p:spPr bwMode="auto">
          <a:xfrm>
            <a:off x="5003800" y="4149725"/>
            <a:ext cx="3960813" cy="641350"/>
          </a:xfrm>
          <a:prstGeom prst="rect">
            <a:avLst/>
          </a:prstGeom>
          <a:noFill/>
          <a:ln w="9525" algn="ctr">
            <a:noFill/>
            <a:miter lim="800000"/>
            <a:headEnd/>
            <a:tailEnd/>
          </a:ln>
          <a:effectLst/>
        </p:spPr>
        <p:txBody>
          <a:bodyPr>
            <a:spAutoFit/>
          </a:bodyPr>
          <a:lstStyle/>
          <a:p>
            <a:pPr algn="r">
              <a:defRPr/>
            </a:pPr>
            <a:r>
              <a:rPr lang="fr-FR">
                <a:solidFill>
                  <a:srgbClr val="FFCC66"/>
                </a:solidFill>
                <a:effectLst>
                  <a:outerShdw blurRad="38100" dist="38100" dir="2700000" algn="tl">
                    <a:srgbClr val="000000"/>
                  </a:outerShdw>
                </a:effectLst>
                <a:latin typeface="Arial" pitchFamily="34" charset="0"/>
                <a:cs typeface="Arial" pitchFamily="34" charset="0"/>
              </a:rPr>
              <a:t>Projection Transverse Mercator (Lambert 1772)</a:t>
            </a:r>
          </a:p>
        </p:txBody>
      </p:sp>
      <p:sp>
        <p:nvSpPr>
          <p:cNvPr id="35850" name="Line 10"/>
          <p:cNvSpPr>
            <a:spLocks noChangeShapeType="1"/>
          </p:cNvSpPr>
          <p:nvPr/>
        </p:nvSpPr>
        <p:spPr bwMode="auto">
          <a:xfrm>
            <a:off x="2268538" y="4292600"/>
            <a:ext cx="0" cy="287338"/>
          </a:xfrm>
          <a:prstGeom prst="line">
            <a:avLst/>
          </a:prstGeom>
          <a:noFill/>
          <a:ln w="9525">
            <a:solidFill>
              <a:schemeClr val="tx1"/>
            </a:solidFill>
            <a:round/>
            <a:headEnd/>
            <a:tailEnd type="triangle" w="med" len="med"/>
          </a:ln>
        </p:spPr>
        <p:txBody>
          <a:bodyPr anchor="ctr"/>
          <a:lstStyle/>
          <a:p>
            <a:endParaRPr lang="en-US">
              <a:latin typeface="Arial" pitchFamily="34" charset="0"/>
              <a:cs typeface="Arial" pitchFamily="34" charset="0"/>
            </a:endParaRPr>
          </a:p>
        </p:txBody>
      </p:sp>
      <p:sp>
        <p:nvSpPr>
          <p:cNvPr id="35851" name="Line 11"/>
          <p:cNvSpPr>
            <a:spLocks noChangeShapeType="1"/>
          </p:cNvSpPr>
          <p:nvPr/>
        </p:nvSpPr>
        <p:spPr bwMode="auto">
          <a:xfrm flipV="1">
            <a:off x="7019925" y="3860800"/>
            <a:ext cx="0" cy="215900"/>
          </a:xfrm>
          <a:prstGeom prst="line">
            <a:avLst/>
          </a:prstGeom>
          <a:noFill/>
          <a:ln w="9525">
            <a:solidFill>
              <a:schemeClr val="tx1"/>
            </a:solidFill>
            <a:round/>
            <a:headEnd/>
            <a:tailEnd type="triangle" w="med" len="med"/>
          </a:ln>
        </p:spPr>
        <p:txBody>
          <a:bodyPr anchor="ctr"/>
          <a:lstStyle/>
          <a:p>
            <a:endParaRPr lang="en-US">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0018" name="Rectangle 2"/>
          <p:cNvSpPr>
            <a:spLocks noGrp="1" noRot="1" noChangeArrowheads="1"/>
          </p:cNvSpPr>
          <p:nvPr>
            <p:ph type="title"/>
          </p:nvPr>
        </p:nvSpPr>
        <p:spPr>
          <a:xfrm>
            <a:off x="0" y="404813"/>
            <a:ext cx="9144000" cy="792162"/>
          </a:xfrm>
        </p:spPr>
        <p:txBody>
          <a:bodyPr/>
          <a:lstStyle/>
          <a:p>
            <a:pPr eaLnBrk="1" hangingPunct="1">
              <a:defRPr/>
            </a:pPr>
            <a:r>
              <a:rPr lang="fr-FR" sz="3200" smtClean="0">
                <a:solidFill>
                  <a:schemeClr val="tx1"/>
                </a:solidFill>
                <a:latin typeface="Arial" pitchFamily="34" charset="0"/>
                <a:cs typeface="Arial" pitchFamily="34" charset="0"/>
              </a:rPr>
              <a:t>Projections géographiques</a:t>
            </a:r>
            <a:endParaRPr lang="fr-FR" sz="3200" i="1" smtClean="0">
              <a:solidFill>
                <a:schemeClr val="tx1"/>
              </a:solidFill>
              <a:latin typeface="Arial" pitchFamily="34" charset="0"/>
              <a:cs typeface="Arial" pitchFamily="34" charset="0"/>
            </a:endParaRPr>
          </a:p>
        </p:txBody>
      </p:sp>
      <p:sp>
        <p:nvSpPr>
          <p:cNvPr id="470020" name="Rectangle 4"/>
          <p:cNvSpPr>
            <a:spLocks noGrp="1" noChangeArrowheads="1"/>
          </p:cNvSpPr>
          <p:nvPr>
            <p:ph type="body" sz="half" idx="1"/>
          </p:nvPr>
        </p:nvSpPr>
        <p:spPr>
          <a:xfrm>
            <a:off x="215900" y="2205038"/>
            <a:ext cx="4356100" cy="4175125"/>
          </a:xfrm>
          <a:solidFill>
            <a:srgbClr val="C0C0C0">
              <a:alpha val="10001"/>
            </a:srgbClr>
          </a:solidFill>
        </p:spPr>
        <p:txBody>
          <a:bodyPr/>
          <a:lstStyle/>
          <a:p>
            <a:pPr marL="0" indent="0" eaLnBrk="1" hangingPunct="1">
              <a:lnSpc>
                <a:spcPct val="80000"/>
              </a:lnSpc>
              <a:spcAft>
                <a:spcPct val="50000"/>
              </a:spcAft>
              <a:buClr>
                <a:srgbClr val="FFCC66"/>
              </a:buClr>
              <a:buSzPct val="70000"/>
              <a:defRPr/>
            </a:pPr>
            <a:r>
              <a:rPr lang="fr-FR" sz="1600" smtClean="0">
                <a:latin typeface="Arial" pitchFamily="34" charset="0"/>
                <a:cs typeface="Arial" pitchFamily="34" charset="0"/>
              </a:rPr>
              <a:t> Un ensemble de projections cylindriques transverses, toutes conformes</a:t>
            </a:r>
          </a:p>
          <a:p>
            <a:pPr marL="0" indent="0" eaLnBrk="1" hangingPunct="1">
              <a:lnSpc>
                <a:spcPct val="80000"/>
              </a:lnSpc>
              <a:spcAft>
                <a:spcPct val="50000"/>
              </a:spcAft>
              <a:buClr>
                <a:srgbClr val="FFCC66"/>
              </a:buClr>
              <a:buSzPct val="70000"/>
              <a:defRPr/>
            </a:pPr>
            <a:r>
              <a:rPr lang="fr-FR" sz="1600" smtClean="0">
                <a:latin typeface="Arial" pitchFamily="34" charset="0"/>
                <a:cs typeface="Arial" pitchFamily="34" charset="0"/>
              </a:rPr>
              <a:t> UTM découpe le globe en zones de 6 degrés en longitude (360/6 = 60 zones pour l’ensemble de la Terre)</a:t>
            </a:r>
          </a:p>
          <a:p>
            <a:pPr marL="0" indent="0" eaLnBrk="1" hangingPunct="1">
              <a:lnSpc>
                <a:spcPct val="80000"/>
              </a:lnSpc>
              <a:spcAft>
                <a:spcPct val="50000"/>
              </a:spcAft>
              <a:buClr>
                <a:srgbClr val="FFCC66"/>
              </a:buClr>
              <a:buSzPct val="70000"/>
              <a:defRPr/>
            </a:pPr>
            <a:r>
              <a:rPr lang="fr-FR" sz="1600" smtClean="0">
                <a:latin typeface="Arial" pitchFamily="34" charset="0"/>
                <a:cs typeface="Arial" pitchFamily="34" charset="0"/>
              </a:rPr>
              <a:t> “Universal” car la projection peut être utilisée pour toutes les longitudes et toutes les latitudes, sauf près des pôles</a:t>
            </a:r>
          </a:p>
          <a:p>
            <a:pPr marL="0" indent="0" eaLnBrk="1" hangingPunct="1">
              <a:lnSpc>
                <a:spcPct val="80000"/>
              </a:lnSpc>
              <a:spcAft>
                <a:spcPct val="50000"/>
              </a:spcAft>
              <a:buClr>
                <a:srgbClr val="FFCC66"/>
              </a:buClr>
              <a:buSzPct val="70000"/>
              <a:defRPr/>
            </a:pPr>
            <a:r>
              <a:rPr lang="fr-FR" sz="1600" smtClean="0">
                <a:latin typeface="Arial" pitchFamily="34" charset="0"/>
                <a:cs typeface="Arial" pitchFamily="34" charset="0"/>
              </a:rPr>
              <a:t> A chaque zone correspond un méridien central qui fixe l’origine en x de la projection. La valeur à l’origine (sur le méridien central) est de 500 000.</a:t>
            </a:r>
          </a:p>
          <a:p>
            <a:pPr marL="0" indent="0" eaLnBrk="1" hangingPunct="1">
              <a:lnSpc>
                <a:spcPct val="80000"/>
              </a:lnSpc>
              <a:spcAft>
                <a:spcPct val="50000"/>
              </a:spcAft>
              <a:buClr>
                <a:srgbClr val="FFCC66"/>
              </a:buClr>
              <a:buSzPct val="70000"/>
              <a:defRPr/>
            </a:pPr>
            <a:r>
              <a:rPr lang="fr-FR" sz="1600" smtClean="0">
                <a:latin typeface="Arial" pitchFamily="34" charset="0"/>
                <a:cs typeface="Arial" pitchFamily="34" charset="0"/>
              </a:rPr>
              <a:t> Chaque hémisphère utilise son propre système de coordonnée en y : </a:t>
            </a:r>
          </a:p>
          <a:p>
            <a:pPr marL="0" indent="0" eaLnBrk="1" hangingPunct="1">
              <a:lnSpc>
                <a:spcPct val="80000"/>
              </a:lnSpc>
              <a:spcAft>
                <a:spcPct val="50000"/>
              </a:spcAft>
              <a:buClr>
                <a:srgbClr val="FFCC66"/>
              </a:buClr>
              <a:buSzPct val="70000"/>
              <a:buFont typeface="Arial" charset="0"/>
              <a:buNone/>
              <a:defRPr/>
            </a:pPr>
            <a:r>
              <a:rPr lang="fr-FR" sz="1600" smtClean="0">
                <a:latin typeface="Arial" pitchFamily="34" charset="0"/>
                <a:cs typeface="Arial" pitchFamily="34" charset="0"/>
              </a:rPr>
              <a:t>de 0 à 10 000 000 dans l’hémisphère sud, et de 0 à 10 000 000 dans l’hémisphère nord.</a:t>
            </a:r>
          </a:p>
        </p:txBody>
      </p:sp>
      <p:pic>
        <p:nvPicPr>
          <p:cNvPr id="36869" name="Picture 5" descr="utmzones"/>
          <p:cNvPicPr>
            <a:picLocks noChangeAspect="1" noChangeArrowheads="1"/>
          </p:cNvPicPr>
          <p:nvPr/>
        </p:nvPicPr>
        <p:blipFill>
          <a:blip r:embed="rId3" cstate="print"/>
          <a:srcRect/>
          <a:stretch>
            <a:fillRect/>
          </a:stretch>
        </p:blipFill>
        <p:spPr bwMode="auto">
          <a:xfrm>
            <a:off x="4716463" y="2813050"/>
            <a:ext cx="4356100" cy="2560638"/>
          </a:xfrm>
          <a:prstGeom prst="rect">
            <a:avLst/>
          </a:prstGeom>
          <a:noFill/>
          <a:ln w="9525">
            <a:noFill/>
            <a:miter lim="800000"/>
            <a:headEnd/>
            <a:tailEnd/>
          </a:ln>
        </p:spPr>
      </p:pic>
      <p:sp>
        <p:nvSpPr>
          <p:cNvPr id="470022" name="Text Box 6"/>
          <p:cNvSpPr txBox="1">
            <a:spLocks noChangeArrowheads="1"/>
          </p:cNvSpPr>
          <p:nvPr/>
        </p:nvSpPr>
        <p:spPr bwMode="auto">
          <a:xfrm>
            <a:off x="179388" y="1700213"/>
            <a:ext cx="5040312" cy="311150"/>
          </a:xfrm>
          <a:prstGeom prst="rect">
            <a:avLst/>
          </a:prstGeom>
          <a:noFill/>
          <a:ln w="9525" algn="ctr">
            <a:noFill/>
            <a:miter lim="800000"/>
            <a:headEnd/>
            <a:tailEnd/>
          </a:ln>
          <a:effectLst/>
        </p:spPr>
        <p:txBody>
          <a:bodyPr>
            <a:spAutoFit/>
          </a:bodyPr>
          <a:lstStyle/>
          <a:p>
            <a:pPr>
              <a:lnSpc>
                <a:spcPct val="80000"/>
              </a:lnSpc>
              <a:spcBef>
                <a:spcPct val="20000"/>
              </a:spcBef>
              <a:buClr>
                <a:schemeClr val="hlink"/>
              </a:buClr>
              <a:buSzPct val="80000"/>
              <a:buFont typeface="Arial" charset="0"/>
              <a:buNone/>
              <a:defRPr/>
            </a:pPr>
            <a:r>
              <a:rPr lang="fr-FR">
                <a:solidFill>
                  <a:srgbClr val="FFCC66"/>
                </a:solidFill>
                <a:effectLst>
                  <a:outerShdw blurRad="38100" dist="38100" dir="2700000" algn="tl">
                    <a:srgbClr val="000000"/>
                  </a:outerShdw>
                </a:effectLst>
                <a:latin typeface="Arial" pitchFamily="34" charset="0"/>
                <a:cs typeface="Arial" pitchFamily="34" charset="0"/>
              </a:rPr>
              <a:t>UTM : Universal Transverse Mercator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2066" name="Rectangle 2"/>
          <p:cNvSpPr>
            <a:spLocks noGrp="1" noRot="1" noChangeArrowheads="1"/>
          </p:cNvSpPr>
          <p:nvPr>
            <p:ph type="title"/>
          </p:nvPr>
        </p:nvSpPr>
        <p:spPr>
          <a:xfrm>
            <a:off x="0" y="404813"/>
            <a:ext cx="9144000" cy="792162"/>
          </a:xfrm>
        </p:spPr>
        <p:txBody>
          <a:bodyPr/>
          <a:lstStyle/>
          <a:p>
            <a:pPr eaLnBrk="1" hangingPunct="1">
              <a:defRPr/>
            </a:pPr>
            <a:r>
              <a:rPr lang="fr-FR" sz="3200" smtClean="0">
                <a:solidFill>
                  <a:schemeClr val="tx1"/>
                </a:solidFill>
                <a:latin typeface="Arial" charset="0"/>
              </a:rPr>
              <a:t>Projections géographiques</a:t>
            </a:r>
            <a:endParaRPr lang="fr-FR" sz="3200" i="1" smtClean="0">
              <a:solidFill>
                <a:schemeClr val="tx1"/>
              </a:solidFill>
              <a:latin typeface="Arial" charset="0"/>
            </a:endParaRPr>
          </a:p>
        </p:txBody>
      </p:sp>
      <p:sp>
        <p:nvSpPr>
          <p:cNvPr id="472067" name="Rectangle 3"/>
          <p:cNvSpPr>
            <a:spLocks noChangeArrowheads="1"/>
          </p:cNvSpPr>
          <p:nvPr/>
        </p:nvSpPr>
        <p:spPr bwMode="auto">
          <a:xfrm>
            <a:off x="971550" y="1477963"/>
            <a:ext cx="8064500" cy="366712"/>
          </a:xfrm>
          <a:prstGeom prst="rect">
            <a:avLst/>
          </a:prstGeom>
          <a:noFill/>
          <a:ln w="9525">
            <a:noFill/>
            <a:miter lim="800000"/>
            <a:headEnd/>
            <a:tailEnd/>
          </a:ln>
          <a:effectLst/>
        </p:spPr>
        <p:txBody>
          <a:bodyPr>
            <a:spAutoFit/>
          </a:bodyPr>
          <a:lstStyle/>
          <a:p>
            <a:pPr eaLnBrk="0" hangingPunct="0">
              <a:spcBef>
                <a:spcPct val="20000"/>
              </a:spcBef>
              <a:spcAft>
                <a:spcPct val="20000"/>
              </a:spcAft>
              <a:buClr>
                <a:srgbClr val="000099"/>
              </a:buClr>
              <a:buFont typeface="Wingdings" pitchFamily="2" charset="2"/>
              <a:buNone/>
              <a:defRPr/>
            </a:pPr>
            <a:r>
              <a:rPr lang="fr-FR">
                <a:solidFill>
                  <a:srgbClr val="FFCC66"/>
                </a:solidFill>
                <a:effectLst>
                  <a:outerShdw blurRad="38100" dist="38100" dir="2700000" algn="tl">
                    <a:srgbClr val="000000"/>
                  </a:outerShdw>
                </a:effectLst>
                <a:latin typeface="Arial" charset="0"/>
              </a:rPr>
              <a:t>Exemples de projections cylindriques : les trois fuseaux UTM (France)</a:t>
            </a:r>
          </a:p>
        </p:txBody>
      </p:sp>
      <p:pic>
        <p:nvPicPr>
          <p:cNvPr id="37892" name="Picture 4"/>
          <p:cNvPicPr>
            <a:picLocks noChangeAspect="1" noChangeArrowheads="1"/>
          </p:cNvPicPr>
          <p:nvPr/>
        </p:nvPicPr>
        <p:blipFill>
          <a:blip r:embed="rId3" cstate="print"/>
          <a:srcRect/>
          <a:stretch>
            <a:fillRect/>
          </a:stretch>
        </p:blipFill>
        <p:spPr bwMode="auto">
          <a:xfrm>
            <a:off x="1100138" y="2152650"/>
            <a:ext cx="6954837" cy="422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4114" name="Rectangle 2"/>
          <p:cNvSpPr>
            <a:spLocks noGrp="1" noRot="1" noChangeArrowheads="1"/>
          </p:cNvSpPr>
          <p:nvPr>
            <p:ph type="title"/>
          </p:nvPr>
        </p:nvSpPr>
        <p:spPr>
          <a:xfrm>
            <a:off x="0" y="404813"/>
            <a:ext cx="9144000" cy="792162"/>
          </a:xfrm>
        </p:spPr>
        <p:txBody>
          <a:bodyPr/>
          <a:lstStyle/>
          <a:p>
            <a:pPr eaLnBrk="1" hangingPunct="1">
              <a:defRPr/>
            </a:pPr>
            <a:r>
              <a:rPr lang="fr-FR" sz="3200" smtClean="0">
                <a:solidFill>
                  <a:schemeClr val="tx1"/>
                </a:solidFill>
                <a:latin typeface="Arial" charset="0"/>
              </a:rPr>
              <a:t>Projections géographiques</a:t>
            </a:r>
            <a:endParaRPr lang="fr-FR" sz="3200" i="1" smtClean="0">
              <a:solidFill>
                <a:schemeClr val="tx1"/>
              </a:solidFill>
              <a:latin typeface="Arial" charset="0"/>
            </a:endParaRPr>
          </a:p>
        </p:txBody>
      </p:sp>
      <p:sp>
        <p:nvSpPr>
          <p:cNvPr id="474115" name="Rectangle 3"/>
          <p:cNvSpPr>
            <a:spLocks noChangeArrowheads="1"/>
          </p:cNvSpPr>
          <p:nvPr/>
        </p:nvSpPr>
        <p:spPr bwMode="auto">
          <a:xfrm>
            <a:off x="755650" y="1412875"/>
            <a:ext cx="8064500" cy="366713"/>
          </a:xfrm>
          <a:prstGeom prst="rect">
            <a:avLst/>
          </a:prstGeom>
          <a:noFill/>
          <a:ln w="9525">
            <a:noFill/>
            <a:miter lim="800000"/>
            <a:headEnd/>
            <a:tailEnd/>
          </a:ln>
          <a:effectLst/>
        </p:spPr>
        <p:txBody>
          <a:bodyPr>
            <a:spAutoFit/>
          </a:bodyPr>
          <a:lstStyle/>
          <a:p>
            <a:pPr eaLnBrk="0" hangingPunct="0">
              <a:spcBef>
                <a:spcPct val="20000"/>
              </a:spcBef>
              <a:spcAft>
                <a:spcPct val="20000"/>
              </a:spcAft>
              <a:buClr>
                <a:srgbClr val="000099"/>
              </a:buClr>
              <a:buFont typeface="Wingdings" pitchFamily="2" charset="2"/>
              <a:buNone/>
              <a:defRPr/>
            </a:pPr>
            <a:r>
              <a:rPr lang="fr-FR">
                <a:solidFill>
                  <a:srgbClr val="FFCC66"/>
                </a:solidFill>
                <a:effectLst>
                  <a:outerShdw blurRad="38100" dist="38100" dir="2700000" algn="tl">
                    <a:srgbClr val="000000"/>
                  </a:outerShdw>
                </a:effectLst>
                <a:latin typeface="Arial" charset="0"/>
              </a:rPr>
              <a:t>Exemple de chevauchement entre deux fuseaux UTM (France)</a:t>
            </a:r>
          </a:p>
        </p:txBody>
      </p:sp>
      <p:pic>
        <p:nvPicPr>
          <p:cNvPr id="38916" name="Picture 4"/>
          <p:cNvPicPr>
            <a:picLocks noChangeAspect="1" noChangeArrowheads="1"/>
          </p:cNvPicPr>
          <p:nvPr/>
        </p:nvPicPr>
        <p:blipFill>
          <a:blip r:embed="rId3" cstate="print"/>
          <a:srcRect/>
          <a:stretch>
            <a:fillRect/>
          </a:stretch>
        </p:blipFill>
        <p:spPr bwMode="auto">
          <a:xfrm>
            <a:off x="889000" y="1965325"/>
            <a:ext cx="7427913" cy="4524375"/>
          </a:xfrm>
          <a:prstGeom prst="rect">
            <a:avLst/>
          </a:prstGeom>
          <a:noFill/>
          <a:ln w="38100">
            <a:solidFill>
              <a:schemeClr val="tx1"/>
            </a:solidFill>
            <a:miter lim="800000"/>
            <a:headEnd/>
            <a:tailEnd/>
          </a:ln>
        </p:spPr>
      </p:pic>
      <p:sp>
        <p:nvSpPr>
          <p:cNvPr id="38917" name="Text Box 5"/>
          <p:cNvSpPr txBox="1">
            <a:spLocks noChangeArrowheads="1"/>
          </p:cNvSpPr>
          <p:nvPr/>
        </p:nvSpPr>
        <p:spPr bwMode="auto">
          <a:xfrm>
            <a:off x="755650" y="6534150"/>
            <a:ext cx="7239000" cy="244475"/>
          </a:xfrm>
          <a:prstGeom prst="rect">
            <a:avLst/>
          </a:prstGeom>
          <a:noFill/>
          <a:ln w="9525">
            <a:noFill/>
            <a:miter lim="800000"/>
            <a:headEnd/>
            <a:tailEnd/>
          </a:ln>
        </p:spPr>
        <p:txBody>
          <a:bodyPr>
            <a:spAutoFit/>
          </a:bodyPr>
          <a:lstStyle/>
          <a:p>
            <a:pPr eaLnBrk="0" hangingPunct="0">
              <a:spcBef>
                <a:spcPct val="50000"/>
              </a:spcBef>
            </a:pPr>
            <a:r>
              <a:rPr lang="fr-FR" sz="1000">
                <a:latin typeface="Arial" charset="0"/>
              </a:rPr>
              <a:t>Extrait carte IGN – Domène (Isère) – 1991 au 1/50 000</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6162" name="Rectangle 2"/>
          <p:cNvSpPr>
            <a:spLocks noGrp="1" noRot="1" noChangeArrowheads="1"/>
          </p:cNvSpPr>
          <p:nvPr>
            <p:ph type="title"/>
          </p:nvPr>
        </p:nvSpPr>
        <p:spPr>
          <a:xfrm>
            <a:off x="0" y="404813"/>
            <a:ext cx="9144000" cy="792162"/>
          </a:xfrm>
        </p:spPr>
        <p:txBody>
          <a:bodyPr/>
          <a:lstStyle/>
          <a:p>
            <a:pPr eaLnBrk="1" hangingPunct="1">
              <a:defRPr/>
            </a:pPr>
            <a:r>
              <a:rPr lang="fr-FR" sz="3200" smtClean="0">
                <a:solidFill>
                  <a:schemeClr val="tx1"/>
                </a:solidFill>
                <a:latin typeface="Arial" pitchFamily="34" charset="0"/>
                <a:cs typeface="Arial" pitchFamily="34" charset="0"/>
              </a:rPr>
              <a:t>Projections géographiques</a:t>
            </a:r>
            <a:endParaRPr lang="fr-FR" sz="3200" i="1" smtClean="0">
              <a:solidFill>
                <a:schemeClr val="tx1"/>
              </a:solidFill>
              <a:latin typeface="Arial" pitchFamily="34" charset="0"/>
              <a:cs typeface="Arial" pitchFamily="34" charset="0"/>
            </a:endParaRPr>
          </a:p>
        </p:txBody>
      </p:sp>
      <p:sp>
        <p:nvSpPr>
          <p:cNvPr id="476164" name="Rectangle 4"/>
          <p:cNvSpPr>
            <a:spLocks noChangeArrowheads="1"/>
          </p:cNvSpPr>
          <p:nvPr/>
        </p:nvSpPr>
        <p:spPr bwMode="auto">
          <a:xfrm>
            <a:off x="250825" y="1916113"/>
            <a:ext cx="3975100" cy="1728787"/>
          </a:xfrm>
          <a:prstGeom prst="rect">
            <a:avLst/>
          </a:prstGeom>
          <a:solidFill>
            <a:srgbClr val="C0C0C0">
              <a:alpha val="10001"/>
            </a:srgbClr>
          </a:solidFill>
          <a:ln w="9525">
            <a:noFill/>
            <a:miter lim="800000"/>
            <a:headEnd/>
            <a:tailEnd/>
          </a:ln>
          <a:effectLst/>
        </p:spPr>
        <p:txBody>
          <a:bodyPr/>
          <a:lstStyle/>
          <a:p>
            <a:pPr>
              <a:spcBef>
                <a:spcPct val="20000"/>
              </a:spcBef>
              <a:buClr>
                <a:schemeClr val="hlink"/>
              </a:buClr>
              <a:buSzPct val="80000"/>
              <a:buFont typeface="Arial" charset="0"/>
              <a:buNone/>
              <a:defRPr/>
            </a:pPr>
            <a:r>
              <a:rPr lang="fr-FR" sz="1600">
                <a:effectLst>
                  <a:outerShdw blurRad="38100" dist="38100" dir="2700000" algn="tl">
                    <a:srgbClr val="000000"/>
                  </a:outerShdw>
                </a:effectLst>
                <a:latin typeface="Arial" pitchFamily="34" charset="0"/>
                <a:cs typeface="Arial" pitchFamily="34" charset="0"/>
              </a:rPr>
              <a:t>Projection conique sécante. Conserve les surfaces (équivalente).  Les directions sont relativement bien conservées sur des régions limitées et sont maintenues sur les deux parallèles sécants. Utilisée en général pour cartographier l’intégralité des Etats-Unis.</a:t>
            </a:r>
          </a:p>
        </p:txBody>
      </p:sp>
      <p:pic>
        <p:nvPicPr>
          <p:cNvPr id="39941" name="Picture 5" descr="lambertconic"/>
          <p:cNvPicPr>
            <a:picLocks noChangeAspect="1" noChangeArrowheads="1"/>
          </p:cNvPicPr>
          <p:nvPr/>
        </p:nvPicPr>
        <p:blipFill>
          <a:blip r:embed="rId3" cstate="print"/>
          <a:srcRect/>
          <a:stretch>
            <a:fillRect/>
          </a:stretch>
        </p:blipFill>
        <p:spPr bwMode="auto">
          <a:xfrm>
            <a:off x="4427538" y="4487863"/>
            <a:ext cx="4716462" cy="2036762"/>
          </a:xfrm>
          <a:prstGeom prst="rect">
            <a:avLst/>
          </a:prstGeom>
          <a:noFill/>
          <a:ln w="9525">
            <a:noFill/>
            <a:miter lim="800000"/>
            <a:headEnd/>
            <a:tailEnd/>
          </a:ln>
        </p:spPr>
      </p:pic>
      <p:pic>
        <p:nvPicPr>
          <p:cNvPr id="39942" name="Picture 6" descr="albers"/>
          <p:cNvPicPr>
            <a:picLocks noChangeAspect="1" noChangeArrowheads="1"/>
          </p:cNvPicPr>
          <p:nvPr/>
        </p:nvPicPr>
        <p:blipFill>
          <a:blip r:embed="rId4" cstate="print"/>
          <a:srcRect/>
          <a:stretch>
            <a:fillRect/>
          </a:stretch>
        </p:blipFill>
        <p:spPr bwMode="auto">
          <a:xfrm>
            <a:off x="4500563" y="1865313"/>
            <a:ext cx="4643437" cy="1963737"/>
          </a:xfrm>
          <a:prstGeom prst="rect">
            <a:avLst/>
          </a:prstGeom>
          <a:noFill/>
          <a:ln w="9525">
            <a:noFill/>
            <a:miter lim="800000"/>
            <a:headEnd/>
            <a:tailEnd/>
          </a:ln>
        </p:spPr>
      </p:pic>
      <p:sp>
        <p:nvSpPr>
          <p:cNvPr id="476167" name="Text Box 7"/>
          <p:cNvSpPr txBox="1">
            <a:spLocks noChangeArrowheads="1"/>
          </p:cNvSpPr>
          <p:nvPr/>
        </p:nvSpPr>
        <p:spPr bwMode="auto">
          <a:xfrm>
            <a:off x="179388" y="1412875"/>
            <a:ext cx="3887787" cy="311150"/>
          </a:xfrm>
          <a:prstGeom prst="rect">
            <a:avLst/>
          </a:prstGeom>
          <a:noFill/>
          <a:ln w="9525" algn="ctr">
            <a:noFill/>
            <a:miter lim="800000"/>
            <a:headEnd/>
            <a:tailEnd/>
          </a:ln>
          <a:effectLst/>
        </p:spPr>
        <p:txBody>
          <a:bodyPr>
            <a:spAutoFit/>
          </a:bodyPr>
          <a:lstStyle/>
          <a:p>
            <a:pPr>
              <a:lnSpc>
                <a:spcPct val="80000"/>
              </a:lnSpc>
              <a:spcBef>
                <a:spcPct val="20000"/>
              </a:spcBef>
              <a:buClr>
                <a:schemeClr val="hlink"/>
              </a:buClr>
              <a:buSzPct val="80000"/>
              <a:buFont typeface="Arial" charset="0"/>
              <a:buNone/>
              <a:defRPr/>
            </a:pPr>
            <a:r>
              <a:rPr lang="fr-FR">
                <a:solidFill>
                  <a:srgbClr val="FFCC66"/>
                </a:solidFill>
                <a:effectLst>
                  <a:outerShdw blurRad="38100" dist="38100" dir="2700000" algn="tl">
                    <a:srgbClr val="000000"/>
                  </a:outerShdw>
                </a:effectLst>
                <a:latin typeface="Arial" pitchFamily="34" charset="0"/>
                <a:cs typeface="Arial" pitchFamily="34" charset="0"/>
              </a:rPr>
              <a:t>Projection conique Albers (1805)</a:t>
            </a:r>
          </a:p>
        </p:txBody>
      </p:sp>
      <p:sp>
        <p:nvSpPr>
          <p:cNvPr id="476168" name="Text Box 8"/>
          <p:cNvSpPr txBox="1">
            <a:spLocks noChangeArrowheads="1"/>
          </p:cNvSpPr>
          <p:nvPr/>
        </p:nvSpPr>
        <p:spPr bwMode="auto">
          <a:xfrm>
            <a:off x="250825" y="4578350"/>
            <a:ext cx="3960813" cy="1803400"/>
          </a:xfrm>
          <a:prstGeom prst="rect">
            <a:avLst/>
          </a:prstGeom>
          <a:solidFill>
            <a:srgbClr val="C0C0C0">
              <a:alpha val="10001"/>
            </a:srgbClr>
          </a:solidFill>
          <a:ln w="9525" algn="ctr">
            <a:noFill/>
            <a:miter lim="800000"/>
            <a:headEnd/>
            <a:tailEnd/>
          </a:ln>
          <a:effectLst/>
        </p:spPr>
        <p:txBody>
          <a:bodyPr>
            <a:spAutoFit/>
          </a:bodyPr>
          <a:lstStyle/>
          <a:p>
            <a:pPr>
              <a:defRPr/>
            </a:pPr>
            <a:r>
              <a:rPr lang="fr-FR" sz="1600">
                <a:effectLst>
                  <a:outerShdw blurRad="38100" dist="38100" dir="2700000" algn="tl">
                    <a:srgbClr val="000000"/>
                  </a:outerShdw>
                </a:effectLst>
                <a:latin typeface="Arial" pitchFamily="34" charset="0"/>
                <a:cs typeface="Arial" pitchFamily="34" charset="0"/>
              </a:rPr>
              <a:t>Projection conique sécante ou tangente. Conforme. Les distances ne sont conservées que le long des parallèles standards. Utilisée en France, en Europe, en Afrique du Nord, aux Etats-Unis. Fait l’objet de nombreux standards (Lambert I,II,III,IV, EuroLambert, ...)</a:t>
            </a:r>
          </a:p>
        </p:txBody>
      </p:sp>
      <p:sp>
        <p:nvSpPr>
          <p:cNvPr id="476169" name="Text Box 9"/>
          <p:cNvSpPr txBox="1">
            <a:spLocks noChangeArrowheads="1"/>
          </p:cNvSpPr>
          <p:nvPr/>
        </p:nvSpPr>
        <p:spPr bwMode="auto">
          <a:xfrm>
            <a:off x="250825" y="4029075"/>
            <a:ext cx="3887788" cy="366713"/>
          </a:xfrm>
          <a:prstGeom prst="rect">
            <a:avLst/>
          </a:prstGeom>
          <a:noFill/>
          <a:ln w="9525" algn="ctr">
            <a:noFill/>
            <a:miter lim="800000"/>
            <a:headEnd/>
            <a:tailEnd/>
          </a:ln>
          <a:effectLst/>
        </p:spPr>
        <p:txBody>
          <a:bodyPr>
            <a:spAutoFit/>
          </a:bodyPr>
          <a:lstStyle/>
          <a:p>
            <a:pPr>
              <a:defRPr/>
            </a:pPr>
            <a:r>
              <a:rPr lang="fr-FR">
                <a:solidFill>
                  <a:srgbClr val="FFCC66"/>
                </a:solidFill>
                <a:effectLst>
                  <a:outerShdw blurRad="38100" dist="38100" dir="2700000" algn="tl">
                    <a:srgbClr val="000000"/>
                  </a:outerShdw>
                </a:effectLst>
                <a:latin typeface="Arial" pitchFamily="34" charset="0"/>
                <a:cs typeface="Arial" pitchFamily="34" charset="0"/>
              </a:rPr>
              <a:t>Projection conique Lambert (1772)</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8210" name="Rectangle 2"/>
          <p:cNvSpPr>
            <a:spLocks noGrp="1" noRot="1" noChangeArrowheads="1"/>
          </p:cNvSpPr>
          <p:nvPr>
            <p:ph type="title"/>
          </p:nvPr>
        </p:nvSpPr>
        <p:spPr>
          <a:xfrm>
            <a:off x="0" y="404813"/>
            <a:ext cx="9144000" cy="792162"/>
          </a:xfrm>
        </p:spPr>
        <p:txBody>
          <a:bodyPr/>
          <a:lstStyle/>
          <a:p>
            <a:pPr eaLnBrk="1" hangingPunct="1">
              <a:defRPr/>
            </a:pPr>
            <a:r>
              <a:rPr lang="fr-FR" sz="3200" smtClean="0">
                <a:solidFill>
                  <a:schemeClr val="tx1"/>
                </a:solidFill>
                <a:latin typeface="Arial" pitchFamily="34" charset="0"/>
                <a:cs typeface="Arial" pitchFamily="34" charset="0"/>
              </a:rPr>
              <a:t>Projections géographiques</a:t>
            </a:r>
            <a:endParaRPr lang="fr-FR" sz="3200" i="1" smtClean="0">
              <a:solidFill>
                <a:schemeClr val="tx1"/>
              </a:solidFill>
              <a:latin typeface="Arial" pitchFamily="34" charset="0"/>
              <a:cs typeface="Arial" pitchFamily="34" charset="0"/>
            </a:endParaRPr>
          </a:p>
        </p:txBody>
      </p:sp>
      <p:pic>
        <p:nvPicPr>
          <p:cNvPr id="40964" name="Picture 4" descr="ENSGchap3_Page_37_Image_0001"/>
          <p:cNvPicPr>
            <a:picLocks noChangeAspect="1" noChangeArrowheads="1"/>
          </p:cNvPicPr>
          <p:nvPr/>
        </p:nvPicPr>
        <p:blipFill>
          <a:blip r:embed="rId3" cstate="print"/>
          <a:srcRect/>
          <a:stretch>
            <a:fillRect/>
          </a:stretch>
        </p:blipFill>
        <p:spPr bwMode="auto">
          <a:xfrm>
            <a:off x="3719513" y="1412875"/>
            <a:ext cx="3589337" cy="5081588"/>
          </a:xfrm>
          <a:prstGeom prst="rect">
            <a:avLst/>
          </a:prstGeom>
          <a:noFill/>
          <a:ln w="9525">
            <a:noFill/>
            <a:miter lim="800000"/>
            <a:headEnd/>
            <a:tailEnd/>
          </a:ln>
        </p:spPr>
      </p:pic>
      <p:sp>
        <p:nvSpPr>
          <p:cNvPr id="478213" name="Rectangle 5"/>
          <p:cNvSpPr>
            <a:spLocks noChangeArrowheads="1"/>
          </p:cNvSpPr>
          <p:nvPr/>
        </p:nvSpPr>
        <p:spPr bwMode="auto">
          <a:xfrm>
            <a:off x="612775" y="1917700"/>
            <a:ext cx="2879725" cy="641350"/>
          </a:xfrm>
          <a:prstGeom prst="rect">
            <a:avLst/>
          </a:prstGeom>
          <a:noFill/>
          <a:ln w="9525">
            <a:noFill/>
            <a:miter lim="800000"/>
            <a:headEnd/>
            <a:tailEnd/>
          </a:ln>
          <a:effectLst/>
        </p:spPr>
        <p:txBody>
          <a:bodyPr>
            <a:spAutoFit/>
          </a:bodyPr>
          <a:lstStyle/>
          <a:p>
            <a:pPr eaLnBrk="0" hangingPunct="0">
              <a:spcBef>
                <a:spcPct val="20000"/>
              </a:spcBef>
              <a:spcAft>
                <a:spcPct val="20000"/>
              </a:spcAft>
              <a:buClr>
                <a:srgbClr val="000099"/>
              </a:buClr>
              <a:buFont typeface="Wingdings" pitchFamily="2" charset="2"/>
              <a:buNone/>
              <a:defRPr/>
            </a:pPr>
            <a:r>
              <a:rPr lang="fr-FR">
                <a:solidFill>
                  <a:srgbClr val="FFCC66"/>
                </a:solidFill>
                <a:effectLst>
                  <a:outerShdw blurRad="38100" dist="38100" dir="2700000" algn="tl">
                    <a:srgbClr val="000000"/>
                  </a:outerShdw>
                </a:effectLst>
                <a:latin typeface="Arial" pitchFamily="34" charset="0"/>
                <a:cs typeface="Arial" pitchFamily="34" charset="0"/>
              </a:rPr>
              <a:t>Exemples de projections Lambert (France)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0258" name="Rectangle 2"/>
          <p:cNvSpPr>
            <a:spLocks noGrp="1" noRot="1" noChangeArrowheads="1"/>
          </p:cNvSpPr>
          <p:nvPr>
            <p:ph type="title"/>
          </p:nvPr>
        </p:nvSpPr>
        <p:spPr>
          <a:xfrm>
            <a:off x="38100" y="404813"/>
            <a:ext cx="9105900" cy="792162"/>
          </a:xfrm>
        </p:spPr>
        <p:txBody>
          <a:bodyPr/>
          <a:lstStyle/>
          <a:p>
            <a:pPr eaLnBrk="1" hangingPunct="1">
              <a:defRPr/>
            </a:pPr>
            <a:r>
              <a:rPr lang="fr-FR" sz="3200" smtClean="0">
                <a:solidFill>
                  <a:schemeClr val="tx1"/>
                </a:solidFill>
                <a:latin typeface="Arial" pitchFamily="34" charset="0"/>
                <a:cs typeface="Arial" pitchFamily="34" charset="0"/>
              </a:rPr>
              <a:t>Projection conique et déformations</a:t>
            </a:r>
            <a:endParaRPr lang="fr-FR" sz="3200" i="1" smtClean="0">
              <a:solidFill>
                <a:schemeClr val="tx1"/>
              </a:solidFill>
              <a:latin typeface="Arial" pitchFamily="34" charset="0"/>
              <a:cs typeface="Arial" pitchFamily="34" charset="0"/>
            </a:endParaRPr>
          </a:p>
        </p:txBody>
      </p:sp>
      <p:pic>
        <p:nvPicPr>
          <p:cNvPr id="41987" name="Picture 3" descr="XSection"/>
          <p:cNvPicPr>
            <a:picLocks noChangeAspect="1" noChangeArrowheads="1"/>
          </p:cNvPicPr>
          <p:nvPr/>
        </p:nvPicPr>
        <p:blipFill>
          <a:blip r:embed="rId3" cstate="print"/>
          <a:srcRect/>
          <a:stretch>
            <a:fillRect/>
          </a:stretch>
        </p:blipFill>
        <p:spPr bwMode="auto">
          <a:xfrm>
            <a:off x="684213" y="1706563"/>
            <a:ext cx="6924675" cy="5137150"/>
          </a:xfrm>
          <a:prstGeom prst="rect">
            <a:avLst/>
          </a:prstGeom>
          <a:noFill/>
          <a:ln w="9525">
            <a:noFill/>
            <a:miter lim="800000"/>
            <a:headEnd/>
            <a:tailEnd/>
          </a:ln>
        </p:spPr>
      </p:pic>
      <p:sp>
        <p:nvSpPr>
          <p:cNvPr id="41988" name="Text Box 4"/>
          <p:cNvSpPr txBox="1">
            <a:spLocks noChangeArrowheads="1"/>
          </p:cNvSpPr>
          <p:nvPr/>
        </p:nvSpPr>
        <p:spPr bwMode="auto">
          <a:xfrm>
            <a:off x="3863975" y="6354763"/>
            <a:ext cx="1293813" cy="304800"/>
          </a:xfrm>
          <a:prstGeom prst="rect">
            <a:avLst/>
          </a:prstGeom>
          <a:noFill/>
          <a:ln w="9525">
            <a:noFill/>
            <a:miter lim="800000"/>
            <a:headEnd/>
            <a:tailEnd/>
          </a:ln>
        </p:spPr>
        <p:txBody>
          <a:bodyPr wrap="none" lIns="45720" rIns="45720">
            <a:spAutoFit/>
          </a:bodyPr>
          <a:lstStyle/>
          <a:p>
            <a:pPr algn="ctr">
              <a:spcBef>
                <a:spcPct val="50000"/>
              </a:spcBef>
            </a:pPr>
            <a:r>
              <a:rPr lang="fr-FR" sz="1400">
                <a:solidFill>
                  <a:srgbClr val="000000"/>
                </a:solidFill>
                <a:latin typeface="Arial" pitchFamily="34" charset="0"/>
                <a:cs typeface="Arial" pitchFamily="34" charset="0"/>
              </a:rPr>
              <a:t>Plan équatorial</a:t>
            </a:r>
          </a:p>
        </p:txBody>
      </p:sp>
      <p:sp>
        <p:nvSpPr>
          <p:cNvPr id="41989" name="Text Box 5"/>
          <p:cNvSpPr txBox="1">
            <a:spLocks noChangeArrowheads="1"/>
          </p:cNvSpPr>
          <p:nvPr/>
        </p:nvSpPr>
        <p:spPr bwMode="auto">
          <a:xfrm>
            <a:off x="6172051" y="3536950"/>
            <a:ext cx="1902124" cy="307777"/>
          </a:xfrm>
          <a:prstGeom prst="rect">
            <a:avLst/>
          </a:prstGeom>
          <a:noFill/>
          <a:ln w="9525" algn="ctr">
            <a:noFill/>
            <a:miter lim="800000"/>
            <a:headEnd/>
            <a:tailEnd/>
          </a:ln>
        </p:spPr>
        <p:txBody>
          <a:bodyPr wrap="none" lIns="45720" rIns="45720">
            <a:spAutoFit/>
          </a:bodyPr>
          <a:lstStyle/>
          <a:p>
            <a:pPr algn="ctr">
              <a:spcBef>
                <a:spcPct val="50000"/>
              </a:spcBef>
            </a:pPr>
            <a:r>
              <a:rPr lang="fr-FR" sz="1400">
                <a:latin typeface="Arial" pitchFamily="34" charset="0"/>
                <a:cs typeface="Arial" pitchFamily="34" charset="0"/>
              </a:rPr>
              <a:t>Surface topographique</a:t>
            </a:r>
          </a:p>
        </p:txBody>
      </p:sp>
      <p:sp>
        <p:nvSpPr>
          <p:cNvPr id="41990" name="Text Box 6"/>
          <p:cNvSpPr txBox="1">
            <a:spLocks noChangeArrowheads="1"/>
          </p:cNvSpPr>
          <p:nvPr/>
        </p:nvSpPr>
        <p:spPr bwMode="auto">
          <a:xfrm>
            <a:off x="4710113" y="3208338"/>
            <a:ext cx="881062" cy="304800"/>
          </a:xfrm>
          <a:prstGeom prst="rect">
            <a:avLst/>
          </a:prstGeom>
          <a:noFill/>
          <a:ln w="9525" algn="ctr">
            <a:noFill/>
            <a:miter lim="800000"/>
            <a:headEnd/>
            <a:tailEnd/>
          </a:ln>
        </p:spPr>
        <p:txBody>
          <a:bodyPr wrap="none" lIns="45720" rIns="45720">
            <a:spAutoFit/>
          </a:bodyPr>
          <a:lstStyle/>
          <a:p>
            <a:pPr algn="ctr">
              <a:spcBef>
                <a:spcPct val="50000"/>
              </a:spcBef>
            </a:pPr>
            <a:r>
              <a:rPr lang="fr-FR" sz="1400">
                <a:solidFill>
                  <a:srgbClr val="FF0000"/>
                </a:solidFill>
                <a:latin typeface="Arial" pitchFamily="34" charset="0"/>
                <a:cs typeface="Arial" pitchFamily="34" charset="0"/>
              </a:rPr>
              <a:t>Ellipsoïde</a:t>
            </a:r>
          </a:p>
        </p:txBody>
      </p:sp>
      <p:sp>
        <p:nvSpPr>
          <p:cNvPr id="41991" name="Text Box 7"/>
          <p:cNvSpPr txBox="1">
            <a:spLocks noChangeArrowheads="1"/>
          </p:cNvSpPr>
          <p:nvPr/>
        </p:nvSpPr>
        <p:spPr bwMode="auto">
          <a:xfrm>
            <a:off x="1463675" y="2722563"/>
            <a:ext cx="339725" cy="336550"/>
          </a:xfrm>
          <a:prstGeom prst="rect">
            <a:avLst/>
          </a:prstGeom>
          <a:noFill/>
          <a:ln w="9525">
            <a:noFill/>
            <a:miter lim="800000"/>
            <a:headEnd/>
            <a:tailEnd/>
          </a:ln>
        </p:spPr>
        <p:txBody>
          <a:bodyPr wrap="none" lIns="45720" rIns="45720">
            <a:spAutoFit/>
          </a:bodyPr>
          <a:lstStyle/>
          <a:p>
            <a:pPr algn="ctr">
              <a:spcBef>
                <a:spcPct val="50000"/>
              </a:spcBef>
            </a:pPr>
            <a:r>
              <a:rPr lang="fr-FR" sz="1600" b="1">
                <a:solidFill>
                  <a:srgbClr val="FF0000"/>
                </a:solidFill>
                <a:latin typeface="Arial" pitchFamily="34" charset="0"/>
                <a:cs typeface="Arial" pitchFamily="34" charset="0"/>
              </a:rPr>
              <a:t>E1</a:t>
            </a:r>
          </a:p>
        </p:txBody>
      </p:sp>
      <p:sp>
        <p:nvSpPr>
          <p:cNvPr id="41992" name="Text Box 8"/>
          <p:cNvSpPr txBox="1">
            <a:spLocks noChangeArrowheads="1"/>
          </p:cNvSpPr>
          <p:nvPr/>
        </p:nvSpPr>
        <p:spPr bwMode="auto">
          <a:xfrm rot="16200000">
            <a:off x="86918" y="4409381"/>
            <a:ext cx="1296189" cy="307777"/>
          </a:xfrm>
          <a:prstGeom prst="rect">
            <a:avLst/>
          </a:prstGeom>
          <a:noFill/>
          <a:ln w="9525">
            <a:noFill/>
            <a:miter lim="800000"/>
            <a:headEnd/>
            <a:tailEnd/>
          </a:ln>
        </p:spPr>
        <p:txBody>
          <a:bodyPr wrap="none" lIns="45720" rIns="45720">
            <a:spAutoFit/>
          </a:bodyPr>
          <a:lstStyle/>
          <a:p>
            <a:pPr algn="ctr">
              <a:spcBef>
                <a:spcPct val="50000"/>
              </a:spcBef>
            </a:pPr>
            <a:r>
              <a:rPr lang="fr-FR" sz="1400">
                <a:solidFill>
                  <a:srgbClr val="000000"/>
                </a:solidFill>
                <a:latin typeface="Arial" pitchFamily="34" charset="0"/>
                <a:cs typeface="Arial" pitchFamily="34" charset="0"/>
              </a:rPr>
              <a:t>Axe de rotation</a:t>
            </a:r>
          </a:p>
        </p:txBody>
      </p:sp>
      <p:sp>
        <p:nvSpPr>
          <p:cNvPr id="41993" name="Line 9"/>
          <p:cNvSpPr>
            <a:spLocks noChangeShapeType="1"/>
          </p:cNvSpPr>
          <p:nvPr/>
        </p:nvSpPr>
        <p:spPr bwMode="auto">
          <a:xfrm flipH="1">
            <a:off x="4443413" y="3498850"/>
            <a:ext cx="301625" cy="431800"/>
          </a:xfrm>
          <a:prstGeom prst="line">
            <a:avLst/>
          </a:prstGeom>
          <a:noFill/>
          <a:ln w="19050">
            <a:solidFill>
              <a:srgbClr val="FF0000"/>
            </a:solidFill>
            <a:round/>
            <a:headEnd/>
            <a:tailEnd type="oval" w="med" len="med"/>
          </a:ln>
        </p:spPr>
        <p:txBody>
          <a:bodyPr/>
          <a:lstStyle/>
          <a:p>
            <a:endParaRPr lang="en-US">
              <a:latin typeface="Arial" pitchFamily="34" charset="0"/>
              <a:cs typeface="Arial" pitchFamily="34" charset="0"/>
            </a:endParaRPr>
          </a:p>
        </p:txBody>
      </p:sp>
      <p:sp>
        <p:nvSpPr>
          <p:cNvPr id="41994" name="Text Box 10"/>
          <p:cNvSpPr txBox="1">
            <a:spLocks noChangeArrowheads="1"/>
          </p:cNvSpPr>
          <p:nvPr/>
        </p:nvSpPr>
        <p:spPr bwMode="auto">
          <a:xfrm>
            <a:off x="1666875" y="1663700"/>
            <a:ext cx="323850" cy="304800"/>
          </a:xfrm>
          <a:prstGeom prst="rect">
            <a:avLst/>
          </a:prstGeom>
          <a:noFill/>
          <a:ln w="9525" algn="ctr">
            <a:noFill/>
            <a:miter lim="800000"/>
            <a:headEnd/>
            <a:tailEnd/>
          </a:ln>
        </p:spPr>
        <p:txBody>
          <a:bodyPr wrap="none" lIns="45720" rIns="45720">
            <a:spAutoFit/>
          </a:bodyPr>
          <a:lstStyle/>
          <a:p>
            <a:pPr algn="ctr">
              <a:spcBef>
                <a:spcPct val="50000"/>
              </a:spcBef>
            </a:pPr>
            <a:r>
              <a:rPr lang="fr-FR" sz="1400" b="1">
                <a:solidFill>
                  <a:srgbClr val="FFCC66"/>
                </a:solidFill>
                <a:latin typeface="Arial" pitchFamily="34" charset="0"/>
                <a:cs typeface="Arial" pitchFamily="34" charset="0"/>
              </a:rPr>
              <a:t>S1</a:t>
            </a:r>
          </a:p>
        </p:txBody>
      </p:sp>
      <p:sp>
        <p:nvSpPr>
          <p:cNvPr id="41995" name="Text Box 11"/>
          <p:cNvSpPr txBox="1">
            <a:spLocks noChangeArrowheads="1"/>
          </p:cNvSpPr>
          <p:nvPr/>
        </p:nvSpPr>
        <p:spPr bwMode="auto">
          <a:xfrm>
            <a:off x="1556847" y="2136775"/>
            <a:ext cx="331181" cy="307777"/>
          </a:xfrm>
          <a:prstGeom prst="rect">
            <a:avLst/>
          </a:prstGeom>
          <a:noFill/>
          <a:ln w="9525">
            <a:noFill/>
            <a:miter lim="800000"/>
            <a:headEnd/>
            <a:tailEnd/>
          </a:ln>
        </p:spPr>
        <p:txBody>
          <a:bodyPr wrap="none" lIns="45720" rIns="45720">
            <a:spAutoFit/>
          </a:bodyPr>
          <a:lstStyle/>
          <a:p>
            <a:pPr algn="ctr">
              <a:spcBef>
                <a:spcPct val="50000"/>
              </a:spcBef>
            </a:pPr>
            <a:r>
              <a:rPr lang="fr-FR" sz="1400" b="1">
                <a:latin typeface="Arial" pitchFamily="34" charset="0"/>
                <a:cs typeface="Arial" pitchFamily="34" charset="0"/>
              </a:rPr>
              <a:t>G1</a:t>
            </a:r>
          </a:p>
        </p:txBody>
      </p:sp>
      <p:sp>
        <p:nvSpPr>
          <p:cNvPr id="41996" name="Text Box 12"/>
          <p:cNvSpPr txBox="1">
            <a:spLocks noChangeArrowheads="1"/>
          </p:cNvSpPr>
          <p:nvPr/>
        </p:nvSpPr>
        <p:spPr bwMode="auto">
          <a:xfrm>
            <a:off x="3166572" y="3548063"/>
            <a:ext cx="331181" cy="307777"/>
          </a:xfrm>
          <a:prstGeom prst="rect">
            <a:avLst/>
          </a:prstGeom>
          <a:noFill/>
          <a:ln w="9525" algn="ctr">
            <a:noFill/>
            <a:miter lim="800000"/>
            <a:headEnd/>
            <a:tailEnd/>
          </a:ln>
        </p:spPr>
        <p:txBody>
          <a:bodyPr wrap="none" lIns="45720" rIns="45720">
            <a:spAutoFit/>
          </a:bodyPr>
          <a:lstStyle/>
          <a:p>
            <a:pPr algn="ctr">
              <a:spcBef>
                <a:spcPct val="50000"/>
              </a:spcBef>
            </a:pPr>
            <a:r>
              <a:rPr lang="fr-FR" sz="1400" b="1">
                <a:latin typeface="Arial" pitchFamily="34" charset="0"/>
                <a:cs typeface="Arial" pitchFamily="34" charset="0"/>
              </a:rPr>
              <a:t>G2</a:t>
            </a:r>
          </a:p>
        </p:txBody>
      </p:sp>
      <p:sp>
        <p:nvSpPr>
          <p:cNvPr id="41997" name="Text Box 13"/>
          <p:cNvSpPr txBox="1">
            <a:spLocks noChangeArrowheads="1"/>
          </p:cNvSpPr>
          <p:nvPr/>
        </p:nvSpPr>
        <p:spPr bwMode="auto">
          <a:xfrm>
            <a:off x="3502025" y="3032125"/>
            <a:ext cx="339725" cy="336550"/>
          </a:xfrm>
          <a:prstGeom prst="rect">
            <a:avLst/>
          </a:prstGeom>
          <a:noFill/>
          <a:ln w="9525">
            <a:noFill/>
            <a:miter lim="800000"/>
            <a:headEnd/>
            <a:tailEnd/>
          </a:ln>
        </p:spPr>
        <p:txBody>
          <a:bodyPr wrap="none" lIns="45720" rIns="45720">
            <a:spAutoFit/>
          </a:bodyPr>
          <a:lstStyle/>
          <a:p>
            <a:pPr algn="ctr">
              <a:spcBef>
                <a:spcPct val="50000"/>
              </a:spcBef>
            </a:pPr>
            <a:r>
              <a:rPr lang="fr-FR" sz="1600" b="1">
                <a:solidFill>
                  <a:srgbClr val="FF0000"/>
                </a:solidFill>
                <a:latin typeface="Arial" pitchFamily="34" charset="0"/>
                <a:cs typeface="Arial" pitchFamily="34" charset="0"/>
              </a:rPr>
              <a:t>E2</a:t>
            </a:r>
          </a:p>
        </p:txBody>
      </p:sp>
      <p:sp>
        <p:nvSpPr>
          <p:cNvPr id="41998" name="Text Box 14"/>
          <p:cNvSpPr txBox="1">
            <a:spLocks noChangeArrowheads="1"/>
          </p:cNvSpPr>
          <p:nvPr/>
        </p:nvSpPr>
        <p:spPr bwMode="auto">
          <a:xfrm>
            <a:off x="3822700" y="2571750"/>
            <a:ext cx="323850" cy="304800"/>
          </a:xfrm>
          <a:prstGeom prst="rect">
            <a:avLst/>
          </a:prstGeom>
          <a:noFill/>
          <a:ln w="9525" algn="ctr">
            <a:noFill/>
            <a:miter lim="800000"/>
            <a:headEnd/>
            <a:tailEnd/>
          </a:ln>
        </p:spPr>
        <p:txBody>
          <a:bodyPr wrap="none" lIns="45720" rIns="45720">
            <a:spAutoFit/>
          </a:bodyPr>
          <a:lstStyle/>
          <a:p>
            <a:pPr algn="ctr">
              <a:spcBef>
                <a:spcPct val="50000"/>
              </a:spcBef>
            </a:pPr>
            <a:r>
              <a:rPr lang="fr-FR" sz="1400" b="1">
                <a:solidFill>
                  <a:srgbClr val="FFCC66"/>
                </a:solidFill>
                <a:latin typeface="Arial" pitchFamily="34" charset="0"/>
                <a:cs typeface="Arial" pitchFamily="34" charset="0"/>
              </a:rPr>
              <a:t>S2</a:t>
            </a:r>
          </a:p>
        </p:txBody>
      </p:sp>
      <p:sp>
        <p:nvSpPr>
          <p:cNvPr id="41999" name="Text Box 15"/>
          <p:cNvSpPr txBox="1">
            <a:spLocks noChangeArrowheads="1"/>
          </p:cNvSpPr>
          <p:nvPr/>
        </p:nvSpPr>
        <p:spPr bwMode="auto">
          <a:xfrm>
            <a:off x="6596063" y="5238750"/>
            <a:ext cx="363537" cy="336550"/>
          </a:xfrm>
          <a:prstGeom prst="rect">
            <a:avLst/>
          </a:prstGeom>
          <a:noFill/>
          <a:ln w="9525">
            <a:noFill/>
            <a:miter lim="800000"/>
            <a:headEnd/>
            <a:tailEnd/>
          </a:ln>
        </p:spPr>
        <p:txBody>
          <a:bodyPr wrap="none" lIns="45720" rIns="45720">
            <a:spAutoFit/>
          </a:bodyPr>
          <a:lstStyle/>
          <a:p>
            <a:pPr algn="ctr">
              <a:spcBef>
                <a:spcPct val="50000"/>
              </a:spcBef>
            </a:pPr>
            <a:r>
              <a:rPr lang="fr-FR" sz="1600" b="1">
                <a:latin typeface="Arial" pitchFamily="34" charset="0"/>
                <a:cs typeface="Arial" pitchFamily="34" charset="0"/>
              </a:rPr>
              <a:t>G3</a:t>
            </a:r>
          </a:p>
        </p:txBody>
      </p:sp>
      <p:sp>
        <p:nvSpPr>
          <p:cNvPr id="42000" name="Text Box 16"/>
          <p:cNvSpPr txBox="1">
            <a:spLocks noChangeArrowheads="1"/>
          </p:cNvSpPr>
          <p:nvPr/>
        </p:nvSpPr>
        <p:spPr bwMode="auto">
          <a:xfrm>
            <a:off x="5284788" y="5722938"/>
            <a:ext cx="339725" cy="336550"/>
          </a:xfrm>
          <a:prstGeom prst="rect">
            <a:avLst/>
          </a:prstGeom>
          <a:noFill/>
          <a:ln w="9525">
            <a:noFill/>
            <a:miter lim="800000"/>
            <a:headEnd/>
            <a:tailEnd/>
          </a:ln>
        </p:spPr>
        <p:txBody>
          <a:bodyPr wrap="none" lIns="45720" rIns="45720">
            <a:spAutoFit/>
          </a:bodyPr>
          <a:lstStyle/>
          <a:p>
            <a:pPr algn="ctr">
              <a:spcBef>
                <a:spcPct val="50000"/>
              </a:spcBef>
            </a:pPr>
            <a:r>
              <a:rPr lang="fr-FR" sz="1600" b="1">
                <a:solidFill>
                  <a:srgbClr val="FF0000"/>
                </a:solidFill>
                <a:latin typeface="Arial" pitchFamily="34" charset="0"/>
                <a:cs typeface="Arial" pitchFamily="34" charset="0"/>
              </a:rPr>
              <a:t>E3</a:t>
            </a:r>
          </a:p>
        </p:txBody>
      </p:sp>
      <p:sp>
        <p:nvSpPr>
          <p:cNvPr id="42001" name="Text Box 17"/>
          <p:cNvSpPr txBox="1">
            <a:spLocks noChangeArrowheads="1"/>
          </p:cNvSpPr>
          <p:nvPr/>
        </p:nvSpPr>
        <p:spPr bwMode="auto">
          <a:xfrm>
            <a:off x="6029325" y="5468938"/>
            <a:ext cx="323850" cy="304800"/>
          </a:xfrm>
          <a:prstGeom prst="rect">
            <a:avLst/>
          </a:prstGeom>
          <a:noFill/>
          <a:ln w="9525">
            <a:noFill/>
            <a:miter lim="800000"/>
            <a:headEnd/>
            <a:tailEnd/>
          </a:ln>
        </p:spPr>
        <p:txBody>
          <a:bodyPr wrap="none" lIns="45720" rIns="45720">
            <a:spAutoFit/>
          </a:bodyPr>
          <a:lstStyle/>
          <a:p>
            <a:pPr algn="ctr">
              <a:spcBef>
                <a:spcPct val="50000"/>
              </a:spcBef>
            </a:pPr>
            <a:r>
              <a:rPr lang="fr-FR" sz="1400" b="1">
                <a:solidFill>
                  <a:srgbClr val="FFCC66"/>
                </a:solidFill>
                <a:latin typeface="Arial" pitchFamily="34" charset="0"/>
                <a:cs typeface="Arial" pitchFamily="34" charset="0"/>
              </a:rPr>
              <a:t>S3</a:t>
            </a:r>
          </a:p>
        </p:txBody>
      </p:sp>
      <p:sp>
        <p:nvSpPr>
          <p:cNvPr id="42002" name="Text Box 18"/>
          <p:cNvSpPr txBox="1">
            <a:spLocks noChangeArrowheads="1"/>
          </p:cNvSpPr>
          <p:nvPr/>
        </p:nvSpPr>
        <p:spPr bwMode="auto">
          <a:xfrm>
            <a:off x="1038405" y="1363663"/>
            <a:ext cx="1177566" cy="307777"/>
          </a:xfrm>
          <a:prstGeom prst="rect">
            <a:avLst/>
          </a:prstGeom>
          <a:noFill/>
          <a:ln w="9525">
            <a:noFill/>
            <a:miter lim="800000"/>
            <a:headEnd/>
            <a:tailEnd/>
          </a:ln>
        </p:spPr>
        <p:txBody>
          <a:bodyPr wrap="none" lIns="45720" rIns="45720">
            <a:spAutoFit/>
          </a:bodyPr>
          <a:lstStyle/>
          <a:p>
            <a:pPr algn="ctr">
              <a:spcBef>
                <a:spcPct val="50000"/>
              </a:spcBef>
            </a:pPr>
            <a:r>
              <a:rPr lang="fr-FR" sz="1400">
                <a:latin typeface="Arial" pitchFamily="34" charset="0"/>
                <a:cs typeface="Arial" pitchFamily="34" charset="0"/>
              </a:rPr>
              <a:t>E1 &lt; G1 &lt; S1</a:t>
            </a:r>
          </a:p>
        </p:txBody>
      </p:sp>
      <p:sp>
        <p:nvSpPr>
          <p:cNvPr id="42003" name="Text Box 19"/>
          <p:cNvSpPr txBox="1">
            <a:spLocks noChangeArrowheads="1"/>
          </p:cNvSpPr>
          <p:nvPr/>
        </p:nvSpPr>
        <p:spPr bwMode="auto">
          <a:xfrm>
            <a:off x="3381555" y="2173288"/>
            <a:ext cx="1177566" cy="307777"/>
          </a:xfrm>
          <a:prstGeom prst="rect">
            <a:avLst/>
          </a:prstGeom>
          <a:noFill/>
          <a:ln w="9525" algn="ctr">
            <a:noFill/>
            <a:miter lim="800000"/>
            <a:headEnd/>
            <a:tailEnd/>
          </a:ln>
        </p:spPr>
        <p:txBody>
          <a:bodyPr wrap="none" lIns="45720" rIns="45720">
            <a:spAutoFit/>
          </a:bodyPr>
          <a:lstStyle/>
          <a:p>
            <a:pPr algn="ctr">
              <a:spcBef>
                <a:spcPct val="50000"/>
              </a:spcBef>
            </a:pPr>
            <a:r>
              <a:rPr lang="fr-FR" sz="1400">
                <a:latin typeface="Arial" pitchFamily="34" charset="0"/>
                <a:cs typeface="Arial" pitchFamily="34" charset="0"/>
              </a:rPr>
              <a:t>G2 &lt; E2 &lt; S2</a:t>
            </a:r>
          </a:p>
        </p:txBody>
      </p:sp>
      <p:sp>
        <p:nvSpPr>
          <p:cNvPr id="42004" name="Text Box 20"/>
          <p:cNvSpPr txBox="1">
            <a:spLocks noChangeArrowheads="1"/>
          </p:cNvSpPr>
          <p:nvPr/>
        </p:nvSpPr>
        <p:spPr bwMode="auto">
          <a:xfrm>
            <a:off x="6385105" y="4691063"/>
            <a:ext cx="1177566" cy="307777"/>
          </a:xfrm>
          <a:prstGeom prst="rect">
            <a:avLst/>
          </a:prstGeom>
          <a:noFill/>
          <a:ln w="9525" algn="ctr">
            <a:noFill/>
            <a:miter lim="800000"/>
            <a:headEnd/>
            <a:tailEnd/>
          </a:ln>
        </p:spPr>
        <p:txBody>
          <a:bodyPr wrap="none" lIns="45720" rIns="45720">
            <a:spAutoFit/>
          </a:bodyPr>
          <a:lstStyle/>
          <a:p>
            <a:pPr algn="ctr">
              <a:spcBef>
                <a:spcPct val="50000"/>
              </a:spcBef>
            </a:pPr>
            <a:r>
              <a:rPr lang="fr-FR" sz="1400">
                <a:latin typeface="Arial" pitchFamily="34" charset="0"/>
                <a:cs typeface="Arial" pitchFamily="34" charset="0"/>
              </a:rPr>
              <a:t>E3 &lt; S3 &lt; G3</a:t>
            </a:r>
          </a:p>
        </p:txBody>
      </p:sp>
      <p:sp>
        <p:nvSpPr>
          <p:cNvPr id="42005" name="Line 21"/>
          <p:cNvSpPr>
            <a:spLocks noChangeShapeType="1"/>
          </p:cNvSpPr>
          <p:nvPr/>
        </p:nvSpPr>
        <p:spPr bwMode="auto">
          <a:xfrm flipH="1">
            <a:off x="5654675" y="3908425"/>
            <a:ext cx="520700" cy="652463"/>
          </a:xfrm>
          <a:prstGeom prst="line">
            <a:avLst/>
          </a:prstGeom>
          <a:noFill/>
          <a:ln w="19050">
            <a:solidFill>
              <a:schemeClr val="tx1"/>
            </a:solidFill>
            <a:round/>
            <a:headEnd/>
            <a:tailEnd type="oval" w="med" len="med"/>
          </a:ln>
        </p:spPr>
        <p:txBody>
          <a:bodyPr/>
          <a:lstStyle/>
          <a:p>
            <a:endParaRPr lang="en-US">
              <a:latin typeface="Arial" pitchFamily="34" charset="0"/>
              <a:cs typeface="Arial" pitchFamily="34" charset="0"/>
            </a:endParaRPr>
          </a:p>
        </p:txBody>
      </p:sp>
      <p:sp>
        <p:nvSpPr>
          <p:cNvPr id="42006" name="Text Box 22"/>
          <p:cNvSpPr txBox="1">
            <a:spLocks noChangeArrowheads="1"/>
          </p:cNvSpPr>
          <p:nvPr/>
        </p:nvSpPr>
        <p:spPr bwMode="auto">
          <a:xfrm>
            <a:off x="2609938" y="4618038"/>
            <a:ext cx="868186" cy="458587"/>
          </a:xfrm>
          <a:prstGeom prst="rect">
            <a:avLst/>
          </a:prstGeom>
          <a:noFill/>
          <a:ln w="9525">
            <a:noFill/>
            <a:miter lim="800000"/>
            <a:headEnd/>
            <a:tailEnd/>
          </a:ln>
        </p:spPr>
        <p:txBody>
          <a:bodyPr wrap="none" lIns="45720" rIns="45720">
            <a:spAutoFit/>
          </a:bodyPr>
          <a:lstStyle/>
          <a:p>
            <a:pPr algn="ctr">
              <a:lnSpc>
                <a:spcPct val="60000"/>
              </a:lnSpc>
              <a:spcBef>
                <a:spcPct val="50000"/>
              </a:spcBef>
            </a:pPr>
            <a:r>
              <a:rPr lang="fr-FR" sz="1400">
                <a:solidFill>
                  <a:srgbClr val="FFFF00"/>
                </a:solidFill>
                <a:latin typeface="Arial" pitchFamily="34" charset="0"/>
                <a:cs typeface="Arial" pitchFamily="34" charset="0"/>
              </a:rPr>
              <a:t>Plan de </a:t>
            </a:r>
          </a:p>
          <a:p>
            <a:pPr algn="ctr">
              <a:lnSpc>
                <a:spcPct val="60000"/>
              </a:lnSpc>
              <a:spcBef>
                <a:spcPct val="50000"/>
              </a:spcBef>
            </a:pPr>
            <a:r>
              <a:rPr lang="fr-FR" sz="1400">
                <a:solidFill>
                  <a:srgbClr val="FFFF00"/>
                </a:solidFill>
                <a:latin typeface="Arial" pitchFamily="34" charset="0"/>
                <a:cs typeface="Arial" pitchFamily="34" charset="0"/>
              </a:rPr>
              <a:t>projection</a:t>
            </a:r>
          </a:p>
        </p:txBody>
      </p:sp>
      <p:sp>
        <p:nvSpPr>
          <p:cNvPr id="42007" name="Line 23"/>
          <p:cNvSpPr>
            <a:spLocks noChangeShapeType="1"/>
          </p:cNvSpPr>
          <p:nvPr/>
        </p:nvSpPr>
        <p:spPr bwMode="auto">
          <a:xfrm flipV="1">
            <a:off x="3581400" y="4044950"/>
            <a:ext cx="606425" cy="627063"/>
          </a:xfrm>
          <a:prstGeom prst="line">
            <a:avLst/>
          </a:prstGeom>
          <a:noFill/>
          <a:ln w="19050">
            <a:solidFill>
              <a:srgbClr val="FFFF00"/>
            </a:solidFill>
            <a:round/>
            <a:headEnd/>
            <a:tailEnd type="oval" w="med" len="med"/>
          </a:ln>
        </p:spPr>
        <p:txBody>
          <a:bodyPr/>
          <a:lstStyle/>
          <a:p>
            <a:endParaRPr lang="en-US">
              <a:latin typeface="Arial" pitchFamily="34" charset="0"/>
              <a:cs typeface="Arial" pitchFamily="34" charset="0"/>
            </a:endParaRPr>
          </a:p>
        </p:txBody>
      </p:sp>
      <p:sp>
        <p:nvSpPr>
          <p:cNvPr id="42008" name="Line 24"/>
          <p:cNvSpPr>
            <a:spLocks noChangeShapeType="1"/>
          </p:cNvSpPr>
          <p:nvPr/>
        </p:nvSpPr>
        <p:spPr bwMode="auto">
          <a:xfrm flipH="1" flipV="1">
            <a:off x="900113" y="1989138"/>
            <a:ext cx="6675437" cy="4132262"/>
          </a:xfrm>
          <a:prstGeom prst="line">
            <a:avLst/>
          </a:prstGeom>
          <a:noFill/>
          <a:ln w="25400">
            <a:solidFill>
              <a:srgbClr val="FFFF00"/>
            </a:solidFill>
            <a:round/>
            <a:headEnd/>
            <a:tailEnd/>
          </a:ln>
        </p:spPr>
        <p:txBody>
          <a:bodyPr/>
          <a:lstStyle/>
          <a:p>
            <a:endParaRPr lang="en-US">
              <a:latin typeface="Arial" pitchFamily="34" charset="0"/>
              <a:cs typeface="Arial" pitchFamily="34" charset="0"/>
            </a:endParaRPr>
          </a:p>
        </p:txBody>
      </p:sp>
      <p:sp>
        <p:nvSpPr>
          <p:cNvPr id="42009" name="Text Box 25"/>
          <p:cNvSpPr txBox="1">
            <a:spLocks noChangeArrowheads="1"/>
          </p:cNvSpPr>
          <p:nvPr/>
        </p:nvSpPr>
        <p:spPr bwMode="auto">
          <a:xfrm rot="-4680000">
            <a:off x="513557" y="4410869"/>
            <a:ext cx="2386012" cy="304800"/>
          </a:xfrm>
          <a:prstGeom prst="rect">
            <a:avLst/>
          </a:prstGeom>
          <a:noFill/>
          <a:ln w="9525" algn="ctr">
            <a:noFill/>
            <a:miter lim="800000"/>
            <a:headEnd/>
            <a:tailEnd/>
          </a:ln>
        </p:spPr>
        <p:txBody>
          <a:bodyPr wrap="none" lIns="45720" rIns="45720">
            <a:spAutoFit/>
          </a:bodyPr>
          <a:lstStyle/>
          <a:p>
            <a:pPr algn="ctr">
              <a:spcBef>
                <a:spcPct val="50000"/>
              </a:spcBef>
            </a:pPr>
            <a:r>
              <a:rPr lang="fr-FR" sz="1400">
                <a:solidFill>
                  <a:srgbClr val="FF33CC"/>
                </a:solidFill>
                <a:latin typeface="Arial" pitchFamily="34" charset="0"/>
                <a:cs typeface="Arial" pitchFamily="34" charset="0"/>
              </a:rPr>
              <a:t>Parallèle automécoïque nord</a:t>
            </a:r>
          </a:p>
        </p:txBody>
      </p:sp>
      <p:sp>
        <p:nvSpPr>
          <p:cNvPr id="42010" name="Text Box 26"/>
          <p:cNvSpPr txBox="1">
            <a:spLocks noChangeArrowheads="1"/>
          </p:cNvSpPr>
          <p:nvPr/>
        </p:nvSpPr>
        <p:spPr bwMode="auto">
          <a:xfrm rot="-2280000">
            <a:off x="2351088" y="5384800"/>
            <a:ext cx="2292350" cy="304800"/>
          </a:xfrm>
          <a:prstGeom prst="rect">
            <a:avLst/>
          </a:prstGeom>
          <a:noFill/>
          <a:ln w="9525">
            <a:noFill/>
            <a:miter lim="800000"/>
            <a:headEnd/>
            <a:tailEnd/>
          </a:ln>
        </p:spPr>
        <p:txBody>
          <a:bodyPr wrap="none" lIns="45720" rIns="45720">
            <a:spAutoFit/>
          </a:bodyPr>
          <a:lstStyle/>
          <a:p>
            <a:pPr algn="ctr">
              <a:spcBef>
                <a:spcPct val="50000"/>
              </a:spcBef>
            </a:pPr>
            <a:r>
              <a:rPr lang="fr-FR" sz="1400">
                <a:solidFill>
                  <a:srgbClr val="FF33CC"/>
                </a:solidFill>
                <a:latin typeface="Arial" pitchFamily="34" charset="0"/>
                <a:cs typeface="Arial" pitchFamily="34" charset="0"/>
              </a:rPr>
              <a:t>Parallèle automécoïque sud</a:t>
            </a:r>
          </a:p>
        </p:txBody>
      </p:sp>
      <p:sp>
        <p:nvSpPr>
          <p:cNvPr id="480283" name="Text Box 27"/>
          <p:cNvSpPr txBox="1">
            <a:spLocks noChangeArrowheads="1"/>
          </p:cNvSpPr>
          <p:nvPr/>
        </p:nvSpPr>
        <p:spPr bwMode="auto">
          <a:xfrm>
            <a:off x="5503863" y="1373188"/>
            <a:ext cx="3576637" cy="1277273"/>
          </a:xfrm>
          <a:prstGeom prst="rect">
            <a:avLst/>
          </a:prstGeom>
          <a:noFill/>
          <a:ln w="9525">
            <a:noFill/>
            <a:miter lim="800000"/>
            <a:headEnd/>
            <a:tailEnd/>
          </a:ln>
          <a:effectLst/>
        </p:spPr>
        <p:txBody>
          <a:bodyPr lIns="45720" rIns="45720">
            <a:spAutoFit/>
          </a:bodyPr>
          <a:lstStyle/>
          <a:p>
            <a:pPr>
              <a:spcBef>
                <a:spcPct val="50000"/>
              </a:spcBef>
              <a:defRPr/>
            </a:pPr>
            <a:r>
              <a:rPr lang="fr-FR" sz="1400">
                <a:effectLst>
                  <a:outerShdw blurRad="38100" dist="38100" dir="2700000" algn="tl">
                    <a:srgbClr val="000000"/>
                  </a:outerShdw>
                </a:effectLst>
                <a:latin typeface="Arial" pitchFamily="34" charset="0"/>
                <a:cs typeface="Arial" pitchFamily="34" charset="0"/>
              </a:rPr>
              <a:t>E = Distance sur l’ellipsoïde</a:t>
            </a:r>
            <a:br>
              <a:rPr lang="fr-FR" sz="1400">
                <a:effectLst>
                  <a:outerShdw blurRad="38100" dist="38100" dir="2700000" algn="tl">
                    <a:srgbClr val="000000"/>
                  </a:outerShdw>
                </a:effectLst>
                <a:latin typeface="Arial" pitchFamily="34" charset="0"/>
                <a:cs typeface="Arial" pitchFamily="34" charset="0"/>
              </a:rPr>
            </a:br>
            <a:r>
              <a:rPr lang="fr-FR" sz="1400">
                <a:effectLst>
                  <a:outerShdw blurRad="38100" dist="38100" dir="2700000" algn="tl">
                    <a:srgbClr val="000000"/>
                  </a:outerShdw>
                </a:effectLst>
                <a:latin typeface="Arial" pitchFamily="34" charset="0"/>
                <a:cs typeface="Arial" pitchFamily="34" charset="0"/>
              </a:rPr>
              <a:t>G = Distance sur le plan de projection</a:t>
            </a:r>
            <a:br>
              <a:rPr lang="fr-FR" sz="1400">
                <a:effectLst>
                  <a:outerShdw blurRad="38100" dist="38100" dir="2700000" algn="tl">
                    <a:srgbClr val="000000"/>
                  </a:outerShdw>
                </a:effectLst>
                <a:latin typeface="Arial" pitchFamily="34" charset="0"/>
                <a:cs typeface="Arial" pitchFamily="34" charset="0"/>
              </a:rPr>
            </a:br>
            <a:r>
              <a:rPr lang="fr-FR" sz="1400">
                <a:effectLst>
                  <a:outerShdw blurRad="38100" dist="38100" dir="2700000" algn="tl">
                    <a:srgbClr val="000000"/>
                  </a:outerShdw>
                </a:effectLst>
                <a:latin typeface="Arial" pitchFamily="34" charset="0"/>
                <a:cs typeface="Arial" pitchFamily="34" charset="0"/>
              </a:rPr>
              <a:t>S = Distance sur la surface topographique</a:t>
            </a:r>
          </a:p>
          <a:p>
            <a:pPr>
              <a:spcBef>
                <a:spcPct val="50000"/>
              </a:spcBef>
              <a:defRPr/>
            </a:pPr>
            <a:r>
              <a:rPr lang="fr-FR" sz="1400">
                <a:effectLst>
                  <a:outerShdw blurRad="38100" dist="38100" dir="2700000" algn="tl">
                    <a:srgbClr val="000000"/>
                  </a:outerShdw>
                </a:effectLst>
                <a:latin typeface="Arial" pitchFamily="34" charset="0"/>
                <a:cs typeface="Arial" pitchFamily="34" charset="0"/>
              </a:rPr>
              <a:t>SF = facteur d’échelle du plan de projection</a:t>
            </a:r>
            <a:br>
              <a:rPr lang="fr-FR" sz="1400">
                <a:effectLst>
                  <a:outerShdw blurRad="38100" dist="38100" dir="2700000" algn="tl">
                    <a:srgbClr val="000000"/>
                  </a:outerShdw>
                </a:effectLst>
                <a:latin typeface="Arial" pitchFamily="34" charset="0"/>
                <a:cs typeface="Arial" pitchFamily="34" charset="0"/>
              </a:rPr>
            </a:br>
            <a:r>
              <a:rPr lang="fr-FR" sz="1400">
                <a:effectLst>
                  <a:outerShdw blurRad="38100" dist="38100" dir="2700000" algn="tl">
                    <a:srgbClr val="000000"/>
                  </a:outerShdw>
                </a:effectLst>
                <a:latin typeface="Arial" pitchFamily="34" charset="0"/>
                <a:cs typeface="Arial" pitchFamily="34" charset="0"/>
                <a:sym typeface="Symbol" pitchFamily="18" charset="2"/>
              </a:rPr>
              <a:t> = latitude (coord. géographiques)</a:t>
            </a:r>
            <a:endParaRPr lang="fr-FR" sz="1400">
              <a:effectLst>
                <a:outerShdw blurRad="38100" dist="38100" dir="2700000" algn="tl">
                  <a:srgbClr val="000000"/>
                </a:outerShdw>
              </a:effectLst>
              <a:latin typeface="Arial" pitchFamily="34" charset="0"/>
              <a:cs typeface="Arial" pitchFamily="34" charset="0"/>
            </a:endParaRPr>
          </a:p>
        </p:txBody>
      </p:sp>
      <p:sp>
        <p:nvSpPr>
          <p:cNvPr id="42012" name="Text Box 28"/>
          <p:cNvSpPr txBox="1">
            <a:spLocks noChangeArrowheads="1"/>
          </p:cNvSpPr>
          <p:nvPr/>
        </p:nvSpPr>
        <p:spPr bwMode="auto">
          <a:xfrm>
            <a:off x="2281238" y="3448050"/>
            <a:ext cx="539750" cy="304800"/>
          </a:xfrm>
          <a:prstGeom prst="rect">
            <a:avLst/>
          </a:prstGeom>
          <a:noFill/>
          <a:ln w="9525" algn="ctr">
            <a:noFill/>
            <a:miter lim="800000"/>
            <a:headEnd/>
            <a:tailEnd/>
          </a:ln>
        </p:spPr>
        <p:txBody>
          <a:bodyPr wrap="none" lIns="45720" rIns="45720">
            <a:spAutoFit/>
          </a:bodyPr>
          <a:lstStyle/>
          <a:p>
            <a:pPr algn="ctr">
              <a:spcBef>
                <a:spcPct val="50000"/>
              </a:spcBef>
            </a:pPr>
            <a:r>
              <a:rPr lang="fr-FR" sz="1400" b="1">
                <a:latin typeface="Arial" pitchFamily="34" charset="0"/>
                <a:cs typeface="Arial" pitchFamily="34" charset="0"/>
              </a:rPr>
              <a:t>SF=1</a:t>
            </a:r>
          </a:p>
        </p:txBody>
      </p:sp>
      <p:sp>
        <p:nvSpPr>
          <p:cNvPr id="42013" name="Text Box 29"/>
          <p:cNvSpPr txBox="1">
            <a:spLocks noChangeArrowheads="1"/>
          </p:cNvSpPr>
          <p:nvPr/>
        </p:nvSpPr>
        <p:spPr bwMode="auto">
          <a:xfrm>
            <a:off x="2851150" y="4022725"/>
            <a:ext cx="539750" cy="304800"/>
          </a:xfrm>
          <a:prstGeom prst="rect">
            <a:avLst/>
          </a:prstGeom>
          <a:noFill/>
          <a:ln w="9525" algn="ctr">
            <a:noFill/>
            <a:miter lim="800000"/>
            <a:headEnd/>
            <a:tailEnd/>
          </a:ln>
        </p:spPr>
        <p:txBody>
          <a:bodyPr wrap="none" lIns="45720" rIns="45720">
            <a:spAutoFit/>
          </a:bodyPr>
          <a:lstStyle/>
          <a:p>
            <a:pPr algn="ctr">
              <a:spcBef>
                <a:spcPct val="50000"/>
              </a:spcBef>
            </a:pPr>
            <a:r>
              <a:rPr lang="fr-FR" sz="1400" b="1">
                <a:latin typeface="Arial" pitchFamily="34" charset="0"/>
                <a:cs typeface="Arial" pitchFamily="34" charset="0"/>
              </a:rPr>
              <a:t>SF&lt;1</a:t>
            </a:r>
          </a:p>
        </p:txBody>
      </p:sp>
      <p:sp>
        <p:nvSpPr>
          <p:cNvPr id="42014" name="Text Box 30"/>
          <p:cNvSpPr txBox="1">
            <a:spLocks noChangeArrowheads="1"/>
          </p:cNvSpPr>
          <p:nvPr/>
        </p:nvSpPr>
        <p:spPr bwMode="auto">
          <a:xfrm>
            <a:off x="1089025" y="3186113"/>
            <a:ext cx="539750" cy="304800"/>
          </a:xfrm>
          <a:prstGeom prst="rect">
            <a:avLst/>
          </a:prstGeom>
          <a:noFill/>
          <a:ln w="9525" algn="ctr">
            <a:noFill/>
            <a:miter lim="800000"/>
            <a:headEnd/>
            <a:tailEnd/>
          </a:ln>
        </p:spPr>
        <p:txBody>
          <a:bodyPr wrap="none" lIns="45720" rIns="45720">
            <a:spAutoFit/>
          </a:bodyPr>
          <a:lstStyle/>
          <a:p>
            <a:pPr algn="ctr">
              <a:spcBef>
                <a:spcPct val="50000"/>
              </a:spcBef>
            </a:pPr>
            <a:r>
              <a:rPr lang="fr-FR" sz="1400" b="1">
                <a:latin typeface="Arial" pitchFamily="34" charset="0"/>
                <a:cs typeface="Arial" pitchFamily="34" charset="0"/>
              </a:rPr>
              <a:t>SF&gt;1</a:t>
            </a:r>
          </a:p>
        </p:txBody>
      </p:sp>
      <p:sp>
        <p:nvSpPr>
          <p:cNvPr id="42015" name="Text Box 31"/>
          <p:cNvSpPr txBox="1">
            <a:spLocks noChangeArrowheads="1"/>
          </p:cNvSpPr>
          <p:nvPr/>
        </p:nvSpPr>
        <p:spPr bwMode="auto">
          <a:xfrm>
            <a:off x="4527550" y="5622925"/>
            <a:ext cx="539750" cy="304800"/>
          </a:xfrm>
          <a:prstGeom prst="rect">
            <a:avLst/>
          </a:prstGeom>
          <a:noFill/>
          <a:ln w="9525" algn="ctr">
            <a:noFill/>
            <a:miter lim="800000"/>
            <a:headEnd/>
            <a:tailEnd/>
          </a:ln>
        </p:spPr>
        <p:txBody>
          <a:bodyPr wrap="none" lIns="45720" rIns="45720">
            <a:spAutoFit/>
          </a:bodyPr>
          <a:lstStyle/>
          <a:p>
            <a:pPr algn="ctr">
              <a:spcBef>
                <a:spcPct val="50000"/>
              </a:spcBef>
            </a:pPr>
            <a:r>
              <a:rPr lang="fr-FR" sz="1400" b="1">
                <a:latin typeface="Arial" pitchFamily="34" charset="0"/>
                <a:cs typeface="Arial" pitchFamily="34" charset="0"/>
              </a:rPr>
              <a:t>SF&gt;1</a:t>
            </a:r>
          </a:p>
        </p:txBody>
      </p:sp>
      <p:sp>
        <p:nvSpPr>
          <p:cNvPr id="42016" name="Text Box 32"/>
          <p:cNvSpPr txBox="1">
            <a:spLocks noChangeArrowheads="1"/>
          </p:cNvSpPr>
          <p:nvPr/>
        </p:nvSpPr>
        <p:spPr bwMode="auto">
          <a:xfrm>
            <a:off x="4664075" y="5035550"/>
            <a:ext cx="539750" cy="304800"/>
          </a:xfrm>
          <a:prstGeom prst="rect">
            <a:avLst/>
          </a:prstGeom>
          <a:noFill/>
          <a:ln w="9525" algn="ctr">
            <a:noFill/>
            <a:miter lim="800000"/>
            <a:headEnd/>
            <a:tailEnd/>
          </a:ln>
        </p:spPr>
        <p:txBody>
          <a:bodyPr wrap="none" lIns="45720" rIns="45720">
            <a:spAutoFit/>
          </a:bodyPr>
          <a:lstStyle/>
          <a:p>
            <a:pPr algn="ctr">
              <a:spcBef>
                <a:spcPct val="50000"/>
              </a:spcBef>
            </a:pPr>
            <a:r>
              <a:rPr lang="fr-FR" sz="1400" b="1">
                <a:latin typeface="Arial" pitchFamily="34" charset="0"/>
                <a:cs typeface="Arial" pitchFamily="34" charset="0"/>
              </a:rPr>
              <a:t>SF=1</a:t>
            </a:r>
          </a:p>
        </p:txBody>
      </p:sp>
      <p:sp>
        <p:nvSpPr>
          <p:cNvPr id="42017" name="Line 33"/>
          <p:cNvSpPr>
            <a:spLocks noChangeShapeType="1"/>
          </p:cNvSpPr>
          <p:nvPr/>
        </p:nvSpPr>
        <p:spPr bwMode="auto">
          <a:xfrm flipH="1" flipV="1">
            <a:off x="2290763" y="2871788"/>
            <a:ext cx="238125" cy="590550"/>
          </a:xfrm>
          <a:prstGeom prst="line">
            <a:avLst/>
          </a:prstGeom>
          <a:noFill/>
          <a:ln w="19050">
            <a:solidFill>
              <a:schemeClr val="tx1"/>
            </a:solidFill>
            <a:round/>
            <a:headEnd/>
            <a:tailEnd type="oval" w="med" len="med"/>
          </a:ln>
        </p:spPr>
        <p:txBody>
          <a:bodyPr/>
          <a:lstStyle/>
          <a:p>
            <a:endParaRPr lang="en-US">
              <a:latin typeface="Arial" pitchFamily="34" charset="0"/>
              <a:cs typeface="Arial" pitchFamily="34" charset="0"/>
            </a:endParaRPr>
          </a:p>
        </p:txBody>
      </p:sp>
      <p:sp>
        <p:nvSpPr>
          <p:cNvPr id="42018" name="Line 34"/>
          <p:cNvSpPr>
            <a:spLocks noChangeShapeType="1"/>
          </p:cNvSpPr>
          <p:nvPr/>
        </p:nvSpPr>
        <p:spPr bwMode="auto">
          <a:xfrm flipV="1">
            <a:off x="4975225" y="4586288"/>
            <a:ext cx="88900" cy="538162"/>
          </a:xfrm>
          <a:prstGeom prst="line">
            <a:avLst/>
          </a:prstGeom>
          <a:noFill/>
          <a:ln w="19050">
            <a:solidFill>
              <a:schemeClr val="tx1"/>
            </a:solidFill>
            <a:round/>
            <a:headEnd/>
            <a:tailEnd type="oval" w="med" len="med"/>
          </a:ln>
        </p:spPr>
        <p:txBody>
          <a:bodyPr/>
          <a:lstStyle/>
          <a:p>
            <a:endParaRPr lang="en-US">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434" name="Rectangle 2"/>
          <p:cNvSpPr>
            <a:spLocks noGrp="1" noRot="1" noChangeArrowheads="1"/>
          </p:cNvSpPr>
          <p:nvPr>
            <p:ph type="title"/>
          </p:nvPr>
        </p:nvSpPr>
        <p:spPr>
          <a:xfrm>
            <a:off x="0" y="476250"/>
            <a:ext cx="9144000" cy="647700"/>
          </a:xfrm>
        </p:spPr>
        <p:txBody>
          <a:bodyPr/>
          <a:lstStyle/>
          <a:p>
            <a:pPr eaLnBrk="1" hangingPunct="1">
              <a:defRPr/>
            </a:pPr>
            <a:r>
              <a:rPr lang="fr-FR" sz="3200" smtClean="0">
                <a:solidFill>
                  <a:schemeClr val="tx1"/>
                </a:solidFill>
                <a:latin typeface="Arial" charset="0"/>
              </a:rPr>
              <a:t>La mesure de la localisation</a:t>
            </a:r>
          </a:p>
        </p:txBody>
      </p:sp>
      <p:sp>
        <p:nvSpPr>
          <p:cNvPr id="402435" name="Rectangle 3"/>
          <p:cNvSpPr>
            <a:spLocks noGrp="1" noChangeArrowheads="1"/>
          </p:cNvSpPr>
          <p:nvPr>
            <p:ph type="body" idx="1"/>
          </p:nvPr>
        </p:nvSpPr>
        <p:spPr>
          <a:xfrm>
            <a:off x="539750" y="2563813"/>
            <a:ext cx="8208963" cy="3170237"/>
          </a:xfrm>
          <a:solidFill>
            <a:srgbClr val="C0C0C0">
              <a:alpha val="10001"/>
            </a:srgbClr>
          </a:solidFill>
        </p:spPr>
        <p:txBody>
          <a:bodyPr/>
          <a:lstStyle/>
          <a:p>
            <a:pPr marL="0" indent="0" eaLnBrk="1" hangingPunct="1">
              <a:buFont typeface="Arial" charset="0"/>
              <a:buNone/>
              <a:defRPr/>
            </a:pPr>
            <a:r>
              <a:rPr lang="fr-FR" sz="2000" smtClean="0">
                <a:latin typeface="Arial" charset="0"/>
              </a:rPr>
              <a:t>Deux problèmes distincts :</a:t>
            </a:r>
          </a:p>
          <a:p>
            <a:pPr marL="0" indent="0" eaLnBrk="1" hangingPunct="1">
              <a:buFont typeface="Arial" charset="0"/>
              <a:buNone/>
              <a:defRPr/>
            </a:pPr>
            <a:endParaRPr lang="fr-FR" sz="2000" smtClean="0">
              <a:latin typeface="Arial" charset="0"/>
            </a:endParaRPr>
          </a:p>
          <a:p>
            <a:pPr marL="0" indent="0" eaLnBrk="1" hangingPunct="1">
              <a:buClr>
                <a:srgbClr val="FFCC66"/>
              </a:buClr>
              <a:buSzPct val="70000"/>
              <a:defRPr/>
            </a:pPr>
            <a:r>
              <a:rPr lang="fr-FR" sz="2000" i="1" smtClean="0">
                <a:latin typeface="Arial" charset="0"/>
              </a:rPr>
              <a:t> </a:t>
            </a:r>
            <a:r>
              <a:rPr lang="fr-FR" sz="2000" smtClean="0">
                <a:solidFill>
                  <a:srgbClr val="FFCC66"/>
                </a:solidFill>
                <a:latin typeface="Arial" charset="0"/>
              </a:rPr>
              <a:t>La géodésie</a:t>
            </a:r>
          </a:p>
          <a:p>
            <a:pPr marL="0" indent="0" eaLnBrk="1" hangingPunct="1">
              <a:buFont typeface="Arial" charset="0"/>
              <a:buNone/>
              <a:defRPr/>
            </a:pPr>
            <a:r>
              <a:rPr lang="fr-FR" sz="2000" smtClean="0">
                <a:latin typeface="Arial" charset="0"/>
              </a:rPr>
              <a:t>Connaître et mesurer la forme de la Terre pour localiser un point à sa surface avec le moins de paramètres possibles</a:t>
            </a:r>
          </a:p>
          <a:p>
            <a:pPr marL="0" indent="0" eaLnBrk="1" hangingPunct="1">
              <a:buFont typeface="Arial" charset="0"/>
              <a:buNone/>
              <a:defRPr/>
            </a:pPr>
            <a:endParaRPr lang="fr-FR" sz="2000" smtClean="0">
              <a:latin typeface="Arial" charset="0"/>
            </a:endParaRPr>
          </a:p>
          <a:p>
            <a:pPr marL="0" indent="0" eaLnBrk="1" hangingPunct="1">
              <a:buClr>
                <a:srgbClr val="FFCC66"/>
              </a:buClr>
              <a:buSzPct val="70000"/>
              <a:defRPr/>
            </a:pPr>
            <a:r>
              <a:rPr lang="fr-FR" sz="2000" i="1" smtClean="0">
                <a:latin typeface="Arial" charset="0"/>
              </a:rPr>
              <a:t> </a:t>
            </a:r>
            <a:r>
              <a:rPr lang="fr-FR" sz="2000" smtClean="0">
                <a:solidFill>
                  <a:srgbClr val="FFCC66"/>
                </a:solidFill>
                <a:latin typeface="Arial" charset="0"/>
              </a:rPr>
              <a:t>Les projections cartographiques</a:t>
            </a:r>
          </a:p>
          <a:p>
            <a:pPr marL="0" indent="0" eaLnBrk="1" hangingPunct="1">
              <a:buFont typeface="Arial" charset="0"/>
              <a:buNone/>
              <a:defRPr/>
            </a:pPr>
            <a:r>
              <a:rPr lang="fr-FR" sz="2000" smtClean="0">
                <a:latin typeface="Arial" charset="0"/>
              </a:rPr>
              <a:t>Représenter une surface curviligne sur une surface plane</a:t>
            </a:r>
            <a:endParaRPr lang="en-US" sz="2000" smtClean="0">
              <a:latin typeface="Arial" charset="0"/>
            </a:endParaRPr>
          </a:p>
        </p:txBody>
      </p:sp>
      <p:sp>
        <p:nvSpPr>
          <p:cNvPr id="402436" name="Text Box 4"/>
          <p:cNvSpPr txBox="1">
            <a:spLocks noChangeArrowheads="1"/>
          </p:cNvSpPr>
          <p:nvPr/>
        </p:nvSpPr>
        <p:spPr bwMode="auto">
          <a:xfrm>
            <a:off x="539750" y="1628775"/>
            <a:ext cx="7559675" cy="427038"/>
          </a:xfrm>
          <a:prstGeom prst="rect">
            <a:avLst/>
          </a:prstGeom>
          <a:noFill/>
          <a:ln w="9525">
            <a:noFill/>
            <a:miter lim="800000"/>
            <a:headEnd/>
            <a:tailEnd/>
          </a:ln>
          <a:effectLst/>
        </p:spPr>
        <p:txBody>
          <a:bodyPr>
            <a:spAutoFit/>
          </a:bodyPr>
          <a:lstStyle/>
          <a:p>
            <a:pPr>
              <a:spcBef>
                <a:spcPct val="20000"/>
              </a:spcBef>
              <a:buClr>
                <a:schemeClr val="hlink"/>
              </a:buClr>
              <a:buSzPct val="80000"/>
              <a:buFont typeface="Arial" charset="0"/>
              <a:buNone/>
              <a:defRPr/>
            </a:pPr>
            <a:r>
              <a:rPr lang="fr-FR" sz="2200">
                <a:solidFill>
                  <a:srgbClr val="FFCC66"/>
                </a:solidFill>
                <a:effectLst>
                  <a:outerShdw blurRad="38100" dist="38100" dir="2700000" algn="tl">
                    <a:srgbClr val="000000"/>
                  </a:outerShdw>
                </a:effectLst>
                <a:latin typeface="Arial" charset="0"/>
              </a:rPr>
              <a:t>Comment mesurer et représenter une position sur la Terre</a:t>
            </a:r>
            <a:endParaRPr lang="fr-FR" sz="2200">
              <a:solidFill>
                <a:srgbClr val="FFCC66"/>
              </a:solidFill>
              <a:latin typeface="Arial"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2306"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Projections géographiques</a:t>
            </a:r>
            <a:endParaRPr lang="fr-FR" sz="3200" i="1" smtClean="0">
              <a:solidFill>
                <a:schemeClr val="tx1"/>
              </a:solidFill>
              <a:latin typeface="Arial" pitchFamily="34" charset="0"/>
              <a:cs typeface="Arial" pitchFamily="34" charset="0"/>
            </a:endParaRPr>
          </a:p>
        </p:txBody>
      </p:sp>
      <p:sp>
        <p:nvSpPr>
          <p:cNvPr id="482308" name="Rectangle 4"/>
          <p:cNvSpPr>
            <a:spLocks noChangeArrowheads="1"/>
          </p:cNvSpPr>
          <p:nvPr/>
        </p:nvSpPr>
        <p:spPr bwMode="auto">
          <a:xfrm>
            <a:off x="431800" y="2132013"/>
            <a:ext cx="8172450" cy="1225550"/>
          </a:xfrm>
          <a:prstGeom prst="rect">
            <a:avLst/>
          </a:prstGeom>
          <a:solidFill>
            <a:srgbClr val="C0C0C0">
              <a:alpha val="10001"/>
            </a:srgbClr>
          </a:solidFill>
          <a:ln w="9525">
            <a:noFill/>
            <a:miter lim="800000"/>
            <a:headEnd/>
            <a:tailEnd/>
          </a:ln>
          <a:effectLst/>
        </p:spPr>
        <p:txBody>
          <a:bodyPr/>
          <a:lstStyle/>
          <a:p>
            <a:pPr>
              <a:lnSpc>
                <a:spcPct val="80000"/>
              </a:lnSpc>
              <a:spcBef>
                <a:spcPct val="20000"/>
              </a:spcBef>
              <a:spcAft>
                <a:spcPct val="55000"/>
              </a:spcAft>
              <a:buClr>
                <a:schemeClr val="hlink"/>
              </a:buClr>
              <a:buSzPct val="80000"/>
              <a:buFont typeface="Arial" charset="0"/>
              <a:buNone/>
              <a:defRPr/>
            </a:pPr>
            <a:r>
              <a:rPr lang="fr-FR">
                <a:effectLst>
                  <a:outerShdw blurRad="38100" dist="38100" dir="2700000" algn="tl">
                    <a:srgbClr val="000000"/>
                  </a:outerShdw>
                </a:effectLst>
                <a:latin typeface="Arial" pitchFamily="34" charset="0"/>
                <a:cs typeface="Arial" pitchFamily="34" charset="0"/>
              </a:rPr>
              <a:t>Projection azimutale. Les directions ne sont conservées que sur les lignes qui passent par le point central de la projection. L’échelle et la déformation des surfaces augmentent à partir du point central.</a:t>
            </a:r>
          </a:p>
          <a:p>
            <a:pPr>
              <a:spcBef>
                <a:spcPct val="20000"/>
              </a:spcBef>
              <a:spcAft>
                <a:spcPct val="55000"/>
              </a:spcAft>
              <a:buClr>
                <a:schemeClr val="hlink"/>
              </a:buClr>
              <a:buSzPct val="80000"/>
              <a:buFont typeface="Arial" charset="0"/>
              <a:buNone/>
              <a:defRPr/>
            </a:pPr>
            <a:r>
              <a:rPr lang="fr-FR">
                <a:effectLst>
                  <a:outerShdw blurRad="38100" dist="38100" dir="2700000" algn="tl">
                    <a:srgbClr val="000000"/>
                  </a:outerShdw>
                </a:effectLst>
                <a:latin typeface="Arial" pitchFamily="34" charset="0"/>
                <a:cs typeface="Arial" pitchFamily="34" charset="0"/>
              </a:rPr>
              <a:t>Projection utilisée pour les régions polaires.</a:t>
            </a:r>
          </a:p>
        </p:txBody>
      </p:sp>
      <p:pic>
        <p:nvPicPr>
          <p:cNvPr id="43013" name="Picture 5" descr="stereo"/>
          <p:cNvPicPr>
            <a:picLocks noChangeAspect="1" noChangeArrowheads="1"/>
          </p:cNvPicPr>
          <p:nvPr/>
        </p:nvPicPr>
        <p:blipFill>
          <a:blip r:embed="rId3" cstate="print"/>
          <a:srcRect/>
          <a:stretch>
            <a:fillRect/>
          </a:stretch>
        </p:blipFill>
        <p:spPr bwMode="auto">
          <a:xfrm>
            <a:off x="1619250" y="4005263"/>
            <a:ext cx="6019800" cy="2039937"/>
          </a:xfrm>
          <a:prstGeom prst="rect">
            <a:avLst/>
          </a:prstGeom>
          <a:noFill/>
          <a:ln w="9525">
            <a:noFill/>
            <a:miter lim="800000"/>
            <a:headEnd/>
            <a:tailEnd/>
          </a:ln>
        </p:spPr>
      </p:pic>
      <p:sp>
        <p:nvSpPr>
          <p:cNvPr id="482310" name="Text Box 6"/>
          <p:cNvSpPr txBox="1">
            <a:spLocks noChangeArrowheads="1"/>
          </p:cNvSpPr>
          <p:nvPr/>
        </p:nvSpPr>
        <p:spPr bwMode="auto">
          <a:xfrm>
            <a:off x="395288" y="1533525"/>
            <a:ext cx="4321175" cy="311150"/>
          </a:xfrm>
          <a:prstGeom prst="rect">
            <a:avLst/>
          </a:prstGeom>
          <a:noFill/>
          <a:ln w="9525" algn="ctr">
            <a:noFill/>
            <a:miter lim="800000"/>
            <a:headEnd/>
            <a:tailEnd/>
          </a:ln>
          <a:effectLst/>
        </p:spPr>
        <p:txBody>
          <a:bodyPr>
            <a:spAutoFit/>
          </a:bodyPr>
          <a:lstStyle/>
          <a:p>
            <a:pPr>
              <a:lnSpc>
                <a:spcPct val="80000"/>
              </a:lnSpc>
              <a:spcBef>
                <a:spcPct val="20000"/>
              </a:spcBef>
              <a:buClr>
                <a:schemeClr val="hlink"/>
              </a:buClr>
              <a:buSzPct val="80000"/>
              <a:buFont typeface="Arial" charset="0"/>
              <a:buNone/>
              <a:defRPr/>
            </a:pPr>
            <a:r>
              <a:rPr lang="fr-FR">
                <a:solidFill>
                  <a:srgbClr val="FFCC66"/>
                </a:solidFill>
                <a:effectLst>
                  <a:outerShdw blurRad="38100" dist="38100" dir="2700000" algn="tl">
                    <a:srgbClr val="000000"/>
                  </a:outerShdw>
                </a:effectLst>
                <a:latin typeface="Arial" pitchFamily="34" charset="0"/>
                <a:cs typeface="Arial" pitchFamily="34" charset="0"/>
              </a:rPr>
              <a:t>Projection stéréographique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4354"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Projections géographiques</a:t>
            </a:r>
            <a:endParaRPr lang="fr-FR" sz="3200" i="1" smtClean="0">
              <a:solidFill>
                <a:schemeClr val="tx1"/>
              </a:solidFill>
              <a:latin typeface="Arial" pitchFamily="34" charset="0"/>
              <a:cs typeface="Arial" pitchFamily="34" charset="0"/>
            </a:endParaRPr>
          </a:p>
        </p:txBody>
      </p:sp>
      <p:sp>
        <p:nvSpPr>
          <p:cNvPr id="484356" name="Rectangle 4"/>
          <p:cNvSpPr>
            <a:spLocks noChangeArrowheads="1"/>
          </p:cNvSpPr>
          <p:nvPr/>
        </p:nvSpPr>
        <p:spPr bwMode="auto">
          <a:xfrm>
            <a:off x="466725" y="2133600"/>
            <a:ext cx="8208963" cy="1223963"/>
          </a:xfrm>
          <a:prstGeom prst="rect">
            <a:avLst/>
          </a:prstGeom>
          <a:solidFill>
            <a:srgbClr val="C0C0C0">
              <a:alpha val="10001"/>
            </a:srgbClr>
          </a:solidFill>
          <a:ln w="9525">
            <a:noFill/>
            <a:miter lim="800000"/>
            <a:headEnd/>
            <a:tailEnd/>
          </a:ln>
          <a:effectLst/>
        </p:spPr>
        <p:txBody>
          <a:bodyPr/>
          <a:lstStyle/>
          <a:p>
            <a:pPr>
              <a:spcBef>
                <a:spcPct val="20000"/>
              </a:spcBef>
              <a:buClr>
                <a:schemeClr val="hlink"/>
              </a:buClr>
              <a:buSzPct val="80000"/>
              <a:buFont typeface="Arial" charset="0"/>
              <a:buNone/>
              <a:defRPr/>
            </a:pPr>
            <a:r>
              <a:rPr lang="fr-FR">
                <a:effectLst>
                  <a:outerShdw blurRad="38100" dist="38100" dir="2700000" algn="tl">
                    <a:srgbClr val="000000"/>
                  </a:outerShdw>
                </a:effectLst>
                <a:latin typeface="Arial" pitchFamily="34" charset="0"/>
                <a:cs typeface="Arial" pitchFamily="34" charset="0"/>
              </a:rPr>
              <a:t>Correspond à la fonction “identité”. N’est ni conforme ni équivalente. Le canevas de projection correspond à une grille régulière. Déforme énormément dans les zones éloignées de l’équateur.</a:t>
            </a:r>
          </a:p>
        </p:txBody>
      </p:sp>
      <p:pic>
        <p:nvPicPr>
          <p:cNvPr id="44037" name="Picture 5" descr="geographic"/>
          <p:cNvPicPr>
            <a:picLocks noChangeAspect="1" noChangeArrowheads="1"/>
          </p:cNvPicPr>
          <p:nvPr/>
        </p:nvPicPr>
        <p:blipFill>
          <a:blip r:embed="rId3" cstate="print"/>
          <a:srcRect/>
          <a:stretch>
            <a:fillRect/>
          </a:stretch>
        </p:blipFill>
        <p:spPr bwMode="auto">
          <a:xfrm>
            <a:off x="1619250" y="3573463"/>
            <a:ext cx="5832475" cy="3024187"/>
          </a:xfrm>
          <a:prstGeom prst="rect">
            <a:avLst/>
          </a:prstGeom>
          <a:noFill/>
          <a:ln w="9525">
            <a:noFill/>
            <a:miter lim="800000"/>
            <a:headEnd/>
            <a:tailEnd/>
          </a:ln>
        </p:spPr>
      </p:pic>
      <p:sp>
        <p:nvSpPr>
          <p:cNvPr id="484358" name="Text Box 6"/>
          <p:cNvSpPr txBox="1">
            <a:spLocks noChangeArrowheads="1"/>
          </p:cNvSpPr>
          <p:nvPr/>
        </p:nvSpPr>
        <p:spPr bwMode="auto">
          <a:xfrm>
            <a:off x="395288" y="1533525"/>
            <a:ext cx="7993062" cy="311150"/>
          </a:xfrm>
          <a:prstGeom prst="rect">
            <a:avLst/>
          </a:prstGeom>
          <a:noFill/>
          <a:ln w="9525" algn="ctr">
            <a:noFill/>
            <a:miter lim="800000"/>
            <a:headEnd/>
            <a:tailEnd/>
          </a:ln>
          <a:effectLst/>
        </p:spPr>
        <p:txBody>
          <a:bodyPr>
            <a:spAutoFit/>
          </a:bodyPr>
          <a:lstStyle/>
          <a:p>
            <a:pPr>
              <a:lnSpc>
                <a:spcPct val="80000"/>
              </a:lnSpc>
              <a:spcBef>
                <a:spcPct val="20000"/>
              </a:spcBef>
              <a:buClr>
                <a:schemeClr val="hlink"/>
              </a:buClr>
              <a:buSzPct val="80000"/>
              <a:buFont typeface="Arial" charset="0"/>
              <a:buNone/>
              <a:defRPr/>
            </a:pPr>
            <a:r>
              <a:rPr lang="fr-FR">
                <a:solidFill>
                  <a:srgbClr val="FFCC66"/>
                </a:solidFill>
                <a:effectLst>
                  <a:outerShdw blurRad="38100" dist="38100" dir="2700000" algn="tl">
                    <a:srgbClr val="000000"/>
                  </a:outerShdw>
                </a:effectLst>
                <a:latin typeface="Arial" pitchFamily="34" charset="0"/>
                <a:cs typeface="Arial" pitchFamily="34" charset="0"/>
              </a:rPr>
              <a:t>Projection dite « géographique » ou « équirectangulaire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42"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a:solidFill>
                  <a:srgbClr val="FFCC66"/>
                </a:solidFill>
                <a:effectLst>
                  <a:outerShdw blurRad="38100" dist="38100" dir="2700000" algn="tl">
                    <a:srgbClr val="000000"/>
                  </a:outerShdw>
                </a:effectLst>
                <a:latin typeface="Arial" charset="0"/>
              </a:rPr>
              <a:t>Coordonnées</a:t>
            </a:r>
            <a:endParaRPr lang="fr-FR" sz="3600" i="1">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5314" name="Rectangle 2"/>
          <p:cNvSpPr>
            <a:spLocks noGrp="1" noChangeArrowheads="1"/>
          </p:cNvSpPr>
          <p:nvPr>
            <p:ph type="body" idx="1"/>
          </p:nvPr>
        </p:nvSpPr>
        <p:spPr>
          <a:xfrm>
            <a:off x="463550" y="1628775"/>
            <a:ext cx="8523288" cy="1944688"/>
          </a:xfrm>
          <a:solidFill>
            <a:srgbClr val="C0C0C0">
              <a:alpha val="10001"/>
            </a:srgbClr>
          </a:solidFill>
        </p:spPr>
        <p:txBody>
          <a:bodyPr/>
          <a:lstStyle/>
          <a:p>
            <a:pPr eaLnBrk="1" hangingPunct="1">
              <a:buClr>
                <a:schemeClr val="folHlink"/>
              </a:buClr>
              <a:buFont typeface="Arial" charset="0"/>
              <a:buNone/>
              <a:defRPr/>
            </a:pPr>
            <a:endParaRPr lang="fr-FR" sz="1200" i="1" smtClean="0">
              <a:latin typeface="Arial" pitchFamily="34" charset="0"/>
              <a:cs typeface="Arial" pitchFamily="34" charset="0"/>
            </a:endParaRPr>
          </a:p>
          <a:p>
            <a:pPr eaLnBrk="1" hangingPunct="1">
              <a:buClr>
                <a:srgbClr val="FFCC66"/>
              </a:buClr>
              <a:buSzPct val="70000"/>
              <a:buFont typeface="Arial" charset="0"/>
              <a:buNone/>
              <a:defRPr/>
            </a:pPr>
            <a:r>
              <a:rPr lang="fr-FR" sz="2000" smtClean="0">
                <a:latin typeface="Arial" pitchFamily="34" charset="0"/>
                <a:cs typeface="Arial" pitchFamily="34" charset="0"/>
              </a:rPr>
              <a:t>	Le globe a été quadrillé à l’aide d’un système de repérage (réseau de lignes imaginaires orthogonales) :</a:t>
            </a:r>
          </a:p>
          <a:p>
            <a:pPr eaLnBrk="1" hangingPunct="1">
              <a:buClr>
                <a:schemeClr val="folHlink"/>
              </a:buClr>
              <a:defRPr/>
            </a:pPr>
            <a:endParaRPr lang="fr-FR" sz="1200" smtClean="0">
              <a:latin typeface="Arial" pitchFamily="34" charset="0"/>
              <a:cs typeface="Arial" pitchFamily="34" charset="0"/>
            </a:endParaRPr>
          </a:p>
          <a:p>
            <a:pPr lvl="1" eaLnBrk="1" hangingPunct="1">
              <a:buClr>
                <a:srgbClr val="FFCC66"/>
              </a:buClr>
              <a:buSzPct val="70000"/>
              <a:defRPr/>
            </a:pPr>
            <a:r>
              <a:rPr lang="fr-FR" sz="1800" smtClean="0">
                <a:latin typeface="Arial" pitchFamily="34" charset="0"/>
                <a:cs typeface="Arial" pitchFamily="34" charset="0"/>
              </a:rPr>
              <a:t>Les méridiens : grands cercles passant par les pôles (longitude constante) </a:t>
            </a:r>
          </a:p>
          <a:p>
            <a:pPr lvl="1" eaLnBrk="1" hangingPunct="1">
              <a:buClr>
                <a:srgbClr val="FFCC66"/>
              </a:buClr>
              <a:buSzPct val="70000"/>
              <a:defRPr/>
            </a:pPr>
            <a:r>
              <a:rPr lang="fr-FR" sz="1800" smtClean="0">
                <a:latin typeface="Arial" pitchFamily="34" charset="0"/>
                <a:cs typeface="Arial" pitchFamily="34" charset="0"/>
              </a:rPr>
              <a:t>Les parallèles : lignes circulaires parallèles à l’équateur (latitude constante)			</a:t>
            </a:r>
          </a:p>
        </p:txBody>
      </p:sp>
      <p:sp>
        <p:nvSpPr>
          <p:cNvPr id="525315" name="Rectangle 3"/>
          <p:cNvSpPr>
            <a:spLocks noGrp="1" noRot="1" noChangeArrowheads="1"/>
          </p:cNvSpPr>
          <p:nvPr>
            <p:ph type="title"/>
          </p:nvPr>
        </p:nvSpPr>
        <p:spPr>
          <a:xfrm>
            <a:off x="0" y="549275"/>
            <a:ext cx="9144000" cy="649288"/>
          </a:xfrm>
        </p:spPr>
        <p:txBody>
          <a:bodyPr/>
          <a:lstStyle/>
          <a:p>
            <a:pPr eaLnBrk="1" hangingPunct="1">
              <a:defRPr/>
            </a:pPr>
            <a:r>
              <a:rPr lang="fr-FR" sz="3200" smtClean="0">
                <a:solidFill>
                  <a:schemeClr val="tx1"/>
                </a:solidFill>
                <a:latin typeface="Arial" pitchFamily="34" charset="0"/>
                <a:cs typeface="Arial" pitchFamily="34" charset="0"/>
              </a:rPr>
              <a:t>Les coordonnées géographiques</a:t>
            </a:r>
          </a:p>
        </p:txBody>
      </p:sp>
      <p:grpSp>
        <p:nvGrpSpPr>
          <p:cNvPr id="46084" name="Group 4"/>
          <p:cNvGrpSpPr>
            <a:grpSpLocks/>
          </p:cNvGrpSpPr>
          <p:nvPr/>
        </p:nvGrpSpPr>
        <p:grpSpPr bwMode="auto">
          <a:xfrm>
            <a:off x="1455738" y="3838575"/>
            <a:ext cx="6707187" cy="2686050"/>
            <a:chOff x="912" y="1200"/>
            <a:chExt cx="2880" cy="1195"/>
          </a:xfrm>
        </p:grpSpPr>
        <p:pic>
          <p:nvPicPr>
            <p:cNvPr id="46085" name="Picture 5" descr="coosys5_th"/>
            <p:cNvPicPr>
              <a:picLocks noChangeAspect="1" noChangeArrowheads="1"/>
            </p:cNvPicPr>
            <p:nvPr/>
          </p:nvPicPr>
          <p:blipFill>
            <a:blip r:embed="rId3" cstate="print"/>
            <a:srcRect/>
            <a:stretch>
              <a:fillRect/>
            </a:stretch>
          </p:blipFill>
          <p:spPr bwMode="auto">
            <a:xfrm>
              <a:off x="912" y="1200"/>
              <a:ext cx="1200" cy="1195"/>
            </a:xfrm>
            <a:prstGeom prst="rect">
              <a:avLst/>
            </a:prstGeom>
            <a:noFill/>
            <a:ln w="9525">
              <a:noFill/>
              <a:miter lim="800000"/>
              <a:headEnd/>
              <a:tailEnd/>
            </a:ln>
          </p:spPr>
        </p:pic>
        <p:pic>
          <p:nvPicPr>
            <p:cNvPr id="46086" name="Picture 6" descr="sphercoo9"/>
            <p:cNvPicPr>
              <a:picLocks noChangeAspect="1" noChangeArrowheads="1"/>
            </p:cNvPicPr>
            <p:nvPr/>
          </p:nvPicPr>
          <p:blipFill>
            <a:blip r:embed="rId4" cstate="print"/>
            <a:srcRect/>
            <a:stretch>
              <a:fillRect/>
            </a:stretch>
          </p:blipFill>
          <p:spPr bwMode="auto">
            <a:xfrm>
              <a:off x="2112" y="1200"/>
              <a:ext cx="1680" cy="119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0498" name="Rectangle 2"/>
          <p:cNvSpPr>
            <a:spLocks noGrp="1" noRot="1" noChangeArrowheads="1"/>
          </p:cNvSpPr>
          <p:nvPr>
            <p:ph type="title"/>
          </p:nvPr>
        </p:nvSpPr>
        <p:spPr>
          <a:xfrm>
            <a:off x="0" y="404813"/>
            <a:ext cx="9144000" cy="792162"/>
          </a:xfrm>
        </p:spPr>
        <p:txBody>
          <a:bodyPr/>
          <a:lstStyle/>
          <a:p>
            <a:pPr eaLnBrk="1" hangingPunct="1">
              <a:defRPr/>
            </a:pPr>
            <a:r>
              <a:rPr lang="fr-FR" sz="3200" smtClean="0">
                <a:solidFill>
                  <a:schemeClr val="tx1"/>
                </a:solidFill>
                <a:latin typeface="Arial" pitchFamily="34" charset="0"/>
                <a:cs typeface="Arial" pitchFamily="34" charset="0"/>
              </a:rPr>
              <a:t>Coordonnées géographiques</a:t>
            </a:r>
            <a:endParaRPr lang="fr-FR" sz="3200" i="1" smtClean="0">
              <a:solidFill>
                <a:schemeClr val="tx1"/>
              </a:solidFill>
              <a:latin typeface="Arial" pitchFamily="34" charset="0"/>
              <a:cs typeface="Arial" pitchFamily="34" charset="0"/>
            </a:endParaRPr>
          </a:p>
        </p:txBody>
      </p:sp>
      <p:sp>
        <p:nvSpPr>
          <p:cNvPr id="490500" name="Rectangle 4"/>
          <p:cNvSpPr>
            <a:spLocks noGrp="1" noRot="1" noChangeArrowheads="1"/>
          </p:cNvSpPr>
          <p:nvPr>
            <p:ph type="body" idx="1"/>
          </p:nvPr>
        </p:nvSpPr>
        <p:spPr>
          <a:xfrm>
            <a:off x="539750" y="1268413"/>
            <a:ext cx="7918450" cy="865187"/>
          </a:xfrm>
          <a:solidFill>
            <a:srgbClr val="C0C0C0">
              <a:alpha val="10001"/>
            </a:srgbClr>
          </a:solidFill>
        </p:spPr>
        <p:txBody>
          <a:bodyPr/>
          <a:lstStyle/>
          <a:p>
            <a:pPr marL="0" indent="0" eaLnBrk="1" hangingPunct="1">
              <a:spcAft>
                <a:spcPct val="20000"/>
              </a:spcAft>
              <a:buFont typeface="Arial" charset="0"/>
              <a:buNone/>
              <a:defRPr/>
            </a:pPr>
            <a:r>
              <a:rPr lang="fr-FR" sz="2000" smtClean="0">
                <a:latin typeface="Arial" pitchFamily="34" charset="0"/>
                <a:cs typeface="Arial" pitchFamily="34" charset="0"/>
              </a:rPr>
              <a:t>Coordonnées géographiques : exprimées en degrés ou en grades</a:t>
            </a:r>
          </a:p>
          <a:p>
            <a:pPr marL="0" indent="0" eaLnBrk="1" hangingPunct="1">
              <a:spcAft>
                <a:spcPct val="20000"/>
              </a:spcAft>
              <a:buFont typeface="Arial" charset="0"/>
              <a:buNone/>
              <a:defRPr/>
            </a:pPr>
            <a:r>
              <a:rPr lang="fr-FR" sz="2000" smtClean="0">
                <a:latin typeface="Arial" pitchFamily="34" charset="0"/>
                <a:cs typeface="Arial" pitchFamily="34" charset="0"/>
              </a:rPr>
              <a:t>Le méridien d’origine est soit Greenwich, soit Paris</a:t>
            </a:r>
            <a:endParaRPr lang="en-US" sz="2000" smtClean="0">
              <a:latin typeface="Arial" pitchFamily="34" charset="0"/>
              <a:cs typeface="Arial" pitchFamily="34" charset="0"/>
            </a:endParaRPr>
          </a:p>
        </p:txBody>
      </p:sp>
      <p:sp>
        <p:nvSpPr>
          <p:cNvPr id="47108" name="Text Box 24"/>
          <p:cNvSpPr txBox="1">
            <a:spLocks noChangeAspect="1" noChangeArrowheads="1"/>
          </p:cNvSpPr>
          <p:nvPr/>
        </p:nvSpPr>
        <p:spPr bwMode="auto">
          <a:xfrm>
            <a:off x="3879850" y="2182813"/>
            <a:ext cx="339725" cy="396875"/>
          </a:xfrm>
          <a:prstGeom prst="rect">
            <a:avLst/>
          </a:prstGeom>
          <a:noFill/>
          <a:ln w="9525">
            <a:noFill/>
            <a:miter lim="800000"/>
            <a:headEnd/>
            <a:tailEnd/>
          </a:ln>
        </p:spPr>
        <p:txBody>
          <a:bodyPr wrap="none">
            <a:spAutoFit/>
          </a:bodyPr>
          <a:lstStyle/>
          <a:p>
            <a:pPr eaLnBrk="0" hangingPunct="0"/>
            <a:r>
              <a:rPr lang="de-DE" sz="2000">
                <a:latin typeface="Arial" pitchFamily="34" charset="0"/>
                <a:cs typeface="Arial" pitchFamily="34" charset="0"/>
              </a:rPr>
              <a:t>Z</a:t>
            </a:r>
            <a:endParaRPr lang="de-DE" sz="2400">
              <a:latin typeface="Arial" pitchFamily="34" charset="0"/>
              <a:cs typeface="Arial" pitchFamily="34" charset="0"/>
            </a:endParaRPr>
          </a:p>
        </p:txBody>
      </p:sp>
      <p:grpSp>
        <p:nvGrpSpPr>
          <p:cNvPr id="47109" name="Group 71"/>
          <p:cNvGrpSpPr>
            <a:grpSpLocks/>
          </p:cNvGrpSpPr>
          <p:nvPr/>
        </p:nvGrpSpPr>
        <p:grpSpPr bwMode="auto">
          <a:xfrm>
            <a:off x="987425" y="2325688"/>
            <a:ext cx="7820025" cy="4418013"/>
            <a:chOff x="622" y="1465"/>
            <a:chExt cx="4926" cy="2783"/>
          </a:xfrm>
        </p:grpSpPr>
        <p:sp>
          <p:nvSpPr>
            <p:cNvPr id="47110" name="Text Box 5"/>
            <p:cNvSpPr txBox="1">
              <a:spLocks noChangeArrowheads="1"/>
            </p:cNvSpPr>
            <p:nvPr/>
          </p:nvSpPr>
          <p:spPr bwMode="auto">
            <a:xfrm>
              <a:off x="3008" y="1543"/>
              <a:ext cx="611" cy="213"/>
            </a:xfrm>
            <a:prstGeom prst="rect">
              <a:avLst/>
            </a:prstGeom>
            <a:noFill/>
            <a:ln w="9525">
              <a:noFill/>
              <a:miter lim="800000"/>
              <a:headEnd/>
              <a:tailEnd/>
            </a:ln>
          </p:spPr>
          <p:txBody>
            <a:bodyPr wrap="none">
              <a:spAutoFit/>
            </a:bodyPr>
            <a:lstStyle/>
            <a:p>
              <a:pPr eaLnBrk="0" hangingPunct="0"/>
              <a:r>
                <a:rPr lang="de-DE" sz="1600">
                  <a:latin typeface="Arial" pitchFamily="34" charset="0"/>
                  <a:cs typeface="Arial" pitchFamily="34" charset="0"/>
                </a:rPr>
                <a:t>Meridien</a:t>
              </a:r>
            </a:p>
          </p:txBody>
        </p:sp>
        <p:sp>
          <p:nvSpPr>
            <p:cNvPr id="47111" name="Text Box 6"/>
            <p:cNvSpPr txBox="1">
              <a:spLocks noChangeArrowheads="1"/>
            </p:cNvSpPr>
            <p:nvPr/>
          </p:nvSpPr>
          <p:spPr bwMode="auto">
            <a:xfrm>
              <a:off x="3341" y="1888"/>
              <a:ext cx="622" cy="212"/>
            </a:xfrm>
            <a:prstGeom prst="rect">
              <a:avLst/>
            </a:prstGeom>
            <a:noFill/>
            <a:ln w="9525">
              <a:noFill/>
              <a:miter lim="800000"/>
              <a:headEnd/>
              <a:tailEnd/>
            </a:ln>
          </p:spPr>
          <p:txBody>
            <a:bodyPr wrap="none">
              <a:spAutoFit/>
            </a:bodyPr>
            <a:lstStyle/>
            <a:p>
              <a:pPr eaLnBrk="0" hangingPunct="0"/>
              <a:r>
                <a:rPr lang="de-DE" sz="1600">
                  <a:latin typeface="Arial" pitchFamily="34" charset="0"/>
                  <a:cs typeface="Arial" pitchFamily="34" charset="0"/>
                </a:rPr>
                <a:t>Parallèle</a:t>
              </a:r>
            </a:p>
          </p:txBody>
        </p:sp>
        <p:sp>
          <p:nvSpPr>
            <p:cNvPr id="47112" name="Arc 7"/>
            <p:cNvSpPr>
              <a:spLocks noChangeAspect="1"/>
            </p:cNvSpPr>
            <p:nvPr/>
          </p:nvSpPr>
          <p:spPr bwMode="auto">
            <a:xfrm>
              <a:off x="1359" y="2750"/>
              <a:ext cx="2008" cy="267"/>
            </a:xfrm>
            <a:custGeom>
              <a:avLst/>
              <a:gdLst>
                <a:gd name="T0" fmla="*/ 0 w 43139"/>
                <a:gd name="T1" fmla="*/ 246 h 21688"/>
                <a:gd name="T2" fmla="*/ 2008 w 43139"/>
                <a:gd name="T3" fmla="*/ 267 h 21688"/>
                <a:gd name="T4" fmla="*/ 1003 w 43139"/>
                <a:gd name="T5" fmla="*/ 266 h 21688"/>
                <a:gd name="T6" fmla="*/ 0 60000 65536"/>
                <a:gd name="T7" fmla="*/ 0 60000 65536"/>
                <a:gd name="T8" fmla="*/ 0 60000 65536"/>
                <a:gd name="T9" fmla="*/ 0 w 43139"/>
                <a:gd name="T10" fmla="*/ 0 h 21688"/>
                <a:gd name="T11" fmla="*/ 43139 w 43139"/>
                <a:gd name="T12" fmla="*/ 21688 h 21688"/>
              </a:gdLst>
              <a:ahLst/>
              <a:cxnLst>
                <a:cxn ang="T6">
                  <a:pos x="T0" y="T1"/>
                </a:cxn>
                <a:cxn ang="T7">
                  <a:pos x="T2" y="T3"/>
                </a:cxn>
                <a:cxn ang="T8">
                  <a:pos x="T4" y="T5"/>
                </a:cxn>
              </a:cxnLst>
              <a:rect l="T9" t="T10" r="T11" b="T12"/>
              <a:pathLst>
                <a:path w="43139" h="21688" fill="none" extrusionOk="0">
                  <a:moveTo>
                    <a:pt x="0" y="19976"/>
                  </a:moveTo>
                  <a:cubicBezTo>
                    <a:pt x="849" y="8708"/>
                    <a:pt x="10239" y="-1"/>
                    <a:pt x="21539" y="0"/>
                  </a:cubicBezTo>
                  <a:cubicBezTo>
                    <a:pt x="33468" y="0"/>
                    <a:pt x="43139" y="9670"/>
                    <a:pt x="43139" y="21600"/>
                  </a:cubicBezTo>
                  <a:cubicBezTo>
                    <a:pt x="43139" y="21629"/>
                    <a:pt x="43138" y="21658"/>
                    <a:pt x="43138" y="21687"/>
                  </a:cubicBezTo>
                </a:path>
                <a:path w="43139" h="21688" stroke="0" extrusionOk="0">
                  <a:moveTo>
                    <a:pt x="0" y="19976"/>
                  </a:moveTo>
                  <a:cubicBezTo>
                    <a:pt x="849" y="8708"/>
                    <a:pt x="10239" y="-1"/>
                    <a:pt x="21539" y="0"/>
                  </a:cubicBezTo>
                  <a:cubicBezTo>
                    <a:pt x="33468" y="0"/>
                    <a:pt x="43139" y="9670"/>
                    <a:pt x="43139" y="21600"/>
                  </a:cubicBezTo>
                  <a:cubicBezTo>
                    <a:pt x="43139" y="21629"/>
                    <a:pt x="43138" y="21658"/>
                    <a:pt x="43138" y="21687"/>
                  </a:cubicBezTo>
                  <a:lnTo>
                    <a:pt x="21539" y="21600"/>
                  </a:lnTo>
                  <a:close/>
                </a:path>
              </a:pathLst>
            </a:custGeom>
            <a:solidFill>
              <a:srgbClr val="C0C0C0"/>
            </a:solidFill>
            <a:ln w="19050">
              <a:solidFill>
                <a:schemeClr val="tx1"/>
              </a:solidFill>
              <a:prstDash val="dash"/>
              <a:round/>
              <a:headEnd/>
              <a:tailEnd/>
            </a:ln>
          </p:spPr>
          <p:txBody>
            <a:bodyPr wrap="none" anchor="ctr"/>
            <a:lstStyle/>
            <a:p>
              <a:endParaRPr lang="en-US">
                <a:latin typeface="Arial" pitchFamily="34" charset="0"/>
                <a:cs typeface="Arial" pitchFamily="34" charset="0"/>
              </a:endParaRPr>
            </a:p>
          </p:txBody>
        </p:sp>
        <p:sp>
          <p:nvSpPr>
            <p:cNvPr id="47113" name="Arc 8"/>
            <p:cNvSpPr>
              <a:spLocks noChangeAspect="1"/>
            </p:cNvSpPr>
            <p:nvPr/>
          </p:nvSpPr>
          <p:spPr bwMode="auto">
            <a:xfrm>
              <a:off x="1351" y="2986"/>
              <a:ext cx="2013" cy="261"/>
            </a:xfrm>
            <a:custGeom>
              <a:avLst/>
              <a:gdLst>
                <a:gd name="T0" fmla="*/ 2013 w 43185"/>
                <a:gd name="T1" fmla="*/ 9 h 21600"/>
                <a:gd name="T2" fmla="*/ 0 w 43185"/>
                <a:gd name="T3" fmla="*/ 3 h 21600"/>
                <a:gd name="T4" fmla="*/ 1007 w 43185"/>
                <a:gd name="T5" fmla="*/ 0 h 21600"/>
                <a:gd name="T6" fmla="*/ 0 60000 65536"/>
                <a:gd name="T7" fmla="*/ 0 60000 65536"/>
                <a:gd name="T8" fmla="*/ 0 60000 65536"/>
                <a:gd name="T9" fmla="*/ 0 w 43185"/>
                <a:gd name="T10" fmla="*/ 0 h 21600"/>
                <a:gd name="T11" fmla="*/ 43185 w 43185"/>
                <a:gd name="T12" fmla="*/ 21600 h 21600"/>
              </a:gdLst>
              <a:ahLst/>
              <a:cxnLst>
                <a:cxn ang="T6">
                  <a:pos x="T0" y="T1"/>
                </a:cxn>
                <a:cxn ang="T7">
                  <a:pos x="T2" y="T3"/>
                </a:cxn>
                <a:cxn ang="T8">
                  <a:pos x="T4" y="T5"/>
                </a:cxn>
              </a:cxnLst>
              <a:rect l="T9" t="T10" r="T11" b="T12"/>
              <a:pathLst>
                <a:path w="43185" h="21600" fill="none" extrusionOk="0">
                  <a:moveTo>
                    <a:pt x="43184" y="750"/>
                  </a:moveTo>
                  <a:cubicBezTo>
                    <a:pt x="42780" y="12381"/>
                    <a:pt x="33235" y="21599"/>
                    <a:pt x="21598" y="21600"/>
                  </a:cubicBezTo>
                  <a:cubicBezTo>
                    <a:pt x="9778" y="21600"/>
                    <a:pt x="153" y="12099"/>
                    <a:pt x="-1" y="281"/>
                  </a:cubicBezTo>
                </a:path>
                <a:path w="43185" h="21600" stroke="0" extrusionOk="0">
                  <a:moveTo>
                    <a:pt x="43184" y="750"/>
                  </a:moveTo>
                  <a:cubicBezTo>
                    <a:pt x="42780" y="12381"/>
                    <a:pt x="33235" y="21599"/>
                    <a:pt x="21598" y="21600"/>
                  </a:cubicBezTo>
                  <a:cubicBezTo>
                    <a:pt x="9778" y="21600"/>
                    <a:pt x="153" y="12099"/>
                    <a:pt x="-1" y="281"/>
                  </a:cubicBezTo>
                  <a:lnTo>
                    <a:pt x="21598" y="0"/>
                  </a:lnTo>
                  <a:close/>
                </a:path>
              </a:pathLst>
            </a:custGeom>
            <a:solidFill>
              <a:srgbClr val="C0C0C0"/>
            </a:solidFill>
            <a:ln w="19050">
              <a:solidFill>
                <a:schemeClr val="tx1"/>
              </a:solidFill>
              <a:round/>
              <a:headEnd/>
              <a:tailEnd/>
            </a:ln>
          </p:spPr>
          <p:txBody>
            <a:bodyPr wrap="none" anchor="ctr"/>
            <a:lstStyle/>
            <a:p>
              <a:endParaRPr lang="en-US">
                <a:latin typeface="Arial" pitchFamily="34" charset="0"/>
                <a:cs typeface="Arial" pitchFamily="34" charset="0"/>
              </a:endParaRPr>
            </a:p>
          </p:txBody>
        </p:sp>
        <p:cxnSp>
          <p:nvCxnSpPr>
            <p:cNvPr id="47114" name="AutoShape 9"/>
            <p:cNvCxnSpPr>
              <a:cxnSpLocks noChangeAspect="1" noChangeShapeType="1"/>
            </p:cNvCxnSpPr>
            <p:nvPr/>
          </p:nvCxnSpPr>
          <p:spPr bwMode="auto">
            <a:xfrm flipH="1">
              <a:off x="2797" y="2464"/>
              <a:ext cx="44" cy="66"/>
            </a:xfrm>
            <a:prstGeom prst="straightConnector1">
              <a:avLst/>
            </a:prstGeom>
            <a:noFill/>
            <a:ln w="9525">
              <a:solidFill>
                <a:srgbClr val="FF3300"/>
              </a:solidFill>
              <a:round/>
              <a:headEnd/>
              <a:tailEnd/>
            </a:ln>
          </p:spPr>
        </p:cxnSp>
        <p:sp>
          <p:nvSpPr>
            <p:cNvPr id="47115" name="Line 10"/>
            <p:cNvSpPr>
              <a:spLocks noChangeAspect="1" noChangeShapeType="1"/>
            </p:cNvSpPr>
            <p:nvPr/>
          </p:nvSpPr>
          <p:spPr bwMode="auto">
            <a:xfrm flipV="1">
              <a:off x="2389" y="1465"/>
              <a:ext cx="0" cy="1363"/>
            </a:xfrm>
            <a:prstGeom prst="line">
              <a:avLst/>
            </a:prstGeom>
            <a:noFill/>
            <a:ln w="19050">
              <a:solidFill>
                <a:schemeClr val="tx1"/>
              </a:solidFill>
              <a:round/>
              <a:headEnd/>
              <a:tailEnd type="triangle" w="med" len="lg"/>
            </a:ln>
          </p:spPr>
          <p:txBody>
            <a:bodyPr wrap="none" anchor="ctr"/>
            <a:lstStyle/>
            <a:p>
              <a:endParaRPr lang="en-US">
                <a:latin typeface="Arial" pitchFamily="34" charset="0"/>
                <a:cs typeface="Arial" pitchFamily="34" charset="0"/>
              </a:endParaRPr>
            </a:p>
          </p:txBody>
        </p:sp>
        <p:sp>
          <p:nvSpPr>
            <p:cNvPr id="47116" name="Arc 11"/>
            <p:cNvSpPr>
              <a:spLocks noChangeAspect="1"/>
            </p:cNvSpPr>
            <p:nvPr/>
          </p:nvSpPr>
          <p:spPr bwMode="auto">
            <a:xfrm rot="5366312">
              <a:off x="2204" y="2548"/>
              <a:ext cx="269" cy="1126"/>
            </a:xfrm>
            <a:custGeom>
              <a:avLst/>
              <a:gdLst>
                <a:gd name="T0" fmla="*/ 230 w 21600"/>
                <a:gd name="T1" fmla="*/ 0 h 24274"/>
                <a:gd name="T2" fmla="*/ 214 w 21600"/>
                <a:gd name="T3" fmla="*/ 1126 h 24274"/>
                <a:gd name="T4" fmla="*/ 0 w 21600"/>
                <a:gd name="T5" fmla="*/ 517 h 24274"/>
                <a:gd name="T6" fmla="*/ 0 60000 65536"/>
                <a:gd name="T7" fmla="*/ 0 60000 65536"/>
                <a:gd name="T8" fmla="*/ 0 60000 65536"/>
                <a:gd name="T9" fmla="*/ 0 w 21600"/>
                <a:gd name="T10" fmla="*/ 0 h 24274"/>
                <a:gd name="T11" fmla="*/ 21600 w 21600"/>
                <a:gd name="T12" fmla="*/ 24274 h 24274"/>
              </a:gdLst>
              <a:ahLst/>
              <a:cxnLst>
                <a:cxn ang="T6">
                  <a:pos x="T0" y="T1"/>
                </a:cxn>
                <a:cxn ang="T7">
                  <a:pos x="T2" y="T3"/>
                </a:cxn>
                <a:cxn ang="T8">
                  <a:pos x="T4" y="T5"/>
                </a:cxn>
              </a:cxnLst>
              <a:rect l="T9" t="T10" r="T11" b="T12"/>
              <a:pathLst>
                <a:path w="21600" h="24274" fill="none" extrusionOk="0">
                  <a:moveTo>
                    <a:pt x="18503" y="0"/>
                  </a:moveTo>
                  <a:cubicBezTo>
                    <a:pt x="20529" y="3363"/>
                    <a:pt x="21600" y="7216"/>
                    <a:pt x="21600" y="11143"/>
                  </a:cubicBezTo>
                  <a:cubicBezTo>
                    <a:pt x="21600" y="15889"/>
                    <a:pt x="20036" y="20504"/>
                    <a:pt x="17150" y="24273"/>
                  </a:cubicBezTo>
                </a:path>
                <a:path w="21600" h="24274" stroke="0" extrusionOk="0">
                  <a:moveTo>
                    <a:pt x="18503" y="0"/>
                  </a:moveTo>
                  <a:cubicBezTo>
                    <a:pt x="20529" y="3363"/>
                    <a:pt x="21600" y="7216"/>
                    <a:pt x="21600" y="11143"/>
                  </a:cubicBezTo>
                  <a:cubicBezTo>
                    <a:pt x="21600" y="15889"/>
                    <a:pt x="20036" y="20504"/>
                    <a:pt x="17150" y="24273"/>
                  </a:cubicBezTo>
                  <a:lnTo>
                    <a:pt x="0" y="11143"/>
                  </a:lnTo>
                  <a:close/>
                </a:path>
              </a:pathLst>
            </a:custGeom>
            <a:solidFill>
              <a:srgbClr val="FFFFFF"/>
            </a:solidFill>
            <a:ln w="12700">
              <a:solidFill>
                <a:schemeClr val="tx1"/>
              </a:solidFill>
              <a:round/>
              <a:headEnd/>
              <a:tailEnd/>
            </a:ln>
          </p:spPr>
          <p:txBody>
            <a:bodyPr rot="10800000" vert="eaVert" wrap="none" anchor="ctr"/>
            <a:lstStyle/>
            <a:p>
              <a:endParaRPr lang="en-US">
                <a:latin typeface="Arial" pitchFamily="34" charset="0"/>
                <a:cs typeface="Arial" pitchFamily="34" charset="0"/>
              </a:endParaRPr>
            </a:p>
          </p:txBody>
        </p:sp>
        <p:sp>
          <p:nvSpPr>
            <p:cNvPr id="47117" name="Line 12"/>
            <p:cNvSpPr>
              <a:spLocks noChangeAspect="1" noChangeShapeType="1"/>
            </p:cNvSpPr>
            <p:nvPr/>
          </p:nvSpPr>
          <p:spPr bwMode="auto">
            <a:xfrm>
              <a:off x="2429" y="2987"/>
              <a:ext cx="1272" cy="1"/>
            </a:xfrm>
            <a:prstGeom prst="line">
              <a:avLst/>
            </a:prstGeom>
            <a:noFill/>
            <a:ln w="19050">
              <a:solidFill>
                <a:schemeClr val="tx1"/>
              </a:solidFill>
              <a:round/>
              <a:headEnd/>
              <a:tailEnd type="triangle" w="med" len="lg"/>
            </a:ln>
          </p:spPr>
          <p:txBody>
            <a:bodyPr wrap="none" anchor="ctr"/>
            <a:lstStyle/>
            <a:p>
              <a:endParaRPr lang="en-US">
                <a:latin typeface="Arial" pitchFamily="34" charset="0"/>
                <a:cs typeface="Arial" pitchFamily="34" charset="0"/>
              </a:endParaRPr>
            </a:p>
          </p:txBody>
        </p:sp>
        <p:sp>
          <p:nvSpPr>
            <p:cNvPr id="47118" name="Arc 13"/>
            <p:cNvSpPr>
              <a:spLocks noChangeAspect="1"/>
            </p:cNvSpPr>
            <p:nvPr/>
          </p:nvSpPr>
          <p:spPr bwMode="auto">
            <a:xfrm>
              <a:off x="2372" y="2474"/>
              <a:ext cx="538" cy="758"/>
            </a:xfrm>
            <a:custGeom>
              <a:avLst/>
              <a:gdLst>
                <a:gd name="T0" fmla="*/ 466 w 21600"/>
                <a:gd name="T1" fmla="*/ 0 h 15567"/>
                <a:gd name="T2" fmla="*/ 525 w 21600"/>
                <a:gd name="T3" fmla="*/ 758 h 15567"/>
                <a:gd name="T4" fmla="*/ 0 w 21600"/>
                <a:gd name="T5" fmla="*/ 527 h 15567"/>
                <a:gd name="T6" fmla="*/ 0 60000 65536"/>
                <a:gd name="T7" fmla="*/ 0 60000 65536"/>
                <a:gd name="T8" fmla="*/ 0 60000 65536"/>
                <a:gd name="T9" fmla="*/ 0 w 21600"/>
                <a:gd name="T10" fmla="*/ 0 h 15567"/>
                <a:gd name="T11" fmla="*/ 21600 w 21600"/>
                <a:gd name="T12" fmla="*/ 15567 h 15567"/>
              </a:gdLst>
              <a:ahLst/>
              <a:cxnLst>
                <a:cxn ang="T6">
                  <a:pos x="T0" y="T1"/>
                </a:cxn>
                <a:cxn ang="T7">
                  <a:pos x="T2" y="T3"/>
                </a:cxn>
                <a:cxn ang="T8">
                  <a:pos x="T4" y="T5"/>
                </a:cxn>
              </a:cxnLst>
              <a:rect l="T9" t="T10" r="T11" b="T12"/>
              <a:pathLst>
                <a:path w="21600" h="15567" fill="none" extrusionOk="0">
                  <a:moveTo>
                    <a:pt x="18697" y="0"/>
                  </a:moveTo>
                  <a:cubicBezTo>
                    <a:pt x="20598" y="3287"/>
                    <a:pt x="21600" y="7017"/>
                    <a:pt x="21600" y="10815"/>
                  </a:cubicBezTo>
                  <a:cubicBezTo>
                    <a:pt x="21600" y="12413"/>
                    <a:pt x="21422" y="14007"/>
                    <a:pt x="21070" y="15566"/>
                  </a:cubicBezTo>
                </a:path>
                <a:path w="21600" h="15567" stroke="0" extrusionOk="0">
                  <a:moveTo>
                    <a:pt x="18697" y="0"/>
                  </a:moveTo>
                  <a:cubicBezTo>
                    <a:pt x="20598" y="3287"/>
                    <a:pt x="21600" y="7017"/>
                    <a:pt x="21600" y="10815"/>
                  </a:cubicBezTo>
                  <a:cubicBezTo>
                    <a:pt x="21600" y="12413"/>
                    <a:pt x="21422" y="14007"/>
                    <a:pt x="21070" y="15566"/>
                  </a:cubicBezTo>
                  <a:lnTo>
                    <a:pt x="0" y="10815"/>
                  </a:lnTo>
                  <a:close/>
                </a:path>
              </a:pathLst>
            </a:custGeom>
            <a:solidFill>
              <a:srgbClr val="FFCC66"/>
            </a:solidFill>
            <a:ln w="9525">
              <a:noFill/>
              <a:round/>
              <a:headEnd/>
              <a:tailEnd/>
            </a:ln>
          </p:spPr>
          <p:txBody>
            <a:bodyPr wrap="none" anchor="ctr"/>
            <a:lstStyle/>
            <a:p>
              <a:endParaRPr lang="en-US">
                <a:latin typeface="Arial" pitchFamily="34" charset="0"/>
                <a:cs typeface="Arial" pitchFamily="34" charset="0"/>
              </a:endParaRPr>
            </a:p>
          </p:txBody>
        </p:sp>
        <p:sp>
          <p:nvSpPr>
            <p:cNvPr id="47119" name="Arc 14"/>
            <p:cNvSpPr>
              <a:spLocks noChangeAspect="1"/>
            </p:cNvSpPr>
            <p:nvPr/>
          </p:nvSpPr>
          <p:spPr bwMode="auto">
            <a:xfrm rot="7983067">
              <a:off x="2293" y="2829"/>
              <a:ext cx="163" cy="280"/>
            </a:xfrm>
            <a:custGeom>
              <a:avLst/>
              <a:gdLst>
                <a:gd name="T0" fmla="*/ 59 w 12377"/>
                <a:gd name="T1" fmla="*/ 0 h 21123"/>
                <a:gd name="T2" fmla="*/ 163 w 12377"/>
                <a:gd name="T3" fmla="*/ 45 h 21123"/>
                <a:gd name="T4" fmla="*/ 0 w 12377"/>
                <a:gd name="T5" fmla="*/ 280 h 21123"/>
                <a:gd name="T6" fmla="*/ 0 60000 65536"/>
                <a:gd name="T7" fmla="*/ 0 60000 65536"/>
                <a:gd name="T8" fmla="*/ 0 60000 65536"/>
                <a:gd name="T9" fmla="*/ 0 w 12377"/>
                <a:gd name="T10" fmla="*/ 0 h 21123"/>
                <a:gd name="T11" fmla="*/ 12377 w 12377"/>
                <a:gd name="T12" fmla="*/ 21123 h 21123"/>
              </a:gdLst>
              <a:ahLst/>
              <a:cxnLst>
                <a:cxn ang="T6">
                  <a:pos x="T0" y="T1"/>
                </a:cxn>
                <a:cxn ang="T7">
                  <a:pos x="T2" y="T3"/>
                </a:cxn>
                <a:cxn ang="T8">
                  <a:pos x="T4" y="T5"/>
                </a:cxn>
              </a:cxnLst>
              <a:rect l="T9" t="T10" r="T11" b="T12"/>
              <a:pathLst>
                <a:path w="12377" h="21123" fill="none" extrusionOk="0">
                  <a:moveTo>
                    <a:pt x="4513" y="-1"/>
                  </a:moveTo>
                  <a:cubicBezTo>
                    <a:pt x="7336" y="603"/>
                    <a:pt x="10010" y="1766"/>
                    <a:pt x="12377" y="3420"/>
                  </a:cubicBezTo>
                </a:path>
                <a:path w="12377" h="21123" stroke="0" extrusionOk="0">
                  <a:moveTo>
                    <a:pt x="4513" y="-1"/>
                  </a:moveTo>
                  <a:cubicBezTo>
                    <a:pt x="7336" y="603"/>
                    <a:pt x="10010" y="1766"/>
                    <a:pt x="12377" y="3420"/>
                  </a:cubicBezTo>
                  <a:lnTo>
                    <a:pt x="0" y="21123"/>
                  </a:lnTo>
                  <a:close/>
                </a:path>
              </a:pathLst>
            </a:custGeom>
            <a:noFill/>
            <a:ln w="12700">
              <a:solidFill>
                <a:srgbClr val="FF3300"/>
              </a:solidFill>
              <a:round/>
              <a:headEnd/>
              <a:tailEnd/>
            </a:ln>
          </p:spPr>
          <p:txBody>
            <a:bodyPr wrap="none" anchor="ctr"/>
            <a:lstStyle/>
            <a:p>
              <a:endParaRPr lang="en-US">
                <a:latin typeface="Arial" pitchFamily="34" charset="0"/>
                <a:cs typeface="Arial" pitchFamily="34" charset="0"/>
              </a:endParaRPr>
            </a:p>
          </p:txBody>
        </p:sp>
        <p:sp>
          <p:nvSpPr>
            <p:cNvPr id="47120" name="Arc 15"/>
            <p:cNvSpPr>
              <a:spLocks noChangeAspect="1"/>
            </p:cNvSpPr>
            <p:nvPr/>
          </p:nvSpPr>
          <p:spPr bwMode="auto">
            <a:xfrm rot="4583167">
              <a:off x="2470" y="2902"/>
              <a:ext cx="157" cy="78"/>
            </a:xfrm>
            <a:custGeom>
              <a:avLst/>
              <a:gdLst>
                <a:gd name="T0" fmla="*/ 100 w 20014"/>
                <a:gd name="T1" fmla="*/ 0 h 17468"/>
                <a:gd name="T2" fmla="*/ 157 w 20014"/>
                <a:gd name="T3" fmla="*/ 42 h 17468"/>
                <a:gd name="T4" fmla="*/ 0 w 20014"/>
                <a:gd name="T5" fmla="*/ 78 h 17468"/>
                <a:gd name="T6" fmla="*/ 0 60000 65536"/>
                <a:gd name="T7" fmla="*/ 0 60000 65536"/>
                <a:gd name="T8" fmla="*/ 0 60000 65536"/>
                <a:gd name="T9" fmla="*/ 0 w 20014"/>
                <a:gd name="T10" fmla="*/ 0 h 17468"/>
                <a:gd name="T11" fmla="*/ 20014 w 20014"/>
                <a:gd name="T12" fmla="*/ 17468 h 17468"/>
              </a:gdLst>
              <a:ahLst/>
              <a:cxnLst>
                <a:cxn ang="T6">
                  <a:pos x="T0" y="T1"/>
                </a:cxn>
                <a:cxn ang="T7">
                  <a:pos x="T2" y="T3"/>
                </a:cxn>
                <a:cxn ang="T8">
                  <a:pos x="T4" y="T5"/>
                </a:cxn>
              </a:cxnLst>
              <a:rect l="T9" t="T10" r="T11" b="T12"/>
              <a:pathLst>
                <a:path w="20014" h="17468" fill="none" extrusionOk="0">
                  <a:moveTo>
                    <a:pt x="12705" y="0"/>
                  </a:moveTo>
                  <a:cubicBezTo>
                    <a:pt x="15966" y="2371"/>
                    <a:pt x="18498" y="5608"/>
                    <a:pt x="20014" y="9344"/>
                  </a:cubicBezTo>
                </a:path>
                <a:path w="20014" h="17468" stroke="0" extrusionOk="0">
                  <a:moveTo>
                    <a:pt x="12705" y="0"/>
                  </a:moveTo>
                  <a:cubicBezTo>
                    <a:pt x="15966" y="2371"/>
                    <a:pt x="18498" y="5608"/>
                    <a:pt x="20014" y="9344"/>
                  </a:cubicBezTo>
                  <a:lnTo>
                    <a:pt x="0" y="17468"/>
                  </a:lnTo>
                  <a:close/>
                </a:path>
              </a:pathLst>
            </a:custGeom>
            <a:noFill/>
            <a:ln w="12700">
              <a:solidFill>
                <a:srgbClr val="FF3300"/>
              </a:solidFill>
              <a:round/>
              <a:headEnd/>
              <a:tailEnd/>
            </a:ln>
          </p:spPr>
          <p:txBody>
            <a:bodyPr wrap="none" anchor="ctr"/>
            <a:lstStyle/>
            <a:p>
              <a:endParaRPr lang="en-US">
                <a:latin typeface="Arial" pitchFamily="34" charset="0"/>
                <a:cs typeface="Arial" pitchFamily="34" charset="0"/>
              </a:endParaRPr>
            </a:p>
          </p:txBody>
        </p:sp>
        <p:sp>
          <p:nvSpPr>
            <p:cNvPr id="47121" name="Text Box 16"/>
            <p:cNvSpPr txBox="1">
              <a:spLocks noChangeAspect="1" noChangeArrowheads="1"/>
            </p:cNvSpPr>
            <p:nvPr/>
          </p:nvSpPr>
          <p:spPr bwMode="auto">
            <a:xfrm>
              <a:off x="2502" y="2739"/>
              <a:ext cx="213" cy="250"/>
            </a:xfrm>
            <a:prstGeom prst="rect">
              <a:avLst/>
            </a:prstGeom>
            <a:noFill/>
            <a:ln w="9525">
              <a:noFill/>
              <a:miter lim="800000"/>
              <a:headEnd/>
              <a:tailEnd/>
            </a:ln>
          </p:spPr>
          <p:txBody>
            <a:bodyPr wrap="none">
              <a:spAutoFit/>
            </a:bodyPr>
            <a:lstStyle/>
            <a:p>
              <a:pPr eaLnBrk="0" hangingPunct="0"/>
              <a:r>
                <a:rPr lang="de-DE" sz="2000">
                  <a:solidFill>
                    <a:srgbClr val="FF9900"/>
                  </a:solidFill>
                  <a:latin typeface="Arial" pitchFamily="34" charset="0"/>
                  <a:cs typeface="Arial" pitchFamily="34" charset="0"/>
                  <a:sym typeface="Symbol" pitchFamily="18" charset="2"/>
                </a:rPr>
                <a:t></a:t>
              </a:r>
            </a:p>
          </p:txBody>
        </p:sp>
        <p:sp>
          <p:nvSpPr>
            <p:cNvPr id="47122" name="Rectangle 17"/>
            <p:cNvSpPr>
              <a:spLocks noChangeAspect="1" noChangeArrowheads="1"/>
            </p:cNvSpPr>
            <p:nvPr/>
          </p:nvSpPr>
          <p:spPr bwMode="auto">
            <a:xfrm>
              <a:off x="2278" y="2941"/>
              <a:ext cx="204" cy="250"/>
            </a:xfrm>
            <a:prstGeom prst="rect">
              <a:avLst/>
            </a:prstGeom>
            <a:noFill/>
            <a:ln w="9525">
              <a:noFill/>
              <a:miter lim="800000"/>
              <a:headEnd/>
              <a:tailEnd/>
            </a:ln>
          </p:spPr>
          <p:txBody>
            <a:bodyPr wrap="none">
              <a:spAutoFit/>
            </a:bodyPr>
            <a:lstStyle/>
            <a:p>
              <a:pPr eaLnBrk="0" hangingPunct="0"/>
              <a:r>
                <a:rPr lang="de-DE" sz="2000">
                  <a:solidFill>
                    <a:srgbClr val="FF9900"/>
                  </a:solidFill>
                  <a:latin typeface="Arial" pitchFamily="34" charset="0"/>
                  <a:cs typeface="Arial" pitchFamily="34" charset="0"/>
                  <a:sym typeface="Symbol" pitchFamily="18" charset="2"/>
                </a:rPr>
                <a:t></a:t>
              </a:r>
            </a:p>
          </p:txBody>
        </p:sp>
        <p:sp>
          <p:nvSpPr>
            <p:cNvPr id="47123" name="Arc 18"/>
            <p:cNvSpPr>
              <a:spLocks noChangeAspect="1"/>
            </p:cNvSpPr>
            <p:nvPr/>
          </p:nvSpPr>
          <p:spPr bwMode="auto">
            <a:xfrm rot="7983067">
              <a:off x="2101" y="2885"/>
              <a:ext cx="348" cy="230"/>
            </a:xfrm>
            <a:custGeom>
              <a:avLst/>
              <a:gdLst>
                <a:gd name="T0" fmla="*/ 270 w 21358"/>
                <a:gd name="T1" fmla="*/ 0 h 13878"/>
                <a:gd name="T2" fmla="*/ 348 w 21358"/>
                <a:gd name="T3" fmla="*/ 177 h 13878"/>
                <a:gd name="T4" fmla="*/ 0 w 21358"/>
                <a:gd name="T5" fmla="*/ 230 h 13878"/>
                <a:gd name="T6" fmla="*/ 0 60000 65536"/>
                <a:gd name="T7" fmla="*/ 0 60000 65536"/>
                <a:gd name="T8" fmla="*/ 0 60000 65536"/>
                <a:gd name="T9" fmla="*/ 0 w 21358"/>
                <a:gd name="T10" fmla="*/ 0 h 13878"/>
                <a:gd name="T11" fmla="*/ 21358 w 21358"/>
                <a:gd name="T12" fmla="*/ 13878 h 13878"/>
              </a:gdLst>
              <a:ahLst/>
              <a:cxnLst>
                <a:cxn ang="T6">
                  <a:pos x="T0" y="T1"/>
                </a:cxn>
                <a:cxn ang="T7">
                  <a:pos x="T2" y="T3"/>
                </a:cxn>
                <a:cxn ang="T8">
                  <a:pos x="T4" y="T5"/>
                </a:cxn>
              </a:cxnLst>
              <a:rect l="T9" t="T10" r="T11" b="T12"/>
              <a:pathLst>
                <a:path w="21358" h="13878" fill="none" extrusionOk="0">
                  <a:moveTo>
                    <a:pt x="16551" y="0"/>
                  </a:moveTo>
                  <a:cubicBezTo>
                    <a:pt x="19102" y="3042"/>
                    <a:pt x="20765" y="6728"/>
                    <a:pt x="21358" y="10653"/>
                  </a:cubicBezTo>
                </a:path>
                <a:path w="21358" h="13878" stroke="0" extrusionOk="0">
                  <a:moveTo>
                    <a:pt x="16551" y="0"/>
                  </a:moveTo>
                  <a:cubicBezTo>
                    <a:pt x="19102" y="3042"/>
                    <a:pt x="20765" y="6728"/>
                    <a:pt x="21358" y="10653"/>
                  </a:cubicBezTo>
                  <a:lnTo>
                    <a:pt x="0" y="13878"/>
                  </a:lnTo>
                  <a:close/>
                </a:path>
              </a:pathLst>
            </a:custGeom>
            <a:noFill/>
            <a:ln w="12700">
              <a:solidFill>
                <a:srgbClr val="FF3300"/>
              </a:solidFill>
              <a:round/>
              <a:headEnd/>
              <a:tailEnd/>
            </a:ln>
          </p:spPr>
          <p:txBody>
            <a:bodyPr wrap="none" anchor="ctr"/>
            <a:lstStyle/>
            <a:p>
              <a:endParaRPr lang="en-US">
                <a:latin typeface="Arial" pitchFamily="34" charset="0"/>
                <a:cs typeface="Arial" pitchFamily="34" charset="0"/>
              </a:endParaRPr>
            </a:p>
          </p:txBody>
        </p:sp>
        <p:sp>
          <p:nvSpPr>
            <p:cNvPr id="47124" name="Arc 19"/>
            <p:cNvSpPr>
              <a:spLocks noChangeAspect="1"/>
            </p:cNvSpPr>
            <p:nvPr/>
          </p:nvSpPr>
          <p:spPr bwMode="auto">
            <a:xfrm rot="4583167">
              <a:off x="2486" y="2779"/>
              <a:ext cx="87" cy="116"/>
            </a:xfrm>
            <a:custGeom>
              <a:avLst/>
              <a:gdLst>
                <a:gd name="T0" fmla="*/ 0 w 9384"/>
                <a:gd name="T1" fmla="*/ 11 h 21534"/>
                <a:gd name="T2" fmla="*/ 71 w 9384"/>
                <a:gd name="T3" fmla="*/ 0 h 21534"/>
                <a:gd name="T4" fmla="*/ 87 w 9384"/>
                <a:gd name="T5" fmla="*/ 116 h 21534"/>
                <a:gd name="T6" fmla="*/ 0 60000 65536"/>
                <a:gd name="T7" fmla="*/ 0 60000 65536"/>
                <a:gd name="T8" fmla="*/ 0 60000 65536"/>
                <a:gd name="T9" fmla="*/ 0 w 9384"/>
                <a:gd name="T10" fmla="*/ 0 h 21534"/>
                <a:gd name="T11" fmla="*/ 9384 w 9384"/>
                <a:gd name="T12" fmla="*/ 21534 h 21534"/>
              </a:gdLst>
              <a:ahLst/>
              <a:cxnLst>
                <a:cxn ang="T6">
                  <a:pos x="T0" y="T1"/>
                </a:cxn>
                <a:cxn ang="T7">
                  <a:pos x="T2" y="T3"/>
                </a:cxn>
                <a:cxn ang="T8">
                  <a:pos x="T4" y="T5"/>
                </a:cxn>
              </a:cxnLst>
              <a:rect l="T9" t="T10" r="T11" b="T12"/>
              <a:pathLst>
                <a:path w="9384" h="21534" fill="none" extrusionOk="0">
                  <a:moveTo>
                    <a:pt x="-1" y="2078"/>
                  </a:moveTo>
                  <a:cubicBezTo>
                    <a:pt x="2413" y="914"/>
                    <a:pt x="5022" y="209"/>
                    <a:pt x="7694" y="0"/>
                  </a:cubicBezTo>
                </a:path>
                <a:path w="9384" h="21534" stroke="0" extrusionOk="0">
                  <a:moveTo>
                    <a:pt x="-1" y="2078"/>
                  </a:moveTo>
                  <a:cubicBezTo>
                    <a:pt x="2413" y="914"/>
                    <a:pt x="5022" y="209"/>
                    <a:pt x="7694" y="0"/>
                  </a:cubicBezTo>
                  <a:lnTo>
                    <a:pt x="9384" y="21534"/>
                  </a:lnTo>
                  <a:close/>
                </a:path>
              </a:pathLst>
            </a:custGeom>
            <a:noFill/>
            <a:ln w="12700">
              <a:solidFill>
                <a:srgbClr val="FF3300"/>
              </a:solidFill>
              <a:round/>
              <a:headEnd/>
              <a:tailEnd/>
            </a:ln>
          </p:spPr>
          <p:txBody>
            <a:bodyPr wrap="none" anchor="ctr"/>
            <a:lstStyle/>
            <a:p>
              <a:endParaRPr lang="en-US">
                <a:latin typeface="Arial" pitchFamily="34" charset="0"/>
                <a:cs typeface="Arial" pitchFamily="34" charset="0"/>
              </a:endParaRPr>
            </a:p>
          </p:txBody>
        </p:sp>
        <p:sp>
          <p:nvSpPr>
            <p:cNvPr id="47125" name="Line 20"/>
            <p:cNvSpPr>
              <a:spLocks noChangeAspect="1" noChangeShapeType="1"/>
            </p:cNvSpPr>
            <p:nvPr/>
          </p:nvSpPr>
          <p:spPr bwMode="auto">
            <a:xfrm flipH="1">
              <a:off x="2682" y="1717"/>
              <a:ext cx="342" cy="460"/>
            </a:xfrm>
            <a:prstGeom prst="line">
              <a:avLst/>
            </a:prstGeom>
            <a:noFill/>
            <a:ln w="25400">
              <a:solidFill>
                <a:srgbClr val="FF9900"/>
              </a:solidFill>
              <a:round/>
              <a:headEnd/>
              <a:tailEnd type="triangle" w="med" len="med"/>
            </a:ln>
          </p:spPr>
          <p:txBody>
            <a:bodyPr wrap="none" anchor="ctr"/>
            <a:lstStyle/>
            <a:p>
              <a:endParaRPr lang="en-US">
                <a:latin typeface="Arial" pitchFamily="34" charset="0"/>
                <a:cs typeface="Arial" pitchFamily="34" charset="0"/>
              </a:endParaRPr>
            </a:p>
          </p:txBody>
        </p:sp>
        <p:sp>
          <p:nvSpPr>
            <p:cNvPr id="47126" name="Line 21"/>
            <p:cNvSpPr>
              <a:spLocks noChangeAspect="1" noChangeShapeType="1"/>
            </p:cNvSpPr>
            <p:nvPr/>
          </p:nvSpPr>
          <p:spPr bwMode="auto">
            <a:xfrm flipH="1">
              <a:off x="2927" y="1988"/>
              <a:ext cx="393" cy="468"/>
            </a:xfrm>
            <a:prstGeom prst="line">
              <a:avLst/>
            </a:prstGeom>
            <a:noFill/>
            <a:ln w="25400">
              <a:solidFill>
                <a:srgbClr val="FF9900"/>
              </a:solidFill>
              <a:round/>
              <a:headEnd/>
              <a:tailEnd type="triangle" w="med" len="med"/>
            </a:ln>
          </p:spPr>
          <p:txBody>
            <a:bodyPr wrap="none" anchor="ctr"/>
            <a:lstStyle/>
            <a:p>
              <a:endParaRPr lang="en-US">
                <a:latin typeface="Arial" pitchFamily="34" charset="0"/>
                <a:cs typeface="Arial" pitchFamily="34" charset="0"/>
              </a:endParaRPr>
            </a:p>
          </p:txBody>
        </p:sp>
        <p:sp>
          <p:nvSpPr>
            <p:cNvPr id="47127" name="Text Box 22"/>
            <p:cNvSpPr txBox="1">
              <a:spLocks noChangeAspect="1" noChangeArrowheads="1"/>
            </p:cNvSpPr>
            <p:nvPr/>
          </p:nvSpPr>
          <p:spPr bwMode="auto">
            <a:xfrm>
              <a:off x="1120" y="3382"/>
              <a:ext cx="223" cy="250"/>
            </a:xfrm>
            <a:prstGeom prst="rect">
              <a:avLst/>
            </a:prstGeom>
            <a:noFill/>
            <a:ln w="9525">
              <a:noFill/>
              <a:miter lim="800000"/>
              <a:headEnd/>
              <a:tailEnd/>
            </a:ln>
          </p:spPr>
          <p:txBody>
            <a:bodyPr wrap="none">
              <a:spAutoFit/>
            </a:bodyPr>
            <a:lstStyle/>
            <a:p>
              <a:pPr eaLnBrk="0" hangingPunct="0"/>
              <a:r>
                <a:rPr lang="de-DE" sz="2000">
                  <a:latin typeface="Arial" pitchFamily="34" charset="0"/>
                  <a:cs typeface="Arial" pitchFamily="34" charset="0"/>
                </a:rPr>
                <a:t>X</a:t>
              </a:r>
              <a:endParaRPr lang="de-DE" sz="2400">
                <a:latin typeface="Arial" pitchFamily="34" charset="0"/>
                <a:cs typeface="Arial" pitchFamily="34" charset="0"/>
              </a:endParaRPr>
            </a:p>
          </p:txBody>
        </p:sp>
        <p:sp>
          <p:nvSpPr>
            <p:cNvPr id="47128" name="Text Box 23"/>
            <p:cNvSpPr txBox="1">
              <a:spLocks noChangeAspect="1" noChangeArrowheads="1"/>
            </p:cNvSpPr>
            <p:nvPr/>
          </p:nvSpPr>
          <p:spPr bwMode="auto">
            <a:xfrm>
              <a:off x="3651" y="2852"/>
              <a:ext cx="223" cy="250"/>
            </a:xfrm>
            <a:prstGeom prst="rect">
              <a:avLst/>
            </a:prstGeom>
            <a:noFill/>
            <a:ln w="9525">
              <a:noFill/>
              <a:miter lim="800000"/>
              <a:headEnd/>
              <a:tailEnd/>
            </a:ln>
          </p:spPr>
          <p:txBody>
            <a:bodyPr wrap="none">
              <a:spAutoFit/>
            </a:bodyPr>
            <a:lstStyle/>
            <a:p>
              <a:pPr eaLnBrk="0" hangingPunct="0"/>
              <a:r>
                <a:rPr lang="de-DE" sz="2000">
                  <a:latin typeface="Arial" pitchFamily="34" charset="0"/>
                  <a:cs typeface="Arial" pitchFamily="34" charset="0"/>
                </a:rPr>
                <a:t>Y</a:t>
              </a:r>
              <a:endParaRPr lang="de-DE" sz="2400">
                <a:latin typeface="Arial" pitchFamily="34" charset="0"/>
                <a:cs typeface="Arial" pitchFamily="34" charset="0"/>
              </a:endParaRPr>
            </a:p>
          </p:txBody>
        </p:sp>
        <p:sp>
          <p:nvSpPr>
            <p:cNvPr id="47129" name="Text Box 25"/>
            <p:cNvSpPr txBox="1">
              <a:spLocks noChangeAspect="1" noChangeArrowheads="1"/>
            </p:cNvSpPr>
            <p:nvPr/>
          </p:nvSpPr>
          <p:spPr bwMode="auto">
            <a:xfrm>
              <a:off x="2329" y="1705"/>
              <a:ext cx="220" cy="231"/>
            </a:xfrm>
            <a:prstGeom prst="rect">
              <a:avLst/>
            </a:prstGeom>
            <a:noFill/>
            <a:ln w="9525">
              <a:noFill/>
              <a:miter lim="800000"/>
              <a:headEnd/>
              <a:tailEnd/>
            </a:ln>
          </p:spPr>
          <p:txBody>
            <a:bodyPr wrap="none">
              <a:spAutoFit/>
            </a:bodyPr>
            <a:lstStyle/>
            <a:p>
              <a:pPr eaLnBrk="0" hangingPunct="0"/>
              <a:r>
                <a:rPr lang="de-DE" b="1">
                  <a:latin typeface="Arial" pitchFamily="34" charset="0"/>
                  <a:cs typeface="Arial" pitchFamily="34" charset="0"/>
                </a:rPr>
                <a:t>N</a:t>
              </a:r>
              <a:endParaRPr lang="de-DE" sz="1600" b="1">
                <a:latin typeface="Arial" pitchFamily="34" charset="0"/>
                <a:cs typeface="Arial" pitchFamily="34" charset="0"/>
              </a:endParaRPr>
            </a:p>
          </p:txBody>
        </p:sp>
        <p:sp>
          <p:nvSpPr>
            <p:cNvPr id="47130" name="Text Box 26"/>
            <p:cNvSpPr txBox="1">
              <a:spLocks noChangeAspect="1" noChangeArrowheads="1"/>
            </p:cNvSpPr>
            <p:nvPr/>
          </p:nvSpPr>
          <p:spPr bwMode="auto">
            <a:xfrm>
              <a:off x="3357" y="2756"/>
              <a:ext cx="223" cy="250"/>
            </a:xfrm>
            <a:prstGeom prst="rect">
              <a:avLst/>
            </a:prstGeom>
            <a:noFill/>
            <a:ln w="9525" algn="ctr">
              <a:noFill/>
              <a:miter lim="800000"/>
              <a:headEnd/>
              <a:tailEnd/>
            </a:ln>
          </p:spPr>
          <p:txBody>
            <a:bodyPr wrap="none">
              <a:spAutoFit/>
            </a:bodyPr>
            <a:lstStyle/>
            <a:p>
              <a:pPr eaLnBrk="0" hangingPunct="0"/>
              <a:r>
                <a:rPr lang="de-DE" sz="2000">
                  <a:latin typeface="Arial" pitchFamily="34" charset="0"/>
                  <a:cs typeface="Arial" pitchFamily="34" charset="0"/>
                </a:rPr>
                <a:t>E</a:t>
              </a:r>
            </a:p>
          </p:txBody>
        </p:sp>
        <p:sp>
          <p:nvSpPr>
            <p:cNvPr id="47131" name="Text Box 27"/>
            <p:cNvSpPr txBox="1">
              <a:spLocks noChangeAspect="1" noChangeArrowheads="1"/>
            </p:cNvSpPr>
            <p:nvPr/>
          </p:nvSpPr>
          <p:spPr bwMode="auto">
            <a:xfrm>
              <a:off x="1180" y="2773"/>
              <a:ext cx="254" cy="291"/>
            </a:xfrm>
            <a:prstGeom prst="rect">
              <a:avLst/>
            </a:prstGeom>
            <a:noFill/>
            <a:ln w="9525">
              <a:noFill/>
              <a:miter lim="800000"/>
              <a:headEnd/>
              <a:tailEnd/>
            </a:ln>
          </p:spPr>
          <p:txBody>
            <a:bodyPr wrap="none">
              <a:spAutoFit/>
            </a:bodyPr>
            <a:lstStyle/>
            <a:p>
              <a:pPr eaLnBrk="0" hangingPunct="0"/>
              <a:r>
                <a:rPr lang="de-DE" b="1">
                  <a:latin typeface="Arial" pitchFamily="34" charset="0"/>
                  <a:cs typeface="Arial" pitchFamily="34" charset="0"/>
                </a:rPr>
                <a:t>W</a:t>
              </a:r>
              <a:endParaRPr lang="de-DE" sz="2400">
                <a:latin typeface="Arial" pitchFamily="34" charset="0"/>
                <a:cs typeface="Arial" pitchFamily="34" charset="0"/>
              </a:endParaRPr>
            </a:p>
          </p:txBody>
        </p:sp>
        <p:sp>
          <p:nvSpPr>
            <p:cNvPr id="47132" name="Line 28"/>
            <p:cNvSpPr>
              <a:spLocks noChangeAspect="1" noChangeShapeType="1"/>
            </p:cNvSpPr>
            <p:nvPr/>
          </p:nvSpPr>
          <p:spPr bwMode="auto">
            <a:xfrm flipH="1" flipV="1">
              <a:off x="3420" y="3020"/>
              <a:ext cx="33" cy="30"/>
            </a:xfrm>
            <a:prstGeom prst="line">
              <a:avLst/>
            </a:prstGeom>
            <a:noFill/>
            <a:ln w="9525">
              <a:solidFill>
                <a:srgbClr val="99CC00"/>
              </a:solidFill>
              <a:round/>
              <a:headEnd/>
              <a:tailEnd type="triangle" w="med" len="lg"/>
            </a:ln>
          </p:spPr>
          <p:txBody>
            <a:bodyPr wrap="none" anchor="ctr"/>
            <a:lstStyle/>
            <a:p>
              <a:endParaRPr lang="en-US">
                <a:latin typeface="Arial" pitchFamily="34" charset="0"/>
                <a:cs typeface="Arial" pitchFamily="34" charset="0"/>
              </a:endParaRPr>
            </a:p>
          </p:txBody>
        </p:sp>
        <p:sp>
          <p:nvSpPr>
            <p:cNvPr id="47133" name="Line 29"/>
            <p:cNvSpPr>
              <a:spLocks noChangeAspect="1" noChangeShapeType="1"/>
            </p:cNvSpPr>
            <p:nvPr/>
          </p:nvSpPr>
          <p:spPr bwMode="auto">
            <a:xfrm rot="7697410" flipH="1" flipV="1">
              <a:off x="1187" y="3014"/>
              <a:ext cx="177" cy="57"/>
            </a:xfrm>
            <a:prstGeom prst="line">
              <a:avLst/>
            </a:prstGeom>
            <a:noFill/>
            <a:ln w="9525">
              <a:solidFill>
                <a:srgbClr val="99CC00"/>
              </a:solidFill>
              <a:round/>
              <a:headEnd/>
              <a:tailEnd type="triangle" w="med" len="lg"/>
            </a:ln>
          </p:spPr>
          <p:txBody>
            <a:bodyPr wrap="none" anchor="ctr"/>
            <a:lstStyle/>
            <a:p>
              <a:endParaRPr lang="en-US">
                <a:latin typeface="Arial" pitchFamily="34" charset="0"/>
                <a:cs typeface="Arial" pitchFamily="34" charset="0"/>
              </a:endParaRPr>
            </a:p>
          </p:txBody>
        </p:sp>
        <p:grpSp>
          <p:nvGrpSpPr>
            <p:cNvPr id="47134" name="Group 30"/>
            <p:cNvGrpSpPr>
              <a:grpSpLocks noChangeAspect="1"/>
            </p:cNvGrpSpPr>
            <p:nvPr/>
          </p:nvGrpSpPr>
          <p:grpSpPr bwMode="auto">
            <a:xfrm rot="-323124">
              <a:off x="2805" y="3545"/>
              <a:ext cx="597" cy="241"/>
              <a:chOff x="2369" y="2677"/>
              <a:chExt cx="675" cy="256"/>
            </a:xfrm>
          </p:grpSpPr>
          <p:sp>
            <p:nvSpPr>
              <p:cNvPr id="47172" name="Rectangle 31"/>
              <p:cNvSpPr>
                <a:spLocks noChangeAspect="1" noChangeArrowheads="1"/>
              </p:cNvSpPr>
              <p:nvPr/>
            </p:nvSpPr>
            <p:spPr bwMode="auto">
              <a:xfrm rot="19312370">
                <a:off x="2594" y="2686"/>
                <a:ext cx="132" cy="247"/>
              </a:xfrm>
              <a:prstGeom prst="rect">
                <a:avLst/>
              </a:prstGeom>
              <a:noFill/>
              <a:ln w="9525" algn="ctr">
                <a:noFill/>
                <a:miter lim="800000"/>
                <a:headEnd/>
                <a:tailEnd/>
              </a:ln>
            </p:spPr>
            <p:txBody>
              <a:bodyPr wrap="none">
                <a:spAutoFit/>
              </a:bodyPr>
              <a:lstStyle/>
              <a:p>
                <a:endParaRPr lang="fr-FR">
                  <a:latin typeface="Arial" pitchFamily="34" charset="0"/>
                  <a:cs typeface="Arial" pitchFamily="34" charset="0"/>
                </a:endParaRPr>
              </a:p>
            </p:txBody>
          </p:sp>
          <p:sp>
            <p:nvSpPr>
              <p:cNvPr id="47173" name="Text Box 32"/>
              <p:cNvSpPr txBox="1">
                <a:spLocks noChangeAspect="1" noChangeArrowheads="1"/>
              </p:cNvSpPr>
              <p:nvPr/>
            </p:nvSpPr>
            <p:spPr bwMode="auto">
              <a:xfrm rot="19370602">
                <a:off x="2369" y="2677"/>
                <a:ext cx="675" cy="206"/>
              </a:xfrm>
              <a:prstGeom prst="rect">
                <a:avLst/>
              </a:prstGeom>
              <a:noFill/>
              <a:ln w="9525" algn="ctr">
                <a:noFill/>
                <a:miter lim="800000"/>
                <a:headEnd/>
                <a:tailEnd/>
              </a:ln>
            </p:spPr>
            <p:txBody>
              <a:bodyPr wrap="none">
                <a:spAutoFit/>
              </a:bodyPr>
              <a:lstStyle/>
              <a:p>
                <a:pPr eaLnBrk="0" hangingPunct="0"/>
                <a:r>
                  <a:rPr lang="de-DE" sz="1400">
                    <a:solidFill>
                      <a:srgbClr val="99FF33"/>
                    </a:solidFill>
                    <a:latin typeface="Arial" pitchFamily="34" charset="0"/>
                    <a:cs typeface="Arial" pitchFamily="34" charset="0"/>
                    <a:sym typeface="Symbol" pitchFamily="18" charset="2"/>
                  </a:rPr>
                  <a:t>=0-90°S</a:t>
                </a:r>
                <a:endParaRPr lang="de-DE" sz="1400">
                  <a:solidFill>
                    <a:srgbClr val="99FF33"/>
                  </a:solidFill>
                  <a:latin typeface="Arial" pitchFamily="34" charset="0"/>
                  <a:cs typeface="Arial" pitchFamily="34" charset="0"/>
                </a:endParaRPr>
              </a:p>
            </p:txBody>
          </p:sp>
        </p:grpSp>
        <p:sp>
          <p:nvSpPr>
            <p:cNvPr id="47135" name="Text Box 33"/>
            <p:cNvSpPr txBox="1">
              <a:spLocks noChangeAspect="1" noChangeArrowheads="1"/>
            </p:cNvSpPr>
            <p:nvPr/>
          </p:nvSpPr>
          <p:spPr bwMode="auto">
            <a:xfrm>
              <a:off x="2776" y="2254"/>
              <a:ext cx="213" cy="291"/>
            </a:xfrm>
            <a:prstGeom prst="rect">
              <a:avLst/>
            </a:prstGeom>
            <a:noFill/>
            <a:ln w="9525">
              <a:noFill/>
              <a:miter lim="800000"/>
              <a:headEnd/>
              <a:tailEnd/>
            </a:ln>
          </p:spPr>
          <p:txBody>
            <a:bodyPr wrap="none">
              <a:spAutoFit/>
            </a:bodyPr>
            <a:lstStyle/>
            <a:p>
              <a:pPr eaLnBrk="0" hangingPunct="0"/>
              <a:r>
                <a:rPr lang="de-DE">
                  <a:solidFill>
                    <a:srgbClr val="FF9900"/>
                  </a:solidFill>
                  <a:latin typeface="Arial" pitchFamily="34" charset="0"/>
                  <a:cs typeface="Arial" pitchFamily="34" charset="0"/>
                </a:rPr>
                <a:t>P</a:t>
              </a:r>
              <a:endParaRPr lang="de-DE" sz="2400">
                <a:solidFill>
                  <a:srgbClr val="FF9900"/>
                </a:solidFill>
                <a:latin typeface="Arial" pitchFamily="34" charset="0"/>
                <a:cs typeface="Arial" pitchFamily="34" charset="0"/>
              </a:endParaRPr>
            </a:p>
          </p:txBody>
        </p:sp>
        <p:sp>
          <p:nvSpPr>
            <p:cNvPr id="47136" name="Text Box 34"/>
            <p:cNvSpPr txBox="1">
              <a:spLocks noChangeAspect="1" noChangeArrowheads="1"/>
            </p:cNvSpPr>
            <p:nvPr/>
          </p:nvSpPr>
          <p:spPr bwMode="auto">
            <a:xfrm>
              <a:off x="2187" y="2787"/>
              <a:ext cx="229" cy="291"/>
            </a:xfrm>
            <a:prstGeom prst="rect">
              <a:avLst/>
            </a:prstGeom>
            <a:noFill/>
            <a:ln w="9525">
              <a:noFill/>
              <a:miter lim="800000"/>
              <a:headEnd/>
              <a:tailEnd/>
            </a:ln>
          </p:spPr>
          <p:txBody>
            <a:bodyPr wrap="none">
              <a:spAutoFit/>
            </a:bodyPr>
            <a:lstStyle/>
            <a:p>
              <a:pPr eaLnBrk="0" hangingPunct="0"/>
              <a:r>
                <a:rPr lang="de-DE" b="1">
                  <a:latin typeface="Arial" pitchFamily="34" charset="0"/>
                  <a:cs typeface="Arial" pitchFamily="34" charset="0"/>
                </a:rPr>
                <a:t>O</a:t>
              </a:r>
              <a:endParaRPr lang="de-DE" sz="2400">
                <a:latin typeface="Arial" pitchFamily="34" charset="0"/>
                <a:cs typeface="Arial" pitchFamily="34" charset="0"/>
              </a:endParaRPr>
            </a:p>
          </p:txBody>
        </p:sp>
        <p:sp>
          <p:nvSpPr>
            <p:cNvPr id="47137" name="Line 35"/>
            <p:cNvSpPr>
              <a:spLocks noChangeAspect="1" noChangeShapeType="1"/>
            </p:cNvSpPr>
            <p:nvPr/>
          </p:nvSpPr>
          <p:spPr bwMode="auto">
            <a:xfrm flipV="1">
              <a:off x="2468" y="3941"/>
              <a:ext cx="218" cy="46"/>
            </a:xfrm>
            <a:prstGeom prst="line">
              <a:avLst/>
            </a:prstGeom>
            <a:noFill/>
            <a:ln w="0">
              <a:noFill/>
              <a:round/>
              <a:headEnd/>
              <a:tailEnd/>
            </a:ln>
          </p:spPr>
          <p:txBody>
            <a:bodyPr wrap="none" anchor="ctr"/>
            <a:lstStyle/>
            <a:p>
              <a:endParaRPr lang="en-US">
                <a:latin typeface="Arial" pitchFamily="34" charset="0"/>
                <a:cs typeface="Arial" pitchFamily="34" charset="0"/>
              </a:endParaRPr>
            </a:p>
          </p:txBody>
        </p:sp>
        <p:sp>
          <p:nvSpPr>
            <p:cNvPr id="47138" name="Line 36"/>
            <p:cNvSpPr>
              <a:spLocks noChangeAspect="1" noChangeShapeType="1"/>
            </p:cNvSpPr>
            <p:nvPr/>
          </p:nvSpPr>
          <p:spPr bwMode="auto">
            <a:xfrm flipV="1">
              <a:off x="2678" y="3850"/>
              <a:ext cx="219" cy="94"/>
            </a:xfrm>
            <a:prstGeom prst="line">
              <a:avLst/>
            </a:prstGeom>
            <a:noFill/>
            <a:ln w="76200">
              <a:noFill/>
              <a:round/>
              <a:headEnd/>
              <a:tailEnd/>
            </a:ln>
          </p:spPr>
          <p:txBody>
            <a:bodyPr wrap="none" anchor="ctr"/>
            <a:lstStyle/>
            <a:p>
              <a:endParaRPr lang="en-US">
                <a:latin typeface="Arial" pitchFamily="34" charset="0"/>
                <a:cs typeface="Arial" pitchFamily="34" charset="0"/>
              </a:endParaRPr>
            </a:p>
          </p:txBody>
        </p:sp>
        <p:sp>
          <p:nvSpPr>
            <p:cNvPr id="47139" name="Text Box 37"/>
            <p:cNvSpPr txBox="1">
              <a:spLocks noChangeAspect="1" noChangeArrowheads="1"/>
            </p:cNvSpPr>
            <p:nvPr/>
          </p:nvSpPr>
          <p:spPr bwMode="auto">
            <a:xfrm>
              <a:off x="2654" y="2920"/>
              <a:ext cx="208" cy="212"/>
            </a:xfrm>
            <a:prstGeom prst="rect">
              <a:avLst/>
            </a:prstGeom>
            <a:noFill/>
            <a:ln w="9525">
              <a:noFill/>
              <a:miter lim="800000"/>
              <a:headEnd/>
              <a:tailEnd/>
            </a:ln>
          </p:spPr>
          <p:txBody>
            <a:bodyPr wrap="none">
              <a:spAutoFit/>
            </a:bodyPr>
            <a:lstStyle/>
            <a:p>
              <a:pPr eaLnBrk="0" hangingPunct="0"/>
              <a:r>
                <a:rPr lang="de-DE" sz="1600" b="1">
                  <a:solidFill>
                    <a:srgbClr val="FF9900"/>
                  </a:solidFill>
                  <a:latin typeface="Arial" pitchFamily="34" charset="0"/>
                  <a:cs typeface="Arial" pitchFamily="34" charset="0"/>
                </a:rPr>
                <a:t>R</a:t>
              </a:r>
              <a:endParaRPr lang="de-DE" sz="2400" b="1">
                <a:solidFill>
                  <a:srgbClr val="FF9900"/>
                </a:solidFill>
                <a:latin typeface="Arial" pitchFamily="34" charset="0"/>
                <a:cs typeface="Arial" pitchFamily="34" charset="0"/>
              </a:endParaRPr>
            </a:p>
          </p:txBody>
        </p:sp>
        <p:sp>
          <p:nvSpPr>
            <p:cNvPr id="47140" name="Text Box 38"/>
            <p:cNvSpPr txBox="1">
              <a:spLocks noChangeAspect="1" noChangeArrowheads="1"/>
            </p:cNvSpPr>
            <p:nvPr/>
          </p:nvSpPr>
          <p:spPr bwMode="auto">
            <a:xfrm rot="-319203">
              <a:off x="2550" y="3286"/>
              <a:ext cx="647" cy="192"/>
            </a:xfrm>
            <a:prstGeom prst="rect">
              <a:avLst/>
            </a:prstGeom>
            <a:noFill/>
            <a:ln w="9525">
              <a:noFill/>
              <a:miter lim="800000"/>
              <a:headEnd/>
              <a:tailEnd/>
            </a:ln>
          </p:spPr>
          <p:txBody>
            <a:bodyPr wrap="none">
              <a:spAutoFit/>
            </a:bodyPr>
            <a:lstStyle/>
            <a:p>
              <a:pPr eaLnBrk="0" hangingPunct="0"/>
              <a:r>
                <a:rPr lang="de-DE" sz="1400">
                  <a:solidFill>
                    <a:srgbClr val="99FF33"/>
                  </a:solidFill>
                  <a:latin typeface="Arial" pitchFamily="34" charset="0"/>
                  <a:cs typeface="Arial" pitchFamily="34" charset="0"/>
                  <a:sym typeface="Symbol" pitchFamily="18" charset="2"/>
                </a:rPr>
                <a:t>=0-180°E</a:t>
              </a:r>
              <a:endParaRPr lang="de-DE" sz="2400">
                <a:solidFill>
                  <a:srgbClr val="99FF33"/>
                </a:solidFill>
                <a:latin typeface="Arial" pitchFamily="34" charset="0"/>
                <a:cs typeface="Arial" pitchFamily="34" charset="0"/>
              </a:endParaRPr>
            </a:p>
          </p:txBody>
        </p:sp>
        <p:sp>
          <p:nvSpPr>
            <p:cNvPr id="47141" name="Line 39"/>
            <p:cNvSpPr>
              <a:spLocks noChangeAspect="1" noChangeShapeType="1"/>
            </p:cNvSpPr>
            <p:nvPr/>
          </p:nvSpPr>
          <p:spPr bwMode="auto">
            <a:xfrm flipH="1">
              <a:off x="1078" y="2989"/>
              <a:ext cx="1311" cy="442"/>
            </a:xfrm>
            <a:prstGeom prst="line">
              <a:avLst/>
            </a:prstGeom>
            <a:noFill/>
            <a:ln w="19050">
              <a:solidFill>
                <a:schemeClr val="tx1"/>
              </a:solidFill>
              <a:round/>
              <a:headEnd/>
              <a:tailEnd type="triangle" w="med" len="lg"/>
            </a:ln>
          </p:spPr>
          <p:txBody>
            <a:bodyPr wrap="none" anchor="ctr"/>
            <a:lstStyle/>
            <a:p>
              <a:endParaRPr lang="en-US">
                <a:latin typeface="Arial" pitchFamily="34" charset="0"/>
                <a:cs typeface="Arial" pitchFamily="34" charset="0"/>
              </a:endParaRPr>
            </a:p>
          </p:txBody>
        </p:sp>
        <p:sp>
          <p:nvSpPr>
            <p:cNvPr id="47142" name="Text Box 40"/>
            <p:cNvSpPr txBox="1">
              <a:spLocks noChangeAspect="1" noChangeArrowheads="1"/>
            </p:cNvSpPr>
            <p:nvPr/>
          </p:nvSpPr>
          <p:spPr bwMode="auto">
            <a:xfrm rot="4085512">
              <a:off x="2976" y="2482"/>
              <a:ext cx="598" cy="192"/>
            </a:xfrm>
            <a:prstGeom prst="rect">
              <a:avLst/>
            </a:prstGeom>
            <a:noFill/>
            <a:ln w="9525" algn="ctr">
              <a:noFill/>
              <a:miter lim="800000"/>
              <a:headEnd/>
              <a:tailEnd/>
            </a:ln>
          </p:spPr>
          <p:txBody>
            <a:bodyPr wrap="none">
              <a:spAutoFit/>
            </a:bodyPr>
            <a:lstStyle/>
            <a:p>
              <a:pPr eaLnBrk="0" hangingPunct="0"/>
              <a:r>
                <a:rPr lang="de-DE" sz="1400">
                  <a:solidFill>
                    <a:srgbClr val="99FF33"/>
                  </a:solidFill>
                  <a:latin typeface="Arial" pitchFamily="34" charset="0"/>
                  <a:cs typeface="Arial" pitchFamily="34" charset="0"/>
                  <a:sym typeface="Symbol" pitchFamily="18" charset="2"/>
                </a:rPr>
                <a:t>=0-90°N</a:t>
              </a:r>
              <a:endParaRPr lang="de-DE" sz="1400">
                <a:solidFill>
                  <a:srgbClr val="99FF33"/>
                </a:solidFill>
                <a:latin typeface="Arial" pitchFamily="34" charset="0"/>
                <a:cs typeface="Arial" pitchFamily="34" charset="0"/>
              </a:endParaRPr>
            </a:p>
          </p:txBody>
        </p:sp>
        <p:sp>
          <p:nvSpPr>
            <p:cNvPr id="47143" name="Text Box 41"/>
            <p:cNvSpPr txBox="1">
              <a:spLocks noChangeAspect="1" noChangeArrowheads="1"/>
            </p:cNvSpPr>
            <p:nvPr/>
          </p:nvSpPr>
          <p:spPr bwMode="auto">
            <a:xfrm>
              <a:off x="1726" y="3045"/>
              <a:ext cx="172" cy="250"/>
            </a:xfrm>
            <a:prstGeom prst="rect">
              <a:avLst/>
            </a:prstGeom>
            <a:noFill/>
            <a:ln w="9525">
              <a:noFill/>
              <a:miter lim="800000"/>
              <a:headEnd/>
              <a:tailEnd/>
            </a:ln>
          </p:spPr>
          <p:txBody>
            <a:bodyPr wrap="none">
              <a:spAutoFit/>
            </a:bodyPr>
            <a:lstStyle/>
            <a:p>
              <a:pPr eaLnBrk="0" hangingPunct="0"/>
              <a:r>
                <a:rPr lang="en-US" sz="2000">
                  <a:latin typeface="Arial" pitchFamily="34" charset="0"/>
                  <a:cs typeface="Arial" pitchFamily="34" charset="0"/>
                </a:rPr>
                <a:t>•</a:t>
              </a:r>
              <a:endParaRPr lang="en-US" sz="2400">
                <a:latin typeface="Arial" pitchFamily="34" charset="0"/>
                <a:cs typeface="Arial" pitchFamily="34" charset="0"/>
              </a:endParaRPr>
            </a:p>
          </p:txBody>
        </p:sp>
        <p:sp>
          <p:nvSpPr>
            <p:cNvPr id="47144" name="Text Box 42"/>
            <p:cNvSpPr txBox="1">
              <a:spLocks noChangeAspect="1" noChangeArrowheads="1"/>
            </p:cNvSpPr>
            <p:nvPr/>
          </p:nvSpPr>
          <p:spPr bwMode="auto">
            <a:xfrm>
              <a:off x="622" y="1676"/>
              <a:ext cx="1470" cy="213"/>
            </a:xfrm>
            <a:prstGeom prst="rect">
              <a:avLst/>
            </a:prstGeom>
            <a:noFill/>
            <a:ln w="9525">
              <a:noFill/>
              <a:miter lim="800000"/>
              <a:headEnd/>
              <a:tailEnd/>
            </a:ln>
          </p:spPr>
          <p:txBody>
            <a:bodyPr wrap="none">
              <a:spAutoFit/>
            </a:bodyPr>
            <a:lstStyle/>
            <a:p>
              <a:pPr algn="ctr" eaLnBrk="0" hangingPunct="0"/>
              <a:r>
                <a:rPr lang="en-US" sz="1600">
                  <a:latin typeface="Arial" pitchFamily="34" charset="0"/>
                  <a:cs typeface="Arial" pitchFamily="34" charset="0"/>
                </a:rPr>
                <a:t>Méridien d’origine l = 0°</a:t>
              </a:r>
            </a:p>
          </p:txBody>
        </p:sp>
        <p:sp>
          <p:nvSpPr>
            <p:cNvPr id="47145" name="Line 43"/>
            <p:cNvSpPr>
              <a:spLocks noChangeAspect="1" noChangeShapeType="1"/>
            </p:cNvSpPr>
            <p:nvPr/>
          </p:nvSpPr>
          <p:spPr bwMode="auto">
            <a:xfrm>
              <a:off x="2373" y="2987"/>
              <a:ext cx="520" cy="223"/>
            </a:xfrm>
            <a:prstGeom prst="line">
              <a:avLst/>
            </a:prstGeom>
            <a:noFill/>
            <a:ln w="19050">
              <a:solidFill>
                <a:srgbClr val="FF9900"/>
              </a:solidFill>
              <a:round/>
              <a:headEnd/>
              <a:tailEnd/>
            </a:ln>
          </p:spPr>
          <p:txBody>
            <a:bodyPr wrap="none" anchor="ctr"/>
            <a:lstStyle/>
            <a:p>
              <a:endParaRPr lang="en-US">
                <a:latin typeface="Arial" pitchFamily="34" charset="0"/>
                <a:cs typeface="Arial" pitchFamily="34" charset="0"/>
              </a:endParaRPr>
            </a:p>
          </p:txBody>
        </p:sp>
        <p:sp>
          <p:nvSpPr>
            <p:cNvPr id="47146" name="Arc 44"/>
            <p:cNvSpPr>
              <a:spLocks noChangeAspect="1"/>
            </p:cNvSpPr>
            <p:nvPr/>
          </p:nvSpPr>
          <p:spPr bwMode="auto">
            <a:xfrm>
              <a:off x="1783" y="1945"/>
              <a:ext cx="600" cy="2116"/>
            </a:xfrm>
            <a:custGeom>
              <a:avLst/>
              <a:gdLst>
                <a:gd name="T0" fmla="*/ 566 w 21763"/>
                <a:gd name="T1" fmla="*/ 2116 h 43174"/>
                <a:gd name="T2" fmla="*/ 600 w 21763"/>
                <a:gd name="T3" fmla="*/ 0 h 43174"/>
                <a:gd name="T4" fmla="*/ 596 w 21763"/>
                <a:gd name="T5" fmla="*/ 1059 h 43174"/>
                <a:gd name="T6" fmla="*/ 0 60000 65536"/>
                <a:gd name="T7" fmla="*/ 0 60000 65536"/>
                <a:gd name="T8" fmla="*/ 0 60000 65536"/>
                <a:gd name="T9" fmla="*/ 0 w 21763"/>
                <a:gd name="T10" fmla="*/ 0 h 43174"/>
                <a:gd name="T11" fmla="*/ 21763 w 21763"/>
                <a:gd name="T12" fmla="*/ 43174 h 43174"/>
              </a:gdLst>
              <a:ahLst/>
              <a:cxnLst>
                <a:cxn ang="T6">
                  <a:pos x="T0" y="T1"/>
                </a:cxn>
                <a:cxn ang="T7">
                  <a:pos x="T2" y="T3"/>
                </a:cxn>
                <a:cxn ang="T8">
                  <a:pos x="T4" y="T5"/>
                </a:cxn>
              </a:cxnLst>
              <a:rect l="T9" t="T10" r="T11" b="T12"/>
              <a:pathLst>
                <a:path w="21763" h="43174" fill="none" extrusionOk="0">
                  <a:moveTo>
                    <a:pt x="20537" y="43173"/>
                  </a:moveTo>
                  <a:cubicBezTo>
                    <a:pt x="9034" y="42607"/>
                    <a:pt x="0" y="33116"/>
                    <a:pt x="0" y="21600"/>
                  </a:cubicBezTo>
                  <a:cubicBezTo>
                    <a:pt x="0" y="9670"/>
                    <a:pt x="9670" y="0"/>
                    <a:pt x="21600" y="0"/>
                  </a:cubicBezTo>
                  <a:cubicBezTo>
                    <a:pt x="21654" y="-1"/>
                    <a:pt x="21708" y="0"/>
                    <a:pt x="21763" y="0"/>
                  </a:cubicBezTo>
                </a:path>
                <a:path w="21763" h="43174" stroke="0" extrusionOk="0">
                  <a:moveTo>
                    <a:pt x="20537" y="43173"/>
                  </a:moveTo>
                  <a:cubicBezTo>
                    <a:pt x="9034" y="42607"/>
                    <a:pt x="0" y="33116"/>
                    <a:pt x="0" y="21600"/>
                  </a:cubicBezTo>
                  <a:cubicBezTo>
                    <a:pt x="0" y="9670"/>
                    <a:pt x="9670" y="0"/>
                    <a:pt x="21600" y="0"/>
                  </a:cubicBezTo>
                  <a:cubicBezTo>
                    <a:pt x="21654" y="-1"/>
                    <a:pt x="21708" y="0"/>
                    <a:pt x="21763" y="0"/>
                  </a:cubicBezTo>
                  <a:lnTo>
                    <a:pt x="21600" y="21600"/>
                  </a:lnTo>
                  <a:close/>
                </a:path>
              </a:pathLst>
            </a:custGeom>
            <a:noFill/>
            <a:ln w="28575">
              <a:solidFill>
                <a:srgbClr val="3366FF"/>
              </a:solidFill>
              <a:round/>
              <a:headEnd/>
              <a:tailEnd/>
            </a:ln>
          </p:spPr>
          <p:txBody>
            <a:bodyPr wrap="none" anchor="ctr"/>
            <a:lstStyle/>
            <a:p>
              <a:endParaRPr lang="en-US">
                <a:latin typeface="Arial" pitchFamily="34" charset="0"/>
                <a:cs typeface="Arial" pitchFamily="34" charset="0"/>
              </a:endParaRPr>
            </a:p>
          </p:txBody>
        </p:sp>
        <p:sp>
          <p:nvSpPr>
            <p:cNvPr id="47147" name="Arc 45"/>
            <p:cNvSpPr>
              <a:spLocks noChangeAspect="1"/>
            </p:cNvSpPr>
            <p:nvPr/>
          </p:nvSpPr>
          <p:spPr bwMode="auto">
            <a:xfrm>
              <a:off x="1381" y="1949"/>
              <a:ext cx="1017" cy="2113"/>
            </a:xfrm>
            <a:custGeom>
              <a:avLst/>
              <a:gdLst>
                <a:gd name="T0" fmla="*/ 975 w 21600"/>
                <a:gd name="T1" fmla="*/ 2113 h 43182"/>
                <a:gd name="T2" fmla="*/ 1014 w 21600"/>
                <a:gd name="T3" fmla="*/ 0 h 43182"/>
                <a:gd name="T4" fmla="*/ 1017 w 21600"/>
                <a:gd name="T5" fmla="*/ 1057 h 43182"/>
                <a:gd name="T6" fmla="*/ 0 60000 65536"/>
                <a:gd name="T7" fmla="*/ 0 60000 65536"/>
                <a:gd name="T8" fmla="*/ 0 60000 65536"/>
                <a:gd name="T9" fmla="*/ 0 w 21600"/>
                <a:gd name="T10" fmla="*/ 0 h 43182"/>
                <a:gd name="T11" fmla="*/ 21600 w 21600"/>
                <a:gd name="T12" fmla="*/ 43182 h 43182"/>
              </a:gdLst>
              <a:ahLst/>
              <a:cxnLst>
                <a:cxn ang="T6">
                  <a:pos x="T0" y="T1"/>
                </a:cxn>
                <a:cxn ang="T7">
                  <a:pos x="T2" y="T3"/>
                </a:cxn>
                <a:cxn ang="T8">
                  <a:pos x="T4" y="T5"/>
                </a:cxn>
              </a:cxnLst>
              <a:rect l="T9" t="T10" r="T11" b="T12"/>
              <a:pathLst>
                <a:path w="21600" h="43182" fill="none" extrusionOk="0">
                  <a:moveTo>
                    <a:pt x="20717" y="43181"/>
                  </a:moveTo>
                  <a:cubicBezTo>
                    <a:pt x="9140" y="42708"/>
                    <a:pt x="0" y="33185"/>
                    <a:pt x="0" y="21600"/>
                  </a:cubicBezTo>
                  <a:cubicBezTo>
                    <a:pt x="-1" y="9696"/>
                    <a:pt x="9631" y="35"/>
                    <a:pt x="21535" y="0"/>
                  </a:cubicBezTo>
                </a:path>
                <a:path w="21600" h="43182" stroke="0" extrusionOk="0">
                  <a:moveTo>
                    <a:pt x="20717" y="43181"/>
                  </a:moveTo>
                  <a:cubicBezTo>
                    <a:pt x="9140" y="42708"/>
                    <a:pt x="0" y="33185"/>
                    <a:pt x="0" y="21600"/>
                  </a:cubicBezTo>
                  <a:cubicBezTo>
                    <a:pt x="-1" y="9696"/>
                    <a:pt x="9631" y="35"/>
                    <a:pt x="21535" y="0"/>
                  </a:cubicBezTo>
                  <a:lnTo>
                    <a:pt x="21600" y="21600"/>
                  </a:lnTo>
                  <a:close/>
                </a:path>
              </a:pathLst>
            </a:custGeom>
            <a:noFill/>
            <a:ln w="254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47148" name="Arc 46"/>
            <p:cNvSpPr>
              <a:spLocks noChangeAspect="1"/>
            </p:cNvSpPr>
            <p:nvPr/>
          </p:nvSpPr>
          <p:spPr bwMode="auto">
            <a:xfrm>
              <a:off x="2351" y="1952"/>
              <a:ext cx="555" cy="1398"/>
            </a:xfrm>
            <a:custGeom>
              <a:avLst/>
              <a:gdLst>
                <a:gd name="T0" fmla="*/ 23 w 21600"/>
                <a:gd name="T1" fmla="*/ 0 h 28651"/>
                <a:gd name="T2" fmla="*/ 524 w 21600"/>
                <a:gd name="T3" fmla="*/ 1398 h 28651"/>
                <a:gd name="T4" fmla="*/ 0 w 21600"/>
                <a:gd name="T5" fmla="*/ 1053 h 28651"/>
                <a:gd name="T6" fmla="*/ 0 60000 65536"/>
                <a:gd name="T7" fmla="*/ 0 60000 65536"/>
                <a:gd name="T8" fmla="*/ 0 60000 65536"/>
                <a:gd name="T9" fmla="*/ 0 w 21600"/>
                <a:gd name="T10" fmla="*/ 0 h 28651"/>
                <a:gd name="T11" fmla="*/ 21600 w 21600"/>
                <a:gd name="T12" fmla="*/ 28651 h 28651"/>
              </a:gdLst>
              <a:ahLst/>
              <a:cxnLst>
                <a:cxn ang="T6">
                  <a:pos x="T0" y="T1"/>
                </a:cxn>
                <a:cxn ang="T7">
                  <a:pos x="T2" y="T3"/>
                </a:cxn>
                <a:cxn ang="T8">
                  <a:pos x="T4" y="T5"/>
                </a:cxn>
              </a:cxnLst>
              <a:rect l="T9" t="T10" r="T11" b="T12"/>
              <a:pathLst>
                <a:path w="21600" h="28651" fill="none" extrusionOk="0">
                  <a:moveTo>
                    <a:pt x="884" y="0"/>
                  </a:moveTo>
                  <a:cubicBezTo>
                    <a:pt x="12460" y="474"/>
                    <a:pt x="21600" y="9996"/>
                    <a:pt x="21600" y="21582"/>
                  </a:cubicBezTo>
                  <a:cubicBezTo>
                    <a:pt x="21600" y="23988"/>
                    <a:pt x="21197" y="26377"/>
                    <a:pt x="20410" y="28650"/>
                  </a:cubicBezTo>
                </a:path>
                <a:path w="21600" h="28651" stroke="0" extrusionOk="0">
                  <a:moveTo>
                    <a:pt x="884" y="0"/>
                  </a:moveTo>
                  <a:cubicBezTo>
                    <a:pt x="12460" y="474"/>
                    <a:pt x="21600" y="9996"/>
                    <a:pt x="21600" y="21582"/>
                  </a:cubicBezTo>
                  <a:cubicBezTo>
                    <a:pt x="21600" y="23988"/>
                    <a:pt x="21197" y="26377"/>
                    <a:pt x="20410" y="28650"/>
                  </a:cubicBezTo>
                  <a:lnTo>
                    <a:pt x="0" y="21582"/>
                  </a:lnTo>
                  <a:close/>
                </a:path>
              </a:pathLst>
            </a:custGeom>
            <a:noFill/>
            <a:ln w="127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47149" name="Arc 47"/>
            <p:cNvSpPr>
              <a:spLocks noChangeAspect="1"/>
            </p:cNvSpPr>
            <p:nvPr/>
          </p:nvSpPr>
          <p:spPr bwMode="auto">
            <a:xfrm>
              <a:off x="1576" y="2321"/>
              <a:ext cx="1581" cy="186"/>
            </a:xfrm>
            <a:custGeom>
              <a:avLst/>
              <a:gdLst>
                <a:gd name="T0" fmla="*/ 1581 w 42956"/>
                <a:gd name="T1" fmla="*/ 18 h 21600"/>
                <a:gd name="T2" fmla="*/ 0 w 42956"/>
                <a:gd name="T3" fmla="*/ 21 h 21600"/>
                <a:gd name="T4" fmla="*/ 790 w 42956"/>
                <a:gd name="T5" fmla="*/ 0 h 21600"/>
                <a:gd name="T6" fmla="*/ 0 60000 65536"/>
                <a:gd name="T7" fmla="*/ 0 60000 65536"/>
                <a:gd name="T8" fmla="*/ 0 60000 65536"/>
                <a:gd name="T9" fmla="*/ 0 w 42956"/>
                <a:gd name="T10" fmla="*/ 0 h 21600"/>
                <a:gd name="T11" fmla="*/ 42956 w 42956"/>
                <a:gd name="T12" fmla="*/ 21600 h 21600"/>
              </a:gdLst>
              <a:ahLst/>
              <a:cxnLst>
                <a:cxn ang="T6">
                  <a:pos x="T0" y="T1"/>
                </a:cxn>
                <a:cxn ang="T7">
                  <a:pos x="T2" y="T3"/>
                </a:cxn>
                <a:cxn ang="T8">
                  <a:pos x="T4" y="T5"/>
                </a:cxn>
              </a:cxnLst>
              <a:rect l="T9" t="T10" r="T11" b="T12"/>
              <a:pathLst>
                <a:path w="42956" h="21600" fill="none" extrusionOk="0">
                  <a:moveTo>
                    <a:pt x="42955" y="2106"/>
                  </a:moveTo>
                  <a:cubicBezTo>
                    <a:pt x="41871" y="13167"/>
                    <a:pt x="32572" y="21599"/>
                    <a:pt x="21459" y="21600"/>
                  </a:cubicBezTo>
                  <a:cubicBezTo>
                    <a:pt x="10483" y="21600"/>
                    <a:pt x="1252" y="13368"/>
                    <a:pt x="0" y="2464"/>
                  </a:cubicBezTo>
                </a:path>
                <a:path w="42956" h="21600" stroke="0" extrusionOk="0">
                  <a:moveTo>
                    <a:pt x="42955" y="2106"/>
                  </a:moveTo>
                  <a:cubicBezTo>
                    <a:pt x="41871" y="13167"/>
                    <a:pt x="32572" y="21599"/>
                    <a:pt x="21459" y="21600"/>
                  </a:cubicBezTo>
                  <a:cubicBezTo>
                    <a:pt x="10483" y="21600"/>
                    <a:pt x="1252" y="13368"/>
                    <a:pt x="0" y="2464"/>
                  </a:cubicBezTo>
                  <a:lnTo>
                    <a:pt x="21459" y="0"/>
                  </a:lnTo>
                  <a:close/>
                </a:path>
              </a:pathLst>
            </a:custGeom>
            <a:noFill/>
            <a:ln w="25400">
              <a:solidFill>
                <a:srgbClr val="FF9900"/>
              </a:solidFill>
              <a:round/>
              <a:headEnd/>
              <a:tailEnd/>
            </a:ln>
          </p:spPr>
          <p:txBody>
            <a:bodyPr wrap="none" anchor="ctr"/>
            <a:lstStyle/>
            <a:p>
              <a:endParaRPr lang="en-US">
                <a:latin typeface="Arial" pitchFamily="34" charset="0"/>
                <a:cs typeface="Arial" pitchFamily="34" charset="0"/>
              </a:endParaRPr>
            </a:p>
          </p:txBody>
        </p:sp>
        <p:sp>
          <p:nvSpPr>
            <p:cNvPr id="47150" name="Text Box 48"/>
            <p:cNvSpPr txBox="1">
              <a:spLocks noChangeAspect="1" noChangeArrowheads="1"/>
            </p:cNvSpPr>
            <p:nvPr/>
          </p:nvSpPr>
          <p:spPr bwMode="auto">
            <a:xfrm>
              <a:off x="2759" y="2341"/>
              <a:ext cx="167" cy="291"/>
            </a:xfrm>
            <a:prstGeom prst="rect">
              <a:avLst/>
            </a:prstGeom>
            <a:noFill/>
            <a:ln w="9525">
              <a:noFill/>
              <a:miter lim="800000"/>
              <a:headEnd/>
              <a:tailEnd/>
            </a:ln>
          </p:spPr>
          <p:txBody>
            <a:bodyPr wrap="none">
              <a:spAutoFit/>
            </a:bodyPr>
            <a:lstStyle/>
            <a:p>
              <a:pPr eaLnBrk="0" hangingPunct="0"/>
              <a:r>
                <a:rPr lang="en-US" b="1">
                  <a:solidFill>
                    <a:srgbClr val="CC6600"/>
                  </a:solidFill>
                  <a:latin typeface="Arial" pitchFamily="34" charset="0"/>
                  <a:cs typeface="Arial" pitchFamily="34" charset="0"/>
                </a:rPr>
                <a:t>•</a:t>
              </a:r>
              <a:endParaRPr lang="en-US" sz="2400" b="1">
                <a:solidFill>
                  <a:srgbClr val="CC6600"/>
                </a:solidFill>
                <a:latin typeface="Arial" pitchFamily="34" charset="0"/>
                <a:cs typeface="Arial" pitchFamily="34" charset="0"/>
              </a:endParaRPr>
            </a:p>
          </p:txBody>
        </p:sp>
        <p:sp>
          <p:nvSpPr>
            <p:cNvPr id="47151" name="Text Box 49"/>
            <p:cNvSpPr txBox="1">
              <a:spLocks noChangeAspect="1" noChangeArrowheads="1"/>
            </p:cNvSpPr>
            <p:nvPr/>
          </p:nvSpPr>
          <p:spPr bwMode="auto">
            <a:xfrm>
              <a:off x="1208" y="4035"/>
              <a:ext cx="985" cy="213"/>
            </a:xfrm>
            <a:prstGeom prst="rect">
              <a:avLst/>
            </a:prstGeom>
            <a:noFill/>
            <a:ln w="9525">
              <a:noFill/>
              <a:miter lim="800000"/>
              <a:headEnd/>
              <a:tailEnd/>
            </a:ln>
          </p:spPr>
          <p:txBody>
            <a:bodyPr wrap="none">
              <a:spAutoFit/>
            </a:bodyPr>
            <a:lstStyle/>
            <a:p>
              <a:pPr eaLnBrk="0" hangingPunct="0"/>
              <a:r>
                <a:rPr lang="en-US" sz="1600">
                  <a:latin typeface="Arial" pitchFamily="34" charset="0"/>
                  <a:cs typeface="Arial" pitchFamily="34" charset="0"/>
                </a:rPr>
                <a:t>Equateur f = 0°</a:t>
              </a:r>
            </a:p>
          </p:txBody>
        </p:sp>
        <p:sp>
          <p:nvSpPr>
            <p:cNvPr id="47152" name="Arc 50"/>
            <p:cNvSpPr>
              <a:spLocks noChangeAspect="1"/>
            </p:cNvSpPr>
            <p:nvPr/>
          </p:nvSpPr>
          <p:spPr bwMode="auto">
            <a:xfrm>
              <a:off x="1351" y="2989"/>
              <a:ext cx="2013" cy="262"/>
            </a:xfrm>
            <a:custGeom>
              <a:avLst/>
              <a:gdLst>
                <a:gd name="T0" fmla="*/ 2013 w 43185"/>
                <a:gd name="T1" fmla="*/ 9 h 21600"/>
                <a:gd name="T2" fmla="*/ 0 w 43185"/>
                <a:gd name="T3" fmla="*/ 3 h 21600"/>
                <a:gd name="T4" fmla="*/ 1007 w 43185"/>
                <a:gd name="T5" fmla="*/ 0 h 21600"/>
                <a:gd name="T6" fmla="*/ 0 60000 65536"/>
                <a:gd name="T7" fmla="*/ 0 60000 65536"/>
                <a:gd name="T8" fmla="*/ 0 60000 65536"/>
                <a:gd name="T9" fmla="*/ 0 w 43185"/>
                <a:gd name="T10" fmla="*/ 0 h 21600"/>
                <a:gd name="T11" fmla="*/ 43185 w 43185"/>
                <a:gd name="T12" fmla="*/ 21600 h 21600"/>
              </a:gdLst>
              <a:ahLst/>
              <a:cxnLst>
                <a:cxn ang="T6">
                  <a:pos x="T0" y="T1"/>
                </a:cxn>
                <a:cxn ang="T7">
                  <a:pos x="T2" y="T3"/>
                </a:cxn>
                <a:cxn ang="T8">
                  <a:pos x="T4" y="T5"/>
                </a:cxn>
              </a:cxnLst>
              <a:rect l="T9" t="T10" r="T11" b="T12"/>
              <a:pathLst>
                <a:path w="43185" h="21600" fill="none" extrusionOk="0">
                  <a:moveTo>
                    <a:pt x="43184" y="750"/>
                  </a:moveTo>
                  <a:cubicBezTo>
                    <a:pt x="42780" y="12381"/>
                    <a:pt x="33235" y="21599"/>
                    <a:pt x="21598" y="21600"/>
                  </a:cubicBezTo>
                  <a:cubicBezTo>
                    <a:pt x="9778" y="21600"/>
                    <a:pt x="153" y="12099"/>
                    <a:pt x="-1" y="281"/>
                  </a:cubicBezTo>
                </a:path>
                <a:path w="43185" h="21600" stroke="0" extrusionOk="0">
                  <a:moveTo>
                    <a:pt x="43184" y="750"/>
                  </a:moveTo>
                  <a:cubicBezTo>
                    <a:pt x="42780" y="12381"/>
                    <a:pt x="33235" y="21599"/>
                    <a:pt x="21598" y="21600"/>
                  </a:cubicBezTo>
                  <a:cubicBezTo>
                    <a:pt x="9778" y="21600"/>
                    <a:pt x="153" y="12099"/>
                    <a:pt x="-1" y="281"/>
                  </a:cubicBezTo>
                  <a:lnTo>
                    <a:pt x="21598" y="0"/>
                  </a:lnTo>
                  <a:close/>
                </a:path>
              </a:pathLst>
            </a:custGeom>
            <a:noFill/>
            <a:ln w="28575">
              <a:solidFill>
                <a:srgbClr val="FFFFFF"/>
              </a:solidFill>
              <a:round/>
              <a:headEnd/>
              <a:tailEnd/>
            </a:ln>
          </p:spPr>
          <p:txBody>
            <a:bodyPr wrap="none" anchor="ctr"/>
            <a:lstStyle/>
            <a:p>
              <a:endParaRPr lang="en-US">
                <a:latin typeface="Arial" pitchFamily="34" charset="0"/>
                <a:cs typeface="Arial" pitchFamily="34" charset="0"/>
              </a:endParaRPr>
            </a:p>
          </p:txBody>
        </p:sp>
        <p:sp>
          <p:nvSpPr>
            <p:cNvPr id="47153" name="Arc 51"/>
            <p:cNvSpPr>
              <a:spLocks noChangeAspect="1"/>
            </p:cNvSpPr>
            <p:nvPr/>
          </p:nvSpPr>
          <p:spPr bwMode="auto">
            <a:xfrm>
              <a:off x="2360" y="2902"/>
              <a:ext cx="1009" cy="537"/>
            </a:xfrm>
            <a:custGeom>
              <a:avLst/>
              <a:gdLst>
                <a:gd name="T0" fmla="*/ 1007 w 21600"/>
                <a:gd name="T1" fmla="*/ 0 h 10961"/>
                <a:gd name="T2" fmla="*/ 907 w 21600"/>
                <a:gd name="T3" fmla="*/ 537 h 10961"/>
                <a:gd name="T4" fmla="*/ 0 w 21600"/>
                <a:gd name="T5" fmla="*/ 73 h 10961"/>
                <a:gd name="T6" fmla="*/ 0 60000 65536"/>
                <a:gd name="T7" fmla="*/ 0 60000 65536"/>
                <a:gd name="T8" fmla="*/ 0 60000 65536"/>
                <a:gd name="T9" fmla="*/ 0 w 21600"/>
                <a:gd name="T10" fmla="*/ 0 h 10961"/>
                <a:gd name="T11" fmla="*/ 21600 w 21600"/>
                <a:gd name="T12" fmla="*/ 10961 h 10961"/>
              </a:gdLst>
              <a:ahLst/>
              <a:cxnLst>
                <a:cxn ang="T6">
                  <a:pos x="T0" y="T1"/>
                </a:cxn>
                <a:cxn ang="T7">
                  <a:pos x="T2" y="T3"/>
                </a:cxn>
                <a:cxn ang="T8">
                  <a:pos x="T4" y="T5"/>
                </a:cxn>
              </a:cxnLst>
              <a:rect l="T9" t="T10" r="T11" b="T12"/>
              <a:pathLst>
                <a:path w="21600" h="10961" fill="none" extrusionOk="0">
                  <a:moveTo>
                    <a:pt x="21548" y="0"/>
                  </a:moveTo>
                  <a:cubicBezTo>
                    <a:pt x="21582" y="495"/>
                    <a:pt x="21600" y="991"/>
                    <a:pt x="21600" y="1488"/>
                  </a:cubicBezTo>
                  <a:cubicBezTo>
                    <a:pt x="21600" y="4770"/>
                    <a:pt x="20851" y="8010"/>
                    <a:pt x="19411" y="10960"/>
                  </a:cubicBezTo>
                </a:path>
                <a:path w="21600" h="10961" stroke="0" extrusionOk="0">
                  <a:moveTo>
                    <a:pt x="21548" y="0"/>
                  </a:moveTo>
                  <a:cubicBezTo>
                    <a:pt x="21582" y="495"/>
                    <a:pt x="21600" y="991"/>
                    <a:pt x="21600" y="1488"/>
                  </a:cubicBezTo>
                  <a:cubicBezTo>
                    <a:pt x="21600" y="4770"/>
                    <a:pt x="20851" y="8010"/>
                    <a:pt x="19411" y="10960"/>
                  </a:cubicBezTo>
                  <a:lnTo>
                    <a:pt x="0" y="1488"/>
                  </a:lnTo>
                  <a:close/>
                </a:path>
              </a:pathLst>
            </a:custGeom>
            <a:noFill/>
            <a:ln w="19050">
              <a:solidFill>
                <a:srgbClr val="99CC00"/>
              </a:solidFill>
              <a:round/>
              <a:headEnd/>
              <a:tailEnd/>
            </a:ln>
          </p:spPr>
          <p:txBody>
            <a:bodyPr wrap="none" anchor="ctr"/>
            <a:lstStyle/>
            <a:p>
              <a:endParaRPr lang="en-US">
                <a:latin typeface="Arial" pitchFamily="34" charset="0"/>
                <a:cs typeface="Arial" pitchFamily="34" charset="0"/>
              </a:endParaRPr>
            </a:p>
          </p:txBody>
        </p:sp>
        <p:sp>
          <p:nvSpPr>
            <p:cNvPr id="47154" name="Text Box 52"/>
            <p:cNvSpPr txBox="1">
              <a:spLocks noChangeAspect="1" noChangeArrowheads="1"/>
            </p:cNvSpPr>
            <p:nvPr/>
          </p:nvSpPr>
          <p:spPr bwMode="auto">
            <a:xfrm>
              <a:off x="3329" y="2876"/>
              <a:ext cx="141" cy="240"/>
            </a:xfrm>
            <a:prstGeom prst="rect">
              <a:avLst/>
            </a:prstGeom>
            <a:noFill/>
            <a:ln w="9525">
              <a:noFill/>
              <a:miter lim="800000"/>
              <a:headEnd/>
              <a:tailEnd/>
            </a:ln>
          </p:spPr>
          <p:txBody>
            <a:bodyPr lIns="18000" tIns="0" rIns="18000" bIns="10800">
              <a:spAutoFit/>
            </a:bodyPr>
            <a:lstStyle/>
            <a:p>
              <a:pPr eaLnBrk="0" hangingPunct="0"/>
              <a:r>
                <a:rPr lang="en-US" sz="2400">
                  <a:latin typeface="Arial" pitchFamily="34" charset="0"/>
                  <a:cs typeface="Arial" pitchFamily="34" charset="0"/>
                </a:rPr>
                <a:t>•</a:t>
              </a:r>
            </a:p>
          </p:txBody>
        </p:sp>
        <p:sp>
          <p:nvSpPr>
            <p:cNvPr id="47155" name="Arc 53"/>
            <p:cNvSpPr>
              <a:spLocks noChangeAspect="1"/>
            </p:cNvSpPr>
            <p:nvPr/>
          </p:nvSpPr>
          <p:spPr bwMode="auto">
            <a:xfrm>
              <a:off x="2371" y="3007"/>
              <a:ext cx="531" cy="1058"/>
            </a:xfrm>
            <a:custGeom>
              <a:avLst/>
              <a:gdLst>
                <a:gd name="T0" fmla="*/ 531 w 11356"/>
                <a:gd name="T1" fmla="*/ 900 h 21600"/>
                <a:gd name="T2" fmla="*/ 5 w 11356"/>
                <a:gd name="T3" fmla="*/ 1058 h 21600"/>
                <a:gd name="T4" fmla="*/ 0 w 11356"/>
                <a:gd name="T5" fmla="*/ 0 h 21600"/>
                <a:gd name="T6" fmla="*/ 0 60000 65536"/>
                <a:gd name="T7" fmla="*/ 0 60000 65536"/>
                <a:gd name="T8" fmla="*/ 0 60000 65536"/>
                <a:gd name="T9" fmla="*/ 0 w 11356"/>
                <a:gd name="T10" fmla="*/ 0 h 21600"/>
                <a:gd name="T11" fmla="*/ 11356 w 11356"/>
                <a:gd name="T12" fmla="*/ 21600 h 21600"/>
              </a:gdLst>
              <a:ahLst/>
              <a:cxnLst>
                <a:cxn ang="T6">
                  <a:pos x="T0" y="T1"/>
                </a:cxn>
                <a:cxn ang="T7">
                  <a:pos x="T2" y="T3"/>
                </a:cxn>
                <a:cxn ang="T8">
                  <a:pos x="T4" y="T5"/>
                </a:cxn>
              </a:cxnLst>
              <a:rect l="T9" t="T10" r="T11" b="T12"/>
              <a:pathLst>
                <a:path w="11356" h="21600" fill="none" extrusionOk="0">
                  <a:moveTo>
                    <a:pt x="11355" y="18373"/>
                  </a:moveTo>
                  <a:cubicBezTo>
                    <a:pt x="7975" y="20463"/>
                    <a:pt x="4083" y="21579"/>
                    <a:pt x="108" y="21599"/>
                  </a:cubicBezTo>
                </a:path>
                <a:path w="11356" h="21600" stroke="0" extrusionOk="0">
                  <a:moveTo>
                    <a:pt x="11355" y="18373"/>
                  </a:moveTo>
                  <a:cubicBezTo>
                    <a:pt x="7975" y="20463"/>
                    <a:pt x="4083" y="21579"/>
                    <a:pt x="108" y="21599"/>
                  </a:cubicBezTo>
                  <a:lnTo>
                    <a:pt x="0" y="0"/>
                  </a:lnTo>
                  <a:close/>
                </a:path>
              </a:pathLst>
            </a:custGeom>
            <a:noFill/>
            <a:ln w="19050">
              <a:solidFill>
                <a:srgbClr val="99CC00"/>
              </a:solidFill>
              <a:round/>
              <a:headEnd/>
              <a:tailEnd/>
            </a:ln>
          </p:spPr>
          <p:txBody>
            <a:bodyPr wrap="none" anchor="ctr"/>
            <a:lstStyle/>
            <a:p>
              <a:endParaRPr lang="en-US">
                <a:latin typeface="Arial" pitchFamily="34" charset="0"/>
                <a:cs typeface="Arial" pitchFamily="34" charset="0"/>
              </a:endParaRPr>
            </a:p>
          </p:txBody>
        </p:sp>
        <p:sp>
          <p:nvSpPr>
            <p:cNvPr id="47156" name="Arc 54"/>
            <p:cNvSpPr>
              <a:spLocks noChangeAspect="1"/>
            </p:cNvSpPr>
            <p:nvPr/>
          </p:nvSpPr>
          <p:spPr bwMode="auto">
            <a:xfrm>
              <a:off x="1823" y="3073"/>
              <a:ext cx="799" cy="347"/>
            </a:xfrm>
            <a:custGeom>
              <a:avLst/>
              <a:gdLst>
                <a:gd name="T0" fmla="*/ 799 w 14344"/>
                <a:gd name="T1" fmla="*/ 341 h 21600"/>
                <a:gd name="T2" fmla="*/ 0 w 14344"/>
                <a:gd name="T3" fmla="*/ 305 h 21600"/>
                <a:gd name="T4" fmla="*/ 576 w 14344"/>
                <a:gd name="T5" fmla="*/ 0 h 21600"/>
                <a:gd name="T6" fmla="*/ 0 60000 65536"/>
                <a:gd name="T7" fmla="*/ 0 60000 65536"/>
                <a:gd name="T8" fmla="*/ 0 60000 65536"/>
                <a:gd name="T9" fmla="*/ 0 w 14344"/>
                <a:gd name="T10" fmla="*/ 0 h 21600"/>
                <a:gd name="T11" fmla="*/ 14344 w 14344"/>
                <a:gd name="T12" fmla="*/ 21600 h 21600"/>
              </a:gdLst>
              <a:ahLst/>
              <a:cxnLst>
                <a:cxn ang="T6">
                  <a:pos x="T0" y="T1"/>
                </a:cxn>
                <a:cxn ang="T7">
                  <a:pos x="T2" y="T3"/>
                </a:cxn>
                <a:cxn ang="T8">
                  <a:pos x="T4" y="T5"/>
                </a:cxn>
              </a:cxnLst>
              <a:rect l="T9" t="T10" r="T11" b="T12"/>
              <a:pathLst>
                <a:path w="14344" h="21600" fill="none" extrusionOk="0">
                  <a:moveTo>
                    <a:pt x="14343" y="21224"/>
                  </a:moveTo>
                  <a:cubicBezTo>
                    <a:pt x="13022" y="21474"/>
                    <a:pt x="11680" y="21599"/>
                    <a:pt x="10335" y="21600"/>
                  </a:cubicBezTo>
                  <a:cubicBezTo>
                    <a:pt x="6724" y="21600"/>
                    <a:pt x="3170" y="20694"/>
                    <a:pt x="-1" y="18967"/>
                  </a:cubicBezTo>
                </a:path>
                <a:path w="14344" h="21600" stroke="0" extrusionOk="0">
                  <a:moveTo>
                    <a:pt x="14343" y="21224"/>
                  </a:moveTo>
                  <a:cubicBezTo>
                    <a:pt x="13022" y="21474"/>
                    <a:pt x="11680" y="21599"/>
                    <a:pt x="10335" y="21600"/>
                  </a:cubicBezTo>
                  <a:cubicBezTo>
                    <a:pt x="6724" y="21600"/>
                    <a:pt x="3170" y="20694"/>
                    <a:pt x="-1" y="18967"/>
                  </a:cubicBezTo>
                  <a:lnTo>
                    <a:pt x="10335" y="0"/>
                  </a:lnTo>
                  <a:close/>
                </a:path>
              </a:pathLst>
            </a:custGeom>
            <a:noFill/>
            <a:ln w="19050">
              <a:solidFill>
                <a:srgbClr val="99CC00"/>
              </a:solidFill>
              <a:round/>
              <a:headEnd/>
              <a:tailEnd/>
            </a:ln>
          </p:spPr>
          <p:txBody>
            <a:bodyPr wrap="none" anchor="ctr"/>
            <a:lstStyle/>
            <a:p>
              <a:endParaRPr lang="en-US">
                <a:latin typeface="Arial" pitchFamily="34" charset="0"/>
                <a:cs typeface="Arial" pitchFamily="34" charset="0"/>
              </a:endParaRPr>
            </a:p>
          </p:txBody>
        </p:sp>
        <p:sp>
          <p:nvSpPr>
            <p:cNvPr id="47157" name="Arc 56"/>
            <p:cNvSpPr>
              <a:spLocks noChangeAspect="1"/>
            </p:cNvSpPr>
            <p:nvPr/>
          </p:nvSpPr>
          <p:spPr bwMode="auto">
            <a:xfrm>
              <a:off x="2351" y="3071"/>
              <a:ext cx="1165" cy="270"/>
            </a:xfrm>
            <a:custGeom>
              <a:avLst/>
              <a:gdLst>
                <a:gd name="T0" fmla="*/ 1138 w 21600"/>
                <a:gd name="T1" fmla="*/ 0 h 19692"/>
                <a:gd name="T2" fmla="*/ 835 w 21600"/>
                <a:gd name="T3" fmla="*/ 270 h 19692"/>
                <a:gd name="T4" fmla="*/ 0 w 21600"/>
                <a:gd name="T5" fmla="*/ 63 h 19692"/>
                <a:gd name="T6" fmla="*/ 0 60000 65536"/>
                <a:gd name="T7" fmla="*/ 0 60000 65536"/>
                <a:gd name="T8" fmla="*/ 0 60000 65536"/>
                <a:gd name="T9" fmla="*/ 0 w 21600"/>
                <a:gd name="T10" fmla="*/ 0 h 19692"/>
                <a:gd name="T11" fmla="*/ 21600 w 21600"/>
                <a:gd name="T12" fmla="*/ 19692 h 19692"/>
              </a:gdLst>
              <a:ahLst/>
              <a:cxnLst>
                <a:cxn ang="T6">
                  <a:pos x="T0" y="T1"/>
                </a:cxn>
                <a:cxn ang="T7">
                  <a:pos x="T2" y="T3"/>
                </a:cxn>
                <a:cxn ang="T8">
                  <a:pos x="T4" y="T5"/>
                </a:cxn>
              </a:cxnLst>
              <a:rect l="T9" t="T10" r="T11" b="T12"/>
              <a:pathLst>
                <a:path w="21600" h="19692" fill="none" extrusionOk="0">
                  <a:moveTo>
                    <a:pt x="21097" y="0"/>
                  </a:moveTo>
                  <a:cubicBezTo>
                    <a:pt x="21431" y="1521"/>
                    <a:pt x="21600" y="3073"/>
                    <a:pt x="21600" y="4631"/>
                  </a:cubicBezTo>
                  <a:cubicBezTo>
                    <a:pt x="21600" y="10256"/>
                    <a:pt x="19405" y="15659"/>
                    <a:pt x="15483" y="19691"/>
                  </a:cubicBezTo>
                </a:path>
                <a:path w="21600" h="19692" stroke="0" extrusionOk="0">
                  <a:moveTo>
                    <a:pt x="21097" y="0"/>
                  </a:moveTo>
                  <a:cubicBezTo>
                    <a:pt x="21431" y="1521"/>
                    <a:pt x="21600" y="3073"/>
                    <a:pt x="21600" y="4631"/>
                  </a:cubicBezTo>
                  <a:cubicBezTo>
                    <a:pt x="21600" y="10256"/>
                    <a:pt x="19405" y="15659"/>
                    <a:pt x="15483" y="19691"/>
                  </a:cubicBezTo>
                  <a:lnTo>
                    <a:pt x="0" y="4631"/>
                  </a:lnTo>
                  <a:close/>
                </a:path>
              </a:pathLst>
            </a:custGeom>
            <a:noFill/>
            <a:ln w="19050">
              <a:solidFill>
                <a:srgbClr val="99CC00"/>
              </a:solidFill>
              <a:round/>
              <a:headEnd/>
              <a:tailEnd/>
            </a:ln>
          </p:spPr>
          <p:txBody>
            <a:bodyPr wrap="none" anchor="ctr"/>
            <a:lstStyle/>
            <a:p>
              <a:endParaRPr lang="en-US">
                <a:latin typeface="Arial" pitchFamily="34" charset="0"/>
                <a:cs typeface="Arial" pitchFamily="34" charset="0"/>
              </a:endParaRPr>
            </a:p>
          </p:txBody>
        </p:sp>
        <p:sp>
          <p:nvSpPr>
            <p:cNvPr id="47158" name="Text Box 57"/>
            <p:cNvSpPr txBox="1">
              <a:spLocks noChangeAspect="1" noChangeArrowheads="1"/>
            </p:cNvSpPr>
            <p:nvPr/>
          </p:nvSpPr>
          <p:spPr bwMode="auto">
            <a:xfrm>
              <a:off x="1746" y="3214"/>
              <a:ext cx="183" cy="288"/>
            </a:xfrm>
            <a:prstGeom prst="rect">
              <a:avLst/>
            </a:prstGeom>
            <a:noFill/>
            <a:ln w="9525">
              <a:noFill/>
              <a:miter lim="800000"/>
              <a:headEnd/>
              <a:tailEnd/>
            </a:ln>
          </p:spPr>
          <p:txBody>
            <a:bodyPr wrap="none">
              <a:spAutoFit/>
            </a:bodyPr>
            <a:lstStyle/>
            <a:p>
              <a:pPr eaLnBrk="0" hangingPunct="0"/>
              <a:r>
                <a:rPr lang="en-US" sz="2400">
                  <a:latin typeface="Arial" pitchFamily="34" charset="0"/>
                  <a:cs typeface="Arial" pitchFamily="34" charset="0"/>
                </a:rPr>
                <a:t>•</a:t>
              </a:r>
            </a:p>
          </p:txBody>
        </p:sp>
        <p:sp>
          <p:nvSpPr>
            <p:cNvPr id="47159" name="Arc 58"/>
            <p:cNvSpPr>
              <a:spLocks noChangeAspect="1"/>
            </p:cNvSpPr>
            <p:nvPr/>
          </p:nvSpPr>
          <p:spPr bwMode="auto">
            <a:xfrm>
              <a:off x="2326" y="2976"/>
              <a:ext cx="516" cy="1057"/>
            </a:xfrm>
            <a:custGeom>
              <a:avLst/>
              <a:gdLst>
                <a:gd name="T0" fmla="*/ 516 w 20005"/>
                <a:gd name="T1" fmla="*/ 517 h 21600"/>
                <a:gd name="T2" fmla="*/ 0 w 20005"/>
                <a:gd name="T3" fmla="*/ 1055 h 21600"/>
                <a:gd name="T4" fmla="*/ 30 w 20005"/>
                <a:gd name="T5" fmla="*/ 0 h 21600"/>
                <a:gd name="T6" fmla="*/ 0 60000 65536"/>
                <a:gd name="T7" fmla="*/ 0 60000 65536"/>
                <a:gd name="T8" fmla="*/ 0 60000 65536"/>
                <a:gd name="T9" fmla="*/ 0 w 20005"/>
                <a:gd name="T10" fmla="*/ 0 h 21600"/>
                <a:gd name="T11" fmla="*/ 20005 w 20005"/>
                <a:gd name="T12" fmla="*/ 21600 h 21600"/>
              </a:gdLst>
              <a:ahLst/>
              <a:cxnLst>
                <a:cxn ang="T6">
                  <a:pos x="T0" y="T1"/>
                </a:cxn>
                <a:cxn ang="T7">
                  <a:pos x="T2" y="T3"/>
                </a:cxn>
                <a:cxn ang="T8">
                  <a:pos x="T4" y="T5"/>
                </a:cxn>
              </a:cxnLst>
              <a:rect l="T9" t="T10" r="T11" b="T12"/>
              <a:pathLst>
                <a:path w="20005" h="21600" fill="none" extrusionOk="0">
                  <a:moveTo>
                    <a:pt x="20004" y="10555"/>
                  </a:moveTo>
                  <a:cubicBezTo>
                    <a:pt x="16184" y="17376"/>
                    <a:pt x="8977" y="21599"/>
                    <a:pt x="1160" y="21600"/>
                  </a:cubicBezTo>
                  <a:cubicBezTo>
                    <a:pt x="773" y="21600"/>
                    <a:pt x="386" y="21589"/>
                    <a:pt x="0" y="21568"/>
                  </a:cubicBezTo>
                </a:path>
                <a:path w="20005" h="21600" stroke="0" extrusionOk="0">
                  <a:moveTo>
                    <a:pt x="20004" y="10555"/>
                  </a:moveTo>
                  <a:cubicBezTo>
                    <a:pt x="16184" y="17376"/>
                    <a:pt x="8977" y="21599"/>
                    <a:pt x="1160" y="21600"/>
                  </a:cubicBezTo>
                  <a:cubicBezTo>
                    <a:pt x="773" y="21600"/>
                    <a:pt x="386" y="21589"/>
                    <a:pt x="0" y="21568"/>
                  </a:cubicBezTo>
                  <a:lnTo>
                    <a:pt x="1160" y="0"/>
                  </a:lnTo>
                  <a:close/>
                </a:path>
              </a:pathLst>
            </a:custGeom>
            <a:noFill/>
            <a:ln w="12700">
              <a:solidFill>
                <a:schemeClr val="tx1"/>
              </a:solidFill>
              <a:round/>
              <a:headEnd/>
              <a:tailEnd/>
            </a:ln>
          </p:spPr>
          <p:txBody>
            <a:bodyPr wrap="none" anchor="ctr"/>
            <a:lstStyle/>
            <a:p>
              <a:endParaRPr lang="en-US">
                <a:latin typeface="Arial" pitchFamily="34" charset="0"/>
                <a:cs typeface="Arial" pitchFamily="34" charset="0"/>
              </a:endParaRPr>
            </a:p>
          </p:txBody>
        </p:sp>
        <p:sp>
          <p:nvSpPr>
            <p:cNvPr id="47160" name="Arc 59"/>
            <p:cNvSpPr>
              <a:spLocks noChangeAspect="1"/>
            </p:cNvSpPr>
            <p:nvPr/>
          </p:nvSpPr>
          <p:spPr bwMode="auto">
            <a:xfrm>
              <a:off x="2370" y="1955"/>
              <a:ext cx="806" cy="1054"/>
            </a:xfrm>
            <a:custGeom>
              <a:avLst/>
              <a:gdLst>
                <a:gd name="T0" fmla="*/ 68 w 17274"/>
                <a:gd name="T1" fmla="*/ 0 h 21551"/>
                <a:gd name="T2" fmla="*/ 806 w 17274"/>
                <a:gd name="T3" fmla="*/ 420 h 21551"/>
                <a:gd name="T4" fmla="*/ 0 w 17274"/>
                <a:gd name="T5" fmla="*/ 1054 h 21551"/>
                <a:gd name="T6" fmla="*/ 0 60000 65536"/>
                <a:gd name="T7" fmla="*/ 0 60000 65536"/>
                <a:gd name="T8" fmla="*/ 0 60000 65536"/>
                <a:gd name="T9" fmla="*/ 0 w 17274"/>
                <a:gd name="T10" fmla="*/ 0 h 21551"/>
                <a:gd name="T11" fmla="*/ 17274 w 17274"/>
                <a:gd name="T12" fmla="*/ 21551 h 21551"/>
              </a:gdLst>
              <a:ahLst/>
              <a:cxnLst>
                <a:cxn ang="T6">
                  <a:pos x="T0" y="T1"/>
                </a:cxn>
                <a:cxn ang="T7">
                  <a:pos x="T2" y="T3"/>
                </a:cxn>
                <a:cxn ang="T8">
                  <a:pos x="T4" y="T5"/>
                </a:cxn>
              </a:cxnLst>
              <a:rect l="T9" t="T10" r="T11" b="T12"/>
              <a:pathLst>
                <a:path w="17274" h="21551" fill="none" extrusionOk="0">
                  <a:moveTo>
                    <a:pt x="1456" y="0"/>
                  </a:moveTo>
                  <a:cubicBezTo>
                    <a:pt x="7726" y="424"/>
                    <a:pt x="13501" y="3557"/>
                    <a:pt x="17273" y="8583"/>
                  </a:cubicBezTo>
                </a:path>
                <a:path w="17274" h="21551" stroke="0" extrusionOk="0">
                  <a:moveTo>
                    <a:pt x="1456" y="0"/>
                  </a:moveTo>
                  <a:cubicBezTo>
                    <a:pt x="7726" y="424"/>
                    <a:pt x="13501" y="3557"/>
                    <a:pt x="17273" y="8583"/>
                  </a:cubicBezTo>
                  <a:lnTo>
                    <a:pt x="0" y="21551"/>
                  </a:lnTo>
                  <a:close/>
                </a:path>
              </a:pathLst>
            </a:custGeom>
            <a:noFill/>
            <a:ln w="19050">
              <a:solidFill>
                <a:srgbClr val="99CC00"/>
              </a:solidFill>
              <a:round/>
              <a:headEnd/>
              <a:tailEnd/>
            </a:ln>
          </p:spPr>
          <p:txBody>
            <a:bodyPr wrap="none" anchor="ctr"/>
            <a:lstStyle/>
            <a:p>
              <a:endParaRPr lang="en-US">
                <a:latin typeface="Arial" pitchFamily="34" charset="0"/>
                <a:cs typeface="Arial" pitchFamily="34" charset="0"/>
              </a:endParaRPr>
            </a:p>
          </p:txBody>
        </p:sp>
        <p:sp>
          <p:nvSpPr>
            <p:cNvPr id="47161" name="Line 60"/>
            <p:cNvSpPr>
              <a:spLocks noChangeAspect="1" noChangeShapeType="1"/>
            </p:cNvSpPr>
            <p:nvPr/>
          </p:nvSpPr>
          <p:spPr bwMode="auto">
            <a:xfrm flipH="1">
              <a:off x="2392" y="1947"/>
              <a:ext cx="82" cy="1"/>
            </a:xfrm>
            <a:prstGeom prst="line">
              <a:avLst/>
            </a:prstGeom>
            <a:noFill/>
            <a:ln w="9525">
              <a:solidFill>
                <a:srgbClr val="99CC00"/>
              </a:solidFill>
              <a:round/>
              <a:headEnd/>
              <a:tailEnd type="triangle" w="med" len="lg"/>
            </a:ln>
          </p:spPr>
          <p:txBody>
            <a:bodyPr wrap="none" anchor="ctr"/>
            <a:lstStyle/>
            <a:p>
              <a:endParaRPr lang="en-US">
                <a:latin typeface="Arial" pitchFamily="34" charset="0"/>
                <a:cs typeface="Arial" pitchFamily="34" charset="0"/>
              </a:endParaRPr>
            </a:p>
          </p:txBody>
        </p:sp>
        <p:sp>
          <p:nvSpPr>
            <p:cNvPr id="47162" name="Line 61"/>
            <p:cNvSpPr>
              <a:spLocks noChangeAspect="1" noChangeShapeType="1"/>
            </p:cNvSpPr>
            <p:nvPr/>
          </p:nvSpPr>
          <p:spPr bwMode="auto">
            <a:xfrm flipH="1">
              <a:off x="2350" y="4064"/>
              <a:ext cx="124" cy="1"/>
            </a:xfrm>
            <a:prstGeom prst="line">
              <a:avLst/>
            </a:prstGeom>
            <a:noFill/>
            <a:ln w="9525">
              <a:solidFill>
                <a:srgbClr val="99CC00"/>
              </a:solidFill>
              <a:round/>
              <a:headEnd/>
              <a:tailEnd type="triangle" w="med" len="lg"/>
            </a:ln>
          </p:spPr>
          <p:txBody>
            <a:bodyPr wrap="none" anchor="ctr"/>
            <a:lstStyle/>
            <a:p>
              <a:endParaRPr lang="en-US">
                <a:latin typeface="Arial" pitchFamily="34" charset="0"/>
                <a:cs typeface="Arial" pitchFamily="34" charset="0"/>
              </a:endParaRPr>
            </a:p>
          </p:txBody>
        </p:sp>
        <p:grpSp>
          <p:nvGrpSpPr>
            <p:cNvPr id="47163" name="Group 62"/>
            <p:cNvGrpSpPr>
              <a:grpSpLocks noChangeAspect="1"/>
            </p:cNvGrpSpPr>
            <p:nvPr/>
          </p:nvGrpSpPr>
          <p:grpSpPr bwMode="auto">
            <a:xfrm>
              <a:off x="1152" y="3165"/>
              <a:ext cx="678" cy="232"/>
              <a:chOff x="167" y="1742"/>
              <a:chExt cx="670" cy="214"/>
            </a:xfrm>
          </p:grpSpPr>
          <p:sp>
            <p:nvSpPr>
              <p:cNvPr id="47170" name="Rectangle 63"/>
              <p:cNvSpPr>
                <a:spLocks noChangeAspect="1" noChangeArrowheads="1"/>
              </p:cNvSpPr>
              <p:nvPr/>
            </p:nvSpPr>
            <p:spPr bwMode="auto">
              <a:xfrm rot="993709">
                <a:off x="395" y="1742"/>
                <a:ext cx="115" cy="214"/>
              </a:xfrm>
              <a:prstGeom prst="rect">
                <a:avLst/>
              </a:prstGeom>
              <a:noFill/>
              <a:ln w="9525" algn="ctr">
                <a:noFill/>
                <a:miter lim="800000"/>
                <a:headEnd/>
                <a:tailEnd/>
              </a:ln>
            </p:spPr>
            <p:txBody>
              <a:bodyPr wrap="none">
                <a:spAutoFit/>
              </a:bodyPr>
              <a:lstStyle/>
              <a:p>
                <a:endParaRPr lang="fr-FR">
                  <a:latin typeface="Arial" pitchFamily="34" charset="0"/>
                  <a:cs typeface="Arial" pitchFamily="34" charset="0"/>
                </a:endParaRPr>
              </a:p>
            </p:txBody>
          </p:sp>
          <p:sp>
            <p:nvSpPr>
              <p:cNvPr id="47171" name="Text Box 64"/>
              <p:cNvSpPr txBox="1">
                <a:spLocks noChangeAspect="1" noChangeArrowheads="1"/>
              </p:cNvSpPr>
              <p:nvPr/>
            </p:nvSpPr>
            <p:spPr bwMode="auto">
              <a:xfrm rot="1167021">
                <a:off x="167" y="1754"/>
                <a:ext cx="670" cy="177"/>
              </a:xfrm>
              <a:prstGeom prst="rect">
                <a:avLst/>
              </a:prstGeom>
              <a:noFill/>
              <a:ln w="9525" algn="ctr">
                <a:noFill/>
                <a:miter lim="800000"/>
                <a:headEnd/>
                <a:tailEnd/>
              </a:ln>
            </p:spPr>
            <p:txBody>
              <a:bodyPr wrap="none">
                <a:spAutoFit/>
              </a:bodyPr>
              <a:lstStyle/>
              <a:p>
                <a:pPr eaLnBrk="0" hangingPunct="0"/>
                <a:r>
                  <a:rPr lang="de-DE" sz="1400">
                    <a:solidFill>
                      <a:srgbClr val="99FF33"/>
                    </a:solidFill>
                    <a:latin typeface="Arial" pitchFamily="34" charset="0"/>
                    <a:cs typeface="Arial" pitchFamily="34" charset="0"/>
                    <a:sym typeface="Symbol" pitchFamily="18" charset="2"/>
                  </a:rPr>
                  <a:t>=0-180°W</a:t>
                </a:r>
                <a:endParaRPr lang="de-DE" sz="1400">
                  <a:solidFill>
                    <a:srgbClr val="99FF33"/>
                  </a:solidFill>
                  <a:latin typeface="Arial" pitchFamily="34" charset="0"/>
                  <a:cs typeface="Arial" pitchFamily="34" charset="0"/>
                </a:endParaRPr>
              </a:p>
            </p:txBody>
          </p:sp>
        </p:grpSp>
        <p:sp>
          <p:nvSpPr>
            <p:cNvPr id="47164" name="Line 65"/>
            <p:cNvSpPr>
              <a:spLocks noChangeAspect="1" noChangeShapeType="1"/>
            </p:cNvSpPr>
            <p:nvPr/>
          </p:nvSpPr>
          <p:spPr bwMode="auto">
            <a:xfrm flipV="1">
              <a:off x="2377" y="2462"/>
              <a:ext cx="472" cy="536"/>
            </a:xfrm>
            <a:prstGeom prst="line">
              <a:avLst/>
            </a:prstGeom>
            <a:noFill/>
            <a:ln w="19050">
              <a:solidFill>
                <a:srgbClr val="FF9900"/>
              </a:solidFill>
              <a:round/>
              <a:headEnd/>
              <a:tailEnd/>
            </a:ln>
          </p:spPr>
          <p:txBody>
            <a:bodyPr wrap="none" anchor="ctr"/>
            <a:lstStyle/>
            <a:p>
              <a:endParaRPr lang="en-US">
                <a:latin typeface="Arial" pitchFamily="34" charset="0"/>
                <a:cs typeface="Arial" pitchFamily="34" charset="0"/>
              </a:endParaRPr>
            </a:p>
          </p:txBody>
        </p:sp>
        <p:sp>
          <p:nvSpPr>
            <p:cNvPr id="47165" name="Text Box 66"/>
            <p:cNvSpPr txBox="1">
              <a:spLocks noChangeArrowheads="1"/>
            </p:cNvSpPr>
            <p:nvPr/>
          </p:nvSpPr>
          <p:spPr bwMode="auto">
            <a:xfrm>
              <a:off x="3936" y="2321"/>
              <a:ext cx="846" cy="212"/>
            </a:xfrm>
            <a:prstGeom prst="rect">
              <a:avLst/>
            </a:prstGeom>
            <a:noFill/>
            <a:ln w="9525">
              <a:noFill/>
              <a:miter lim="800000"/>
              <a:headEnd/>
              <a:tailEnd/>
            </a:ln>
          </p:spPr>
          <p:txBody>
            <a:bodyPr wrap="none">
              <a:spAutoFit/>
            </a:bodyPr>
            <a:lstStyle/>
            <a:p>
              <a:pPr eaLnBrk="0" hangingPunct="0"/>
              <a:r>
                <a:rPr lang="de-DE" sz="1600">
                  <a:solidFill>
                    <a:srgbClr val="FF9900"/>
                  </a:solidFill>
                  <a:latin typeface="Arial" pitchFamily="34" charset="0"/>
                  <a:cs typeface="Arial" pitchFamily="34" charset="0"/>
                  <a:sym typeface="Symbol" pitchFamily="18" charset="2"/>
                </a:rPr>
                <a:t> - longitude</a:t>
              </a:r>
              <a:endParaRPr lang="de-DE" sz="1600">
                <a:solidFill>
                  <a:srgbClr val="FF9900"/>
                </a:solidFill>
                <a:latin typeface="Arial" pitchFamily="34" charset="0"/>
                <a:cs typeface="Arial" pitchFamily="34" charset="0"/>
              </a:endParaRPr>
            </a:p>
          </p:txBody>
        </p:sp>
        <p:sp>
          <p:nvSpPr>
            <p:cNvPr id="47166" name="Text Box 67"/>
            <p:cNvSpPr txBox="1">
              <a:spLocks noChangeArrowheads="1"/>
            </p:cNvSpPr>
            <p:nvPr/>
          </p:nvSpPr>
          <p:spPr bwMode="auto">
            <a:xfrm>
              <a:off x="3945" y="2501"/>
              <a:ext cx="726" cy="213"/>
            </a:xfrm>
            <a:prstGeom prst="rect">
              <a:avLst/>
            </a:prstGeom>
            <a:noFill/>
            <a:ln w="9525">
              <a:noFill/>
              <a:miter lim="800000"/>
              <a:headEnd/>
              <a:tailEnd/>
            </a:ln>
          </p:spPr>
          <p:txBody>
            <a:bodyPr wrap="none">
              <a:spAutoFit/>
            </a:bodyPr>
            <a:lstStyle/>
            <a:p>
              <a:pPr eaLnBrk="0" hangingPunct="0"/>
              <a:r>
                <a:rPr lang="de-DE" sz="1600">
                  <a:solidFill>
                    <a:srgbClr val="FF9900"/>
                  </a:solidFill>
                  <a:latin typeface="Arial" pitchFamily="34" charset="0"/>
                  <a:cs typeface="Arial" pitchFamily="34" charset="0"/>
                  <a:sym typeface="Symbol" pitchFamily="18" charset="2"/>
                </a:rPr>
                <a:t> - latitude</a:t>
              </a:r>
              <a:endParaRPr lang="de-DE" sz="1600">
                <a:solidFill>
                  <a:srgbClr val="FF9900"/>
                </a:solidFill>
                <a:latin typeface="Arial" pitchFamily="34" charset="0"/>
                <a:cs typeface="Arial" pitchFamily="34" charset="0"/>
              </a:endParaRPr>
            </a:p>
          </p:txBody>
        </p:sp>
        <p:sp>
          <p:nvSpPr>
            <p:cNvPr id="47167" name="Text Box 68"/>
            <p:cNvSpPr txBox="1">
              <a:spLocks noChangeArrowheads="1"/>
            </p:cNvSpPr>
            <p:nvPr/>
          </p:nvSpPr>
          <p:spPr bwMode="auto">
            <a:xfrm>
              <a:off x="3969" y="3045"/>
              <a:ext cx="1579" cy="212"/>
            </a:xfrm>
            <a:prstGeom prst="rect">
              <a:avLst/>
            </a:prstGeom>
            <a:noFill/>
            <a:ln w="9525">
              <a:noFill/>
              <a:miter lim="800000"/>
              <a:headEnd/>
              <a:tailEnd/>
            </a:ln>
          </p:spPr>
          <p:txBody>
            <a:bodyPr wrap="none">
              <a:spAutoFit/>
            </a:bodyPr>
            <a:lstStyle/>
            <a:p>
              <a:pPr eaLnBrk="0" hangingPunct="0"/>
              <a:r>
                <a:rPr lang="de-DE" sz="1600">
                  <a:latin typeface="Arial" pitchFamily="34" charset="0"/>
                  <a:cs typeface="Arial" pitchFamily="34" charset="0"/>
                </a:rPr>
                <a:t>O – centre de l‘ellipsoïde</a:t>
              </a:r>
            </a:p>
          </p:txBody>
        </p:sp>
        <p:sp>
          <p:nvSpPr>
            <p:cNvPr id="47168" name="Line 69"/>
            <p:cNvSpPr>
              <a:spLocks noChangeShapeType="1"/>
            </p:cNvSpPr>
            <p:nvPr/>
          </p:nvSpPr>
          <p:spPr bwMode="auto">
            <a:xfrm flipV="1">
              <a:off x="1773" y="3249"/>
              <a:ext cx="482" cy="424"/>
            </a:xfrm>
            <a:prstGeom prst="line">
              <a:avLst/>
            </a:prstGeom>
            <a:noFill/>
            <a:ln w="25400">
              <a:solidFill>
                <a:srgbClr val="FF9900"/>
              </a:solidFill>
              <a:round/>
              <a:headEnd/>
              <a:tailEnd type="triangle" w="med" len="med"/>
            </a:ln>
          </p:spPr>
          <p:txBody>
            <a:bodyPr/>
            <a:lstStyle/>
            <a:p>
              <a:endParaRPr lang="en-US">
                <a:latin typeface="Arial" pitchFamily="34" charset="0"/>
                <a:cs typeface="Arial" pitchFamily="34" charset="0"/>
              </a:endParaRPr>
            </a:p>
          </p:txBody>
        </p:sp>
        <p:sp>
          <p:nvSpPr>
            <p:cNvPr id="47169" name="Line 70"/>
            <p:cNvSpPr>
              <a:spLocks noChangeShapeType="1"/>
            </p:cNvSpPr>
            <p:nvPr/>
          </p:nvSpPr>
          <p:spPr bwMode="auto">
            <a:xfrm>
              <a:off x="1471" y="1885"/>
              <a:ext cx="500" cy="214"/>
            </a:xfrm>
            <a:prstGeom prst="line">
              <a:avLst/>
            </a:prstGeom>
            <a:noFill/>
            <a:ln w="25400">
              <a:solidFill>
                <a:srgbClr val="FF9900"/>
              </a:solidFill>
              <a:round/>
              <a:headEnd/>
              <a:tailEnd type="triangle" w="med" len="med"/>
            </a:ln>
          </p:spPr>
          <p:txBody>
            <a:bodyPr/>
            <a:lstStyle/>
            <a:p>
              <a:endParaRPr lang="en-US">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7363" name="Rectangle 3"/>
          <p:cNvSpPr>
            <a:spLocks noGrp="1" noRot="1" noChangeArrowheads="1"/>
          </p:cNvSpPr>
          <p:nvPr>
            <p:ph type="title"/>
          </p:nvPr>
        </p:nvSpPr>
        <p:spPr>
          <a:xfrm>
            <a:off x="0" y="549275"/>
            <a:ext cx="9144000" cy="649288"/>
          </a:xfrm>
        </p:spPr>
        <p:txBody>
          <a:bodyPr/>
          <a:lstStyle/>
          <a:p>
            <a:pPr eaLnBrk="1" hangingPunct="1">
              <a:defRPr/>
            </a:pPr>
            <a:r>
              <a:rPr lang="fr-FR" sz="3200" smtClean="0">
                <a:solidFill>
                  <a:schemeClr val="tx1"/>
                </a:solidFill>
                <a:latin typeface="Arial" charset="0"/>
              </a:rPr>
              <a:t>Les coordonnées géographiques</a:t>
            </a:r>
          </a:p>
        </p:txBody>
      </p:sp>
      <p:pic>
        <p:nvPicPr>
          <p:cNvPr id="48131" name="Picture 5"/>
          <p:cNvPicPr>
            <a:picLocks noChangeAspect="1" noChangeArrowheads="1"/>
          </p:cNvPicPr>
          <p:nvPr/>
        </p:nvPicPr>
        <p:blipFill>
          <a:blip r:embed="rId3" cstate="print"/>
          <a:srcRect/>
          <a:stretch>
            <a:fillRect/>
          </a:stretch>
        </p:blipFill>
        <p:spPr bwMode="auto">
          <a:xfrm>
            <a:off x="922338" y="4387850"/>
            <a:ext cx="2657475" cy="685800"/>
          </a:xfrm>
          <a:prstGeom prst="rect">
            <a:avLst/>
          </a:prstGeom>
          <a:noFill/>
          <a:ln w="9525">
            <a:noFill/>
            <a:miter lim="800000"/>
            <a:headEnd/>
            <a:tailEnd/>
          </a:ln>
        </p:spPr>
      </p:pic>
      <p:pic>
        <p:nvPicPr>
          <p:cNvPr id="48132" name="Picture 6"/>
          <p:cNvPicPr>
            <a:picLocks noChangeAspect="1" noChangeArrowheads="1"/>
          </p:cNvPicPr>
          <p:nvPr/>
        </p:nvPicPr>
        <p:blipFill>
          <a:blip r:embed="rId4" cstate="print"/>
          <a:srcRect/>
          <a:stretch>
            <a:fillRect/>
          </a:stretch>
        </p:blipFill>
        <p:spPr bwMode="auto">
          <a:xfrm>
            <a:off x="922338" y="5168900"/>
            <a:ext cx="2667000" cy="676275"/>
          </a:xfrm>
          <a:prstGeom prst="rect">
            <a:avLst/>
          </a:prstGeom>
          <a:noFill/>
          <a:ln w="9525">
            <a:noFill/>
            <a:miter lim="800000"/>
            <a:headEnd/>
            <a:tailEnd/>
          </a:ln>
        </p:spPr>
      </p:pic>
      <p:pic>
        <p:nvPicPr>
          <p:cNvPr id="48133" name="Picture 7"/>
          <p:cNvPicPr>
            <a:picLocks noChangeAspect="1" noChangeArrowheads="1"/>
          </p:cNvPicPr>
          <p:nvPr/>
        </p:nvPicPr>
        <p:blipFill>
          <a:blip r:embed="rId5" cstate="print"/>
          <a:srcRect/>
          <a:stretch>
            <a:fillRect/>
          </a:stretch>
        </p:blipFill>
        <p:spPr bwMode="auto">
          <a:xfrm>
            <a:off x="922338" y="5969000"/>
            <a:ext cx="2682875" cy="668338"/>
          </a:xfrm>
          <a:prstGeom prst="rect">
            <a:avLst/>
          </a:prstGeom>
          <a:noFill/>
          <a:ln w="9525">
            <a:noFill/>
            <a:miter lim="800000"/>
            <a:headEnd/>
            <a:tailEnd/>
          </a:ln>
        </p:spPr>
      </p:pic>
      <p:sp>
        <p:nvSpPr>
          <p:cNvPr id="527368" name="Text Box 8"/>
          <p:cNvSpPr txBox="1">
            <a:spLocks noChangeArrowheads="1"/>
          </p:cNvSpPr>
          <p:nvPr/>
        </p:nvSpPr>
        <p:spPr bwMode="auto">
          <a:xfrm>
            <a:off x="862013" y="3925888"/>
            <a:ext cx="7404100" cy="366712"/>
          </a:xfrm>
          <a:prstGeom prst="rect">
            <a:avLst/>
          </a:prstGeom>
          <a:noFill/>
          <a:ln w="9525" algn="ctr">
            <a:noFill/>
            <a:miter lim="800000"/>
            <a:headEnd/>
            <a:tailEnd/>
          </a:ln>
          <a:effectLst/>
        </p:spPr>
        <p:txBody>
          <a:bodyPr/>
          <a:lstStyle/>
          <a:p>
            <a:pPr marL="342900" indent="-342900">
              <a:spcBef>
                <a:spcPct val="20000"/>
              </a:spcBef>
              <a:buClr>
                <a:schemeClr val="folHlink"/>
              </a:buClr>
              <a:buFont typeface="Wingdings" pitchFamily="2" charset="2"/>
              <a:buNone/>
              <a:defRPr/>
            </a:pPr>
            <a:r>
              <a:rPr lang="fr-FR" sz="2000">
                <a:effectLst>
                  <a:outerShdw blurRad="38100" dist="38100" dir="2700000" algn="tl">
                    <a:srgbClr val="000000"/>
                  </a:outerShdw>
                </a:effectLst>
                <a:latin typeface="Arial" charset="0"/>
              </a:rPr>
              <a:t>Coordonnées géographiques de la Place de Bretagne (Rennes)</a:t>
            </a:r>
          </a:p>
        </p:txBody>
      </p:sp>
      <p:sp>
        <p:nvSpPr>
          <p:cNvPr id="527369" name="Text Box 9"/>
          <p:cNvSpPr txBox="1">
            <a:spLocks noChangeArrowheads="1"/>
          </p:cNvSpPr>
          <p:nvPr/>
        </p:nvSpPr>
        <p:spPr bwMode="auto">
          <a:xfrm>
            <a:off x="3743325" y="4524375"/>
            <a:ext cx="4548188" cy="366713"/>
          </a:xfrm>
          <a:prstGeom prst="rect">
            <a:avLst/>
          </a:prstGeom>
          <a:noFill/>
          <a:ln w="9525" algn="ctr">
            <a:noFill/>
            <a:miter lim="800000"/>
            <a:headEnd/>
            <a:tailEnd/>
          </a:ln>
          <a:effectLst/>
        </p:spPr>
        <p:txBody>
          <a:bodyPr/>
          <a:lstStyle/>
          <a:p>
            <a:pPr marL="342900" indent="-342900">
              <a:spcBef>
                <a:spcPct val="20000"/>
              </a:spcBef>
              <a:buClr>
                <a:schemeClr val="folHlink"/>
              </a:buClr>
              <a:buFont typeface="Wingdings" pitchFamily="2" charset="2"/>
              <a:buNone/>
              <a:defRPr/>
            </a:pPr>
            <a:r>
              <a:rPr lang="fr-FR" sz="2000">
                <a:effectLst>
                  <a:outerShdw blurRad="38100" dist="38100" dir="2700000" algn="tl">
                    <a:srgbClr val="000000"/>
                  </a:outerShdw>
                </a:effectLst>
                <a:latin typeface="Arial" charset="0"/>
              </a:rPr>
              <a:t>NTF</a:t>
            </a:r>
          </a:p>
        </p:txBody>
      </p:sp>
      <p:sp>
        <p:nvSpPr>
          <p:cNvPr id="527370" name="Text Box 10"/>
          <p:cNvSpPr txBox="1">
            <a:spLocks noChangeArrowheads="1"/>
          </p:cNvSpPr>
          <p:nvPr/>
        </p:nvSpPr>
        <p:spPr bwMode="auto">
          <a:xfrm>
            <a:off x="3743325" y="5343525"/>
            <a:ext cx="1190625" cy="366713"/>
          </a:xfrm>
          <a:prstGeom prst="rect">
            <a:avLst/>
          </a:prstGeom>
          <a:noFill/>
          <a:ln w="9525" algn="ctr">
            <a:noFill/>
            <a:miter lim="800000"/>
            <a:headEnd/>
            <a:tailEnd/>
          </a:ln>
          <a:effectLst/>
        </p:spPr>
        <p:txBody>
          <a:bodyPr/>
          <a:lstStyle/>
          <a:p>
            <a:pPr marL="342900" indent="-342900">
              <a:spcBef>
                <a:spcPct val="20000"/>
              </a:spcBef>
              <a:buClr>
                <a:schemeClr val="folHlink"/>
              </a:buClr>
              <a:buFont typeface="Wingdings" pitchFamily="2" charset="2"/>
              <a:buNone/>
              <a:defRPr/>
            </a:pPr>
            <a:r>
              <a:rPr lang="fr-FR" sz="2000">
                <a:effectLst>
                  <a:outerShdw blurRad="38100" dist="38100" dir="2700000" algn="tl">
                    <a:srgbClr val="000000"/>
                  </a:outerShdw>
                </a:effectLst>
                <a:latin typeface="Arial" charset="0"/>
              </a:rPr>
              <a:t>RGF93</a:t>
            </a:r>
          </a:p>
        </p:txBody>
      </p:sp>
      <p:sp>
        <p:nvSpPr>
          <p:cNvPr id="527371" name="Text Box 11"/>
          <p:cNvSpPr txBox="1">
            <a:spLocks noChangeArrowheads="1"/>
          </p:cNvSpPr>
          <p:nvPr/>
        </p:nvSpPr>
        <p:spPr bwMode="auto">
          <a:xfrm>
            <a:off x="3743325" y="6162675"/>
            <a:ext cx="4548188" cy="366713"/>
          </a:xfrm>
          <a:prstGeom prst="rect">
            <a:avLst/>
          </a:prstGeom>
          <a:noFill/>
          <a:ln w="9525" algn="ctr">
            <a:noFill/>
            <a:miter lim="800000"/>
            <a:headEnd/>
            <a:tailEnd/>
          </a:ln>
          <a:effectLst/>
        </p:spPr>
        <p:txBody>
          <a:bodyPr/>
          <a:lstStyle/>
          <a:p>
            <a:pPr marL="342900" indent="-342900">
              <a:spcBef>
                <a:spcPct val="20000"/>
              </a:spcBef>
              <a:buClr>
                <a:schemeClr val="folHlink"/>
              </a:buClr>
              <a:buFont typeface="Wingdings" pitchFamily="2" charset="2"/>
              <a:buNone/>
              <a:defRPr/>
            </a:pPr>
            <a:r>
              <a:rPr lang="fr-FR" sz="2000">
                <a:effectLst>
                  <a:outerShdw blurRad="38100" dist="38100" dir="2700000" algn="tl">
                    <a:srgbClr val="000000"/>
                  </a:outerShdw>
                </a:effectLst>
                <a:latin typeface="Arial" charset="0"/>
              </a:rPr>
              <a:t>ED50</a:t>
            </a:r>
          </a:p>
        </p:txBody>
      </p:sp>
      <p:sp>
        <p:nvSpPr>
          <p:cNvPr id="527372" name="Text Box 12"/>
          <p:cNvSpPr txBox="1">
            <a:spLocks noChangeArrowheads="1"/>
          </p:cNvSpPr>
          <p:nvPr/>
        </p:nvSpPr>
        <p:spPr bwMode="auto">
          <a:xfrm>
            <a:off x="5651500" y="4724400"/>
            <a:ext cx="2843213" cy="1555750"/>
          </a:xfrm>
          <a:prstGeom prst="rect">
            <a:avLst/>
          </a:prstGeom>
          <a:noFill/>
          <a:ln w="9525" algn="ctr">
            <a:noFill/>
            <a:miter lim="800000"/>
            <a:headEnd/>
            <a:tailEnd/>
          </a:ln>
          <a:effectLst/>
        </p:spPr>
        <p:txBody>
          <a:bodyPr/>
          <a:lstStyle/>
          <a:p>
            <a:pPr marL="342900" indent="-342900">
              <a:lnSpc>
                <a:spcPct val="70000"/>
              </a:lnSpc>
              <a:spcBef>
                <a:spcPct val="20000"/>
              </a:spcBef>
              <a:buClr>
                <a:schemeClr val="folHlink"/>
              </a:buClr>
              <a:buFont typeface="Wingdings" pitchFamily="2" charset="2"/>
              <a:buNone/>
              <a:defRPr/>
            </a:pPr>
            <a:r>
              <a:rPr lang="fr-FR" sz="1400">
                <a:effectLst>
                  <a:outerShdw blurRad="38100" dist="38100" dir="2700000" algn="tl">
                    <a:srgbClr val="000000"/>
                  </a:outerShdw>
                </a:effectLst>
                <a:latin typeface="Arial" charset="0"/>
              </a:rPr>
              <a:t>Calcul effectué avec</a:t>
            </a:r>
          </a:p>
          <a:p>
            <a:pPr marL="342900" indent="-342900">
              <a:lnSpc>
                <a:spcPct val="70000"/>
              </a:lnSpc>
              <a:spcBef>
                <a:spcPct val="20000"/>
              </a:spcBef>
              <a:buClr>
                <a:schemeClr val="folHlink"/>
              </a:buClr>
              <a:buFont typeface="Wingdings" pitchFamily="2" charset="2"/>
              <a:buNone/>
              <a:defRPr/>
            </a:pPr>
            <a:r>
              <a:rPr lang="fr-FR" sz="1400" i="1">
                <a:effectLst>
                  <a:outerShdw blurRad="38100" dist="38100" dir="2700000" algn="tl">
                    <a:srgbClr val="000000"/>
                  </a:outerShdw>
                </a:effectLst>
                <a:latin typeface="Arial" charset="0"/>
              </a:rPr>
              <a:t>SavGlobe</a:t>
            </a:r>
            <a:r>
              <a:rPr lang="fr-FR" sz="1400">
                <a:effectLst>
                  <a:outerShdw blurRad="38100" dist="38100" dir="2700000" algn="tl">
                    <a:srgbClr val="000000"/>
                  </a:outerShdw>
                </a:effectLst>
                <a:latin typeface="Arial" charset="0"/>
              </a:rPr>
              <a:t>,</a:t>
            </a:r>
            <a:r>
              <a:rPr lang="fr-FR" sz="1200">
                <a:effectLst>
                  <a:outerShdw blurRad="38100" dist="38100" dir="2700000" algn="tl">
                    <a:srgbClr val="000000"/>
                  </a:outerShdw>
                </a:effectLst>
                <a:latin typeface="Arial" charset="0"/>
              </a:rPr>
              <a:t> </a:t>
            </a:r>
          </a:p>
          <a:p>
            <a:pPr marL="342900" indent="-342900">
              <a:lnSpc>
                <a:spcPct val="70000"/>
              </a:lnSpc>
              <a:spcBef>
                <a:spcPct val="20000"/>
              </a:spcBef>
              <a:buClr>
                <a:schemeClr val="folHlink"/>
              </a:buClr>
              <a:buFont typeface="Wingdings" pitchFamily="2" charset="2"/>
              <a:buNone/>
              <a:defRPr/>
            </a:pPr>
            <a:r>
              <a:rPr lang="fr-FR" sz="1200">
                <a:effectLst>
                  <a:outerShdw blurRad="38100" dist="38100" dir="2700000" algn="tl">
                    <a:srgbClr val="000000"/>
                  </a:outerShdw>
                </a:effectLst>
                <a:latin typeface="Arial" charset="0"/>
              </a:rPr>
              <a:t>utilitaire gratuit téléchargeable : </a:t>
            </a:r>
          </a:p>
          <a:p>
            <a:pPr marL="342900" indent="-342900">
              <a:lnSpc>
                <a:spcPct val="70000"/>
              </a:lnSpc>
              <a:spcBef>
                <a:spcPct val="20000"/>
              </a:spcBef>
              <a:buClr>
                <a:schemeClr val="folHlink"/>
              </a:buClr>
              <a:buFont typeface="Wingdings" pitchFamily="2" charset="2"/>
              <a:buNone/>
              <a:defRPr/>
            </a:pPr>
            <a:endParaRPr lang="fr-FR" sz="1200">
              <a:effectLst>
                <a:outerShdw blurRad="38100" dist="38100" dir="2700000" algn="tl">
                  <a:srgbClr val="000000"/>
                </a:outerShdw>
              </a:effectLst>
              <a:latin typeface="Arial" charset="0"/>
            </a:endParaRPr>
          </a:p>
          <a:p>
            <a:pPr marL="342900" indent="-342900">
              <a:lnSpc>
                <a:spcPct val="70000"/>
              </a:lnSpc>
              <a:spcBef>
                <a:spcPct val="20000"/>
              </a:spcBef>
              <a:buClr>
                <a:schemeClr val="folHlink"/>
              </a:buClr>
              <a:buFont typeface="Wingdings" pitchFamily="2" charset="2"/>
              <a:buNone/>
              <a:defRPr/>
            </a:pPr>
            <a:r>
              <a:rPr lang="fr-FR" sz="1200">
                <a:solidFill>
                  <a:srgbClr val="FFCC66"/>
                </a:solidFill>
                <a:effectLst>
                  <a:outerShdw blurRad="38100" dist="38100" dir="2700000" algn="tl">
                    <a:srgbClr val="000000"/>
                  </a:outerShdw>
                </a:effectLst>
                <a:latin typeface="Arial" charset="0"/>
              </a:rPr>
              <a:t>http://www.rsgis.ait.ac.th/~sous/miscellaneous.htm#SavGlobe</a:t>
            </a:r>
          </a:p>
          <a:p>
            <a:pPr marL="342900" indent="-342900">
              <a:lnSpc>
                <a:spcPct val="70000"/>
              </a:lnSpc>
              <a:spcBef>
                <a:spcPct val="20000"/>
              </a:spcBef>
              <a:buClr>
                <a:schemeClr val="folHlink"/>
              </a:buClr>
              <a:buFont typeface="Wingdings" pitchFamily="2" charset="2"/>
              <a:buNone/>
              <a:defRPr/>
            </a:pPr>
            <a:endParaRPr lang="fr-FR" sz="1200">
              <a:solidFill>
                <a:srgbClr val="FFCC66"/>
              </a:solidFill>
              <a:effectLst>
                <a:outerShdw blurRad="38100" dist="38100" dir="2700000" algn="tl">
                  <a:srgbClr val="000000"/>
                </a:outerShdw>
              </a:effectLst>
              <a:latin typeface="Arial" charset="0"/>
            </a:endParaRPr>
          </a:p>
        </p:txBody>
      </p:sp>
      <p:sp>
        <p:nvSpPr>
          <p:cNvPr id="527374" name="Text Box 14"/>
          <p:cNvSpPr txBox="1">
            <a:spLocks noChangeArrowheads="1"/>
          </p:cNvSpPr>
          <p:nvPr/>
        </p:nvSpPr>
        <p:spPr bwMode="auto">
          <a:xfrm>
            <a:off x="827088" y="1484313"/>
            <a:ext cx="7632700" cy="2298700"/>
          </a:xfrm>
          <a:prstGeom prst="rect">
            <a:avLst/>
          </a:prstGeom>
          <a:solidFill>
            <a:srgbClr val="C0C0C0">
              <a:alpha val="10001"/>
            </a:srgbClr>
          </a:solidFill>
          <a:ln w="9525" algn="ctr">
            <a:noFill/>
            <a:miter lim="800000"/>
            <a:headEnd/>
            <a:tailEnd/>
          </a:ln>
          <a:effectLst/>
        </p:spPr>
        <p:txBody>
          <a:bodyPr>
            <a:spAutoFit/>
          </a:bodyPr>
          <a:lstStyle/>
          <a:p>
            <a:pPr>
              <a:spcBef>
                <a:spcPct val="50000"/>
              </a:spcBef>
              <a:defRPr/>
            </a:pPr>
            <a:r>
              <a:rPr lang="fr-FR" sz="1900">
                <a:effectLst>
                  <a:outerShdw blurRad="38100" dist="38100" dir="2700000" algn="tl">
                    <a:srgbClr val="000000"/>
                  </a:outerShdw>
                </a:effectLst>
                <a:latin typeface="Arial" charset="0"/>
              </a:rPr>
              <a:t>L’endroit où passent les méridiens et les parallèles dépend du </a:t>
            </a:r>
            <a:r>
              <a:rPr lang="fr-FR" sz="1900">
                <a:solidFill>
                  <a:srgbClr val="FFCC66"/>
                </a:solidFill>
                <a:effectLst>
                  <a:outerShdw blurRad="38100" dist="38100" dir="2700000" algn="tl">
                    <a:srgbClr val="000000"/>
                  </a:outerShdw>
                </a:effectLst>
                <a:latin typeface="Arial" charset="0"/>
              </a:rPr>
              <a:t>système géodésique</a:t>
            </a:r>
            <a:r>
              <a:rPr lang="fr-FR" sz="1900">
                <a:effectLst>
                  <a:outerShdw blurRad="38100" dist="38100" dir="2700000" algn="tl">
                    <a:srgbClr val="000000"/>
                  </a:outerShdw>
                </a:effectLst>
                <a:latin typeface="Arial" charset="0"/>
              </a:rPr>
              <a:t> choisi. Contrairement à ce que l’on croit, les coordonnées géographiques (longitude et latitude exprimées en unités angulaires) ne sont donc pas universelles. Malheureusement, le système géodésique sous-jacent est souvent implicite et non indiqué sur une carte. Pour être comparées, des positions doivent être toutes exprimées dans le même système géodésique.</a:t>
            </a:r>
          </a:p>
          <a:p>
            <a:pPr>
              <a:spcBef>
                <a:spcPct val="50000"/>
              </a:spcBef>
              <a:defRPr/>
            </a:pPr>
            <a:endParaRPr lang="fr-FR" sz="800">
              <a:effectLst>
                <a:outerShdw blurRad="38100" dist="38100" dir="2700000" algn="tl">
                  <a:srgbClr val="000000"/>
                </a:outerShdw>
              </a:effectLst>
              <a:latin typeface="Arial" charset="0"/>
            </a:endParaRPr>
          </a:p>
        </p:txBody>
      </p:sp>
      <p:pic>
        <p:nvPicPr>
          <p:cNvPr id="48140" name="Picture 16" descr="Important"/>
          <p:cNvPicPr>
            <a:picLocks noChangeAspect="1" noChangeArrowheads="1"/>
          </p:cNvPicPr>
          <p:nvPr/>
        </p:nvPicPr>
        <p:blipFill>
          <a:blip r:embed="rId6" cstate="print"/>
          <a:srcRect/>
          <a:stretch>
            <a:fillRect/>
          </a:stretch>
        </p:blipFill>
        <p:spPr bwMode="auto">
          <a:xfrm>
            <a:off x="323850" y="2206625"/>
            <a:ext cx="339725" cy="35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4530" name="Rectangle 2"/>
          <p:cNvSpPr>
            <a:spLocks noGrp="1" noRot="1" noChangeArrowheads="1"/>
          </p:cNvSpPr>
          <p:nvPr>
            <p:ph type="title"/>
          </p:nvPr>
        </p:nvSpPr>
        <p:spPr>
          <a:xfrm>
            <a:off x="179388" y="1341438"/>
            <a:ext cx="3132137" cy="792162"/>
          </a:xfrm>
        </p:spPr>
        <p:txBody>
          <a:bodyPr/>
          <a:lstStyle/>
          <a:p>
            <a:pPr algn="l" eaLnBrk="1" hangingPunct="1">
              <a:defRPr/>
            </a:pPr>
            <a:r>
              <a:rPr lang="fr-FR" sz="2000" smtClean="0">
                <a:solidFill>
                  <a:srgbClr val="FFCC66"/>
                </a:solidFill>
                <a:latin typeface="Arial" pitchFamily="34" charset="0"/>
                <a:cs typeface="Arial" pitchFamily="34" charset="0"/>
              </a:rPr>
              <a:t>Le logiciel </a:t>
            </a:r>
            <a:r>
              <a:rPr lang="fr-FR" sz="2000" i="1" smtClean="0">
                <a:solidFill>
                  <a:srgbClr val="FFCC66"/>
                </a:solidFill>
                <a:latin typeface="Arial" pitchFamily="34" charset="0"/>
                <a:cs typeface="Arial" pitchFamily="34" charset="0"/>
              </a:rPr>
              <a:t>SavGlobe</a:t>
            </a:r>
          </a:p>
        </p:txBody>
      </p:sp>
      <p:sp>
        <p:nvSpPr>
          <p:cNvPr id="534532" name="Rectangle 4"/>
          <p:cNvSpPr>
            <a:spLocks noGrp="1" noRot="1" noChangeArrowheads="1"/>
          </p:cNvSpPr>
          <p:nvPr>
            <p:ph type="body" idx="1"/>
          </p:nvPr>
        </p:nvSpPr>
        <p:spPr>
          <a:xfrm>
            <a:off x="179388" y="2420938"/>
            <a:ext cx="3168650" cy="1368425"/>
          </a:xfrm>
          <a:solidFill>
            <a:srgbClr val="C0C0C0">
              <a:alpha val="10001"/>
            </a:srgbClr>
          </a:solidFill>
        </p:spPr>
        <p:txBody>
          <a:bodyPr/>
          <a:lstStyle/>
          <a:p>
            <a:pPr marL="0" indent="0" eaLnBrk="1" hangingPunct="1">
              <a:lnSpc>
                <a:spcPct val="95000"/>
              </a:lnSpc>
              <a:spcAft>
                <a:spcPct val="20000"/>
              </a:spcAft>
              <a:buFont typeface="Arial" charset="0"/>
              <a:buNone/>
              <a:defRPr/>
            </a:pPr>
            <a:r>
              <a:rPr lang="fr-FR" sz="1800" smtClean="0">
                <a:latin typeface="Arial" pitchFamily="34" charset="0"/>
                <a:cs typeface="Arial" pitchFamily="34" charset="0"/>
              </a:rPr>
              <a:t>Petite application annexe de SavGIS pour effectuer des calculs de changement de projection et de </a:t>
            </a:r>
            <a:r>
              <a:rPr lang="fr-FR" sz="1800" i="1" smtClean="0">
                <a:latin typeface="Arial" pitchFamily="34" charset="0"/>
                <a:cs typeface="Arial" pitchFamily="34" charset="0"/>
              </a:rPr>
              <a:t>datum</a:t>
            </a:r>
            <a:r>
              <a:rPr lang="fr-FR" sz="1800" smtClean="0">
                <a:latin typeface="Arial" pitchFamily="34" charset="0"/>
                <a:cs typeface="Arial" pitchFamily="34" charset="0"/>
              </a:rPr>
              <a:t>. </a:t>
            </a:r>
            <a:endParaRPr lang="en-US" sz="1800" smtClean="0">
              <a:latin typeface="Arial" pitchFamily="34" charset="0"/>
              <a:cs typeface="Arial" pitchFamily="34" charset="0"/>
            </a:endParaRPr>
          </a:p>
        </p:txBody>
      </p:sp>
      <p:pic>
        <p:nvPicPr>
          <p:cNvPr id="49157" name="Picture 6"/>
          <p:cNvPicPr>
            <a:picLocks noChangeAspect="1" noChangeArrowheads="1"/>
          </p:cNvPicPr>
          <p:nvPr/>
        </p:nvPicPr>
        <p:blipFill>
          <a:blip r:embed="rId3" cstate="print"/>
          <a:srcRect l="24219" t="937" r="17422" b="6813"/>
          <a:stretch>
            <a:fillRect/>
          </a:stretch>
        </p:blipFill>
        <p:spPr bwMode="auto">
          <a:xfrm>
            <a:off x="3563938" y="765175"/>
            <a:ext cx="5400675" cy="533558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9410" name="Rectangle 2"/>
          <p:cNvSpPr>
            <a:spLocks noGrp="1" noChangeArrowheads="1"/>
          </p:cNvSpPr>
          <p:nvPr>
            <p:ph type="body" idx="1"/>
          </p:nvPr>
        </p:nvSpPr>
        <p:spPr>
          <a:xfrm>
            <a:off x="539750" y="1557338"/>
            <a:ext cx="8208963" cy="2087562"/>
          </a:xfrm>
          <a:solidFill>
            <a:srgbClr val="C0C0C0">
              <a:alpha val="10001"/>
            </a:srgbClr>
          </a:solidFill>
        </p:spPr>
        <p:txBody>
          <a:bodyPr/>
          <a:lstStyle/>
          <a:p>
            <a:pPr eaLnBrk="1" hangingPunct="1">
              <a:buClr>
                <a:srgbClr val="000099"/>
              </a:buClr>
              <a:buFont typeface="Arial" charset="0"/>
              <a:buNone/>
              <a:defRPr/>
            </a:pPr>
            <a:r>
              <a:rPr lang="fr-FR" sz="2000" smtClean="0">
                <a:latin typeface="Arial" charset="0"/>
              </a:rPr>
              <a:t>	Contrairement aux coordonnées géographiques qui sont définies en mesures angulaires (</a:t>
            </a:r>
            <a:r>
              <a:rPr lang="el-GR" sz="2000" smtClean="0">
                <a:latin typeface="Arial" charset="0"/>
              </a:rPr>
              <a:t>φ</a:t>
            </a:r>
            <a:r>
              <a:rPr lang="fr-FR" sz="2000" smtClean="0">
                <a:latin typeface="Arial" charset="0"/>
              </a:rPr>
              <a:t> et </a:t>
            </a:r>
            <a:r>
              <a:rPr lang="el-GR" sz="2000" smtClean="0">
                <a:latin typeface="Arial" charset="0"/>
              </a:rPr>
              <a:t>λ</a:t>
            </a:r>
            <a:r>
              <a:rPr lang="fr-FR" sz="2000" smtClean="0">
                <a:latin typeface="Arial" charset="0"/>
              </a:rPr>
              <a:t>) par rapport à un ellipsoïde, les </a:t>
            </a:r>
            <a:r>
              <a:rPr lang="fr-FR" sz="2000" smtClean="0">
                <a:solidFill>
                  <a:srgbClr val="FFCC66"/>
                </a:solidFill>
                <a:latin typeface="Arial" charset="0"/>
              </a:rPr>
              <a:t>coordonnées cartésiennes</a:t>
            </a:r>
            <a:r>
              <a:rPr lang="fr-FR" sz="2000" smtClean="0">
                <a:latin typeface="Arial" charset="0"/>
              </a:rPr>
              <a:t> </a:t>
            </a:r>
            <a:r>
              <a:rPr lang="fr-FR" sz="2000" smtClean="0">
                <a:solidFill>
                  <a:srgbClr val="FFCC66"/>
                </a:solidFill>
                <a:latin typeface="Arial" charset="0"/>
              </a:rPr>
              <a:t>géocentriques</a:t>
            </a:r>
            <a:r>
              <a:rPr lang="fr-FR" sz="2000" smtClean="0">
                <a:latin typeface="Arial" charset="0"/>
              </a:rPr>
              <a:t> sont définies dans un repère orthonormé comportant 3 axes (</a:t>
            </a:r>
            <a:r>
              <a:rPr lang="fr-FR" sz="2000" i="1" smtClean="0">
                <a:latin typeface="Arial" charset="0"/>
              </a:rPr>
              <a:t>X, Y, Z</a:t>
            </a:r>
            <a:r>
              <a:rPr lang="fr-FR" sz="2000" smtClean="0">
                <a:latin typeface="Arial" charset="0"/>
              </a:rPr>
              <a:t>) dont l’origine </a:t>
            </a:r>
            <a:r>
              <a:rPr lang="fr-FR" sz="2000" i="1" smtClean="0">
                <a:latin typeface="Arial" charset="0"/>
              </a:rPr>
              <a:t>O</a:t>
            </a:r>
            <a:r>
              <a:rPr lang="fr-FR" sz="2000" smtClean="0">
                <a:latin typeface="Arial" charset="0"/>
              </a:rPr>
              <a:t>, correspond au centre des masses de la Terre. </a:t>
            </a:r>
            <a:r>
              <a:rPr lang="fr-FR" sz="2000" i="1" smtClean="0">
                <a:latin typeface="Arial" charset="0"/>
              </a:rPr>
              <a:t>Oz</a:t>
            </a:r>
            <a:r>
              <a:rPr lang="fr-FR" sz="2000" smtClean="0">
                <a:latin typeface="Arial" charset="0"/>
              </a:rPr>
              <a:t> est l'axe de rotation de la Terre et </a:t>
            </a:r>
            <a:r>
              <a:rPr lang="fr-FR" sz="2000" i="1" smtClean="0">
                <a:latin typeface="Arial" charset="0"/>
              </a:rPr>
              <a:t>Oxy</a:t>
            </a:r>
            <a:r>
              <a:rPr lang="fr-FR" sz="2000" smtClean="0">
                <a:latin typeface="Arial" charset="0"/>
              </a:rPr>
              <a:t> le plan de l'équateur</a:t>
            </a:r>
          </a:p>
        </p:txBody>
      </p:sp>
      <p:sp>
        <p:nvSpPr>
          <p:cNvPr id="529411" name="Rectangle 3"/>
          <p:cNvSpPr>
            <a:spLocks noGrp="1" noRot="1" noChangeArrowheads="1"/>
          </p:cNvSpPr>
          <p:nvPr>
            <p:ph type="title"/>
          </p:nvPr>
        </p:nvSpPr>
        <p:spPr>
          <a:xfrm>
            <a:off x="0" y="390525"/>
            <a:ext cx="9144000" cy="649288"/>
          </a:xfrm>
        </p:spPr>
        <p:txBody>
          <a:bodyPr/>
          <a:lstStyle/>
          <a:p>
            <a:pPr eaLnBrk="1" hangingPunct="1">
              <a:defRPr/>
            </a:pPr>
            <a:r>
              <a:rPr lang="fr-FR" sz="3200" smtClean="0">
                <a:solidFill>
                  <a:schemeClr val="tx1"/>
                </a:solidFill>
                <a:latin typeface="Arial" charset="0"/>
              </a:rPr>
              <a:t>Les coordonnées cartésiennes géocentriques</a:t>
            </a:r>
          </a:p>
        </p:txBody>
      </p:sp>
      <p:pic>
        <p:nvPicPr>
          <p:cNvPr id="50180" name="Picture 4"/>
          <p:cNvPicPr>
            <a:picLocks noChangeAspect="1" noChangeArrowheads="1"/>
          </p:cNvPicPr>
          <p:nvPr/>
        </p:nvPicPr>
        <p:blipFill>
          <a:blip r:embed="rId3" cstate="print"/>
          <a:srcRect/>
          <a:stretch>
            <a:fillRect/>
          </a:stretch>
        </p:blipFill>
        <p:spPr bwMode="auto">
          <a:xfrm>
            <a:off x="971550" y="3984625"/>
            <a:ext cx="2952750" cy="2663825"/>
          </a:xfrm>
          <a:prstGeom prst="rect">
            <a:avLst/>
          </a:prstGeom>
          <a:noFill/>
          <a:ln w="9525">
            <a:noFill/>
            <a:miter lim="800000"/>
            <a:headEnd/>
            <a:tailEnd/>
          </a:ln>
        </p:spPr>
      </p:pic>
      <p:sp>
        <p:nvSpPr>
          <p:cNvPr id="529413" name="Rectangle 5"/>
          <p:cNvSpPr>
            <a:spLocks noChangeArrowheads="1"/>
          </p:cNvSpPr>
          <p:nvPr/>
        </p:nvSpPr>
        <p:spPr bwMode="auto">
          <a:xfrm>
            <a:off x="4427538" y="4211638"/>
            <a:ext cx="4300537" cy="1738312"/>
          </a:xfrm>
          <a:prstGeom prst="rect">
            <a:avLst/>
          </a:prstGeom>
          <a:solidFill>
            <a:srgbClr val="C0C0C0">
              <a:alpha val="10001"/>
            </a:srgbClr>
          </a:solidFill>
          <a:ln w="9525">
            <a:noFill/>
            <a:miter lim="800000"/>
            <a:headEnd/>
            <a:tailEnd/>
          </a:ln>
          <a:effectLst/>
        </p:spPr>
        <p:txBody>
          <a:bodyPr/>
          <a:lstStyle/>
          <a:p>
            <a:pPr marL="342900" indent="-342900">
              <a:spcBef>
                <a:spcPct val="20000"/>
              </a:spcBef>
              <a:buClr>
                <a:srgbClr val="000099"/>
              </a:buClr>
              <a:buSzPct val="80000"/>
              <a:buFont typeface="Arial" charset="0"/>
              <a:buNone/>
              <a:defRPr/>
            </a:pPr>
            <a:r>
              <a:rPr lang="fr-FR" sz="2000">
                <a:effectLst>
                  <a:outerShdw blurRad="38100" dist="38100" dir="2700000" algn="tl">
                    <a:srgbClr val="000000"/>
                  </a:outerShdw>
                </a:effectLst>
                <a:latin typeface="Arial" charset="0"/>
              </a:rPr>
              <a:t>Ces coordonnées sont utilisées :</a:t>
            </a:r>
          </a:p>
          <a:p>
            <a:pPr marL="342900" indent="-342900">
              <a:spcBef>
                <a:spcPct val="20000"/>
              </a:spcBef>
              <a:buClr>
                <a:srgbClr val="000099"/>
              </a:buClr>
              <a:buSzPct val="80000"/>
              <a:buFont typeface="Arial" charset="0"/>
              <a:buNone/>
              <a:defRPr/>
            </a:pPr>
            <a:endParaRPr lang="fr-FR" sz="1400">
              <a:effectLst>
                <a:outerShdw blurRad="38100" dist="38100" dir="2700000" algn="tl">
                  <a:srgbClr val="000000"/>
                </a:outerShdw>
              </a:effectLst>
              <a:latin typeface="Arial" charset="0"/>
            </a:endParaRPr>
          </a:p>
          <a:p>
            <a:pPr marL="342900" indent="-342900">
              <a:spcBef>
                <a:spcPct val="2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charset="0"/>
              </a:rPr>
              <a:t>dans les calculs de géodésie spatiale</a:t>
            </a:r>
          </a:p>
          <a:p>
            <a:pPr marL="342900" indent="-342900">
              <a:spcBef>
                <a:spcPct val="20000"/>
              </a:spcBef>
              <a:buClr>
                <a:srgbClr val="FFCC66"/>
              </a:buClr>
              <a:buSzPct val="70000"/>
              <a:buFont typeface="Wingdings" pitchFamily="2" charset="2"/>
              <a:buChar char="§"/>
              <a:defRPr/>
            </a:pPr>
            <a:r>
              <a:rPr lang="fr-FR">
                <a:effectLst>
                  <a:outerShdw blurRad="38100" dist="38100" dir="2700000" algn="tl">
                    <a:srgbClr val="000000"/>
                  </a:outerShdw>
                </a:effectLst>
                <a:latin typeface="Arial" charset="0"/>
              </a:rPr>
              <a:t>dans les calculs de changement de systèmes de référence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2546" name="Rectangle 2"/>
          <p:cNvSpPr>
            <a:spLocks noGrp="1" noRot="1" noChangeArrowheads="1"/>
          </p:cNvSpPr>
          <p:nvPr>
            <p:ph type="title"/>
          </p:nvPr>
        </p:nvSpPr>
        <p:spPr>
          <a:xfrm>
            <a:off x="0" y="404813"/>
            <a:ext cx="9144000" cy="792162"/>
          </a:xfrm>
        </p:spPr>
        <p:txBody>
          <a:bodyPr/>
          <a:lstStyle/>
          <a:p>
            <a:pPr eaLnBrk="1" hangingPunct="1">
              <a:buClr>
                <a:srgbClr val="000099"/>
              </a:buClr>
              <a:defRPr/>
            </a:pPr>
            <a:r>
              <a:rPr lang="fr-FR" sz="3200" smtClean="0">
                <a:solidFill>
                  <a:schemeClr val="tx1"/>
                </a:solidFill>
                <a:latin typeface="Arial" pitchFamily="34" charset="0"/>
                <a:cs typeface="Arial" pitchFamily="34" charset="0"/>
              </a:rPr>
              <a:t>Coordonnées de projection</a:t>
            </a:r>
            <a:endParaRPr lang="fr-FR" sz="3200" i="1" smtClean="0">
              <a:solidFill>
                <a:schemeClr val="tx1"/>
              </a:solidFill>
              <a:latin typeface="Arial" pitchFamily="34" charset="0"/>
              <a:cs typeface="Arial" pitchFamily="34" charset="0"/>
            </a:endParaRPr>
          </a:p>
        </p:txBody>
      </p:sp>
      <p:sp>
        <p:nvSpPr>
          <p:cNvPr id="492548" name="Rectangle 4"/>
          <p:cNvSpPr>
            <a:spLocks noGrp="1" noRot="1" noChangeArrowheads="1"/>
          </p:cNvSpPr>
          <p:nvPr>
            <p:ph type="body" idx="1"/>
          </p:nvPr>
        </p:nvSpPr>
        <p:spPr>
          <a:xfrm>
            <a:off x="468313" y="1412875"/>
            <a:ext cx="8496300" cy="1657350"/>
          </a:xfrm>
          <a:solidFill>
            <a:srgbClr val="C0C0C0">
              <a:alpha val="10001"/>
            </a:srgbClr>
          </a:solidFill>
        </p:spPr>
        <p:txBody>
          <a:bodyPr/>
          <a:lstStyle/>
          <a:p>
            <a:pPr marL="0" indent="0" eaLnBrk="1" hangingPunct="1">
              <a:lnSpc>
                <a:spcPct val="85000"/>
              </a:lnSpc>
              <a:spcAft>
                <a:spcPct val="40000"/>
              </a:spcAft>
              <a:buClr>
                <a:srgbClr val="FFCC66"/>
              </a:buClr>
              <a:buSzPct val="70000"/>
              <a:defRPr/>
            </a:pPr>
            <a:r>
              <a:rPr lang="fr-FR" sz="2000" smtClean="0">
                <a:latin typeface="Arial" pitchFamily="34" charset="0"/>
                <a:cs typeface="Arial" pitchFamily="34" charset="0"/>
              </a:rPr>
              <a:t> Le repère d’une projection est toujours cartésien (orthonormé). L’unité est toujours le </a:t>
            </a:r>
            <a:r>
              <a:rPr lang="fr-FR" sz="2000" smtClean="0">
                <a:solidFill>
                  <a:srgbClr val="FFCC66"/>
                </a:solidFill>
                <a:latin typeface="Arial" pitchFamily="34" charset="0"/>
                <a:cs typeface="Arial" pitchFamily="34" charset="0"/>
              </a:rPr>
              <a:t>mètre</a:t>
            </a:r>
            <a:r>
              <a:rPr lang="fr-FR" sz="2000" smtClean="0">
                <a:latin typeface="Arial" pitchFamily="34" charset="0"/>
                <a:cs typeface="Arial" pitchFamily="34" charset="0"/>
              </a:rPr>
              <a:t>.</a:t>
            </a:r>
          </a:p>
          <a:p>
            <a:pPr marL="0" indent="0" eaLnBrk="1" hangingPunct="1">
              <a:spcAft>
                <a:spcPct val="20000"/>
              </a:spcAft>
              <a:buFont typeface="Arial" charset="0"/>
              <a:buNone/>
              <a:defRPr/>
            </a:pPr>
            <a:r>
              <a:rPr lang="fr-FR" sz="1800" smtClean="0">
                <a:latin typeface="Arial" pitchFamily="34" charset="0"/>
                <a:cs typeface="Arial" pitchFamily="34" charset="0"/>
              </a:rPr>
              <a:t>L’histoire du mètre : la millionième partie de la longueur du quart de l’arc de méridien de l’ellipsoïde de Picard, après les expéditions de La Condamine et de Clairaut qui ont permis de déterminer la forme de la Terre au XVIIIème siècle.</a:t>
            </a:r>
            <a:endParaRPr lang="en-US" sz="2800" smtClean="0">
              <a:latin typeface="Arial" pitchFamily="34" charset="0"/>
              <a:cs typeface="Arial" pitchFamily="34" charset="0"/>
            </a:endParaRPr>
          </a:p>
        </p:txBody>
      </p:sp>
      <p:sp>
        <p:nvSpPr>
          <p:cNvPr id="492550" name="Text Box 6"/>
          <p:cNvSpPr txBox="1">
            <a:spLocks noChangeArrowheads="1"/>
          </p:cNvSpPr>
          <p:nvPr/>
        </p:nvSpPr>
        <p:spPr bwMode="auto">
          <a:xfrm>
            <a:off x="3203575" y="3159125"/>
            <a:ext cx="5759450" cy="3323987"/>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defRPr/>
            </a:pPr>
            <a:r>
              <a:rPr lang="fr-FR" sz="1200">
                <a:effectLst>
                  <a:outerShdw blurRad="38100" dist="38100" dir="2700000" algn="tl">
                    <a:srgbClr val="000000"/>
                  </a:outerShdw>
                </a:effectLst>
                <a:latin typeface="Arial" pitchFamily="34" charset="0"/>
                <a:cs typeface="Arial" pitchFamily="34" charset="0"/>
              </a:rPr>
              <a:t>On peut se demander par quel miracle la distance curviligne entre l’équateur et le pôle d’un ellipsoïde de révolution approchant la Terre mesure exactement dix millions de mètres (en approchant l’ellipsoïde par un cercle, on a </a:t>
            </a:r>
            <a:r>
              <a:rPr lang="fr-FR" sz="1200" i="1">
                <a:effectLst>
                  <a:outerShdw blurRad="38100" dist="38100" dir="2700000" algn="tl">
                    <a:srgbClr val="000000"/>
                  </a:outerShdw>
                </a:effectLst>
                <a:latin typeface="Arial" pitchFamily="34" charset="0"/>
                <a:cs typeface="Arial" pitchFamily="34" charset="0"/>
              </a:rPr>
              <a:t>d=q*R</a:t>
            </a:r>
            <a:r>
              <a:rPr lang="fr-FR" sz="1200">
                <a:effectLst>
                  <a:outerShdw blurRad="38100" dist="38100" dir="2700000" algn="tl">
                    <a:srgbClr val="000000"/>
                  </a:outerShdw>
                </a:effectLst>
                <a:latin typeface="Arial" pitchFamily="34" charset="0"/>
                <a:cs typeface="Arial" pitchFamily="34" charset="0"/>
              </a:rPr>
              <a:t>, ou</a:t>
            </a:r>
            <a:r>
              <a:rPr lang="fr-FR" sz="1200" i="1">
                <a:effectLst>
                  <a:outerShdw blurRad="38100" dist="38100" dir="2700000" algn="tl">
                    <a:srgbClr val="000000"/>
                  </a:outerShdw>
                </a:effectLst>
                <a:latin typeface="Arial" pitchFamily="34" charset="0"/>
                <a:cs typeface="Arial" pitchFamily="34" charset="0"/>
              </a:rPr>
              <a:t> R</a:t>
            </a:r>
            <a:r>
              <a:rPr lang="fr-FR" sz="1200">
                <a:effectLst>
                  <a:outerShdw blurRad="38100" dist="38100" dir="2700000" algn="tl">
                    <a:srgbClr val="000000"/>
                  </a:outerShdw>
                </a:effectLst>
                <a:latin typeface="Arial" pitchFamily="34" charset="0"/>
                <a:cs typeface="Arial" pitchFamily="34" charset="0"/>
              </a:rPr>
              <a:t> est le rayon du cercle, q=90°=</a:t>
            </a:r>
            <a:r>
              <a:rPr lang="el-GR" sz="1200">
                <a:effectLst>
                  <a:outerShdw blurRad="38100" dist="38100" dir="2700000" algn="tl">
                    <a:srgbClr val="000000"/>
                  </a:outerShdw>
                </a:effectLst>
                <a:latin typeface="Arial" pitchFamily="34" charset="0"/>
                <a:cs typeface="Arial" pitchFamily="34" charset="0"/>
              </a:rPr>
              <a:t>π</a:t>
            </a:r>
            <a:r>
              <a:rPr lang="fr-FR" sz="1200">
                <a:effectLst>
                  <a:outerShdw blurRad="38100" dist="38100" dir="2700000" algn="tl">
                    <a:srgbClr val="000000"/>
                  </a:outerShdw>
                </a:effectLst>
                <a:latin typeface="Arial" pitchFamily="34" charset="0"/>
                <a:cs typeface="Arial" pitchFamily="34" charset="0"/>
              </a:rPr>
              <a:t>/2 radian. 6400000*3.14159/2=10 000 000 !). </a:t>
            </a:r>
          </a:p>
          <a:p>
            <a:pPr eaLnBrk="0" hangingPunct="0">
              <a:spcBef>
                <a:spcPct val="50000"/>
              </a:spcBef>
              <a:defRPr/>
            </a:pPr>
            <a:r>
              <a:rPr lang="fr-FR" sz="1200">
                <a:effectLst>
                  <a:outerShdw blurRad="38100" dist="38100" dir="2700000" algn="tl">
                    <a:srgbClr val="000000"/>
                  </a:outerShdw>
                </a:effectLst>
                <a:latin typeface="Arial" pitchFamily="34" charset="0"/>
                <a:cs typeface="Arial" pitchFamily="34" charset="0"/>
              </a:rPr>
              <a:t>La réponse est toute simple : c’est ainsi qu’a été défini le mètre au XVIIIème siècle. Alors que les unités utilisées variaient entre la lieue, la toise, la verge, et un grand nombre de valeurs du pied, le développement de la cartographie et des mesures de l’arc ont incité les scientifiques de l’époque à définir une unité unique facile à utiliser pour les calculs de projections et de distances. </a:t>
            </a:r>
          </a:p>
          <a:p>
            <a:pPr eaLnBrk="0" hangingPunct="0">
              <a:spcBef>
                <a:spcPct val="50000"/>
              </a:spcBef>
              <a:defRPr/>
            </a:pPr>
            <a:r>
              <a:rPr lang="fr-FR" sz="1200">
                <a:effectLst>
                  <a:outerShdw blurRad="38100" dist="38100" dir="2700000" algn="tl">
                    <a:srgbClr val="000000"/>
                  </a:outerShdw>
                </a:effectLst>
                <a:latin typeface="Arial" pitchFamily="34" charset="0"/>
                <a:cs typeface="Arial" pitchFamily="34" charset="0"/>
              </a:rPr>
              <a:t>On a donc défini le mètre comme la 10 000 000-ième partie de l’arc allant de l’équateur au pôle sur l’ellipsoïde de Picard (loi du 19 Frimaire an VIII - 10 décembre 1799), tout en définissant le grade comme la 100-ième partie de l’angle au centre correspondant (90°). </a:t>
            </a:r>
          </a:p>
          <a:p>
            <a:pPr eaLnBrk="0" hangingPunct="0">
              <a:spcBef>
                <a:spcPct val="50000"/>
              </a:spcBef>
              <a:defRPr/>
            </a:pPr>
            <a:r>
              <a:rPr lang="fr-FR" sz="1200">
                <a:effectLst>
                  <a:outerShdw blurRad="38100" dist="38100" dir="2700000" algn="tl">
                    <a:srgbClr val="000000"/>
                  </a:outerShdw>
                </a:effectLst>
                <a:latin typeface="Arial" pitchFamily="34" charset="0"/>
                <a:cs typeface="Arial" pitchFamily="34" charset="0"/>
              </a:rPr>
              <a:t>L’UTM ayant un méridien comme ligne automécoïque (le méridien central), les coordonnées dans la projection vont également de 0 à 10 000 000, exprimées dans cette nouvelle unité, le mètre</a:t>
            </a:r>
            <a:r>
              <a:rPr lang="en-US" sz="1200">
                <a:effectLst>
                  <a:outerShdw blurRad="38100" dist="38100" dir="2700000" algn="tl">
                    <a:srgbClr val="000000"/>
                  </a:outerShdw>
                </a:effectLst>
                <a:latin typeface="Arial" pitchFamily="34" charset="0"/>
                <a:cs typeface="Arial" pitchFamily="34" charset="0"/>
              </a:rPr>
              <a:t>.</a:t>
            </a:r>
          </a:p>
        </p:txBody>
      </p:sp>
      <p:pic>
        <p:nvPicPr>
          <p:cNvPr id="51206" name="Picture 7" descr="GeodesieENSG_Page_07_Image_0001"/>
          <p:cNvPicPr>
            <a:picLocks noChangeAspect="1" noChangeArrowheads="1"/>
          </p:cNvPicPr>
          <p:nvPr/>
        </p:nvPicPr>
        <p:blipFill>
          <a:blip r:embed="rId3" cstate="print"/>
          <a:srcRect/>
          <a:stretch>
            <a:fillRect/>
          </a:stretch>
        </p:blipFill>
        <p:spPr bwMode="auto">
          <a:xfrm>
            <a:off x="468313" y="3213100"/>
            <a:ext cx="2416175" cy="350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0674" name="Rectangle 2"/>
          <p:cNvSpPr>
            <a:spLocks noGrp="1" noRot="1" noChangeArrowheads="1"/>
          </p:cNvSpPr>
          <p:nvPr>
            <p:ph type="title"/>
          </p:nvPr>
        </p:nvSpPr>
        <p:spPr>
          <a:xfrm>
            <a:off x="0" y="404813"/>
            <a:ext cx="9144000" cy="792162"/>
          </a:xfrm>
        </p:spPr>
        <p:txBody>
          <a:bodyPr/>
          <a:lstStyle/>
          <a:p>
            <a:pPr eaLnBrk="1" hangingPunct="1">
              <a:buClr>
                <a:srgbClr val="000099"/>
              </a:buClr>
              <a:defRPr/>
            </a:pPr>
            <a:r>
              <a:rPr lang="fr-FR" sz="3200" smtClean="0">
                <a:solidFill>
                  <a:schemeClr val="tx1"/>
                </a:solidFill>
                <a:latin typeface="Arial" pitchFamily="34" charset="0"/>
                <a:cs typeface="Arial" pitchFamily="34" charset="0"/>
              </a:rPr>
              <a:t>Coordonnées de projection</a:t>
            </a:r>
            <a:endParaRPr lang="fr-FR" sz="3200" i="1" smtClean="0">
              <a:solidFill>
                <a:schemeClr val="tx1"/>
              </a:solidFill>
              <a:latin typeface="Arial" pitchFamily="34" charset="0"/>
              <a:cs typeface="Arial" pitchFamily="34" charset="0"/>
            </a:endParaRPr>
          </a:p>
        </p:txBody>
      </p:sp>
      <p:sp>
        <p:nvSpPr>
          <p:cNvPr id="540676" name="Rectangle 4"/>
          <p:cNvSpPr>
            <a:spLocks noGrp="1" noRot="1" noChangeArrowheads="1"/>
          </p:cNvSpPr>
          <p:nvPr>
            <p:ph type="body" idx="1"/>
          </p:nvPr>
        </p:nvSpPr>
        <p:spPr>
          <a:xfrm>
            <a:off x="684213" y="1555750"/>
            <a:ext cx="8064500" cy="4033838"/>
          </a:xfrm>
          <a:solidFill>
            <a:srgbClr val="C0C0C0">
              <a:alpha val="10001"/>
            </a:srgbClr>
          </a:solidFill>
        </p:spPr>
        <p:txBody>
          <a:bodyPr/>
          <a:lstStyle/>
          <a:p>
            <a:pPr marL="0" indent="0" eaLnBrk="1" hangingPunct="1">
              <a:lnSpc>
                <a:spcPct val="85000"/>
              </a:lnSpc>
              <a:spcAft>
                <a:spcPct val="40000"/>
              </a:spcAft>
              <a:buClr>
                <a:srgbClr val="FFCC66"/>
              </a:buClr>
              <a:buSzPct val="70000"/>
              <a:defRPr/>
            </a:pPr>
            <a:r>
              <a:rPr lang="fr-FR" sz="2000" smtClean="0">
                <a:latin typeface="Arial" pitchFamily="34" charset="0"/>
                <a:cs typeface="Arial" pitchFamily="34" charset="0"/>
              </a:rPr>
              <a:t> Sur une carte, on peut trouver de nombreux systèmes de coordonnées :</a:t>
            </a:r>
          </a:p>
          <a:p>
            <a:pPr marL="819150" lvl="1" eaLnBrk="1" hangingPunct="1">
              <a:lnSpc>
                <a:spcPct val="85000"/>
              </a:lnSpc>
              <a:spcAft>
                <a:spcPct val="40000"/>
              </a:spcAft>
              <a:buClr>
                <a:srgbClr val="FFCC66"/>
              </a:buClr>
              <a:buSzPct val="70000"/>
              <a:defRPr/>
            </a:pPr>
            <a:r>
              <a:rPr lang="fr-FR" sz="1800" smtClean="0">
                <a:latin typeface="Arial" pitchFamily="34" charset="0"/>
                <a:cs typeface="Arial" pitchFamily="34" charset="0"/>
              </a:rPr>
              <a:t>Indication des longitudes-latitudes dans le </a:t>
            </a:r>
            <a:r>
              <a:rPr lang="fr-FR" sz="1800" i="1" smtClean="0">
                <a:latin typeface="Arial" pitchFamily="34" charset="0"/>
                <a:cs typeface="Arial" pitchFamily="34" charset="0"/>
              </a:rPr>
              <a:t>datum</a:t>
            </a:r>
            <a:r>
              <a:rPr lang="fr-FR" sz="1800" smtClean="0">
                <a:latin typeface="Arial" pitchFamily="34" charset="0"/>
                <a:cs typeface="Arial" pitchFamily="34" charset="0"/>
              </a:rPr>
              <a:t> de la carte (pas de repère cartésien)</a:t>
            </a:r>
          </a:p>
          <a:p>
            <a:pPr marL="819150" lvl="1" eaLnBrk="1" hangingPunct="1">
              <a:lnSpc>
                <a:spcPct val="85000"/>
              </a:lnSpc>
              <a:spcAft>
                <a:spcPct val="40000"/>
              </a:spcAft>
              <a:buClr>
                <a:srgbClr val="FFCC66"/>
              </a:buClr>
              <a:buSzPct val="70000"/>
              <a:defRPr/>
            </a:pPr>
            <a:r>
              <a:rPr lang="fr-FR" sz="1800" smtClean="0">
                <a:latin typeface="Arial" pitchFamily="34" charset="0"/>
                <a:cs typeface="Arial" pitchFamily="34" charset="0"/>
              </a:rPr>
              <a:t>Indication des </a:t>
            </a:r>
            <a:r>
              <a:rPr lang="fr-FR" sz="1800" i="1" smtClean="0">
                <a:latin typeface="Arial" pitchFamily="34" charset="0"/>
                <a:cs typeface="Arial" pitchFamily="34" charset="0"/>
              </a:rPr>
              <a:t>x,y</a:t>
            </a:r>
            <a:r>
              <a:rPr lang="fr-FR" sz="1800" smtClean="0">
                <a:latin typeface="Arial" pitchFamily="34" charset="0"/>
                <a:cs typeface="Arial" pitchFamily="34" charset="0"/>
              </a:rPr>
              <a:t> dans la projection utilisée (canevas de projection, représente le repère cartésien de la projection)</a:t>
            </a:r>
          </a:p>
          <a:p>
            <a:pPr marL="819150" lvl="1" eaLnBrk="1" hangingPunct="1">
              <a:lnSpc>
                <a:spcPct val="85000"/>
              </a:lnSpc>
              <a:spcAft>
                <a:spcPct val="40000"/>
              </a:spcAft>
              <a:buClr>
                <a:srgbClr val="FFCC66"/>
              </a:buClr>
              <a:buSzPct val="70000"/>
              <a:defRPr/>
            </a:pPr>
            <a:r>
              <a:rPr lang="fr-FR" sz="1800" smtClean="0">
                <a:latin typeface="Arial" pitchFamily="34" charset="0"/>
                <a:cs typeface="Arial" pitchFamily="34" charset="0"/>
              </a:rPr>
              <a:t>Indication des</a:t>
            </a:r>
            <a:r>
              <a:rPr lang="fr-FR" sz="1800" i="1" smtClean="0">
                <a:latin typeface="Arial" pitchFamily="34" charset="0"/>
                <a:cs typeface="Arial" pitchFamily="34" charset="0"/>
              </a:rPr>
              <a:t> x,y </a:t>
            </a:r>
            <a:r>
              <a:rPr lang="fr-FR" sz="1800" smtClean="0">
                <a:latin typeface="Arial" pitchFamily="34" charset="0"/>
                <a:cs typeface="Arial" pitchFamily="34" charset="0"/>
              </a:rPr>
              <a:t>dans une autre projection (canevas de projection, représente le repère cartésien d’une autre projection dans la projection de la carte) !</a:t>
            </a:r>
          </a:p>
          <a:p>
            <a:pPr marL="819150" lvl="1" eaLnBrk="1" hangingPunct="1">
              <a:lnSpc>
                <a:spcPct val="85000"/>
              </a:lnSpc>
              <a:spcAft>
                <a:spcPct val="40000"/>
              </a:spcAft>
              <a:buClr>
                <a:srgbClr val="FFCC66"/>
              </a:buClr>
              <a:buSzPct val="70000"/>
              <a:defRPr/>
            </a:pPr>
            <a:r>
              <a:rPr lang="fr-FR" sz="1800" smtClean="0">
                <a:latin typeface="Arial" pitchFamily="34" charset="0"/>
                <a:cs typeface="Arial" pitchFamily="34" charset="0"/>
              </a:rPr>
              <a:t>Indication des </a:t>
            </a:r>
            <a:r>
              <a:rPr lang="fr-FR" sz="1800" i="1" smtClean="0">
                <a:latin typeface="Arial" pitchFamily="34" charset="0"/>
                <a:cs typeface="Arial" pitchFamily="34" charset="0"/>
              </a:rPr>
              <a:t>x,y</a:t>
            </a:r>
            <a:r>
              <a:rPr lang="fr-FR" sz="1800" smtClean="0">
                <a:latin typeface="Arial" pitchFamily="34" charset="0"/>
                <a:cs typeface="Arial" pitchFamily="34" charset="0"/>
              </a:rPr>
              <a:t> dans la même projection mais dans un autre </a:t>
            </a:r>
            <a:r>
              <a:rPr lang="fr-FR" sz="1800" i="1" smtClean="0">
                <a:latin typeface="Arial" pitchFamily="34" charset="0"/>
                <a:cs typeface="Arial" pitchFamily="34" charset="0"/>
              </a:rPr>
              <a:t>datum</a:t>
            </a:r>
            <a:r>
              <a:rPr lang="fr-FR" sz="1800" smtClean="0">
                <a:latin typeface="Arial" pitchFamily="34" charset="0"/>
                <a:cs typeface="Arial" pitchFamily="34" charset="0"/>
              </a:rPr>
              <a:t> (en général WGS 84) !</a:t>
            </a:r>
          </a:p>
          <a:p>
            <a:pPr marL="819150" lvl="1" eaLnBrk="1" hangingPunct="1">
              <a:lnSpc>
                <a:spcPct val="85000"/>
              </a:lnSpc>
              <a:spcAft>
                <a:spcPct val="40000"/>
              </a:spcAft>
              <a:buClr>
                <a:srgbClr val="FFCC66"/>
              </a:buClr>
              <a:buSzPct val="70000"/>
              <a:defRPr/>
            </a:pPr>
            <a:r>
              <a:rPr lang="fr-FR" sz="1800" smtClean="0">
                <a:latin typeface="Arial" pitchFamily="34" charset="0"/>
                <a:cs typeface="Arial" pitchFamily="34" charset="0"/>
              </a:rPr>
              <a:t>Indication des longitudes-latitudes dans le </a:t>
            </a:r>
            <a:r>
              <a:rPr lang="fr-FR" sz="1800" i="1" smtClean="0">
                <a:latin typeface="Arial" pitchFamily="34" charset="0"/>
                <a:cs typeface="Arial" pitchFamily="34" charset="0"/>
              </a:rPr>
              <a:t>datum</a:t>
            </a:r>
            <a:r>
              <a:rPr lang="fr-FR" sz="1800" smtClean="0">
                <a:latin typeface="Arial" pitchFamily="34" charset="0"/>
                <a:cs typeface="Arial" pitchFamily="34" charset="0"/>
              </a:rPr>
              <a:t> WGS84 !</a:t>
            </a:r>
            <a:endParaRPr lang="en-US" sz="180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4482" name="Rectangle 2"/>
          <p:cNvSpPr>
            <a:spLocks noGrp="1" noChangeArrowheads="1"/>
          </p:cNvSpPr>
          <p:nvPr>
            <p:ph type="body" idx="1"/>
          </p:nvPr>
        </p:nvSpPr>
        <p:spPr>
          <a:xfrm>
            <a:off x="539750" y="1412875"/>
            <a:ext cx="8208963" cy="792163"/>
          </a:xfrm>
          <a:solidFill>
            <a:srgbClr val="C0C0C0">
              <a:alpha val="10001"/>
            </a:srgbClr>
          </a:solidFill>
        </p:spPr>
        <p:txBody>
          <a:bodyPr/>
          <a:lstStyle/>
          <a:p>
            <a:pPr eaLnBrk="1" hangingPunct="1">
              <a:buClr>
                <a:srgbClr val="FFCC66"/>
              </a:buClr>
              <a:buSzPct val="70000"/>
              <a:buFont typeface="Wingdings" pitchFamily="2" charset="2"/>
              <a:buChar char="§"/>
              <a:defRPr/>
            </a:pPr>
            <a:r>
              <a:rPr lang="fr-FR" sz="2000" smtClean="0">
                <a:latin typeface="Arial" pitchFamily="34" charset="0"/>
                <a:cs typeface="Arial" pitchFamily="34" charset="0"/>
              </a:rPr>
              <a:t>La forme de la Terre : presque un </a:t>
            </a:r>
            <a:r>
              <a:rPr lang="fr-FR" sz="2000" smtClean="0">
                <a:solidFill>
                  <a:srgbClr val="FFCC66"/>
                </a:solidFill>
                <a:latin typeface="Arial" pitchFamily="34" charset="0"/>
                <a:cs typeface="Arial" pitchFamily="34" charset="0"/>
              </a:rPr>
              <a:t>ellipsoïde de révolution</a:t>
            </a:r>
            <a:r>
              <a:rPr lang="fr-FR" sz="2000" smtClean="0">
                <a:latin typeface="Arial" pitchFamily="34" charset="0"/>
                <a:cs typeface="Arial" pitchFamily="34" charset="0"/>
              </a:rPr>
              <a:t>, d’environ</a:t>
            </a:r>
          </a:p>
          <a:p>
            <a:pPr eaLnBrk="1" hangingPunct="1">
              <a:buClr>
                <a:srgbClr val="FFCC66"/>
              </a:buClr>
              <a:buSzPct val="70000"/>
              <a:buFont typeface="Wingdings" pitchFamily="2" charset="2"/>
              <a:buNone/>
              <a:defRPr/>
            </a:pPr>
            <a:r>
              <a:rPr lang="fr-FR" sz="2000" smtClean="0">
                <a:latin typeface="Arial" pitchFamily="34" charset="0"/>
                <a:cs typeface="Arial" pitchFamily="34" charset="0"/>
              </a:rPr>
              <a:t>6378 km de rayon</a:t>
            </a:r>
          </a:p>
        </p:txBody>
      </p:sp>
      <p:grpSp>
        <p:nvGrpSpPr>
          <p:cNvPr id="1029" name="Group 3"/>
          <p:cNvGrpSpPr>
            <a:grpSpLocks/>
          </p:cNvGrpSpPr>
          <p:nvPr/>
        </p:nvGrpSpPr>
        <p:grpSpPr bwMode="auto">
          <a:xfrm>
            <a:off x="684213" y="2276475"/>
            <a:ext cx="5334000" cy="1524000"/>
            <a:chOff x="1200" y="1008"/>
            <a:chExt cx="3360" cy="960"/>
          </a:xfrm>
        </p:grpSpPr>
        <p:sp>
          <p:nvSpPr>
            <p:cNvPr id="1036" name="Rectangle 4"/>
            <p:cNvSpPr>
              <a:spLocks noChangeArrowheads="1"/>
            </p:cNvSpPr>
            <p:nvPr/>
          </p:nvSpPr>
          <p:spPr bwMode="auto">
            <a:xfrm>
              <a:off x="1200" y="1008"/>
              <a:ext cx="3360" cy="960"/>
            </a:xfrm>
            <a:prstGeom prst="rect">
              <a:avLst/>
            </a:prstGeom>
            <a:noFill/>
            <a:ln w="9525">
              <a:noFill/>
              <a:miter lim="800000"/>
              <a:headEnd/>
              <a:tailEnd/>
            </a:ln>
          </p:spPr>
          <p:txBody>
            <a:bodyPr wrap="none" anchor="ctr"/>
            <a:lstStyle/>
            <a:p>
              <a:endParaRPr lang="fr-FR">
                <a:latin typeface="Arial" pitchFamily="34" charset="0"/>
                <a:cs typeface="Arial" pitchFamily="34" charset="0"/>
              </a:endParaRPr>
            </a:p>
          </p:txBody>
        </p:sp>
        <p:grpSp>
          <p:nvGrpSpPr>
            <p:cNvPr id="1037" name="Group 5"/>
            <p:cNvGrpSpPr>
              <a:grpSpLocks/>
            </p:cNvGrpSpPr>
            <p:nvPr/>
          </p:nvGrpSpPr>
          <p:grpSpPr bwMode="auto">
            <a:xfrm>
              <a:off x="1296" y="1056"/>
              <a:ext cx="3258" cy="859"/>
              <a:chOff x="1296" y="1056"/>
              <a:chExt cx="3258" cy="859"/>
            </a:xfrm>
          </p:grpSpPr>
          <p:graphicFrame>
            <p:nvGraphicFramePr>
              <p:cNvPr id="1026" name="Object 6"/>
              <p:cNvGraphicFramePr>
                <a:graphicFrameLocks noChangeAspect="1"/>
              </p:cNvGraphicFramePr>
              <p:nvPr/>
            </p:nvGraphicFramePr>
            <p:xfrm>
              <a:off x="1296" y="1056"/>
              <a:ext cx="3258" cy="708"/>
            </p:xfrm>
            <a:graphic>
              <a:graphicData uri="http://schemas.openxmlformats.org/presentationml/2006/ole">
                <p:oleObj spid="_x0000_s1026" name="Bitmap Image" r:id="rId4" imgW="5172797" imgH="1123810" progId="Paint.Picture">
                  <p:embed/>
                </p:oleObj>
              </a:graphicData>
            </a:graphic>
          </p:graphicFrame>
          <p:sp>
            <p:nvSpPr>
              <p:cNvPr id="404487" name="Text Box 7"/>
              <p:cNvSpPr txBox="1">
                <a:spLocks noChangeArrowheads="1"/>
              </p:cNvSpPr>
              <p:nvPr/>
            </p:nvSpPr>
            <p:spPr bwMode="auto">
              <a:xfrm>
                <a:off x="3749" y="1728"/>
                <a:ext cx="427" cy="174"/>
              </a:xfrm>
              <a:prstGeom prst="rect">
                <a:avLst/>
              </a:prstGeom>
              <a:noFill/>
              <a:ln w="9525" algn="ctr">
                <a:noFill/>
                <a:miter lim="800000"/>
                <a:headEnd/>
                <a:tailEnd/>
              </a:ln>
              <a:effectLst/>
            </p:spPr>
            <p:txBody>
              <a:bodyPr wrap="none">
                <a:spAutoFit/>
              </a:bodyPr>
              <a:lstStyle/>
              <a:p>
                <a:pPr>
                  <a:defRPr/>
                </a:pPr>
                <a:r>
                  <a:rPr lang="fr-CA" sz="1200">
                    <a:effectLst>
                      <a:outerShdw blurRad="38100" dist="38100" dir="2700000" algn="tl">
                        <a:srgbClr val="000000"/>
                      </a:outerShdw>
                    </a:effectLst>
                    <a:latin typeface="Arial" pitchFamily="34" charset="0"/>
                    <a:cs typeface="Arial" pitchFamily="34" charset="0"/>
                  </a:rPr>
                  <a:t>Sphère</a:t>
                </a:r>
                <a:endParaRPr lang="en-CA" sz="1200">
                  <a:effectLst>
                    <a:outerShdw blurRad="38100" dist="38100" dir="2700000" algn="tl">
                      <a:srgbClr val="000000"/>
                    </a:outerShdw>
                  </a:effectLst>
                  <a:latin typeface="Arial" pitchFamily="34" charset="0"/>
                  <a:cs typeface="Arial" pitchFamily="34" charset="0"/>
                </a:endParaRPr>
              </a:p>
            </p:txBody>
          </p:sp>
          <p:sp>
            <p:nvSpPr>
              <p:cNvPr id="404488" name="Text Box 8"/>
              <p:cNvSpPr txBox="1">
                <a:spLocks noChangeArrowheads="1"/>
              </p:cNvSpPr>
              <p:nvPr/>
            </p:nvSpPr>
            <p:spPr bwMode="auto">
              <a:xfrm>
                <a:off x="3029" y="1728"/>
                <a:ext cx="534" cy="174"/>
              </a:xfrm>
              <a:prstGeom prst="rect">
                <a:avLst/>
              </a:prstGeom>
              <a:noFill/>
              <a:ln w="9525" algn="ctr">
                <a:noFill/>
                <a:miter lim="800000"/>
                <a:headEnd/>
                <a:tailEnd/>
              </a:ln>
              <a:effectLst/>
            </p:spPr>
            <p:txBody>
              <a:bodyPr wrap="none">
                <a:spAutoFit/>
              </a:bodyPr>
              <a:lstStyle/>
              <a:p>
                <a:pPr>
                  <a:defRPr/>
                </a:pPr>
                <a:r>
                  <a:rPr lang="fr-CA" sz="1200">
                    <a:effectLst>
                      <a:outerShdw blurRad="38100" dist="38100" dir="2700000" algn="tl">
                        <a:srgbClr val="000000"/>
                      </a:outerShdw>
                    </a:effectLst>
                    <a:latin typeface="Arial" pitchFamily="34" charset="0"/>
                    <a:cs typeface="Arial" pitchFamily="34" charset="0"/>
                  </a:rPr>
                  <a:t>Ellipso</a:t>
                </a:r>
                <a:r>
                  <a:rPr lang="fr-FR" sz="1200">
                    <a:effectLst>
                      <a:outerShdw blurRad="38100" dist="38100" dir="2700000" algn="tl">
                        <a:srgbClr val="000000"/>
                      </a:outerShdw>
                    </a:effectLst>
                    <a:latin typeface="Arial" pitchFamily="34" charset="0"/>
                    <a:cs typeface="Arial" pitchFamily="34" charset="0"/>
                  </a:rPr>
                  <a:t>ïde</a:t>
                </a:r>
                <a:endParaRPr lang="en-CA" sz="1200">
                  <a:effectLst>
                    <a:outerShdw blurRad="38100" dist="38100" dir="2700000" algn="tl">
                      <a:srgbClr val="000000"/>
                    </a:outerShdw>
                  </a:effectLst>
                  <a:latin typeface="Arial" pitchFamily="34" charset="0"/>
                  <a:cs typeface="Arial" pitchFamily="34" charset="0"/>
                </a:endParaRPr>
              </a:p>
            </p:txBody>
          </p:sp>
          <p:sp>
            <p:nvSpPr>
              <p:cNvPr id="404489" name="Text Box 9"/>
              <p:cNvSpPr txBox="1">
                <a:spLocks noChangeArrowheads="1"/>
              </p:cNvSpPr>
              <p:nvPr/>
            </p:nvSpPr>
            <p:spPr bwMode="auto">
              <a:xfrm>
                <a:off x="2248" y="1741"/>
                <a:ext cx="433" cy="174"/>
              </a:xfrm>
              <a:prstGeom prst="rect">
                <a:avLst/>
              </a:prstGeom>
              <a:noFill/>
              <a:ln w="9525">
                <a:noFill/>
                <a:miter lim="800000"/>
                <a:headEnd/>
                <a:tailEnd/>
              </a:ln>
              <a:effectLst/>
            </p:spPr>
            <p:txBody>
              <a:bodyPr wrap="none">
                <a:spAutoFit/>
              </a:bodyPr>
              <a:lstStyle/>
              <a:p>
                <a:pPr>
                  <a:defRPr/>
                </a:pPr>
                <a:r>
                  <a:rPr lang="fr-CA" sz="1200">
                    <a:effectLst>
                      <a:outerShdw blurRad="38100" dist="38100" dir="2700000" algn="tl">
                        <a:srgbClr val="000000"/>
                      </a:outerShdw>
                    </a:effectLst>
                    <a:latin typeface="Arial" pitchFamily="34" charset="0"/>
                    <a:cs typeface="Arial" pitchFamily="34" charset="0"/>
                  </a:rPr>
                  <a:t>Géoïde</a:t>
                </a:r>
                <a:endParaRPr lang="en-CA" sz="1200">
                  <a:effectLst>
                    <a:outerShdw blurRad="38100" dist="38100" dir="2700000" algn="tl">
                      <a:srgbClr val="000000"/>
                    </a:outerShdw>
                  </a:effectLst>
                  <a:latin typeface="Arial" pitchFamily="34" charset="0"/>
                  <a:cs typeface="Arial" pitchFamily="34" charset="0"/>
                </a:endParaRPr>
              </a:p>
            </p:txBody>
          </p:sp>
          <p:sp>
            <p:nvSpPr>
              <p:cNvPr id="404490" name="Text Box 10"/>
              <p:cNvSpPr txBox="1">
                <a:spLocks noChangeArrowheads="1"/>
              </p:cNvSpPr>
              <p:nvPr/>
            </p:nvSpPr>
            <p:spPr bwMode="auto">
              <a:xfrm>
                <a:off x="1307" y="1741"/>
                <a:ext cx="837" cy="174"/>
              </a:xfrm>
              <a:prstGeom prst="rect">
                <a:avLst/>
              </a:prstGeom>
              <a:noFill/>
              <a:ln w="9525">
                <a:noFill/>
                <a:miter lim="800000"/>
                <a:headEnd/>
                <a:tailEnd/>
              </a:ln>
              <a:effectLst/>
            </p:spPr>
            <p:txBody>
              <a:bodyPr wrap="none">
                <a:spAutoFit/>
              </a:bodyPr>
              <a:lstStyle/>
              <a:p>
                <a:pPr>
                  <a:defRPr/>
                </a:pPr>
                <a:r>
                  <a:rPr lang="fr-CA" sz="1200">
                    <a:effectLst>
                      <a:outerShdw blurRad="38100" dist="38100" dir="2700000" algn="tl">
                        <a:srgbClr val="000000"/>
                      </a:outerShdw>
                    </a:effectLst>
                    <a:latin typeface="Arial" pitchFamily="34" charset="0"/>
                    <a:cs typeface="Arial" pitchFamily="34" charset="0"/>
                  </a:rPr>
                  <a:t>Surface terrestre</a:t>
                </a:r>
                <a:endParaRPr lang="en-CA" sz="1200">
                  <a:effectLst>
                    <a:outerShdw blurRad="38100" dist="38100" dir="2700000" algn="tl">
                      <a:srgbClr val="000000"/>
                    </a:outerShdw>
                  </a:effectLst>
                  <a:latin typeface="Arial" pitchFamily="34" charset="0"/>
                  <a:cs typeface="Arial" pitchFamily="34" charset="0"/>
                </a:endParaRPr>
              </a:p>
            </p:txBody>
          </p:sp>
        </p:grpSp>
      </p:grpSp>
      <p:grpSp>
        <p:nvGrpSpPr>
          <p:cNvPr id="1030" name="Group 12"/>
          <p:cNvGrpSpPr>
            <a:grpSpLocks/>
          </p:cNvGrpSpPr>
          <p:nvPr/>
        </p:nvGrpSpPr>
        <p:grpSpPr bwMode="auto">
          <a:xfrm>
            <a:off x="2520950" y="5229225"/>
            <a:ext cx="3922713" cy="1439863"/>
            <a:chOff x="912" y="1200"/>
            <a:chExt cx="2880" cy="1195"/>
          </a:xfrm>
        </p:grpSpPr>
        <p:pic>
          <p:nvPicPr>
            <p:cNvPr id="1034" name="Picture 13" descr="coosys5_th"/>
            <p:cNvPicPr>
              <a:picLocks noChangeAspect="1" noChangeArrowheads="1"/>
            </p:cNvPicPr>
            <p:nvPr/>
          </p:nvPicPr>
          <p:blipFill>
            <a:blip r:embed="rId5" cstate="print"/>
            <a:srcRect/>
            <a:stretch>
              <a:fillRect/>
            </a:stretch>
          </p:blipFill>
          <p:spPr bwMode="auto">
            <a:xfrm>
              <a:off x="912" y="1200"/>
              <a:ext cx="1200" cy="1195"/>
            </a:xfrm>
            <a:prstGeom prst="rect">
              <a:avLst/>
            </a:prstGeom>
            <a:noFill/>
            <a:ln w="9525">
              <a:noFill/>
              <a:miter lim="800000"/>
              <a:headEnd/>
              <a:tailEnd/>
            </a:ln>
          </p:spPr>
        </p:pic>
        <p:pic>
          <p:nvPicPr>
            <p:cNvPr id="1035" name="Picture 14" descr="sphercoo9"/>
            <p:cNvPicPr>
              <a:picLocks noChangeAspect="1" noChangeArrowheads="1"/>
            </p:cNvPicPr>
            <p:nvPr/>
          </p:nvPicPr>
          <p:blipFill>
            <a:blip r:embed="rId6" cstate="print"/>
            <a:srcRect/>
            <a:stretch>
              <a:fillRect/>
            </a:stretch>
          </p:blipFill>
          <p:spPr bwMode="auto">
            <a:xfrm>
              <a:off x="2112" y="1200"/>
              <a:ext cx="1680" cy="1194"/>
            </a:xfrm>
            <a:prstGeom prst="rect">
              <a:avLst/>
            </a:prstGeom>
            <a:noFill/>
            <a:ln w="9525">
              <a:noFill/>
              <a:miter lim="800000"/>
              <a:headEnd/>
              <a:tailEnd/>
            </a:ln>
          </p:spPr>
        </p:pic>
      </p:grpSp>
      <p:pic>
        <p:nvPicPr>
          <p:cNvPr id="1031" name="Picture 15" descr="spheroid"/>
          <p:cNvPicPr>
            <a:picLocks noChangeAspect="1" noChangeArrowheads="1"/>
          </p:cNvPicPr>
          <p:nvPr/>
        </p:nvPicPr>
        <p:blipFill>
          <a:blip r:embed="rId7" cstate="print"/>
          <a:srcRect/>
          <a:stretch>
            <a:fillRect/>
          </a:stretch>
        </p:blipFill>
        <p:spPr bwMode="auto">
          <a:xfrm>
            <a:off x="6372225" y="2349500"/>
            <a:ext cx="2016125" cy="1125538"/>
          </a:xfrm>
          <a:prstGeom prst="rect">
            <a:avLst/>
          </a:prstGeom>
          <a:noFill/>
          <a:ln w="9525">
            <a:noFill/>
            <a:miter lim="800000"/>
            <a:headEnd/>
            <a:tailEnd/>
          </a:ln>
        </p:spPr>
      </p:pic>
      <p:sp>
        <p:nvSpPr>
          <p:cNvPr id="404497" name="Rectangle 17"/>
          <p:cNvSpPr>
            <a:spLocks noGrp="1" noRot="1" noChangeArrowheads="1"/>
          </p:cNvSpPr>
          <p:nvPr>
            <p:ph type="title"/>
          </p:nvPr>
        </p:nvSpPr>
        <p:spPr>
          <a:xfrm>
            <a:off x="0" y="476250"/>
            <a:ext cx="9144000" cy="647700"/>
          </a:xfrm>
        </p:spPr>
        <p:txBody>
          <a:bodyPr/>
          <a:lstStyle/>
          <a:p>
            <a:pPr eaLnBrk="1" hangingPunct="1">
              <a:defRPr/>
            </a:pPr>
            <a:r>
              <a:rPr lang="fr-FR" sz="3200" smtClean="0">
                <a:solidFill>
                  <a:schemeClr val="tx1"/>
                </a:solidFill>
                <a:latin typeface="Arial" pitchFamily="34" charset="0"/>
                <a:cs typeface="Arial" pitchFamily="34" charset="0"/>
              </a:rPr>
              <a:t>La forme de la Terre</a:t>
            </a:r>
          </a:p>
        </p:txBody>
      </p:sp>
      <p:sp>
        <p:nvSpPr>
          <p:cNvPr id="404498" name="Text Box 18"/>
          <p:cNvSpPr txBox="1">
            <a:spLocks noChangeArrowheads="1"/>
          </p:cNvSpPr>
          <p:nvPr/>
        </p:nvSpPr>
        <p:spPr bwMode="auto">
          <a:xfrm>
            <a:off x="468313" y="3933825"/>
            <a:ext cx="8280400" cy="1006475"/>
          </a:xfrm>
          <a:prstGeom prst="rect">
            <a:avLst/>
          </a:prstGeom>
          <a:solidFill>
            <a:srgbClr val="C0C0C0">
              <a:alpha val="10001"/>
            </a:srgbClr>
          </a:solidFill>
          <a:ln w="9525" algn="ctr">
            <a:noFill/>
            <a:miter lim="800000"/>
            <a:headEnd/>
            <a:tailEnd/>
          </a:ln>
          <a:effectLst/>
        </p:spPr>
        <p:txBody>
          <a:bodyPr>
            <a:spAutoFit/>
          </a:bodyPr>
          <a:lstStyle/>
          <a:p>
            <a:pPr>
              <a:spcBef>
                <a:spcPct val="20000"/>
              </a:spcBef>
              <a:buClr>
                <a:srgbClr val="FFCC66"/>
              </a:buClr>
              <a:buSzPct val="70000"/>
              <a:buFont typeface="Wingdings" pitchFamily="2" charset="2"/>
              <a:buChar char="§"/>
              <a:defRPr/>
            </a:pPr>
            <a:r>
              <a:rPr lang="fr-FR" sz="2000">
                <a:effectLst>
                  <a:outerShdw blurRad="38100" dist="38100" dir="2700000" algn="tl">
                    <a:srgbClr val="000000"/>
                  </a:outerShdw>
                </a:effectLst>
                <a:latin typeface="Arial" pitchFamily="34" charset="0"/>
                <a:cs typeface="Arial" pitchFamily="34" charset="0"/>
              </a:rPr>
              <a:t>    Un point quelconque est repéré par rapport à l’ellipsoïde en utilisant la verticale. Coordonnées sphériques : longitude, latitude, altitude. Degrés, minutes, secondes. Degrés décimaux. Grades.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6578" name="Rectangle 2"/>
          <p:cNvSpPr>
            <a:spLocks noGrp="1" noRot="1" noChangeArrowheads="1"/>
          </p:cNvSpPr>
          <p:nvPr>
            <p:ph type="title"/>
          </p:nvPr>
        </p:nvSpPr>
        <p:spPr>
          <a:xfrm>
            <a:off x="0" y="404813"/>
            <a:ext cx="9144000" cy="792162"/>
          </a:xfrm>
        </p:spPr>
        <p:txBody>
          <a:bodyPr/>
          <a:lstStyle/>
          <a:p>
            <a:pPr eaLnBrk="1" hangingPunct="1">
              <a:defRPr/>
            </a:pPr>
            <a:r>
              <a:rPr lang="fr-FR" sz="3200" smtClean="0">
                <a:solidFill>
                  <a:schemeClr val="tx1"/>
                </a:solidFill>
                <a:latin typeface="Arial" pitchFamily="34" charset="0"/>
                <a:cs typeface="Arial" pitchFamily="34" charset="0"/>
              </a:rPr>
              <a:t>Coordonnées</a:t>
            </a:r>
            <a:endParaRPr lang="fr-FR" sz="3200" i="1" smtClean="0">
              <a:solidFill>
                <a:schemeClr val="tx1"/>
              </a:solidFill>
              <a:latin typeface="Arial" pitchFamily="34" charset="0"/>
              <a:cs typeface="Arial" pitchFamily="34" charset="0"/>
            </a:endParaRPr>
          </a:p>
        </p:txBody>
      </p:sp>
      <p:sp>
        <p:nvSpPr>
          <p:cNvPr id="536580" name="Rectangle 4"/>
          <p:cNvSpPr>
            <a:spLocks noGrp="1" noRot="1" noChangeArrowheads="1"/>
          </p:cNvSpPr>
          <p:nvPr>
            <p:ph type="body" idx="1"/>
          </p:nvPr>
        </p:nvSpPr>
        <p:spPr>
          <a:xfrm>
            <a:off x="431800" y="1341438"/>
            <a:ext cx="7669213" cy="649287"/>
          </a:xfrm>
        </p:spPr>
        <p:txBody>
          <a:bodyPr/>
          <a:lstStyle/>
          <a:p>
            <a:pPr marL="0" indent="0" eaLnBrk="1" hangingPunct="1">
              <a:spcAft>
                <a:spcPct val="20000"/>
              </a:spcAft>
              <a:buFont typeface="Arial" charset="0"/>
              <a:buNone/>
              <a:defRPr/>
            </a:pPr>
            <a:r>
              <a:rPr lang="fr-FR" sz="1800" smtClean="0">
                <a:latin typeface="Arial" pitchFamily="34" charset="0"/>
                <a:cs typeface="Arial" pitchFamily="34" charset="0"/>
              </a:rPr>
              <a:t>Exemple : carte de l’IGN au 1:50000. La carte présente de nombreuses coordonnées (sur un seul système orthonormé !)</a:t>
            </a:r>
            <a:endParaRPr lang="en-US" sz="1800" smtClean="0">
              <a:latin typeface="Arial" pitchFamily="34" charset="0"/>
              <a:cs typeface="Arial" pitchFamily="34" charset="0"/>
            </a:endParaRPr>
          </a:p>
        </p:txBody>
      </p:sp>
      <p:pic>
        <p:nvPicPr>
          <p:cNvPr id="53253" name="Picture 5" descr="Capture"/>
          <p:cNvPicPr>
            <a:picLocks noChangeAspect="1" noChangeArrowheads="1"/>
          </p:cNvPicPr>
          <p:nvPr/>
        </p:nvPicPr>
        <p:blipFill>
          <a:blip r:embed="rId3" cstate="print"/>
          <a:srcRect/>
          <a:stretch>
            <a:fillRect/>
          </a:stretch>
        </p:blipFill>
        <p:spPr bwMode="auto">
          <a:xfrm>
            <a:off x="1474788" y="2133600"/>
            <a:ext cx="6337300" cy="452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Lecture carte IGN - Isère"/>
          <p:cNvPicPr>
            <a:picLocks noChangeAspect="1" noChangeArrowheads="1"/>
          </p:cNvPicPr>
          <p:nvPr/>
        </p:nvPicPr>
        <p:blipFill>
          <a:blip r:embed="rId3" cstate="print"/>
          <a:srcRect/>
          <a:stretch>
            <a:fillRect/>
          </a:stretch>
        </p:blipFill>
        <p:spPr bwMode="auto">
          <a:xfrm>
            <a:off x="34925" y="981075"/>
            <a:ext cx="9075738" cy="5638800"/>
          </a:xfrm>
          <a:prstGeom prst="rect">
            <a:avLst/>
          </a:prstGeom>
          <a:noFill/>
          <a:ln w="9525">
            <a:noFill/>
            <a:miter lim="800000"/>
            <a:headEnd/>
            <a:tailEnd/>
          </a:ln>
        </p:spPr>
      </p:pic>
      <p:sp>
        <p:nvSpPr>
          <p:cNvPr id="538627" name="Rectangle 3"/>
          <p:cNvSpPr>
            <a:spLocks noGrp="1" noRot="1" noChangeArrowheads="1"/>
          </p:cNvSpPr>
          <p:nvPr>
            <p:ph type="title"/>
          </p:nvPr>
        </p:nvSpPr>
        <p:spPr>
          <a:xfrm>
            <a:off x="0" y="188913"/>
            <a:ext cx="9144000" cy="792162"/>
          </a:xfrm>
        </p:spPr>
        <p:txBody>
          <a:bodyPr/>
          <a:lstStyle/>
          <a:p>
            <a:pPr eaLnBrk="1" hangingPunct="1">
              <a:defRPr/>
            </a:pPr>
            <a:r>
              <a:rPr lang="fr-FR" sz="3200" smtClean="0">
                <a:solidFill>
                  <a:schemeClr val="tx1"/>
                </a:solidFill>
                <a:latin typeface="Arial" charset="0"/>
              </a:rPr>
              <a:t>Coordonnées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22"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Coordonnées de projection</a:t>
            </a:r>
          </a:p>
        </p:txBody>
      </p:sp>
      <p:sp>
        <p:nvSpPr>
          <p:cNvPr id="542724" name="Rectangle 4"/>
          <p:cNvSpPr>
            <a:spLocks noGrp="1" noRot="1" noChangeArrowheads="1"/>
          </p:cNvSpPr>
          <p:nvPr>
            <p:ph type="body" idx="1"/>
          </p:nvPr>
        </p:nvSpPr>
        <p:spPr>
          <a:xfrm>
            <a:off x="468313" y="1339850"/>
            <a:ext cx="8208962" cy="5113338"/>
          </a:xfrm>
          <a:solidFill>
            <a:srgbClr val="C0C0C0">
              <a:alpha val="10001"/>
            </a:srgbClr>
          </a:solidFill>
        </p:spPr>
        <p:txBody>
          <a:bodyPr/>
          <a:lstStyle/>
          <a:p>
            <a:pPr marL="0" indent="0" eaLnBrk="1" hangingPunct="1">
              <a:lnSpc>
                <a:spcPct val="85000"/>
              </a:lnSpc>
              <a:spcAft>
                <a:spcPct val="50000"/>
              </a:spcAft>
              <a:buClr>
                <a:srgbClr val="FFCC66"/>
              </a:buClr>
              <a:buSzPct val="70000"/>
              <a:defRPr/>
            </a:pPr>
            <a:r>
              <a:rPr lang="fr-FR" sz="2000" smtClean="0">
                <a:latin typeface="Arial" pitchFamily="34" charset="0"/>
                <a:cs typeface="Arial" pitchFamily="34" charset="0"/>
              </a:rPr>
              <a:t> Une carte représente les valeurs de projection divisées par l’</a:t>
            </a:r>
            <a:r>
              <a:rPr lang="fr-FR" sz="2000" smtClean="0">
                <a:solidFill>
                  <a:srgbClr val="FFCC66"/>
                </a:solidFill>
                <a:latin typeface="Arial" pitchFamily="34" charset="0"/>
                <a:cs typeface="Arial" pitchFamily="34" charset="0"/>
              </a:rPr>
              <a:t>échelle</a:t>
            </a:r>
          </a:p>
          <a:p>
            <a:pPr marL="0" indent="0" eaLnBrk="1" hangingPunct="1">
              <a:lnSpc>
                <a:spcPct val="85000"/>
              </a:lnSpc>
              <a:spcAft>
                <a:spcPct val="50000"/>
              </a:spcAft>
              <a:buClr>
                <a:srgbClr val="FFCC66"/>
              </a:buClr>
              <a:buSzPct val="70000"/>
              <a:buFont typeface="Arial" charset="0"/>
              <a:buNone/>
              <a:defRPr/>
            </a:pPr>
            <a:endParaRPr lang="fr-FR" sz="900" smtClean="0">
              <a:latin typeface="Arial" pitchFamily="34" charset="0"/>
              <a:cs typeface="Arial" pitchFamily="34" charset="0"/>
            </a:endParaRPr>
          </a:p>
          <a:p>
            <a:pPr marL="0" indent="0" eaLnBrk="1" hangingPunct="1">
              <a:lnSpc>
                <a:spcPct val="85000"/>
              </a:lnSpc>
              <a:spcAft>
                <a:spcPct val="50000"/>
              </a:spcAft>
              <a:buClr>
                <a:srgbClr val="000099"/>
              </a:buClr>
              <a:buFont typeface="Arial" charset="0"/>
              <a:buNone/>
              <a:defRPr/>
            </a:pPr>
            <a:r>
              <a:rPr lang="fr-FR" sz="1800" smtClean="0">
                <a:latin typeface="Arial" pitchFamily="34" charset="0"/>
                <a:cs typeface="Arial" pitchFamily="34" charset="0"/>
              </a:rPr>
              <a:t>L’</a:t>
            </a:r>
            <a:r>
              <a:rPr lang="fr-FR" sz="1800" smtClean="0">
                <a:solidFill>
                  <a:srgbClr val="FFCC66"/>
                </a:solidFill>
                <a:latin typeface="Arial" pitchFamily="34" charset="0"/>
                <a:cs typeface="Arial" pitchFamily="34" charset="0"/>
              </a:rPr>
              <a:t>échelle </a:t>
            </a:r>
            <a:r>
              <a:rPr lang="fr-FR" sz="1800" smtClean="0">
                <a:latin typeface="Arial" pitchFamily="34" charset="0"/>
                <a:cs typeface="Arial" pitchFamily="34" charset="0"/>
              </a:rPr>
              <a:t>représente un rapport de réduction appliqué aux coordonnées de projection. L’opération de mise à l’échelle permet de représenter une surface projetée sur une feuille de papier de dimension manipulable : une carte.</a:t>
            </a:r>
          </a:p>
          <a:p>
            <a:pPr marL="0" indent="0" eaLnBrk="1" hangingPunct="1">
              <a:lnSpc>
                <a:spcPct val="85000"/>
              </a:lnSpc>
              <a:spcAft>
                <a:spcPct val="50000"/>
              </a:spcAft>
              <a:buClr>
                <a:srgbClr val="000099"/>
              </a:buClr>
              <a:buFont typeface="Arial" charset="0"/>
              <a:buNone/>
              <a:defRPr/>
            </a:pPr>
            <a:r>
              <a:rPr lang="fr-FR" sz="1800" smtClean="0">
                <a:latin typeface="Arial" pitchFamily="34" charset="0"/>
                <a:cs typeface="Arial" pitchFamily="34" charset="0"/>
              </a:rPr>
              <a:t>L’</a:t>
            </a:r>
            <a:r>
              <a:rPr lang="fr-FR" sz="1800" smtClean="0">
                <a:solidFill>
                  <a:srgbClr val="FFCC66"/>
                </a:solidFill>
                <a:latin typeface="Arial" pitchFamily="34" charset="0"/>
                <a:cs typeface="Arial" pitchFamily="34" charset="0"/>
              </a:rPr>
              <a:t>échelle</a:t>
            </a:r>
            <a:r>
              <a:rPr lang="fr-FR" sz="1800" smtClean="0">
                <a:latin typeface="Arial" pitchFamily="34" charset="0"/>
                <a:cs typeface="Arial" pitchFamily="34" charset="0"/>
              </a:rPr>
              <a:t> peut être indiquée :</a:t>
            </a:r>
          </a:p>
          <a:p>
            <a:pPr marL="0" indent="0" eaLnBrk="1" hangingPunct="1">
              <a:lnSpc>
                <a:spcPct val="85000"/>
              </a:lnSpc>
              <a:spcAft>
                <a:spcPct val="50000"/>
              </a:spcAft>
              <a:buClr>
                <a:srgbClr val="FFCC66"/>
              </a:buClr>
              <a:buSzPct val="70000"/>
              <a:buFont typeface="Wingdings" pitchFamily="2" charset="2"/>
              <a:buChar char="§"/>
              <a:defRPr/>
            </a:pPr>
            <a:r>
              <a:rPr lang="fr-FR" sz="1800" smtClean="0">
                <a:latin typeface="Arial" pitchFamily="34" charset="0"/>
                <a:cs typeface="Arial" pitchFamily="34" charset="0"/>
              </a:rPr>
              <a:t> Par sa valeur, c’est-à-dire le rapport : 1:100000 ou 1/100000 (une petite échelle correspond à un rapport petit, permettant donc de représenter une large surface du globe...)</a:t>
            </a:r>
          </a:p>
          <a:p>
            <a:pPr marL="0" indent="0" eaLnBrk="1" hangingPunct="1">
              <a:lnSpc>
                <a:spcPct val="85000"/>
              </a:lnSpc>
              <a:spcAft>
                <a:spcPct val="50000"/>
              </a:spcAft>
              <a:buClr>
                <a:srgbClr val="FFCC66"/>
              </a:buClr>
              <a:buSzPct val="70000"/>
              <a:buFont typeface="Wingdings" pitchFamily="2" charset="2"/>
              <a:buChar char="§"/>
              <a:defRPr/>
            </a:pPr>
            <a:r>
              <a:rPr lang="fr-FR" sz="1800" smtClean="0">
                <a:latin typeface="Arial" pitchFamily="34" charset="0"/>
                <a:cs typeface="Arial" pitchFamily="34" charset="0"/>
              </a:rPr>
              <a:t> Par un dessin qui représente pour une longueur dessinée la distance réelle correspondante dans le plan de projection (échelle graphique)</a:t>
            </a:r>
          </a:p>
          <a:p>
            <a:pPr marL="0" indent="0" eaLnBrk="1" hangingPunct="1">
              <a:lnSpc>
                <a:spcPct val="85000"/>
              </a:lnSpc>
              <a:spcAft>
                <a:spcPct val="50000"/>
              </a:spcAft>
              <a:buClr>
                <a:srgbClr val="FFCC66"/>
              </a:buClr>
              <a:buSzPct val="70000"/>
              <a:buFont typeface="Wingdings" pitchFamily="2" charset="2"/>
              <a:buChar char="§"/>
              <a:defRPr/>
            </a:pPr>
            <a:endParaRPr lang="fr-FR" sz="1800" smtClean="0">
              <a:latin typeface="Arial" pitchFamily="34" charset="0"/>
              <a:cs typeface="Arial" pitchFamily="34" charset="0"/>
            </a:endParaRPr>
          </a:p>
          <a:p>
            <a:pPr marL="0" indent="0" eaLnBrk="1" hangingPunct="1">
              <a:lnSpc>
                <a:spcPct val="85000"/>
              </a:lnSpc>
              <a:spcAft>
                <a:spcPct val="50000"/>
              </a:spcAft>
              <a:buClr>
                <a:srgbClr val="FFCC66"/>
              </a:buClr>
              <a:buSzPct val="70000"/>
              <a:buFont typeface="Wingdings" pitchFamily="2" charset="2"/>
              <a:buChar char="§"/>
              <a:defRPr/>
            </a:pPr>
            <a:endParaRPr lang="fr-FR" sz="1800" smtClean="0">
              <a:latin typeface="Arial" pitchFamily="34" charset="0"/>
              <a:cs typeface="Arial" pitchFamily="34" charset="0"/>
            </a:endParaRPr>
          </a:p>
          <a:p>
            <a:pPr marL="0" indent="0" eaLnBrk="1" hangingPunct="1">
              <a:lnSpc>
                <a:spcPct val="85000"/>
              </a:lnSpc>
              <a:spcAft>
                <a:spcPct val="50000"/>
              </a:spcAft>
              <a:buClr>
                <a:srgbClr val="FFCC66"/>
              </a:buClr>
              <a:buSzPct val="70000"/>
              <a:buFont typeface="Wingdings" pitchFamily="2" charset="2"/>
              <a:buChar char="§"/>
              <a:defRPr/>
            </a:pPr>
            <a:r>
              <a:rPr lang="fr-FR" sz="1800" smtClean="0">
                <a:latin typeface="Arial" pitchFamily="34" charset="0"/>
                <a:cs typeface="Arial" pitchFamily="34" charset="0"/>
              </a:rPr>
              <a:t> Par l’indication de la longueur dans le plan de projection pour une longueur sur la carte : 1 cm = 500 m (échelle = rapport = 1/50000)</a:t>
            </a:r>
          </a:p>
        </p:txBody>
      </p:sp>
      <p:pic>
        <p:nvPicPr>
          <p:cNvPr id="55301" name="Picture 5" descr="bar_scale"/>
          <p:cNvPicPr>
            <a:picLocks noChangeAspect="1" noChangeArrowheads="1"/>
          </p:cNvPicPr>
          <p:nvPr/>
        </p:nvPicPr>
        <p:blipFill>
          <a:blip r:embed="rId3" cstate="print"/>
          <a:srcRect/>
          <a:stretch>
            <a:fillRect/>
          </a:stretch>
        </p:blipFill>
        <p:spPr bwMode="auto">
          <a:xfrm>
            <a:off x="3708400" y="5013325"/>
            <a:ext cx="1800225" cy="576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4770"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Coordonnées de projection </a:t>
            </a:r>
          </a:p>
        </p:txBody>
      </p:sp>
      <p:pic>
        <p:nvPicPr>
          <p:cNvPr id="56324" name="Picture 4"/>
          <p:cNvPicPr>
            <a:picLocks noChangeAspect="1" noChangeArrowheads="1"/>
          </p:cNvPicPr>
          <p:nvPr/>
        </p:nvPicPr>
        <p:blipFill>
          <a:blip r:embed="rId3" cstate="print"/>
          <a:srcRect/>
          <a:stretch>
            <a:fillRect/>
          </a:stretch>
        </p:blipFill>
        <p:spPr bwMode="auto">
          <a:xfrm>
            <a:off x="4427538" y="1844675"/>
            <a:ext cx="4464050" cy="3851275"/>
          </a:xfrm>
          <a:prstGeom prst="rect">
            <a:avLst/>
          </a:prstGeom>
          <a:noFill/>
          <a:ln w="9525">
            <a:noFill/>
            <a:miter lim="800000"/>
            <a:headEnd/>
            <a:tailEnd/>
          </a:ln>
        </p:spPr>
      </p:pic>
      <p:sp>
        <p:nvSpPr>
          <p:cNvPr id="544773" name="Rectangle 5"/>
          <p:cNvSpPr>
            <a:spLocks noGrp="1" noRot="1" noChangeArrowheads="1"/>
          </p:cNvSpPr>
          <p:nvPr>
            <p:ph type="body" idx="1"/>
          </p:nvPr>
        </p:nvSpPr>
        <p:spPr>
          <a:xfrm>
            <a:off x="323850" y="2493963"/>
            <a:ext cx="3816350" cy="2447925"/>
          </a:xfrm>
          <a:solidFill>
            <a:srgbClr val="C0C0C0">
              <a:alpha val="10001"/>
            </a:srgbClr>
          </a:solidFill>
        </p:spPr>
        <p:txBody>
          <a:bodyPr/>
          <a:lstStyle/>
          <a:p>
            <a:pPr marL="0" indent="0" eaLnBrk="1" hangingPunct="1">
              <a:lnSpc>
                <a:spcPct val="90000"/>
              </a:lnSpc>
              <a:spcAft>
                <a:spcPct val="35000"/>
              </a:spcAft>
              <a:buClr>
                <a:srgbClr val="FFCC66"/>
              </a:buClr>
              <a:buSzPct val="70000"/>
              <a:defRPr/>
            </a:pPr>
            <a:r>
              <a:rPr lang="fr-FR" sz="2000" smtClean="0">
                <a:latin typeface="Arial" pitchFamily="34" charset="0"/>
                <a:cs typeface="Arial" pitchFamily="34" charset="0"/>
              </a:rPr>
              <a:t>   </a:t>
            </a:r>
            <a:r>
              <a:rPr lang="fr-FR" sz="2000" smtClean="0">
                <a:solidFill>
                  <a:srgbClr val="FFCC66"/>
                </a:solidFill>
                <a:latin typeface="Arial" pitchFamily="34" charset="0"/>
                <a:cs typeface="Arial" pitchFamily="34" charset="0"/>
              </a:rPr>
              <a:t>Petite échelle :</a:t>
            </a:r>
            <a:r>
              <a:rPr lang="fr-FR" sz="2000" smtClean="0">
                <a:latin typeface="Arial" pitchFamily="34" charset="0"/>
                <a:cs typeface="Arial" pitchFamily="34" charset="0"/>
              </a:rPr>
              <a:t> grand espace géographique, faible précision</a:t>
            </a:r>
          </a:p>
          <a:p>
            <a:pPr marL="0" indent="0" eaLnBrk="1" hangingPunct="1">
              <a:lnSpc>
                <a:spcPct val="90000"/>
              </a:lnSpc>
              <a:spcAft>
                <a:spcPct val="35000"/>
              </a:spcAft>
              <a:buClr>
                <a:srgbClr val="FFCC66"/>
              </a:buClr>
              <a:buSzPct val="70000"/>
              <a:buFont typeface="Arial" charset="0"/>
              <a:buNone/>
              <a:defRPr/>
            </a:pPr>
            <a:endParaRPr lang="fr-FR" sz="2000" smtClean="0">
              <a:latin typeface="Arial" pitchFamily="34" charset="0"/>
              <a:cs typeface="Arial" pitchFamily="34" charset="0"/>
            </a:endParaRPr>
          </a:p>
          <a:p>
            <a:pPr marL="0" indent="0" eaLnBrk="1" hangingPunct="1">
              <a:lnSpc>
                <a:spcPct val="90000"/>
              </a:lnSpc>
              <a:spcAft>
                <a:spcPct val="35000"/>
              </a:spcAft>
              <a:buClr>
                <a:srgbClr val="FFCC66"/>
              </a:buClr>
              <a:buSzPct val="70000"/>
              <a:defRPr/>
            </a:pPr>
            <a:r>
              <a:rPr lang="fr-FR" sz="2000" smtClean="0">
                <a:latin typeface="Arial" pitchFamily="34" charset="0"/>
                <a:cs typeface="Arial" pitchFamily="34" charset="0"/>
              </a:rPr>
              <a:t>   </a:t>
            </a:r>
            <a:r>
              <a:rPr lang="fr-FR" sz="2000" smtClean="0">
                <a:solidFill>
                  <a:srgbClr val="FFCC66"/>
                </a:solidFill>
                <a:latin typeface="Arial" pitchFamily="34" charset="0"/>
                <a:cs typeface="Arial" pitchFamily="34" charset="0"/>
              </a:rPr>
              <a:t>Grande échelle :</a:t>
            </a:r>
            <a:r>
              <a:rPr lang="fr-FR" sz="2000" smtClean="0">
                <a:latin typeface="Arial" pitchFamily="34" charset="0"/>
                <a:cs typeface="Arial" pitchFamily="34" charset="0"/>
              </a:rPr>
              <a:t> petit espace géographique, grande précision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482"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Coordonnées</a:t>
            </a:r>
            <a:endParaRPr lang="fr-FR" sz="3200" i="1" smtClean="0">
              <a:solidFill>
                <a:schemeClr val="tx1"/>
              </a:solidFill>
              <a:latin typeface="Arial" pitchFamily="34" charset="0"/>
              <a:cs typeface="Arial" pitchFamily="34" charset="0"/>
            </a:endParaRPr>
          </a:p>
        </p:txBody>
      </p:sp>
      <p:sp>
        <p:nvSpPr>
          <p:cNvPr id="532484" name="Rectangle 4"/>
          <p:cNvSpPr>
            <a:spLocks noGrp="1" noRot="1" noChangeArrowheads="1"/>
          </p:cNvSpPr>
          <p:nvPr>
            <p:ph type="body" idx="1"/>
          </p:nvPr>
        </p:nvSpPr>
        <p:spPr>
          <a:xfrm>
            <a:off x="684213" y="2492375"/>
            <a:ext cx="7773987" cy="3313113"/>
          </a:xfrm>
          <a:solidFill>
            <a:srgbClr val="C0C0C0">
              <a:alpha val="10001"/>
            </a:srgbClr>
          </a:solidFill>
        </p:spPr>
        <p:txBody>
          <a:bodyPr/>
          <a:lstStyle/>
          <a:p>
            <a:pPr marL="0" indent="0" eaLnBrk="1" hangingPunct="1">
              <a:lnSpc>
                <a:spcPct val="90000"/>
              </a:lnSpc>
              <a:spcAft>
                <a:spcPct val="80000"/>
              </a:spcAft>
              <a:buClr>
                <a:srgbClr val="FFCC66"/>
              </a:buClr>
              <a:buSzPct val="70000"/>
              <a:defRPr/>
            </a:pPr>
            <a:r>
              <a:rPr lang="fr-FR" sz="2000" smtClean="0">
                <a:latin typeface="Arial" pitchFamily="34" charset="0"/>
                <a:cs typeface="Arial" pitchFamily="34" charset="0"/>
              </a:rPr>
              <a:t> Projections et </a:t>
            </a:r>
            <a:r>
              <a:rPr lang="fr-FR" sz="2000" i="1" smtClean="0">
                <a:latin typeface="Arial" pitchFamily="34" charset="0"/>
                <a:cs typeface="Arial" pitchFamily="34" charset="0"/>
              </a:rPr>
              <a:t>datums</a:t>
            </a:r>
            <a:r>
              <a:rPr lang="fr-FR" sz="2000" smtClean="0">
                <a:latin typeface="Arial" pitchFamily="34" charset="0"/>
                <a:cs typeface="Arial" pitchFamily="34" charset="0"/>
              </a:rPr>
              <a:t> sont liés : le </a:t>
            </a:r>
            <a:r>
              <a:rPr lang="fr-FR" sz="2000" i="1" smtClean="0">
                <a:latin typeface="Arial" pitchFamily="34" charset="0"/>
                <a:cs typeface="Arial" pitchFamily="34" charset="0"/>
              </a:rPr>
              <a:t>datum</a:t>
            </a:r>
            <a:r>
              <a:rPr lang="fr-FR" sz="2000" smtClean="0">
                <a:latin typeface="Arial" pitchFamily="34" charset="0"/>
                <a:cs typeface="Arial" pitchFamily="34" charset="0"/>
              </a:rPr>
              <a:t> indique l’ellipsoïde à utiliser pour la projection  (il est interdit de projeter des objets en utilisant un ellipsoïde différent de celui du </a:t>
            </a:r>
            <a:r>
              <a:rPr lang="fr-FR" sz="2000" i="1" smtClean="0">
                <a:latin typeface="Arial" pitchFamily="34" charset="0"/>
                <a:cs typeface="Arial" pitchFamily="34" charset="0"/>
              </a:rPr>
              <a:t>datum</a:t>
            </a:r>
            <a:r>
              <a:rPr lang="fr-FR" sz="2000" smtClean="0">
                <a:latin typeface="Arial" pitchFamily="34" charset="0"/>
                <a:cs typeface="Arial" pitchFamily="34" charset="0"/>
              </a:rPr>
              <a:t>).</a:t>
            </a:r>
          </a:p>
          <a:p>
            <a:pPr marL="0" indent="0" eaLnBrk="1" hangingPunct="1">
              <a:lnSpc>
                <a:spcPct val="90000"/>
              </a:lnSpc>
              <a:spcAft>
                <a:spcPct val="80000"/>
              </a:spcAft>
              <a:buClr>
                <a:srgbClr val="FFCC66"/>
              </a:buClr>
              <a:buSzPct val="70000"/>
              <a:defRPr/>
            </a:pPr>
            <a:r>
              <a:rPr lang="fr-FR" sz="2000" smtClean="0">
                <a:latin typeface="Arial" pitchFamily="34" charset="0"/>
                <a:cs typeface="Arial" pitchFamily="34" charset="0"/>
              </a:rPr>
              <a:t> Des cartes de même projection mais de </a:t>
            </a:r>
            <a:r>
              <a:rPr lang="fr-FR" sz="2000" i="1" smtClean="0">
                <a:latin typeface="Arial" pitchFamily="34" charset="0"/>
                <a:cs typeface="Arial" pitchFamily="34" charset="0"/>
              </a:rPr>
              <a:t>datums</a:t>
            </a:r>
            <a:r>
              <a:rPr lang="fr-FR" sz="2000" smtClean="0">
                <a:latin typeface="Arial" pitchFamily="34" charset="0"/>
                <a:cs typeface="Arial" pitchFamily="34" charset="0"/>
              </a:rPr>
              <a:t> différents ne coïncident pas (déplacement de quelques dizaines à quelques centaines de mètres)</a:t>
            </a:r>
          </a:p>
          <a:p>
            <a:pPr marL="0" indent="0" eaLnBrk="1" hangingPunct="1">
              <a:lnSpc>
                <a:spcPct val="90000"/>
              </a:lnSpc>
              <a:spcAft>
                <a:spcPct val="80000"/>
              </a:spcAft>
              <a:buClr>
                <a:srgbClr val="FFCC66"/>
              </a:buClr>
              <a:buSzPct val="70000"/>
              <a:defRPr/>
            </a:pPr>
            <a:r>
              <a:rPr lang="fr-FR" sz="2000" smtClean="0">
                <a:latin typeface="Arial" pitchFamily="34" charset="0"/>
                <a:cs typeface="Arial" pitchFamily="34" charset="0"/>
              </a:rPr>
              <a:t> Des cartes de même </a:t>
            </a:r>
            <a:r>
              <a:rPr lang="fr-FR" sz="2000" i="1" smtClean="0">
                <a:latin typeface="Arial" pitchFamily="34" charset="0"/>
                <a:cs typeface="Arial" pitchFamily="34" charset="0"/>
              </a:rPr>
              <a:t>datum</a:t>
            </a:r>
            <a:r>
              <a:rPr lang="fr-FR" sz="2000" smtClean="0">
                <a:latin typeface="Arial" pitchFamily="34" charset="0"/>
                <a:cs typeface="Arial" pitchFamily="34" charset="0"/>
              </a:rPr>
              <a:t> mais de projections différentes ne coïncident pas (déplacement de centaines à dizaines de milliers de mètres)</a:t>
            </a:r>
            <a:endParaRPr lang="en-US" sz="2000" smtClean="0">
              <a:latin typeface="Arial" pitchFamily="34" charset="0"/>
              <a:cs typeface="Arial" pitchFamily="34" charset="0"/>
            </a:endParaRPr>
          </a:p>
        </p:txBody>
      </p:sp>
      <p:sp>
        <p:nvSpPr>
          <p:cNvPr id="532485" name="Text Box 5"/>
          <p:cNvSpPr txBox="1">
            <a:spLocks noChangeArrowheads="1"/>
          </p:cNvSpPr>
          <p:nvPr/>
        </p:nvSpPr>
        <p:spPr bwMode="auto">
          <a:xfrm>
            <a:off x="612775" y="1736725"/>
            <a:ext cx="3959225" cy="396875"/>
          </a:xfrm>
          <a:prstGeom prst="rect">
            <a:avLst/>
          </a:prstGeom>
          <a:noFill/>
          <a:ln w="9525" algn="ctr">
            <a:noFill/>
            <a:miter lim="800000"/>
            <a:headEnd/>
            <a:tailEnd/>
          </a:ln>
          <a:effectLst/>
        </p:spPr>
        <p:txBody>
          <a:bodyPr>
            <a:spAutoFit/>
          </a:bodyPr>
          <a:lstStyle/>
          <a:p>
            <a:pPr>
              <a:spcBef>
                <a:spcPct val="50000"/>
              </a:spcBef>
              <a:defRPr/>
            </a:pPr>
            <a:r>
              <a:rPr lang="fr-FR" sz="2000">
                <a:solidFill>
                  <a:srgbClr val="FFCC66"/>
                </a:solidFill>
                <a:effectLst>
                  <a:outerShdw blurRad="38100" dist="38100" dir="2700000" algn="tl">
                    <a:srgbClr val="000000"/>
                  </a:outerShdw>
                </a:effectLst>
                <a:latin typeface="Arial" pitchFamily="34" charset="0"/>
                <a:cs typeface="Arial" pitchFamily="34" charset="0"/>
              </a:rPr>
              <a:t>Rappelons que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1458" name="Rectangle 2"/>
          <p:cNvSpPr>
            <a:spLocks noRot="1" noChangeArrowheads="1"/>
          </p:cNvSpPr>
          <p:nvPr/>
        </p:nvSpPr>
        <p:spPr bwMode="auto">
          <a:xfrm>
            <a:off x="0" y="2708275"/>
            <a:ext cx="9144000" cy="1296988"/>
          </a:xfrm>
          <a:prstGeom prst="rect">
            <a:avLst/>
          </a:prstGeom>
          <a:solidFill>
            <a:srgbClr val="C0C0C0">
              <a:alpha val="10001"/>
            </a:srgbClr>
          </a:solidFill>
          <a:ln w="9525">
            <a:noFill/>
            <a:miter lim="800000"/>
            <a:headEnd/>
            <a:tailEnd/>
          </a:ln>
          <a:effectLst/>
        </p:spPr>
        <p:txBody>
          <a:bodyPr anchor="ctr"/>
          <a:lstStyle/>
          <a:p>
            <a:pPr algn="ctr">
              <a:defRPr/>
            </a:pPr>
            <a:r>
              <a:rPr lang="fr-FR" sz="3600">
                <a:solidFill>
                  <a:srgbClr val="FFCC66"/>
                </a:solidFill>
                <a:effectLst>
                  <a:outerShdw blurRad="38100" dist="38100" dir="2700000" algn="tl">
                    <a:srgbClr val="000000"/>
                  </a:outerShdw>
                </a:effectLst>
                <a:latin typeface="Arial" charset="0"/>
              </a:rPr>
              <a:t>Changement du </a:t>
            </a:r>
            <a:r>
              <a:rPr lang="fr-FR" sz="3600" i="1">
                <a:solidFill>
                  <a:srgbClr val="FFCC66"/>
                </a:solidFill>
                <a:effectLst>
                  <a:outerShdw blurRad="38100" dist="38100" dir="2700000" algn="tl">
                    <a:srgbClr val="000000"/>
                  </a:outerShdw>
                </a:effectLst>
                <a:latin typeface="Arial" charset="0"/>
              </a:rPr>
              <a:t>Datum</a:t>
            </a:r>
            <a:r>
              <a:rPr lang="fr-FR" sz="3600">
                <a:solidFill>
                  <a:srgbClr val="FFCC66"/>
                </a:solidFill>
                <a:effectLst>
                  <a:outerShdw blurRad="38100" dist="38100" dir="2700000" algn="tl">
                    <a:srgbClr val="000000"/>
                  </a:outerShdw>
                </a:effectLst>
                <a:latin typeface="Arial" charset="0"/>
              </a:rPr>
              <a:t> en France</a:t>
            </a:r>
            <a:endParaRPr lang="fr-FR" sz="3600" i="1">
              <a:solidFill>
                <a:srgbClr val="FFCC66"/>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2786" name="Rectangle 2"/>
          <p:cNvSpPr>
            <a:spLocks noGrp="1" noRot="1" noChangeArrowheads="1"/>
          </p:cNvSpPr>
          <p:nvPr>
            <p:ph type="title"/>
          </p:nvPr>
        </p:nvSpPr>
        <p:spPr>
          <a:xfrm>
            <a:off x="12700" y="155575"/>
            <a:ext cx="9131300" cy="1431925"/>
          </a:xfrm>
        </p:spPr>
        <p:txBody>
          <a:bodyPr/>
          <a:lstStyle/>
          <a:p>
            <a:pPr eaLnBrk="1" hangingPunct="1">
              <a:defRPr/>
            </a:pPr>
            <a:r>
              <a:rPr lang="fr-FR" sz="3200" smtClean="0">
                <a:solidFill>
                  <a:schemeClr val="tx1"/>
                </a:solidFill>
                <a:latin typeface="Arial" charset="0"/>
              </a:rPr>
              <a:t>Le passage du NTF vers le RGF93</a:t>
            </a:r>
            <a:br>
              <a:rPr lang="fr-FR" sz="3200" smtClean="0">
                <a:solidFill>
                  <a:schemeClr val="tx1"/>
                </a:solidFill>
                <a:latin typeface="Arial" charset="0"/>
              </a:rPr>
            </a:br>
            <a:r>
              <a:rPr lang="fr-FR" sz="1600" smtClean="0">
                <a:solidFill>
                  <a:schemeClr val="tx1"/>
                </a:solidFill>
                <a:latin typeface="Arial" charset="0"/>
              </a:rPr>
              <a:t>Nouvelle Triangulation Française </a:t>
            </a:r>
            <a:r>
              <a:rPr lang="fr-FR" sz="1600" smtClean="0">
                <a:solidFill>
                  <a:schemeClr val="tx1"/>
                </a:solidFill>
                <a:latin typeface="Arial" charset="0"/>
                <a:sym typeface="Wingdings" pitchFamily="2" charset="2"/>
              </a:rPr>
              <a:t> Réseau Géodésique Français</a:t>
            </a:r>
            <a:endParaRPr lang="fr-FR" sz="1600" smtClean="0">
              <a:solidFill>
                <a:schemeClr val="tx1"/>
              </a:solidFill>
              <a:latin typeface="Arial" charset="0"/>
            </a:endParaRPr>
          </a:p>
        </p:txBody>
      </p:sp>
      <p:sp>
        <p:nvSpPr>
          <p:cNvPr id="502787" name="Rectangle 3"/>
          <p:cNvSpPr>
            <a:spLocks noChangeArrowheads="1"/>
          </p:cNvSpPr>
          <p:nvPr/>
        </p:nvSpPr>
        <p:spPr bwMode="auto">
          <a:xfrm>
            <a:off x="468313" y="2420938"/>
            <a:ext cx="8064500" cy="4286250"/>
          </a:xfrm>
          <a:prstGeom prst="rect">
            <a:avLst/>
          </a:prstGeom>
          <a:solidFill>
            <a:srgbClr val="C0C0C0">
              <a:alpha val="10001"/>
            </a:srgbClr>
          </a:solidFill>
          <a:ln w="9525">
            <a:noFill/>
            <a:miter lim="800000"/>
            <a:headEnd/>
            <a:tailEnd/>
          </a:ln>
          <a:effectLst/>
        </p:spPr>
        <p:txBody>
          <a:bodyPr>
            <a:spAutoFit/>
          </a:bodyPr>
          <a:lstStyle/>
          <a:p>
            <a:pPr eaLnBrk="0" hangingPunct="0">
              <a:spcBef>
                <a:spcPct val="20000"/>
              </a:spcBef>
              <a:spcAft>
                <a:spcPct val="20000"/>
              </a:spcAft>
              <a:buClr>
                <a:srgbClr val="000099"/>
              </a:buClr>
              <a:buFont typeface="Wingdings" pitchFamily="2" charset="2"/>
              <a:buNone/>
              <a:defRPr/>
            </a:pPr>
            <a:r>
              <a:rPr lang="fr-FR" sz="2000">
                <a:effectLst>
                  <a:outerShdw blurRad="38100" dist="38100" dir="2700000" algn="tl">
                    <a:srgbClr val="000000"/>
                  </a:outerShdw>
                </a:effectLst>
                <a:latin typeface="Arial" charset="0"/>
              </a:rPr>
              <a:t>Loi d'Aménagement et de Développement Durable du Territoire (Loi n° 99-533 du 25 juin 1999)</a:t>
            </a:r>
          </a:p>
          <a:p>
            <a:pPr eaLnBrk="0" hangingPunct="0">
              <a:spcBef>
                <a:spcPct val="20000"/>
              </a:spcBef>
              <a:spcAft>
                <a:spcPct val="20000"/>
              </a:spcAft>
              <a:buClr>
                <a:srgbClr val="000099"/>
              </a:buClr>
              <a:buFont typeface="Wingdings" pitchFamily="2" charset="2"/>
              <a:buNone/>
              <a:defRPr/>
            </a:pPr>
            <a:endParaRPr lang="fr-FR" sz="2000">
              <a:effectLst>
                <a:outerShdw blurRad="38100" dist="38100" dir="2700000" algn="tl">
                  <a:srgbClr val="000000"/>
                </a:outerShdw>
              </a:effectLst>
              <a:latin typeface="Arial" charset="0"/>
            </a:endParaRPr>
          </a:p>
          <a:p>
            <a:pPr lvl="1" eaLnBrk="0" hangingPunct="0">
              <a:spcBef>
                <a:spcPct val="20000"/>
              </a:spcBef>
              <a:spcAft>
                <a:spcPct val="20000"/>
              </a:spcAft>
              <a:buClr>
                <a:srgbClr val="000099"/>
              </a:buClr>
              <a:buFont typeface="Wingdings" pitchFamily="2" charset="2"/>
              <a:buNone/>
              <a:defRPr/>
            </a:pPr>
            <a:r>
              <a:rPr lang="fr-FR" b="1">
                <a:effectLst>
                  <a:outerShdw blurRad="38100" dist="38100" dir="2700000" algn="tl">
                    <a:srgbClr val="000000"/>
                  </a:outerShdw>
                </a:effectLst>
                <a:latin typeface="Arial" charset="0"/>
              </a:rPr>
              <a:t>Article 89 (amendement Caillaud)</a:t>
            </a:r>
          </a:p>
          <a:p>
            <a:pPr lvl="1" eaLnBrk="0" hangingPunct="0">
              <a:spcBef>
                <a:spcPct val="20000"/>
              </a:spcBef>
              <a:spcAft>
                <a:spcPct val="20000"/>
              </a:spcAft>
              <a:buClr>
                <a:srgbClr val="000099"/>
              </a:buClr>
              <a:buFont typeface="Wingdings" pitchFamily="2" charset="2"/>
              <a:buNone/>
              <a:defRPr/>
            </a:pPr>
            <a:endParaRPr lang="fr-FR" b="1">
              <a:effectLst>
                <a:outerShdw blurRad="38100" dist="38100" dir="2700000" algn="tl">
                  <a:srgbClr val="000000"/>
                </a:outerShdw>
              </a:effectLst>
              <a:latin typeface="Arial" charset="0"/>
            </a:endParaRPr>
          </a:p>
          <a:p>
            <a:pPr lvl="1" eaLnBrk="0" hangingPunct="0">
              <a:spcBef>
                <a:spcPct val="20000"/>
              </a:spcBef>
              <a:spcAft>
                <a:spcPct val="20000"/>
              </a:spcAft>
              <a:buClr>
                <a:srgbClr val="000099"/>
              </a:buClr>
              <a:buFont typeface="Wingdings" pitchFamily="2" charset="2"/>
              <a:buNone/>
              <a:defRPr/>
            </a:pPr>
            <a:r>
              <a:rPr lang="fr-FR">
                <a:effectLst>
                  <a:outerShdw blurRad="38100" dist="38100" dir="2700000" algn="tl">
                    <a:srgbClr val="000000"/>
                  </a:outerShdw>
                </a:effectLst>
                <a:latin typeface="Arial" charset="0"/>
              </a:rPr>
              <a:t>"Les informations localisées issues des travaux topographiques ou cartographiques réalisés par l'État, les collectivités locales, les entreprises chargées de l'exécution d'une mission de service public ou pour leur compte, doivent être rattachées au système national de référence de coordonnées géographiques planimétriques et altimétriques défini par décret et utilisable par tous les acteurs participant à l'aménagement du territoire."</a:t>
            </a:r>
            <a:r>
              <a:rPr lang="fr-FR" sz="1600">
                <a:effectLst>
                  <a:outerShdw blurRad="38100" dist="38100" dir="2700000" algn="tl">
                    <a:srgbClr val="000000"/>
                  </a:outerShdw>
                </a:effectLst>
                <a:latin typeface="Arial" charset="0"/>
              </a:rPr>
              <a:t> </a:t>
            </a:r>
          </a:p>
          <a:p>
            <a:pPr lvl="1" eaLnBrk="0" hangingPunct="0">
              <a:spcBef>
                <a:spcPct val="20000"/>
              </a:spcBef>
              <a:spcAft>
                <a:spcPct val="20000"/>
              </a:spcAft>
              <a:buClr>
                <a:srgbClr val="000099"/>
              </a:buClr>
              <a:buFont typeface="Wingdings" pitchFamily="2" charset="2"/>
              <a:buNone/>
              <a:defRPr/>
            </a:pPr>
            <a:endParaRPr lang="fr-FR" sz="1600">
              <a:effectLst>
                <a:outerShdw blurRad="38100" dist="38100" dir="2700000" algn="tl">
                  <a:srgbClr val="000000"/>
                </a:outerShdw>
              </a:effectLst>
              <a:latin typeface="Arial" charset="0"/>
            </a:endParaRPr>
          </a:p>
        </p:txBody>
      </p:sp>
      <p:sp>
        <p:nvSpPr>
          <p:cNvPr id="502788" name="Text Box 4"/>
          <p:cNvSpPr txBox="1">
            <a:spLocks noChangeArrowheads="1"/>
          </p:cNvSpPr>
          <p:nvPr/>
        </p:nvSpPr>
        <p:spPr bwMode="auto">
          <a:xfrm>
            <a:off x="539750" y="1773238"/>
            <a:ext cx="3168650" cy="396875"/>
          </a:xfrm>
          <a:prstGeom prst="rect">
            <a:avLst/>
          </a:prstGeom>
          <a:noFill/>
          <a:ln w="9525" algn="ctr">
            <a:noFill/>
            <a:miter lim="800000"/>
            <a:headEnd/>
            <a:tailEnd/>
          </a:ln>
          <a:effectLst/>
        </p:spPr>
        <p:txBody>
          <a:bodyPr>
            <a:spAutoFit/>
          </a:bodyPr>
          <a:lstStyle/>
          <a:p>
            <a:pPr eaLnBrk="0" hangingPunct="0">
              <a:spcBef>
                <a:spcPct val="20000"/>
              </a:spcBef>
              <a:spcAft>
                <a:spcPct val="20000"/>
              </a:spcAft>
              <a:buClr>
                <a:srgbClr val="000099"/>
              </a:buClr>
              <a:buFont typeface="Wingdings" pitchFamily="2" charset="2"/>
              <a:buNone/>
              <a:defRPr/>
            </a:pPr>
            <a:r>
              <a:rPr lang="fr-FR" sz="2000">
                <a:solidFill>
                  <a:srgbClr val="FFCC66"/>
                </a:solidFill>
                <a:effectLst>
                  <a:outerShdw blurRad="38100" dist="38100" dir="2700000" algn="tl">
                    <a:srgbClr val="000000"/>
                  </a:outerShdw>
                </a:effectLst>
                <a:latin typeface="Arial" charset="0"/>
              </a:rPr>
              <a:t>Contexte législatif</a:t>
            </a:r>
            <a:endParaRPr lang="fr-FR" sz="2000">
              <a:solidFill>
                <a:srgbClr val="FFCC66"/>
              </a:solidFill>
              <a:latin typeface="Arial"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4834" name="Rectangle 2"/>
          <p:cNvSpPr>
            <a:spLocks noGrp="1" noRot="1" noChangeArrowheads="1"/>
          </p:cNvSpPr>
          <p:nvPr>
            <p:ph type="title"/>
          </p:nvPr>
        </p:nvSpPr>
        <p:spPr>
          <a:xfrm>
            <a:off x="12700" y="155575"/>
            <a:ext cx="8385175" cy="1431925"/>
          </a:xfrm>
        </p:spPr>
        <p:txBody>
          <a:bodyPr/>
          <a:lstStyle/>
          <a:p>
            <a:pPr eaLnBrk="1" hangingPunct="1">
              <a:defRPr/>
            </a:pPr>
            <a:r>
              <a:rPr lang="fr-FR" sz="3200" smtClean="0">
                <a:solidFill>
                  <a:schemeClr val="tx1"/>
                </a:solidFill>
                <a:latin typeface="Arial" charset="0"/>
              </a:rPr>
              <a:t>Le passage du NTF vers le RGF93</a:t>
            </a:r>
          </a:p>
        </p:txBody>
      </p:sp>
      <p:sp>
        <p:nvSpPr>
          <p:cNvPr id="504835" name="Rectangle 3"/>
          <p:cNvSpPr>
            <a:spLocks noChangeArrowheads="1"/>
          </p:cNvSpPr>
          <p:nvPr/>
        </p:nvSpPr>
        <p:spPr bwMode="auto">
          <a:xfrm>
            <a:off x="468313" y="2420938"/>
            <a:ext cx="8247062" cy="3387725"/>
          </a:xfrm>
          <a:prstGeom prst="rect">
            <a:avLst/>
          </a:prstGeom>
          <a:solidFill>
            <a:srgbClr val="C0C0C0">
              <a:alpha val="10001"/>
            </a:srgbClr>
          </a:solidFill>
          <a:ln w="9525" algn="ctr">
            <a:noFill/>
            <a:miter lim="800000"/>
            <a:headEnd/>
            <a:tailEnd/>
          </a:ln>
          <a:effectLst/>
        </p:spPr>
        <p:txBody>
          <a:bodyPr>
            <a:spAutoFit/>
          </a:bodyPr>
          <a:lstStyle/>
          <a:p>
            <a:pPr eaLnBrk="0" hangingPunct="0">
              <a:buClr>
                <a:srgbClr val="FFCC66"/>
              </a:buClr>
              <a:buSzPct val="70000"/>
              <a:buFont typeface="Arial" charset="0"/>
              <a:buChar char="►"/>
              <a:defRPr/>
            </a:pPr>
            <a:r>
              <a:rPr lang="fr-FR">
                <a:effectLst>
                  <a:outerShdw blurRad="38100" dist="38100" dir="2700000" algn="tl">
                    <a:srgbClr val="000000"/>
                  </a:outerShdw>
                </a:effectLst>
                <a:latin typeface="Arial" charset="0"/>
              </a:rPr>
              <a:t> Rattachement à un même système légal de coordonnées</a:t>
            </a:r>
          </a:p>
          <a:p>
            <a:pPr lvl="1" eaLnBrk="0" hangingPunct="0">
              <a:buClr>
                <a:srgbClr val="FFCC66"/>
              </a:buClr>
              <a:buSzPct val="70000"/>
              <a:buFont typeface="Wingdings" pitchFamily="2" charset="2"/>
              <a:buChar char="§"/>
              <a:defRPr/>
            </a:pPr>
            <a:r>
              <a:rPr lang="fr-FR">
                <a:effectLst>
                  <a:outerShdw blurRad="38100" dist="38100" dir="2700000" algn="tl">
                    <a:srgbClr val="000000"/>
                  </a:outerShdw>
                </a:effectLst>
                <a:latin typeface="Arial" charset="0"/>
              </a:rPr>
              <a:t>	de l'État</a:t>
            </a:r>
          </a:p>
          <a:p>
            <a:pPr lvl="1" eaLnBrk="0" hangingPunct="0">
              <a:buClr>
                <a:srgbClr val="FFCC66"/>
              </a:buClr>
              <a:buSzPct val="70000"/>
              <a:buFont typeface="Wingdings" pitchFamily="2" charset="2"/>
              <a:buChar char="§"/>
              <a:defRPr/>
            </a:pPr>
            <a:r>
              <a:rPr lang="fr-FR">
                <a:effectLst>
                  <a:outerShdw blurRad="38100" dist="38100" dir="2700000" algn="tl">
                    <a:srgbClr val="000000"/>
                  </a:outerShdw>
                </a:effectLst>
                <a:latin typeface="Arial" charset="0"/>
              </a:rPr>
              <a:t>	des collectivités locales</a:t>
            </a:r>
          </a:p>
          <a:p>
            <a:pPr lvl="1" eaLnBrk="0" hangingPunct="0">
              <a:buClr>
                <a:srgbClr val="FFCC66"/>
              </a:buClr>
              <a:buSzPct val="70000"/>
              <a:buFont typeface="Wingdings" pitchFamily="2" charset="2"/>
              <a:buChar char="§"/>
              <a:defRPr/>
            </a:pPr>
            <a:r>
              <a:rPr lang="fr-FR">
                <a:effectLst>
                  <a:outerShdw blurRad="38100" dist="38100" dir="2700000" algn="tl">
                    <a:srgbClr val="000000"/>
                  </a:outerShdw>
                </a:effectLst>
                <a:latin typeface="Arial" charset="0"/>
              </a:rPr>
              <a:t>	des entreprises chargées de missions de service public</a:t>
            </a:r>
          </a:p>
          <a:p>
            <a:pPr eaLnBrk="0" hangingPunct="0">
              <a:defRPr/>
            </a:pPr>
            <a:endParaRPr lang="fr-FR">
              <a:effectLst>
                <a:outerShdw blurRad="38100" dist="38100" dir="2700000" algn="tl">
                  <a:srgbClr val="000000"/>
                </a:outerShdw>
              </a:effectLst>
              <a:latin typeface="Arial" charset="0"/>
            </a:endParaRPr>
          </a:p>
          <a:p>
            <a:pPr eaLnBrk="0" hangingPunct="0">
              <a:buClr>
                <a:srgbClr val="FFCC66"/>
              </a:buClr>
              <a:buSzPct val="70000"/>
              <a:buFont typeface="Arial" charset="0"/>
              <a:buChar char="►"/>
              <a:defRPr/>
            </a:pPr>
            <a:r>
              <a:rPr lang="fr-FR">
                <a:effectLst>
                  <a:outerShdw blurRad="38100" dist="38100" dir="2700000" algn="tl">
                    <a:srgbClr val="000000"/>
                  </a:outerShdw>
                </a:effectLst>
                <a:latin typeface="Arial" charset="0"/>
              </a:rPr>
              <a:t> Pour favoriser les échanges de données</a:t>
            </a:r>
          </a:p>
          <a:p>
            <a:pPr eaLnBrk="0" hangingPunct="0">
              <a:defRPr/>
            </a:pPr>
            <a:endParaRPr lang="fr-FR">
              <a:effectLst>
                <a:outerShdw blurRad="38100" dist="38100" dir="2700000" algn="tl">
                  <a:srgbClr val="000000"/>
                </a:outerShdw>
              </a:effectLst>
              <a:latin typeface="Arial" charset="0"/>
            </a:endParaRPr>
          </a:p>
          <a:p>
            <a:pPr eaLnBrk="0" hangingPunct="0">
              <a:buClr>
                <a:srgbClr val="FFCC66"/>
              </a:buClr>
              <a:buSzPct val="70000"/>
              <a:buFont typeface="Arial" charset="0"/>
              <a:buChar char="►"/>
              <a:defRPr/>
            </a:pPr>
            <a:r>
              <a:rPr lang="fr-FR">
                <a:effectLst>
                  <a:outerShdw blurRad="38100" dist="38100" dir="2700000" algn="tl">
                    <a:srgbClr val="000000"/>
                  </a:outerShdw>
                </a:effectLst>
                <a:latin typeface="Arial" charset="0"/>
              </a:rPr>
              <a:t> Système mondial (WGS84)</a:t>
            </a:r>
          </a:p>
          <a:p>
            <a:pPr eaLnBrk="0" hangingPunct="0">
              <a:defRPr/>
            </a:pPr>
            <a:endParaRPr lang="fr-FR">
              <a:effectLst>
                <a:outerShdw blurRad="38100" dist="38100" dir="2700000" algn="tl">
                  <a:srgbClr val="000000"/>
                </a:outerShdw>
              </a:effectLst>
              <a:latin typeface="Arial" charset="0"/>
            </a:endParaRPr>
          </a:p>
          <a:p>
            <a:pPr eaLnBrk="0" hangingPunct="0">
              <a:buClr>
                <a:srgbClr val="FFCC66"/>
              </a:buClr>
              <a:buSzPct val="70000"/>
              <a:buFont typeface="Arial" charset="0"/>
              <a:buChar char="►"/>
              <a:defRPr/>
            </a:pPr>
            <a:r>
              <a:rPr lang="fr-FR">
                <a:effectLst>
                  <a:outerShdw blurRad="38100" dist="38100" dir="2700000" algn="tl">
                    <a:srgbClr val="000000"/>
                  </a:outerShdw>
                </a:effectLst>
                <a:latin typeface="Arial" charset="0"/>
              </a:rPr>
              <a:t> Compatibilité avec les systèmes spatiaux</a:t>
            </a:r>
          </a:p>
          <a:p>
            <a:pPr lvl="1" eaLnBrk="0" hangingPunct="0">
              <a:buClr>
                <a:srgbClr val="FFCC66"/>
              </a:buClr>
              <a:buSzPct val="70000"/>
              <a:buFont typeface="Wingdings" pitchFamily="2" charset="2"/>
              <a:buChar char="§"/>
              <a:defRPr/>
            </a:pPr>
            <a:r>
              <a:rPr lang="fr-FR">
                <a:effectLst>
                  <a:outerShdw blurRad="38100" dist="38100" dir="2700000" algn="tl">
                    <a:srgbClr val="000000"/>
                  </a:outerShdw>
                </a:effectLst>
                <a:latin typeface="Arial" charset="0"/>
              </a:rPr>
              <a:t>	GPS et bientôt Galileo</a:t>
            </a:r>
          </a:p>
          <a:p>
            <a:pPr lvl="1" eaLnBrk="0" hangingPunct="0">
              <a:buClr>
                <a:srgbClr val="FFCC66"/>
              </a:buClr>
              <a:buSzPct val="70000"/>
              <a:buFont typeface="Wingdings" pitchFamily="2" charset="2"/>
              <a:buChar char="§"/>
              <a:defRPr/>
            </a:pPr>
            <a:r>
              <a:rPr lang="fr-FR">
                <a:effectLst>
                  <a:outerShdw blurRad="38100" dist="38100" dir="2700000" algn="tl">
                    <a:srgbClr val="000000"/>
                  </a:outerShdw>
                </a:effectLst>
                <a:latin typeface="Arial" charset="0"/>
              </a:rPr>
              <a:t>	Utilisation à leur maximum de précision</a:t>
            </a:r>
          </a:p>
        </p:txBody>
      </p:sp>
      <p:sp>
        <p:nvSpPr>
          <p:cNvPr id="504836" name="Text Box 4"/>
          <p:cNvSpPr txBox="1">
            <a:spLocks noChangeArrowheads="1"/>
          </p:cNvSpPr>
          <p:nvPr/>
        </p:nvSpPr>
        <p:spPr bwMode="auto">
          <a:xfrm>
            <a:off x="539750" y="1628775"/>
            <a:ext cx="4895850" cy="396875"/>
          </a:xfrm>
          <a:prstGeom prst="rect">
            <a:avLst/>
          </a:prstGeom>
          <a:noFill/>
          <a:ln w="9525" algn="ctr">
            <a:noFill/>
            <a:miter lim="800000"/>
            <a:headEnd/>
            <a:tailEnd/>
          </a:ln>
          <a:effectLst/>
        </p:spPr>
        <p:txBody>
          <a:bodyPr>
            <a:spAutoFit/>
          </a:bodyPr>
          <a:lstStyle/>
          <a:p>
            <a:pPr eaLnBrk="0" hangingPunct="0">
              <a:defRPr/>
            </a:pPr>
            <a:r>
              <a:rPr lang="fr-FR" sz="2000">
                <a:solidFill>
                  <a:srgbClr val="FFCC66"/>
                </a:solidFill>
                <a:effectLst>
                  <a:outerShdw blurRad="38100" dist="38100" dir="2700000" algn="tl">
                    <a:srgbClr val="000000"/>
                  </a:outerShdw>
                </a:effectLst>
                <a:latin typeface="Arial" charset="0"/>
              </a:rPr>
              <a:t>Pourquoi changer de système ?</a:t>
            </a:r>
            <a:endParaRPr lang="fr-FR" sz="2000">
              <a:solidFill>
                <a:srgbClr val="FFCC66"/>
              </a:solidFill>
              <a:latin typeface="Arial"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8930" name="Rectangle 2"/>
          <p:cNvSpPr>
            <a:spLocks noGrp="1" noRot="1" noChangeArrowheads="1"/>
          </p:cNvSpPr>
          <p:nvPr>
            <p:ph type="title"/>
          </p:nvPr>
        </p:nvSpPr>
        <p:spPr>
          <a:xfrm>
            <a:off x="0" y="476250"/>
            <a:ext cx="9144000" cy="792163"/>
          </a:xfrm>
        </p:spPr>
        <p:txBody>
          <a:bodyPr/>
          <a:lstStyle/>
          <a:p>
            <a:pPr eaLnBrk="1" hangingPunct="1">
              <a:defRPr/>
            </a:pPr>
            <a:r>
              <a:rPr lang="fr-FR" sz="3200" smtClean="0">
                <a:solidFill>
                  <a:schemeClr val="tx1"/>
                </a:solidFill>
                <a:latin typeface="Arial" pitchFamily="34" charset="0"/>
                <a:cs typeface="Arial" pitchFamily="34" charset="0"/>
              </a:rPr>
              <a:t>Références</a:t>
            </a:r>
            <a:endParaRPr lang="fr-FR" sz="3200" i="1" smtClean="0">
              <a:solidFill>
                <a:schemeClr val="tx1"/>
              </a:solidFill>
              <a:latin typeface="Arial" pitchFamily="34" charset="0"/>
              <a:cs typeface="Arial" pitchFamily="34" charset="0"/>
            </a:endParaRPr>
          </a:p>
        </p:txBody>
      </p:sp>
      <p:sp>
        <p:nvSpPr>
          <p:cNvPr id="508932" name="Rectangle 4"/>
          <p:cNvSpPr>
            <a:spLocks noGrp="1" noRot="1" noChangeArrowheads="1"/>
          </p:cNvSpPr>
          <p:nvPr>
            <p:ph type="body" idx="1"/>
          </p:nvPr>
        </p:nvSpPr>
        <p:spPr>
          <a:xfrm>
            <a:off x="468313" y="1484313"/>
            <a:ext cx="8351837" cy="5040312"/>
          </a:xfrm>
          <a:solidFill>
            <a:srgbClr val="C0C0C0">
              <a:alpha val="10001"/>
            </a:srgbClr>
          </a:solidFill>
        </p:spPr>
        <p:txBody>
          <a:bodyPr/>
          <a:lstStyle/>
          <a:p>
            <a:pPr marL="0" indent="0" eaLnBrk="1" hangingPunct="1">
              <a:lnSpc>
                <a:spcPct val="80000"/>
              </a:lnSpc>
              <a:spcAft>
                <a:spcPct val="50000"/>
              </a:spcAft>
              <a:buFont typeface="Arial" charset="0"/>
              <a:buNone/>
              <a:defRPr/>
            </a:pPr>
            <a:r>
              <a:rPr lang="fr-FR" sz="1500" smtClean="0">
                <a:solidFill>
                  <a:srgbClr val="FFCC66"/>
                </a:solidFill>
                <a:latin typeface="Arial" pitchFamily="34" charset="0"/>
                <a:cs typeface="Arial" pitchFamily="34" charset="0"/>
              </a:rPr>
              <a:t>Balmino G.,</a:t>
            </a:r>
            <a:r>
              <a:rPr lang="fr-FR" sz="1500" smtClean="0">
                <a:latin typeface="Arial" pitchFamily="34" charset="0"/>
                <a:cs typeface="Arial" pitchFamily="34" charset="0"/>
              </a:rPr>
              <a:t> Champ de pesanteur terrestre et géoïde. Principes, progrès et connaissance actuelle, 1998, Bureau Gravimétrique International, Toulouse, France</a:t>
            </a:r>
          </a:p>
          <a:p>
            <a:pPr marL="0" indent="0" eaLnBrk="1" hangingPunct="1">
              <a:lnSpc>
                <a:spcPct val="80000"/>
              </a:lnSpc>
              <a:spcAft>
                <a:spcPct val="50000"/>
              </a:spcAft>
              <a:buFont typeface="Arial" charset="0"/>
              <a:buNone/>
              <a:defRPr/>
            </a:pPr>
            <a:r>
              <a:rPr lang="fr-FR" sz="1500" smtClean="0">
                <a:solidFill>
                  <a:srgbClr val="FFCC66"/>
                </a:solidFill>
                <a:latin typeface="Arial" pitchFamily="34" charset="0"/>
                <a:cs typeface="Arial" pitchFamily="34" charset="0"/>
              </a:rPr>
              <a:t>Beguin M., Pumain D.,</a:t>
            </a:r>
            <a:r>
              <a:rPr lang="fr-FR" sz="1500" smtClean="0">
                <a:latin typeface="Arial" pitchFamily="34" charset="0"/>
                <a:cs typeface="Arial" pitchFamily="34" charset="0"/>
              </a:rPr>
              <a:t> La représentation des données géographiques, 1994, CURSUS-Armand Colin, Paris</a:t>
            </a:r>
          </a:p>
          <a:p>
            <a:pPr marL="0" indent="0" eaLnBrk="1" hangingPunct="1">
              <a:lnSpc>
                <a:spcPct val="80000"/>
              </a:lnSpc>
              <a:spcAft>
                <a:spcPct val="50000"/>
              </a:spcAft>
              <a:buFont typeface="Arial" charset="0"/>
              <a:buNone/>
              <a:defRPr/>
            </a:pPr>
            <a:r>
              <a:rPr lang="fr-FR" sz="1500" smtClean="0">
                <a:solidFill>
                  <a:srgbClr val="FFCC66"/>
                </a:solidFill>
                <a:latin typeface="Arial" pitchFamily="34" charset="0"/>
                <a:cs typeface="Arial" pitchFamily="34" charset="0"/>
              </a:rPr>
              <a:t>Botton S., Duquenne F., Egels Y., Even M., Willis P.,</a:t>
            </a:r>
            <a:r>
              <a:rPr lang="fr-FR" sz="1500" smtClean="0">
                <a:latin typeface="Arial" pitchFamily="34" charset="0"/>
                <a:cs typeface="Arial" pitchFamily="34" charset="0"/>
              </a:rPr>
              <a:t> GPS, localisation et navigation, 1998, Hermès, Paris</a:t>
            </a:r>
          </a:p>
          <a:p>
            <a:pPr marL="0" indent="0" eaLnBrk="1" hangingPunct="1">
              <a:lnSpc>
                <a:spcPct val="80000"/>
              </a:lnSpc>
              <a:spcAft>
                <a:spcPct val="50000"/>
              </a:spcAft>
              <a:buFont typeface="Arial" charset="0"/>
              <a:buNone/>
              <a:defRPr/>
            </a:pPr>
            <a:r>
              <a:rPr lang="fr-FR" sz="1500" smtClean="0">
                <a:solidFill>
                  <a:srgbClr val="FFCC66"/>
                </a:solidFill>
                <a:latin typeface="Arial" pitchFamily="34" charset="0"/>
                <a:cs typeface="Arial" pitchFamily="34" charset="0"/>
              </a:rPr>
              <a:t>Bouteloup D.,</a:t>
            </a:r>
            <a:r>
              <a:rPr lang="fr-FR" sz="1500" smtClean="0">
                <a:latin typeface="Arial" pitchFamily="34" charset="0"/>
                <a:cs typeface="Arial" pitchFamily="34" charset="0"/>
              </a:rPr>
              <a:t> Cours de géodésie, École nationale des sciences géographiques,2004, IGN-ENSG, Paris</a:t>
            </a:r>
          </a:p>
          <a:p>
            <a:pPr marL="0" indent="0" eaLnBrk="1" hangingPunct="1">
              <a:lnSpc>
                <a:spcPct val="80000"/>
              </a:lnSpc>
              <a:spcAft>
                <a:spcPct val="50000"/>
              </a:spcAft>
              <a:buFont typeface="Arial" charset="0"/>
              <a:buNone/>
              <a:defRPr/>
            </a:pPr>
            <a:r>
              <a:rPr lang="fr-FR" sz="1500" smtClean="0">
                <a:solidFill>
                  <a:srgbClr val="FFCC66"/>
                </a:solidFill>
                <a:latin typeface="Arial" pitchFamily="34" charset="0"/>
                <a:cs typeface="Arial" pitchFamily="34" charset="0"/>
              </a:rPr>
              <a:t>Cazenave A., Feigl K.,</a:t>
            </a:r>
            <a:r>
              <a:rPr lang="fr-FR" sz="1500" smtClean="0">
                <a:latin typeface="Arial" pitchFamily="34" charset="0"/>
                <a:cs typeface="Arial" pitchFamily="34" charset="0"/>
              </a:rPr>
              <a:t> Formes et mouvements de la Terre, 1994, Ed.Belin-CNRS</a:t>
            </a:r>
          </a:p>
          <a:p>
            <a:pPr marL="0" indent="0" eaLnBrk="1" hangingPunct="1">
              <a:lnSpc>
                <a:spcPct val="80000"/>
              </a:lnSpc>
              <a:spcAft>
                <a:spcPct val="50000"/>
              </a:spcAft>
              <a:buFont typeface="Arial" charset="0"/>
              <a:buNone/>
              <a:defRPr/>
            </a:pPr>
            <a:r>
              <a:rPr lang="fr-FR" sz="1500" smtClean="0">
                <a:solidFill>
                  <a:srgbClr val="FFCC66"/>
                </a:solidFill>
                <a:latin typeface="Arial" pitchFamily="34" charset="0"/>
                <a:cs typeface="Arial" pitchFamily="34" charset="0"/>
              </a:rPr>
              <a:t>Dufour J.P.,</a:t>
            </a:r>
            <a:r>
              <a:rPr lang="fr-FR" sz="1500" smtClean="0">
                <a:latin typeface="Arial" pitchFamily="34" charset="0"/>
                <a:cs typeface="Arial" pitchFamily="34" charset="0"/>
              </a:rPr>
              <a:t> Cours d’introduction à la géodésie, École nationale des sciences géographiques,1998, IGN-ENSG</a:t>
            </a:r>
          </a:p>
          <a:p>
            <a:pPr marL="0" indent="0" eaLnBrk="1" hangingPunct="1">
              <a:lnSpc>
                <a:spcPct val="80000"/>
              </a:lnSpc>
              <a:spcAft>
                <a:spcPct val="50000"/>
              </a:spcAft>
              <a:buFont typeface="Arial" charset="0"/>
              <a:buNone/>
              <a:defRPr/>
            </a:pPr>
            <a:r>
              <a:rPr lang="fr-FR" sz="1500" smtClean="0">
                <a:solidFill>
                  <a:srgbClr val="FFCC66"/>
                </a:solidFill>
                <a:latin typeface="Arial" pitchFamily="34" charset="0"/>
                <a:cs typeface="Arial" pitchFamily="34" charset="0"/>
              </a:rPr>
              <a:t>Iliffe J.C.,</a:t>
            </a:r>
            <a:r>
              <a:rPr lang="fr-FR" sz="1500" smtClean="0">
                <a:latin typeface="Arial" pitchFamily="34" charset="0"/>
                <a:cs typeface="Arial" pitchFamily="34" charset="0"/>
              </a:rPr>
              <a:t> Datums and map projections, CRC Press, 2000</a:t>
            </a:r>
          </a:p>
          <a:p>
            <a:pPr marL="0" indent="0" eaLnBrk="1" hangingPunct="1">
              <a:lnSpc>
                <a:spcPct val="80000"/>
              </a:lnSpc>
              <a:spcAft>
                <a:spcPct val="50000"/>
              </a:spcAft>
              <a:buFont typeface="Arial" charset="0"/>
              <a:buNone/>
              <a:defRPr/>
            </a:pPr>
            <a:r>
              <a:rPr lang="fr-FR" sz="1500" smtClean="0">
                <a:solidFill>
                  <a:srgbClr val="FFCC66"/>
                </a:solidFill>
                <a:latin typeface="Arial" pitchFamily="34" charset="0"/>
                <a:cs typeface="Arial" pitchFamily="34" charset="0"/>
              </a:rPr>
              <a:t>Lefort J.,</a:t>
            </a:r>
            <a:r>
              <a:rPr lang="fr-FR" sz="1500" smtClean="0">
                <a:latin typeface="Arial" pitchFamily="34" charset="0"/>
                <a:cs typeface="Arial" pitchFamily="34" charset="0"/>
              </a:rPr>
              <a:t> L’aventure cartographique, Belin-Pour la Science, 2004</a:t>
            </a:r>
          </a:p>
          <a:p>
            <a:pPr marL="0" indent="0" eaLnBrk="1" hangingPunct="1">
              <a:lnSpc>
                <a:spcPct val="80000"/>
              </a:lnSpc>
              <a:spcAft>
                <a:spcPct val="50000"/>
              </a:spcAft>
              <a:buFont typeface="Arial" charset="0"/>
              <a:buNone/>
              <a:defRPr/>
            </a:pPr>
            <a:r>
              <a:rPr lang="fr-FR" sz="1500" smtClean="0">
                <a:solidFill>
                  <a:srgbClr val="FFCC66"/>
                </a:solidFill>
                <a:latin typeface="Arial" pitchFamily="34" charset="0"/>
                <a:cs typeface="Arial" pitchFamily="34" charset="0"/>
              </a:rPr>
              <a:t>Levallois J.J., Boucher C., Bourgoin J., Comolet-Tirman A., Robertou A.,</a:t>
            </a:r>
            <a:r>
              <a:rPr lang="fr-FR" sz="1500" smtClean="0">
                <a:latin typeface="Arial" pitchFamily="34" charset="0"/>
                <a:cs typeface="Arial" pitchFamily="34" charset="0"/>
              </a:rPr>
              <a:t> Mesurer la Terre : 300 ans de géodésie française, De la toise du Châtelet au satellite, 1988, Association française de topographie, Presse de l’École Nationale des Ponts et Chaussées, AFT, Paris</a:t>
            </a:r>
          </a:p>
          <a:p>
            <a:pPr marL="0" indent="0" eaLnBrk="1" hangingPunct="1">
              <a:lnSpc>
                <a:spcPct val="80000"/>
              </a:lnSpc>
              <a:spcAft>
                <a:spcPct val="50000"/>
              </a:spcAft>
              <a:buFont typeface="Arial" charset="0"/>
              <a:buNone/>
              <a:defRPr/>
            </a:pPr>
            <a:r>
              <a:rPr lang="fr-FR" sz="1500" smtClean="0">
                <a:solidFill>
                  <a:srgbClr val="FFCC66"/>
                </a:solidFill>
                <a:latin typeface="Arial" pitchFamily="34" charset="0"/>
                <a:cs typeface="Arial" pitchFamily="34" charset="0"/>
              </a:rPr>
              <a:t>Magellan Systems Corporation,</a:t>
            </a:r>
            <a:r>
              <a:rPr lang="fr-FR" sz="1500" smtClean="0">
                <a:latin typeface="Arial" pitchFamily="34" charset="0"/>
                <a:cs typeface="Arial" pitchFamily="34" charset="0"/>
              </a:rPr>
              <a:t> User guide for the Magellan GPS ProMARK X-CM, 1997</a:t>
            </a:r>
          </a:p>
          <a:p>
            <a:pPr marL="0" indent="0" eaLnBrk="1" hangingPunct="1">
              <a:lnSpc>
                <a:spcPct val="80000"/>
              </a:lnSpc>
              <a:spcAft>
                <a:spcPct val="50000"/>
              </a:spcAft>
              <a:buFont typeface="Arial" charset="0"/>
              <a:buNone/>
              <a:defRPr/>
            </a:pPr>
            <a:r>
              <a:rPr lang="fr-FR" sz="1500" smtClean="0">
                <a:solidFill>
                  <a:srgbClr val="FFCC66"/>
                </a:solidFill>
                <a:latin typeface="Arial" pitchFamily="34" charset="0"/>
                <a:cs typeface="Arial" pitchFamily="34" charset="0"/>
              </a:rPr>
              <a:t>Souris M.,</a:t>
            </a:r>
            <a:r>
              <a:rPr lang="fr-FR" sz="1500" smtClean="0">
                <a:latin typeface="Arial" pitchFamily="34" charset="0"/>
                <a:cs typeface="Arial" pitchFamily="34" charset="0"/>
              </a:rPr>
              <a:t> Mesurer la Terre, dans Principes et algorithmes des SIG, 2002</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Text Box 2"/>
          <p:cNvSpPr txBox="1">
            <a:spLocks noChangeArrowheads="1"/>
          </p:cNvSpPr>
          <p:nvPr/>
        </p:nvSpPr>
        <p:spPr bwMode="auto">
          <a:xfrm>
            <a:off x="2771775" y="4508500"/>
            <a:ext cx="6372225" cy="763588"/>
          </a:xfrm>
          <a:prstGeom prst="rect">
            <a:avLst/>
          </a:prstGeom>
          <a:solidFill>
            <a:srgbClr val="C0C0C0">
              <a:alpha val="10001"/>
            </a:srgbClr>
          </a:solidFill>
          <a:ln w="9525">
            <a:noFill/>
            <a:miter lim="800000"/>
            <a:headEnd/>
            <a:tailEnd/>
          </a:ln>
          <a:effectLst/>
        </p:spPr>
        <p:txBody>
          <a:bodyPr>
            <a:spAutoFit/>
          </a:bodyPr>
          <a:lstStyle/>
          <a:p>
            <a:pPr eaLnBrk="0" hangingPunct="0">
              <a:spcBef>
                <a:spcPct val="50000"/>
              </a:spcBef>
              <a:defRPr/>
            </a:pPr>
            <a:r>
              <a:rPr lang="fr-FR" sz="3600" i="1" dirty="0">
                <a:effectLst>
                  <a:outerShdw blurRad="38100" dist="38100" dir="2700000" algn="tl">
                    <a:srgbClr val="000000"/>
                  </a:outerShdw>
                </a:effectLst>
                <a:latin typeface="Arial" charset="0"/>
              </a:rPr>
              <a:t>  </a:t>
            </a:r>
            <a:r>
              <a:rPr lang="fr-FR" sz="3600" dirty="0">
                <a:effectLst>
                  <a:outerShdw blurRad="38100" dist="38100" dir="2700000" algn="tl">
                    <a:srgbClr val="000000"/>
                  </a:outerShdw>
                </a:effectLst>
                <a:latin typeface="Arial" charset="0"/>
              </a:rPr>
              <a:t>Fin</a:t>
            </a:r>
          </a:p>
          <a:p>
            <a:pPr eaLnBrk="0" hangingPunct="0">
              <a:defRPr/>
            </a:pPr>
            <a:r>
              <a:rPr lang="fr-FR" sz="800" dirty="0">
                <a:latin typeface="Arial" charset="0"/>
              </a:rPr>
              <a:t>          M. Souris, F. </a:t>
            </a:r>
            <a:r>
              <a:rPr lang="fr-FR" sz="800" dirty="0" err="1">
                <a:latin typeface="Arial" charset="0"/>
              </a:rPr>
              <a:t>Demoraes</a:t>
            </a:r>
            <a:r>
              <a:rPr lang="fr-FR" sz="800" dirty="0">
                <a:latin typeface="Arial" charset="0"/>
              </a:rPr>
              <a:t>, T. </a:t>
            </a:r>
            <a:r>
              <a:rPr lang="fr-FR" sz="800" dirty="0" err="1">
                <a:latin typeface="Arial" charset="0"/>
              </a:rPr>
              <a:t>Serrano</a:t>
            </a:r>
            <a:r>
              <a:rPr lang="fr-FR" sz="800" dirty="0">
                <a:latin typeface="Arial" charset="0"/>
              </a:rPr>
              <a:t>. </a:t>
            </a:r>
            <a:r>
              <a:rPr lang="fr-FR" sz="800" dirty="0" smtClean="0">
                <a:latin typeface="Arial" charset="0"/>
              </a:rPr>
              <a:t>2011</a:t>
            </a:r>
            <a:endParaRPr lang="fr-FR" sz="800" b="1" dirty="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6530" name="Rectangle 2"/>
          <p:cNvSpPr>
            <a:spLocks noGrp="1" noRot="1" noChangeArrowheads="1"/>
          </p:cNvSpPr>
          <p:nvPr>
            <p:ph type="title"/>
          </p:nvPr>
        </p:nvSpPr>
        <p:spPr>
          <a:xfrm>
            <a:off x="0" y="404813"/>
            <a:ext cx="9144000" cy="808037"/>
          </a:xfrm>
        </p:spPr>
        <p:txBody>
          <a:bodyPr/>
          <a:lstStyle/>
          <a:p>
            <a:pPr eaLnBrk="1" hangingPunct="1">
              <a:defRPr/>
            </a:pPr>
            <a:r>
              <a:rPr lang="fr-FR" sz="3200" smtClean="0">
                <a:solidFill>
                  <a:schemeClr val="tx1"/>
                </a:solidFill>
                <a:latin typeface="Arial" pitchFamily="34" charset="0"/>
                <a:cs typeface="Arial" pitchFamily="34" charset="0"/>
              </a:rPr>
              <a:t>La forme de la Terre</a:t>
            </a:r>
          </a:p>
        </p:txBody>
      </p:sp>
      <p:sp>
        <p:nvSpPr>
          <p:cNvPr id="406531" name="Rectangle 3"/>
          <p:cNvSpPr>
            <a:spLocks noGrp="1" noChangeArrowheads="1"/>
          </p:cNvSpPr>
          <p:nvPr>
            <p:ph type="body" idx="1"/>
          </p:nvPr>
        </p:nvSpPr>
        <p:spPr>
          <a:xfrm>
            <a:off x="539750" y="1628775"/>
            <a:ext cx="8208963" cy="1008063"/>
          </a:xfrm>
          <a:solidFill>
            <a:srgbClr val="C0C0C0">
              <a:alpha val="10001"/>
            </a:srgbClr>
          </a:solidFill>
        </p:spPr>
        <p:txBody>
          <a:bodyPr/>
          <a:lstStyle/>
          <a:p>
            <a:pPr marL="0" indent="0" eaLnBrk="1" hangingPunct="1">
              <a:lnSpc>
                <a:spcPct val="95000"/>
              </a:lnSpc>
              <a:buFont typeface="Arial" charset="0"/>
              <a:buNone/>
              <a:defRPr/>
            </a:pPr>
            <a:r>
              <a:rPr lang="fr-FR" sz="2000" smtClean="0">
                <a:latin typeface="Arial" pitchFamily="34" charset="0"/>
                <a:cs typeface="Arial" pitchFamily="34" charset="0"/>
              </a:rPr>
              <a:t>Mais la surface équipotentielle pour la gravité (le </a:t>
            </a:r>
            <a:r>
              <a:rPr lang="fr-FR" sz="2000" smtClean="0">
                <a:solidFill>
                  <a:srgbClr val="FFCC66"/>
                </a:solidFill>
                <a:latin typeface="Arial" pitchFamily="34" charset="0"/>
                <a:cs typeface="Arial" pitchFamily="34" charset="0"/>
              </a:rPr>
              <a:t>géoïde</a:t>
            </a:r>
            <a:r>
              <a:rPr lang="fr-FR" sz="2000" smtClean="0">
                <a:latin typeface="Arial" pitchFamily="34" charset="0"/>
                <a:cs typeface="Arial" pitchFamily="34" charset="0"/>
              </a:rPr>
              <a:t>) ne coïncide pas avec l’ellipsoïde de révolution : la verticale n’est pas normale à l’ellipsoïde, mais au géoïde</a:t>
            </a:r>
            <a:endParaRPr lang="en-US" sz="2000" smtClean="0">
              <a:latin typeface="Arial" pitchFamily="34" charset="0"/>
              <a:cs typeface="Arial" pitchFamily="34" charset="0"/>
            </a:endParaRPr>
          </a:p>
        </p:txBody>
      </p:sp>
      <p:pic>
        <p:nvPicPr>
          <p:cNvPr id="9220" name="Picture 5" descr="geoide1"/>
          <p:cNvPicPr>
            <a:picLocks noChangeAspect="1" noChangeArrowheads="1"/>
          </p:cNvPicPr>
          <p:nvPr/>
        </p:nvPicPr>
        <p:blipFill>
          <a:blip r:embed="rId3" cstate="print"/>
          <a:srcRect/>
          <a:stretch>
            <a:fillRect/>
          </a:stretch>
        </p:blipFill>
        <p:spPr bwMode="auto">
          <a:xfrm>
            <a:off x="4714875" y="3789363"/>
            <a:ext cx="3960813" cy="1582737"/>
          </a:xfrm>
          <a:prstGeom prst="rect">
            <a:avLst/>
          </a:prstGeom>
          <a:noFill/>
          <a:ln w="9525">
            <a:noFill/>
            <a:miter lim="800000"/>
            <a:headEnd/>
            <a:tailEnd/>
          </a:ln>
        </p:spPr>
      </p:pic>
      <p:grpSp>
        <p:nvGrpSpPr>
          <p:cNvPr id="9222" name="Group 20"/>
          <p:cNvGrpSpPr>
            <a:grpSpLocks/>
          </p:cNvGrpSpPr>
          <p:nvPr/>
        </p:nvGrpSpPr>
        <p:grpSpPr bwMode="auto">
          <a:xfrm>
            <a:off x="539750" y="3171825"/>
            <a:ext cx="4032250" cy="2849563"/>
            <a:chOff x="340" y="1998"/>
            <a:chExt cx="2540" cy="1795"/>
          </a:xfrm>
        </p:grpSpPr>
        <p:pic>
          <p:nvPicPr>
            <p:cNvPr id="9223" name="Picture 18" descr="geoide"/>
            <p:cNvPicPr>
              <a:picLocks noChangeAspect="1" noChangeArrowheads="1"/>
            </p:cNvPicPr>
            <p:nvPr/>
          </p:nvPicPr>
          <p:blipFill>
            <a:blip r:embed="rId4" cstate="print"/>
            <a:srcRect/>
            <a:stretch>
              <a:fillRect/>
            </a:stretch>
          </p:blipFill>
          <p:spPr bwMode="auto">
            <a:xfrm>
              <a:off x="340" y="1998"/>
              <a:ext cx="2540" cy="1795"/>
            </a:xfrm>
            <a:prstGeom prst="rect">
              <a:avLst/>
            </a:prstGeom>
            <a:noFill/>
            <a:ln w="9525">
              <a:noFill/>
              <a:miter lim="800000"/>
              <a:headEnd/>
              <a:tailEnd/>
            </a:ln>
          </p:spPr>
        </p:pic>
        <p:sp>
          <p:nvSpPr>
            <p:cNvPr id="9224" name="Text Box 19"/>
            <p:cNvSpPr txBox="1">
              <a:spLocks noChangeArrowheads="1"/>
            </p:cNvSpPr>
            <p:nvPr/>
          </p:nvSpPr>
          <p:spPr bwMode="auto">
            <a:xfrm>
              <a:off x="2290" y="3657"/>
              <a:ext cx="590" cy="135"/>
            </a:xfrm>
            <a:prstGeom prst="rect">
              <a:avLst/>
            </a:prstGeom>
            <a:noFill/>
            <a:ln w="9525" algn="ctr">
              <a:noFill/>
              <a:miter lim="800000"/>
              <a:headEnd/>
              <a:tailEnd/>
            </a:ln>
          </p:spPr>
          <p:txBody>
            <a:bodyPr>
              <a:spAutoFit/>
            </a:bodyPr>
            <a:lstStyle/>
            <a:p>
              <a:pPr algn="r">
                <a:spcBef>
                  <a:spcPct val="50000"/>
                </a:spcBef>
              </a:pPr>
              <a:r>
                <a:rPr lang="fr-FR" sz="800">
                  <a:solidFill>
                    <a:schemeClr val="bg1"/>
                  </a:solidFill>
                  <a:latin typeface="Arial" pitchFamily="34" charset="0"/>
                  <a:cs typeface="Arial" pitchFamily="34" charset="0"/>
                </a:rPr>
                <a:t>www.shom.fr</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Rot="1" noChangeArrowheads="1"/>
          </p:cNvSpPr>
          <p:nvPr>
            <p:ph type="title"/>
          </p:nvPr>
        </p:nvSpPr>
        <p:spPr>
          <a:xfrm>
            <a:off x="0" y="461963"/>
            <a:ext cx="9144000" cy="735012"/>
          </a:xfrm>
        </p:spPr>
        <p:txBody>
          <a:bodyPr/>
          <a:lstStyle/>
          <a:p>
            <a:pPr eaLnBrk="1" hangingPunct="1">
              <a:defRPr/>
            </a:pPr>
            <a:r>
              <a:rPr lang="fr-FR" sz="3200" smtClean="0">
                <a:solidFill>
                  <a:schemeClr val="tx1"/>
                </a:solidFill>
                <a:latin typeface="Arial" pitchFamily="34" charset="0"/>
                <a:cs typeface="Arial" pitchFamily="34" charset="0"/>
              </a:rPr>
              <a:t>La forme de la Terre</a:t>
            </a:r>
          </a:p>
        </p:txBody>
      </p:sp>
      <p:sp>
        <p:nvSpPr>
          <p:cNvPr id="408579" name="Rectangle 3"/>
          <p:cNvSpPr>
            <a:spLocks noGrp="1" noChangeArrowheads="1"/>
          </p:cNvSpPr>
          <p:nvPr>
            <p:ph type="body" idx="1"/>
          </p:nvPr>
        </p:nvSpPr>
        <p:spPr>
          <a:xfrm>
            <a:off x="539750" y="1557338"/>
            <a:ext cx="7993063" cy="792162"/>
          </a:xfrm>
          <a:solidFill>
            <a:srgbClr val="C0C0C0">
              <a:alpha val="10001"/>
            </a:srgbClr>
          </a:solidFill>
        </p:spPr>
        <p:txBody>
          <a:bodyPr/>
          <a:lstStyle/>
          <a:p>
            <a:pPr marL="0" indent="0" eaLnBrk="1" hangingPunct="1">
              <a:buFont typeface="Arial" charset="0"/>
              <a:buNone/>
              <a:defRPr/>
            </a:pPr>
            <a:r>
              <a:rPr lang="fr-FR" sz="2000" smtClean="0">
                <a:latin typeface="Arial" pitchFamily="34" charset="0"/>
                <a:cs typeface="Arial" pitchFamily="34" charset="0"/>
              </a:rPr>
              <a:t>Avant l’avènement des satellites, la mesure d’un lieu se faisait par </a:t>
            </a:r>
            <a:r>
              <a:rPr lang="fr-FR" sz="2000" smtClean="0">
                <a:solidFill>
                  <a:srgbClr val="FFCC66"/>
                </a:solidFill>
                <a:latin typeface="Arial" pitchFamily="34" charset="0"/>
                <a:cs typeface="Arial" pitchFamily="34" charset="0"/>
              </a:rPr>
              <a:t>triangulation</a:t>
            </a:r>
            <a:r>
              <a:rPr lang="fr-FR" sz="2000" smtClean="0">
                <a:latin typeface="Arial" pitchFamily="34" charset="0"/>
                <a:cs typeface="Arial" pitchFamily="34" charset="0"/>
              </a:rPr>
              <a:t> à partir d’un point initial.</a:t>
            </a:r>
            <a:endParaRPr lang="en-US" sz="2000" smtClean="0">
              <a:latin typeface="Arial" pitchFamily="34" charset="0"/>
              <a:cs typeface="Arial" pitchFamily="34" charset="0"/>
            </a:endParaRPr>
          </a:p>
        </p:txBody>
      </p:sp>
      <p:pic>
        <p:nvPicPr>
          <p:cNvPr id="10245" name="Picture 5" descr="theodolite"/>
          <p:cNvPicPr>
            <a:picLocks noChangeAspect="1" noChangeArrowheads="1"/>
          </p:cNvPicPr>
          <p:nvPr/>
        </p:nvPicPr>
        <p:blipFill>
          <a:blip r:embed="rId4" cstate="print"/>
          <a:srcRect/>
          <a:stretch>
            <a:fillRect/>
          </a:stretch>
        </p:blipFill>
        <p:spPr bwMode="auto">
          <a:xfrm>
            <a:off x="1692275" y="2787650"/>
            <a:ext cx="1616075" cy="2057400"/>
          </a:xfrm>
          <a:prstGeom prst="rect">
            <a:avLst/>
          </a:prstGeom>
          <a:noFill/>
          <a:ln w="9525">
            <a:noFill/>
            <a:miter lim="800000"/>
            <a:headEnd/>
            <a:tailEnd/>
          </a:ln>
        </p:spPr>
      </p:pic>
      <p:pic>
        <p:nvPicPr>
          <p:cNvPr id="10246" name="Picture 6" descr="triangulation"/>
          <p:cNvPicPr>
            <a:picLocks noChangeAspect="1" noChangeArrowheads="1"/>
          </p:cNvPicPr>
          <p:nvPr/>
        </p:nvPicPr>
        <p:blipFill>
          <a:blip r:embed="rId5" cstate="print"/>
          <a:srcRect/>
          <a:stretch>
            <a:fillRect/>
          </a:stretch>
        </p:blipFill>
        <p:spPr bwMode="auto">
          <a:xfrm>
            <a:off x="3968750" y="2787650"/>
            <a:ext cx="3411538" cy="2081213"/>
          </a:xfrm>
          <a:prstGeom prst="rect">
            <a:avLst/>
          </a:prstGeom>
          <a:noFill/>
          <a:ln w="9525">
            <a:noFill/>
            <a:miter lim="800000"/>
            <a:headEnd/>
            <a:tailEnd/>
          </a:ln>
        </p:spPr>
      </p:pic>
      <p:sp>
        <p:nvSpPr>
          <p:cNvPr id="408583" name="Rectangle 7"/>
          <p:cNvSpPr>
            <a:spLocks noChangeArrowheads="1"/>
          </p:cNvSpPr>
          <p:nvPr/>
        </p:nvSpPr>
        <p:spPr bwMode="auto">
          <a:xfrm>
            <a:off x="684213" y="5300663"/>
            <a:ext cx="7848600" cy="792162"/>
          </a:xfrm>
          <a:prstGeom prst="rect">
            <a:avLst/>
          </a:prstGeom>
          <a:solidFill>
            <a:srgbClr val="C0C0C0">
              <a:alpha val="10001"/>
            </a:srgbClr>
          </a:solidFill>
          <a:ln w="9525">
            <a:noFill/>
            <a:miter lim="800000"/>
            <a:headEnd/>
            <a:tailEnd/>
          </a:ln>
          <a:effectLst/>
        </p:spPr>
        <p:txBody>
          <a:bodyPr/>
          <a:lstStyle/>
          <a:p>
            <a:pPr>
              <a:spcBef>
                <a:spcPct val="20000"/>
              </a:spcBef>
              <a:buClr>
                <a:schemeClr val="hlink"/>
              </a:buClr>
              <a:buSzPct val="80000"/>
              <a:buFont typeface="Arial" charset="0"/>
              <a:buNone/>
              <a:defRPr/>
            </a:pPr>
            <a:r>
              <a:rPr lang="fr-FR" sz="2000">
                <a:effectLst>
                  <a:outerShdw blurRad="38100" dist="38100" dir="2700000" algn="tl">
                    <a:srgbClr val="000000"/>
                  </a:outerShdw>
                </a:effectLst>
                <a:latin typeface="Arial" pitchFamily="34" charset="0"/>
                <a:cs typeface="Arial" pitchFamily="34" charset="0"/>
              </a:rPr>
              <a:t>La position absolue du point initial (le </a:t>
            </a:r>
            <a:r>
              <a:rPr lang="fr-FR" sz="2000">
                <a:solidFill>
                  <a:srgbClr val="FFCC66"/>
                </a:solidFill>
                <a:effectLst>
                  <a:outerShdw blurRad="38100" dist="38100" dir="2700000" algn="tl">
                    <a:srgbClr val="000000"/>
                  </a:outerShdw>
                </a:effectLst>
                <a:latin typeface="Arial" pitchFamily="34" charset="0"/>
                <a:cs typeface="Arial" pitchFamily="34" charset="0"/>
              </a:rPr>
              <a:t>point fondamental</a:t>
            </a:r>
            <a:r>
              <a:rPr lang="fr-FR" sz="2000">
                <a:effectLst>
                  <a:outerShdw blurRad="38100" dist="38100" dir="2700000" algn="tl">
                    <a:srgbClr val="000000"/>
                  </a:outerShdw>
                </a:effectLst>
                <a:latin typeface="Arial" pitchFamily="34" charset="0"/>
                <a:cs typeface="Arial" pitchFamily="34" charset="0"/>
              </a:rPr>
              <a:t>) est déterminante pour toutes les autres mesures.</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Rot="1" noChangeArrowheads="1"/>
          </p:cNvSpPr>
          <p:nvPr>
            <p:ph type="title"/>
          </p:nvPr>
        </p:nvSpPr>
        <p:spPr>
          <a:xfrm>
            <a:off x="0" y="533400"/>
            <a:ext cx="9144000" cy="735013"/>
          </a:xfrm>
        </p:spPr>
        <p:txBody>
          <a:bodyPr/>
          <a:lstStyle/>
          <a:p>
            <a:pPr eaLnBrk="1" hangingPunct="1">
              <a:defRPr/>
            </a:pPr>
            <a:r>
              <a:rPr lang="fr-FR" sz="3200" smtClean="0">
                <a:solidFill>
                  <a:schemeClr val="tx1"/>
                </a:solidFill>
                <a:latin typeface="Arial" pitchFamily="34" charset="0"/>
                <a:cs typeface="Arial" pitchFamily="34" charset="0"/>
              </a:rPr>
              <a:t>La forme de la Terre</a:t>
            </a:r>
          </a:p>
        </p:txBody>
      </p:sp>
      <p:sp>
        <p:nvSpPr>
          <p:cNvPr id="410627" name="Rectangle 3"/>
          <p:cNvSpPr>
            <a:spLocks noGrp="1" noChangeArrowheads="1"/>
          </p:cNvSpPr>
          <p:nvPr>
            <p:ph type="body" idx="1"/>
          </p:nvPr>
        </p:nvSpPr>
        <p:spPr>
          <a:xfrm>
            <a:off x="539750" y="1557338"/>
            <a:ext cx="8135938" cy="1655762"/>
          </a:xfrm>
          <a:solidFill>
            <a:srgbClr val="C0C0C0">
              <a:alpha val="10001"/>
            </a:srgbClr>
          </a:solidFill>
        </p:spPr>
        <p:txBody>
          <a:bodyPr/>
          <a:lstStyle/>
          <a:p>
            <a:pPr marL="0" indent="0" eaLnBrk="1" hangingPunct="1">
              <a:lnSpc>
                <a:spcPct val="85000"/>
              </a:lnSpc>
              <a:spcAft>
                <a:spcPct val="30000"/>
              </a:spcAft>
              <a:buFont typeface="Arial" charset="0"/>
              <a:buNone/>
              <a:defRPr/>
            </a:pPr>
            <a:r>
              <a:rPr lang="fr-FR" sz="2000" smtClean="0">
                <a:latin typeface="Arial" pitchFamily="34" charset="0"/>
                <a:cs typeface="Arial" pitchFamily="34" charset="0"/>
              </a:rPr>
              <a:t>La </a:t>
            </a:r>
            <a:r>
              <a:rPr lang="fr-FR" sz="2000" smtClean="0">
                <a:solidFill>
                  <a:srgbClr val="FFCC66"/>
                </a:solidFill>
                <a:latin typeface="Arial" pitchFamily="34" charset="0"/>
                <a:cs typeface="Arial" pitchFamily="34" charset="0"/>
              </a:rPr>
              <a:t>position absolue</a:t>
            </a:r>
            <a:r>
              <a:rPr lang="fr-FR" sz="2000" smtClean="0">
                <a:latin typeface="Arial" pitchFamily="34" charset="0"/>
                <a:cs typeface="Arial" pitchFamily="34" charset="0"/>
              </a:rPr>
              <a:t> de l’ellipsoïde de référence est déterminée par rapport à la verticale au point fondamental. La </a:t>
            </a:r>
            <a:r>
              <a:rPr lang="fr-FR" sz="2000" smtClean="0">
                <a:solidFill>
                  <a:srgbClr val="FFCC66"/>
                </a:solidFill>
                <a:latin typeface="Arial" pitchFamily="34" charset="0"/>
                <a:cs typeface="Arial" pitchFamily="34" charset="0"/>
              </a:rPr>
              <a:t>forme</a:t>
            </a:r>
            <a:r>
              <a:rPr lang="fr-FR" sz="2000" smtClean="0">
                <a:latin typeface="Arial" pitchFamily="34" charset="0"/>
                <a:cs typeface="Arial" pitchFamily="34" charset="0"/>
              </a:rPr>
              <a:t> de l’ellipsoïde est choisie de manière à correspondre localement à la forme de la Terre.</a:t>
            </a:r>
          </a:p>
          <a:p>
            <a:pPr marL="0" indent="0" eaLnBrk="1" hangingPunct="1">
              <a:lnSpc>
                <a:spcPct val="85000"/>
              </a:lnSpc>
              <a:spcAft>
                <a:spcPct val="30000"/>
              </a:spcAft>
              <a:buFont typeface="Arial" charset="0"/>
              <a:buNone/>
              <a:defRPr/>
            </a:pPr>
            <a:r>
              <a:rPr lang="fr-FR" sz="2000" smtClean="0">
                <a:latin typeface="Arial" pitchFamily="34" charset="0"/>
                <a:cs typeface="Arial" pitchFamily="34" charset="0"/>
              </a:rPr>
              <a:t>En général, le centre de l’ellipsoïde ainsi défini ne coïncide pas avec le centre des masses de la Terre.</a:t>
            </a:r>
          </a:p>
        </p:txBody>
      </p:sp>
      <p:sp>
        <p:nvSpPr>
          <p:cNvPr id="410632" name="Text Box 8"/>
          <p:cNvSpPr txBox="1">
            <a:spLocks noChangeArrowheads="1"/>
          </p:cNvSpPr>
          <p:nvPr/>
        </p:nvSpPr>
        <p:spPr bwMode="auto">
          <a:xfrm>
            <a:off x="611188" y="5591175"/>
            <a:ext cx="8064500" cy="1006475"/>
          </a:xfrm>
          <a:prstGeom prst="rect">
            <a:avLst/>
          </a:prstGeom>
          <a:solidFill>
            <a:srgbClr val="C0C0C0">
              <a:alpha val="10001"/>
            </a:srgbClr>
          </a:solidFill>
          <a:ln w="9525" algn="ctr">
            <a:noFill/>
            <a:miter lim="800000"/>
            <a:headEnd/>
            <a:tailEnd/>
          </a:ln>
          <a:effectLst/>
        </p:spPr>
        <p:txBody>
          <a:bodyPr>
            <a:spAutoFit/>
          </a:bodyPr>
          <a:lstStyle/>
          <a:p>
            <a:pPr>
              <a:spcBef>
                <a:spcPct val="20000"/>
              </a:spcBef>
              <a:buClr>
                <a:schemeClr val="hlink"/>
              </a:buClr>
              <a:buSzPct val="80000"/>
              <a:buFont typeface="Arial" charset="0"/>
              <a:buNone/>
              <a:defRPr/>
            </a:pPr>
            <a:r>
              <a:rPr lang="fr-FR" sz="2000" i="1">
                <a:effectLst>
                  <a:outerShdw blurRad="38100" dist="38100" dir="2700000" algn="tl">
                    <a:srgbClr val="000000"/>
                  </a:outerShdw>
                </a:effectLst>
                <a:latin typeface="Arial" pitchFamily="34" charset="0"/>
                <a:cs typeface="Arial" pitchFamily="34" charset="0"/>
              </a:rPr>
              <a:t>Datum, </a:t>
            </a:r>
            <a:r>
              <a:rPr lang="fr-FR" sz="2000">
                <a:effectLst>
                  <a:outerShdw blurRad="38100" dist="38100" dir="2700000" algn="tl">
                    <a:srgbClr val="000000"/>
                  </a:outerShdw>
                </a:effectLst>
                <a:latin typeface="Arial" pitchFamily="34" charset="0"/>
                <a:cs typeface="Arial" pitchFamily="34" charset="0"/>
              </a:rPr>
              <a:t>ou </a:t>
            </a:r>
            <a:r>
              <a:rPr lang="fr-FR" sz="2000">
                <a:solidFill>
                  <a:srgbClr val="FFCC66"/>
                </a:solidFill>
                <a:effectLst>
                  <a:outerShdw blurRad="38100" dist="38100" dir="2700000" algn="tl">
                    <a:srgbClr val="000000"/>
                  </a:outerShdw>
                </a:effectLst>
                <a:latin typeface="Arial" pitchFamily="34" charset="0"/>
                <a:cs typeface="Arial" pitchFamily="34" charset="0"/>
              </a:rPr>
              <a:t>système géodésique</a:t>
            </a:r>
            <a:r>
              <a:rPr lang="fr-FR" sz="2000">
                <a:effectLst>
                  <a:outerShdw blurRad="38100" dist="38100" dir="2700000" algn="tl">
                    <a:srgbClr val="000000"/>
                  </a:outerShdw>
                </a:effectLst>
                <a:latin typeface="Arial" pitchFamily="34" charset="0"/>
                <a:cs typeface="Arial" pitchFamily="34" charset="0"/>
              </a:rPr>
              <a:t> : ensemble des paramètres de forme et de position absolue de l’ellipsoïde (3 paramètres de position du centre, 3 paramètres de rotation, 2 paramètres de forme).</a:t>
            </a:r>
            <a:endParaRPr lang="fr-FR" sz="2000">
              <a:latin typeface="Arial" pitchFamily="34" charset="0"/>
              <a:cs typeface="Arial" pitchFamily="34" charset="0"/>
            </a:endParaRPr>
          </a:p>
        </p:txBody>
      </p:sp>
      <p:grpSp>
        <p:nvGrpSpPr>
          <p:cNvPr id="11270" name="Group 12"/>
          <p:cNvGrpSpPr>
            <a:grpSpLocks/>
          </p:cNvGrpSpPr>
          <p:nvPr/>
        </p:nvGrpSpPr>
        <p:grpSpPr bwMode="auto">
          <a:xfrm>
            <a:off x="3203575" y="3357563"/>
            <a:ext cx="2735263" cy="2157412"/>
            <a:chOff x="2018" y="2115"/>
            <a:chExt cx="1723" cy="1359"/>
          </a:xfrm>
        </p:grpSpPr>
        <p:pic>
          <p:nvPicPr>
            <p:cNvPr id="11271" name="Picture 10" descr="clarke1866_wgs84_grs80"/>
            <p:cNvPicPr>
              <a:picLocks noChangeAspect="1" noChangeArrowheads="1"/>
            </p:cNvPicPr>
            <p:nvPr/>
          </p:nvPicPr>
          <p:blipFill>
            <a:blip r:embed="rId3" cstate="print"/>
            <a:srcRect/>
            <a:stretch>
              <a:fillRect/>
            </a:stretch>
          </p:blipFill>
          <p:spPr bwMode="auto">
            <a:xfrm>
              <a:off x="2018" y="2115"/>
              <a:ext cx="1723" cy="1341"/>
            </a:xfrm>
            <a:prstGeom prst="rect">
              <a:avLst/>
            </a:prstGeom>
            <a:noFill/>
            <a:ln w="9525">
              <a:noFill/>
              <a:miter lim="800000"/>
              <a:headEnd/>
              <a:tailEnd/>
            </a:ln>
          </p:spPr>
        </p:pic>
        <p:sp>
          <p:nvSpPr>
            <p:cNvPr id="11272" name="Text Box 11"/>
            <p:cNvSpPr txBox="1">
              <a:spLocks noChangeArrowheads="1"/>
            </p:cNvSpPr>
            <p:nvPr/>
          </p:nvSpPr>
          <p:spPr bwMode="auto">
            <a:xfrm>
              <a:off x="2064" y="3339"/>
              <a:ext cx="1088" cy="135"/>
            </a:xfrm>
            <a:prstGeom prst="rect">
              <a:avLst/>
            </a:prstGeom>
            <a:noFill/>
            <a:ln w="9525" algn="ctr">
              <a:noFill/>
              <a:miter lim="800000"/>
              <a:headEnd/>
              <a:tailEnd/>
            </a:ln>
          </p:spPr>
          <p:txBody>
            <a:bodyPr>
              <a:spAutoFit/>
            </a:bodyPr>
            <a:lstStyle/>
            <a:p>
              <a:pPr>
                <a:spcBef>
                  <a:spcPct val="50000"/>
                </a:spcBef>
              </a:pPr>
              <a:r>
                <a:rPr lang="fr-FR" sz="800">
                  <a:solidFill>
                    <a:schemeClr val="bg1"/>
                  </a:solidFill>
                  <a:latin typeface="Arial" pitchFamily="34" charset="0"/>
                  <a:cs typeface="Arial" pitchFamily="34" charset="0"/>
                </a:rPr>
                <a:t>www.noaa.gov</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674" name="Rectangle 2"/>
          <p:cNvSpPr>
            <a:spLocks noGrp="1" noChangeArrowheads="1"/>
          </p:cNvSpPr>
          <p:nvPr>
            <p:ph type="body" idx="1"/>
          </p:nvPr>
        </p:nvSpPr>
        <p:spPr>
          <a:xfrm>
            <a:off x="539750" y="2133600"/>
            <a:ext cx="8208963" cy="719138"/>
          </a:xfrm>
          <a:solidFill>
            <a:srgbClr val="C0C0C0">
              <a:alpha val="10001"/>
            </a:srgbClr>
          </a:solidFill>
        </p:spPr>
        <p:txBody>
          <a:bodyPr/>
          <a:lstStyle/>
          <a:p>
            <a:pPr eaLnBrk="1" hangingPunct="1">
              <a:lnSpc>
                <a:spcPct val="80000"/>
              </a:lnSpc>
              <a:buClr>
                <a:srgbClr val="FFCC66"/>
              </a:buClr>
              <a:buSzPct val="70000"/>
              <a:buFont typeface="Wingdings" pitchFamily="2" charset="2"/>
              <a:buNone/>
              <a:defRPr/>
            </a:pPr>
            <a:r>
              <a:rPr lang="fr-FR" sz="2000" smtClean="0">
                <a:solidFill>
                  <a:srgbClr val="FFCC66"/>
                </a:solidFill>
                <a:latin typeface="Arial" pitchFamily="34" charset="0"/>
                <a:cs typeface="Arial" pitchFamily="34" charset="0"/>
              </a:rPr>
              <a:t> </a:t>
            </a:r>
            <a:r>
              <a:rPr lang="fr-FR" sz="2000" smtClean="0">
                <a:latin typeface="Arial" pitchFamily="34" charset="0"/>
                <a:cs typeface="Arial" pitchFamily="34" charset="0"/>
                <a:sym typeface="Wingdings" pitchFamily="2" charset="2"/>
              </a:rPr>
              <a:t>La forme de l’ellipsoïde est choisie de manière à correspondre</a:t>
            </a:r>
          </a:p>
          <a:p>
            <a:pPr eaLnBrk="1" hangingPunct="1">
              <a:lnSpc>
                <a:spcPct val="80000"/>
              </a:lnSpc>
              <a:buClr>
                <a:schemeClr val="folHlink"/>
              </a:buClr>
              <a:buFont typeface="Arial" charset="0"/>
              <a:buNone/>
              <a:defRPr/>
            </a:pPr>
            <a:r>
              <a:rPr lang="fr-FR" sz="2000" smtClean="0">
                <a:latin typeface="Arial" pitchFamily="34" charset="0"/>
                <a:cs typeface="Arial" pitchFamily="34" charset="0"/>
                <a:sym typeface="Wingdings" pitchFamily="2" charset="2"/>
              </a:rPr>
              <a:t> localement à la forme du géoïde (mesures terrestres).</a:t>
            </a:r>
          </a:p>
        </p:txBody>
      </p:sp>
      <p:sp>
        <p:nvSpPr>
          <p:cNvPr id="412675" name="Rectangle 3"/>
          <p:cNvSpPr>
            <a:spLocks noGrp="1" noRot="1" noChangeArrowheads="1"/>
          </p:cNvSpPr>
          <p:nvPr>
            <p:ph type="title"/>
          </p:nvPr>
        </p:nvSpPr>
        <p:spPr>
          <a:xfrm>
            <a:off x="0" y="619125"/>
            <a:ext cx="9144000" cy="649288"/>
          </a:xfrm>
        </p:spPr>
        <p:txBody>
          <a:bodyPr/>
          <a:lstStyle/>
          <a:p>
            <a:pPr eaLnBrk="1" hangingPunct="1">
              <a:defRPr/>
            </a:pPr>
            <a:r>
              <a:rPr lang="fr-FR" sz="3200" smtClean="0">
                <a:solidFill>
                  <a:schemeClr val="tx1"/>
                </a:solidFill>
                <a:latin typeface="Arial" pitchFamily="34" charset="0"/>
                <a:cs typeface="Arial" pitchFamily="34" charset="0"/>
              </a:rPr>
              <a:t>La modélisation de la forme de la Terre</a:t>
            </a:r>
          </a:p>
        </p:txBody>
      </p:sp>
      <p:grpSp>
        <p:nvGrpSpPr>
          <p:cNvPr id="12292" name="Group 4"/>
          <p:cNvGrpSpPr>
            <a:grpSpLocks/>
          </p:cNvGrpSpPr>
          <p:nvPr/>
        </p:nvGrpSpPr>
        <p:grpSpPr bwMode="auto">
          <a:xfrm>
            <a:off x="2174875" y="3217863"/>
            <a:ext cx="4845050" cy="3235325"/>
            <a:chOff x="1143" y="1921"/>
            <a:chExt cx="3264" cy="2186"/>
          </a:xfrm>
        </p:grpSpPr>
        <p:pic>
          <p:nvPicPr>
            <p:cNvPr id="12294" name="Picture 5"/>
            <p:cNvPicPr>
              <a:picLocks noChangeAspect="1" noChangeArrowheads="1"/>
            </p:cNvPicPr>
            <p:nvPr/>
          </p:nvPicPr>
          <p:blipFill>
            <a:blip r:embed="rId3" cstate="print"/>
            <a:srcRect/>
            <a:stretch>
              <a:fillRect/>
            </a:stretch>
          </p:blipFill>
          <p:spPr bwMode="auto">
            <a:xfrm>
              <a:off x="1143" y="1921"/>
              <a:ext cx="3264" cy="2186"/>
            </a:xfrm>
            <a:prstGeom prst="rect">
              <a:avLst/>
            </a:prstGeom>
            <a:noFill/>
            <a:ln w="9525">
              <a:noFill/>
              <a:miter lim="800000"/>
              <a:headEnd/>
              <a:tailEnd/>
            </a:ln>
          </p:spPr>
        </p:pic>
        <p:pic>
          <p:nvPicPr>
            <p:cNvPr id="12295" name="Picture 6"/>
            <p:cNvPicPr>
              <a:picLocks noChangeAspect="1" noChangeArrowheads="1"/>
            </p:cNvPicPr>
            <p:nvPr/>
          </p:nvPicPr>
          <p:blipFill>
            <a:blip r:embed="rId4" cstate="print"/>
            <a:srcRect/>
            <a:stretch>
              <a:fillRect/>
            </a:stretch>
          </p:blipFill>
          <p:spPr bwMode="auto">
            <a:xfrm>
              <a:off x="2933" y="2765"/>
              <a:ext cx="509" cy="245"/>
            </a:xfrm>
            <a:prstGeom prst="rect">
              <a:avLst/>
            </a:prstGeom>
            <a:noFill/>
            <a:ln w="9525">
              <a:noFill/>
              <a:miter lim="800000"/>
              <a:headEnd/>
              <a:tailEnd/>
            </a:ln>
          </p:spPr>
        </p:pic>
      </p:grpSp>
      <p:sp>
        <p:nvSpPr>
          <p:cNvPr id="412679" name="Text Box 7"/>
          <p:cNvSpPr txBox="1">
            <a:spLocks noChangeArrowheads="1"/>
          </p:cNvSpPr>
          <p:nvPr/>
        </p:nvSpPr>
        <p:spPr bwMode="auto">
          <a:xfrm>
            <a:off x="539750" y="1489075"/>
            <a:ext cx="3240088" cy="427038"/>
          </a:xfrm>
          <a:prstGeom prst="rect">
            <a:avLst/>
          </a:prstGeom>
          <a:noFill/>
          <a:ln w="9525" algn="ctr">
            <a:noFill/>
            <a:miter lim="800000"/>
            <a:headEnd/>
            <a:tailEnd/>
          </a:ln>
          <a:effectLst/>
        </p:spPr>
        <p:txBody>
          <a:bodyPr>
            <a:spAutoFit/>
          </a:bodyPr>
          <a:lstStyle/>
          <a:p>
            <a:pPr>
              <a:spcBef>
                <a:spcPct val="50000"/>
              </a:spcBef>
              <a:defRPr/>
            </a:pPr>
            <a:r>
              <a:rPr lang="fr-FR" sz="2200">
                <a:solidFill>
                  <a:srgbClr val="FFCC66"/>
                </a:solidFill>
                <a:effectLst>
                  <a:outerShdw blurRad="38100" dist="38100" dir="2700000" algn="tl">
                    <a:srgbClr val="000000"/>
                  </a:outerShdw>
                </a:effectLst>
                <a:latin typeface="Arial" pitchFamily="34" charset="0"/>
                <a:cs typeface="Arial" pitchFamily="34" charset="0"/>
              </a:rPr>
              <a:t>Ellipsoïdes locaux</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ompass">
  <a:themeElements>
    <a:clrScheme name="1_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1_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Tahom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chemeClr val="tx1"/>
            </a:solidFill>
            <a:effectLst/>
            <a:latin typeface="Tahoma" pitchFamily="34" charset="0"/>
            <a:cs typeface="Arial" charset="0"/>
          </a:defRPr>
        </a:defPPr>
      </a:lstStyle>
    </a:lnDef>
  </a:objectDefaults>
  <a:extraClrSchemeLst>
    <a:extraClrScheme>
      <a:clrScheme name="1_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1_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1_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1_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1_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1_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1_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1_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1_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themeOverride>
</file>

<file path=docProps/app.xml><?xml version="1.0" encoding="utf-8"?>
<Properties xmlns="http://schemas.openxmlformats.org/officeDocument/2006/extended-properties" xmlns:vt="http://schemas.openxmlformats.org/officeDocument/2006/docPropsVTypes">
  <Template/>
  <TotalTime>782</TotalTime>
  <Words>4230</Words>
  <Application>Microsoft Office PowerPoint</Application>
  <PresentationFormat>Affichage à l'écran (4:3)</PresentationFormat>
  <Paragraphs>601</Paragraphs>
  <Slides>59</Slides>
  <Notes>52</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2</vt:i4>
      </vt:variant>
      <vt:variant>
        <vt:lpstr>Titres des diapositives</vt:lpstr>
      </vt:variant>
      <vt:variant>
        <vt:i4>59</vt:i4>
      </vt:variant>
    </vt:vector>
  </HeadingPairs>
  <TitlesOfParts>
    <vt:vector size="71" baseType="lpstr">
      <vt:lpstr>Tahoma</vt:lpstr>
      <vt:lpstr>Arial</vt:lpstr>
      <vt:lpstr>Wingdings</vt:lpstr>
      <vt:lpstr>Verdana</vt:lpstr>
      <vt:lpstr>Times New Roman</vt:lpstr>
      <vt:lpstr>宋体</vt:lpstr>
      <vt:lpstr>Courier New</vt:lpstr>
      <vt:lpstr>Comic Sans MS</vt:lpstr>
      <vt:lpstr>Symbol</vt:lpstr>
      <vt:lpstr>1_Compass</vt:lpstr>
      <vt:lpstr>Bitmap Image</vt:lpstr>
      <vt:lpstr>Microsoft Equation 3.0</vt:lpstr>
      <vt:lpstr>Module SIG-Santé</vt:lpstr>
      <vt:lpstr>Sommaire</vt:lpstr>
      <vt:lpstr>Diapositive 3</vt:lpstr>
      <vt:lpstr>La mesure de la localisation</vt:lpstr>
      <vt:lpstr>La forme de la Terre</vt:lpstr>
      <vt:lpstr>La forme de la Terre</vt:lpstr>
      <vt:lpstr>La forme de la Terre</vt:lpstr>
      <vt:lpstr>La forme de la Terre</vt:lpstr>
      <vt:lpstr>La modélisation de la forme de la Terre</vt:lpstr>
      <vt:lpstr>La forme de la Terre</vt:lpstr>
      <vt:lpstr>La forme de la Terre</vt:lpstr>
      <vt:lpstr>Diapositive 12</vt:lpstr>
      <vt:lpstr>De nombreux ellipsoïdes  actuels…</vt:lpstr>
      <vt:lpstr>…et de très nombreux datums</vt:lpstr>
      <vt:lpstr>Diapositive 15</vt:lpstr>
      <vt:lpstr>Diapositive 16</vt:lpstr>
      <vt:lpstr>Datums et positions</vt:lpstr>
      <vt:lpstr>Changement de datum (Molodensky, Helmert, grille locale)</vt:lpstr>
      <vt:lpstr>Datums horizontaux et datums verticaux</vt:lpstr>
      <vt:lpstr>Diapositive 20</vt:lpstr>
      <vt:lpstr>Le GPS</vt:lpstr>
      <vt:lpstr>Le GPS</vt:lpstr>
      <vt:lpstr>Le GPS</vt:lpstr>
      <vt:lpstr>Le GPS Galileo</vt:lpstr>
      <vt:lpstr> Le GPS Galileo</vt:lpstr>
      <vt:lpstr>Diapositive 26</vt:lpstr>
      <vt:lpstr>Projections géographiques</vt:lpstr>
      <vt:lpstr>Projections géographiques</vt:lpstr>
      <vt:lpstr>Projections géographiques</vt:lpstr>
      <vt:lpstr>Projections géographiques</vt:lpstr>
      <vt:lpstr>Projections géographiques</vt:lpstr>
      <vt:lpstr>Projections géographiques</vt:lpstr>
      <vt:lpstr>Projections géographiques</vt:lpstr>
      <vt:lpstr>Projections géographiques</vt:lpstr>
      <vt:lpstr>Projections géographiques</vt:lpstr>
      <vt:lpstr>Projections géographiques</vt:lpstr>
      <vt:lpstr>Projections géographiques</vt:lpstr>
      <vt:lpstr>Projections géographiques</vt:lpstr>
      <vt:lpstr>Projection conique et déformations</vt:lpstr>
      <vt:lpstr>Projections géographiques</vt:lpstr>
      <vt:lpstr>Projections géographiques</vt:lpstr>
      <vt:lpstr>Diapositive 42</vt:lpstr>
      <vt:lpstr>Les coordonnées géographiques</vt:lpstr>
      <vt:lpstr>Coordonnées géographiques</vt:lpstr>
      <vt:lpstr>Les coordonnées géographiques</vt:lpstr>
      <vt:lpstr>Le logiciel SavGlobe</vt:lpstr>
      <vt:lpstr>Les coordonnées cartésiennes géocentriques</vt:lpstr>
      <vt:lpstr>Coordonnées de projection</vt:lpstr>
      <vt:lpstr>Coordonnées de projection</vt:lpstr>
      <vt:lpstr>Coordonnées</vt:lpstr>
      <vt:lpstr>Coordonnées</vt:lpstr>
      <vt:lpstr>Coordonnées de projection</vt:lpstr>
      <vt:lpstr>Coordonnées de projection </vt:lpstr>
      <vt:lpstr>Coordonnées</vt:lpstr>
      <vt:lpstr>Diapositive 55</vt:lpstr>
      <vt:lpstr>Le passage du NTF vers le RGF93 Nouvelle Triangulation Française  Réseau Géodésique Français</vt:lpstr>
      <vt:lpstr>Le passage du NTF vers le RGF93</vt:lpstr>
      <vt:lpstr>Références</vt:lpstr>
      <vt:lpstr>Diapositive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SIG et Santé</dc:title>
  <dc:creator>_</dc:creator>
  <cp:lastModifiedBy>Marc</cp:lastModifiedBy>
  <cp:revision>92</cp:revision>
  <cp:lastPrinted>1601-01-01T00:00:00Z</cp:lastPrinted>
  <dcterms:created xsi:type="dcterms:W3CDTF">2009-03-26T12:40:54Z</dcterms:created>
  <dcterms:modified xsi:type="dcterms:W3CDTF">2011-11-28T14:33:44Z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TC102037751036</vt:lpwstr>
  </property>
</Properties>
</file>