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</p:sldMasterIdLst>
  <p:notesMasterIdLst>
    <p:notesMasterId r:id="rId19"/>
  </p:notesMasterIdLst>
  <p:sldIdLst>
    <p:sldId id="379" r:id="rId2"/>
    <p:sldId id="317" r:id="rId3"/>
    <p:sldId id="381" r:id="rId4"/>
    <p:sldId id="340" r:id="rId5"/>
    <p:sldId id="375" r:id="rId6"/>
    <p:sldId id="382" r:id="rId7"/>
    <p:sldId id="373" r:id="rId8"/>
    <p:sldId id="388" r:id="rId9"/>
    <p:sldId id="376" r:id="rId10"/>
    <p:sldId id="385" r:id="rId11"/>
    <p:sldId id="386" r:id="rId12"/>
    <p:sldId id="377" r:id="rId13"/>
    <p:sldId id="378" r:id="rId14"/>
    <p:sldId id="383" r:id="rId15"/>
    <p:sldId id="384" r:id="rId16"/>
    <p:sldId id="387" r:id="rId17"/>
    <p:sldId id="380" r:id="rId18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191D"/>
    <a:srgbClr val="FFCC66"/>
    <a:srgbClr val="0000CC"/>
    <a:srgbClr val="3333FF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85" autoAdjust="0"/>
    <p:restoredTop sz="94626" autoAdjust="0"/>
  </p:normalViewPr>
  <p:slideViewPr>
    <p:cSldViewPr>
      <p:cViewPr varScale="1">
        <p:scale>
          <a:sx n="107" d="100"/>
          <a:sy n="107" d="100"/>
        </p:scale>
        <p:origin x="-163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endParaRPr lang="fr-FR"/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endParaRPr lang="fr-FR"/>
          </a:p>
        </p:txBody>
      </p:sp>
      <p:sp>
        <p:nvSpPr>
          <p:cNvPr id="138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38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</a:p>
        </p:txBody>
      </p:sp>
      <p:sp>
        <p:nvSpPr>
          <p:cNvPr id="138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endParaRPr lang="fr-FR"/>
          </a:p>
        </p:txBody>
      </p:sp>
      <p:sp>
        <p:nvSpPr>
          <p:cNvPr id="138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fld id="{6AF110DC-5D8B-470A-BEE3-FFFD51D643AB}" type="slidenum">
              <a:rPr lang="fr-FR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F8C592-4507-4175-A75C-FA34286B1450}" type="slidenum">
              <a:rPr lang="fr-FR"/>
              <a:pPr/>
              <a:t>1</a:t>
            </a:fld>
            <a:endParaRPr lang="fr-FR"/>
          </a:p>
        </p:txBody>
      </p:sp>
      <p:sp>
        <p:nvSpPr>
          <p:cNvPr id="17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1813"/>
            <a:ext cx="5486400" cy="4116387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5A1801-516F-4F33-86C5-E58D3903805A}" type="slidenum">
              <a:rPr lang="fr-FR"/>
              <a:pPr/>
              <a:t>12</a:t>
            </a:fld>
            <a:endParaRPr lang="fr-FR"/>
          </a:p>
        </p:txBody>
      </p:sp>
      <p:sp>
        <p:nvSpPr>
          <p:cNvPr id="14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2BF2D4-197C-4629-941A-9A0757FAA1A0}" type="slidenum">
              <a:rPr lang="fr-FR"/>
              <a:pPr/>
              <a:t>13</a:t>
            </a:fld>
            <a:endParaRPr lang="fr-FR"/>
          </a:p>
        </p:txBody>
      </p:sp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27AF61-7758-48FE-934D-130B274BB8EF}" type="slidenum">
              <a:rPr lang="fr-FR"/>
              <a:pPr/>
              <a:t>15</a:t>
            </a:fld>
            <a:endParaRPr lang="fr-FR"/>
          </a:p>
        </p:txBody>
      </p:sp>
      <p:sp>
        <p:nvSpPr>
          <p:cNvPr id="184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5C2C58-300E-499A-B655-4DEDE50B191E}" type="slidenum">
              <a:rPr lang="fr-FR"/>
              <a:pPr/>
              <a:t>17</a:t>
            </a:fld>
            <a:endParaRPr lang="fr-FR"/>
          </a:p>
        </p:txBody>
      </p:sp>
      <p:sp>
        <p:nvSpPr>
          <p:cNvPr id="178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2251E6-83F7-42BA-A639-BA2B2960ED6D}" type="slidenum">
              <a:rPr lang="fr-FR"/>
              <a:pPr/>
              <a:t>2</a:t>
            </a:fld>
            <a:endParaRPr lang="fr-FR"/>
          </a:p>
        </p:txBody>
      </p:sp>
      <p:sp>
        <p:nvSpPr>
          <p:cNvPr id="14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5B9B94-90B4-4291-A4EA-28883995B3FA}" type="slidenum">
              <a:rPr lang="fr-FR"/>
              <a:pPr/>
              <a:t>4</a:t>
            </a:fld>
            <a:endParaRPr lang="fr-FR"/>
          </a:p>
        </p:txBody>
      </p:sp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F0D494-40C9-44FD-8540-FFA0A143485E}" type="slidenum">
              <a:rPr lang="fr-FR"/>
              <a:pPr/>
              <a:t>5</a:t>
            </a:fld>
            <a:endParaRPr lang="fr-FR"/>
          </a:p>
        </p:txBody>
      </p:sp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9E2031-7D35-4F20-AE51-4926F6AC66DB}" type="slidenum">
              <a:rPr lang="fr-FR"/>
              <a:pPr/>
              <a:t>7</a:t>
            </a:fld>
            <a:endParaRPr lang="fr-FR"/>
          </a:p>
        </p:txBody>
      </p:sp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B564D5-5CD4-4747-BC58-F97E9BF1A955}" type="slidenum">
              <a:rPr lang="fr-FR"/>
              <a:pPr/>
              <a:t>8</a:t>
            </a:fld>
            <a:endParaRPr lang="fr-FR"/>
          </a:p>
        </p:txBody>
      </p:sp>
      <p:sp>
        <p:nvSpPr>
          <p:cNvPr id="191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167324-4B94-477B-ACDB-6D561735D25E}" type="slidenum">
              <a:rPr lang="fr-FR"/>
              <a:pPr/>
              <a:t>9</a:t>
            </a:fld>
            <a:endParaRPr lang="fr-FR"/>
          </a:p>
        </p:txBody>
      </p:sp>
      <p:sp>
        <p:nvSpPr>
          <p:cNvPr id="14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2E424D-07BD-4509-A236-7FE08B47EAA1}" type="slidenum">
              <a:rPr lang="fr-FR"/>
              <a:pPr/>
              <a:t>10</a:t>
            </a:fld>
            <a:endParaRPr lang="fr-FR"/>
          </a:p>
        </p:txBody>
      </p:sp>
      <p:sp>
        <p:nvSpPr>
          <p:cNvPr id="18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C8E6D1-2AE8-41C7-AC4D-6A35B74F26F3}" type="slidenum">
              <a:rPr lang="fr-FR"/>
              <a:pPr/>
              <a:t>11</a:t>
            </a:fld>
            <a:endParaRPr lang="fr-FR"/>
          </a:p>
        </p:txBody>
      </p:sp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2034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172035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172036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/>
                <a:ahLst/>
                <a:cxnLst>
                  <a:cxn ang="0">
                    <a:pos x="950" y="85"/>
                  </a:cxn>
                  <a:cxn ang="0">
                    <a:pos x="628" y="438"/>
                  </a:cxn>
                  <a:cxn ang="0">
                    <a:pos x="66" y="471"/>
                  </a:cxn>
                  <a:cxn ang="0">
                    <a:pos x="0" y="627"/>
                  </a:cxn>
                  <a:cxn ang="0">
                    <a:pos x="372" y="1026"/>
                  </a:cxn>
                  <a:cxn ang="0">
                    <a:pos x="611" y="902"/>
                  </a:cxn>
                  <a:cxn ang="0">
                    <a:pos x="992" y="1085"/>
                  </a:cxn>
                  <a:cxn ang="0">
                    <a:pos x="1116" y="1339"/>
                  </a:cxn>
                  <a:cxn ang="0">
                    <a:pos x="1083" y="1450"/>
                  </a:cxn>
                  <a:cxn ang="0">
                    <a:pos x="1124" y="1659"/>
                  </a:cxn>
                  <a:cxn ang="0">
                    <a:pos x="1149" y="1999"/>
                  </a:cxn>
                  <a:cxn ang="0">
                    <a:pos x="1463" y="2110"/>
                  </a:cxn>
                  <a:cxn ang="0">
                    <a:pos x="1686" y="2025"/>
                  </a:cxn>
                  <a:cxn ang="0">
                    <a:pos x="1603" y="1777"/>
                  </a:cxn>
                  <a:cxn ang="0">
                    <a:pos x="1991" y="1555"/>
                  </a:cxn>
                  <a:cxn ang="0">
                    <a:pos x="2281" y="1542"/>
                  </a:cxn>
                  <a:cxn ang="0">
                    <a:pos x="2446" y="1359"/>
                  </a:cxn>
                  <a:cxn ang="0">
                    <a:pos x="2361" y="1001"/>
                  </a:cxn>
                  <a:cxn ang="0">
                    <a:pos x="2606" y="893"/>
                  </a:cxn>
                  <a:cxn ang="0">
                    <a:pos x="2815" y="454"/>
                  </a:cxn>
                  <a:cxn ang="0">
                    <a:pos x="2518" y="0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037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/>
                <a:ahLst/>
                <a:cxnLst>
                  <a:cxn ang="0">
                    <a:pos x="1423" y="65"/>
                  </a:cxn>
                  <a:cxn ang="0">
                    <a:pos x="1148" y="262"/>
                  </a:cxn>
                  <a:cxn ang="0">
                    <a:pos x="934" y="216"/>
                  </a:cxn>
                  <a:cxn ang="0">
                    <a:pos x="529" y="314"/>
                  </a:cxn>
                  <a:cxn ang="0">
                    <a:pos x="174" y="327"/>
                  </a:cxn>
                  <a:cxn ang="0">
                    <a:pos x="0" y="628"/>
                  </a:cxn>
                  <a:cxn ang="0">
                    <a:pos x="91" y="726"/>
                  </a:cxn>
                  <a:cxn ang="0">
                    <a:pos x="231" y="654"/>
                  </a:cxn>
                  <a:cxn ang="0">
                    <a:pos x="430" y="687"/>
                  </a:cxn>
                  <a:cxn ang="0">
                    <a:pos x="504" y="850"/>
                  </a:cxn>
                  <a:cxn ang="0">
                    <a:pos x="347" y="1020"/>
                  </a:cxn>
                  <a:cxn ang="0">
                    <a:pos x="529" y="1144"/>
                  </a:cxn>
                  <a:cxn ang="0">
                    <a:pos x="727" y="1105"/>
                  </a:cxn>
                  <a:cxn ang="0">
                    <a:pos x="901" y="1216"/>
                  </a:cxn>
                  <a:cxn ang="0">
                    <a:pos x="1256" y="1229"/>
                  </a:cxn>
                  <a:cxn ang="0">
                    <a:pos x="1611" y="1425"/>
                  </a:cxn>
                  <a:cxn ang="0">
                    <a:pos x="1694" y="1673"/>
                  </a:cxn>
                  <a:cxn ang="0">
                    <a:pos x="1619" y="2118"/>
                  </a:cxn>
                  <a:cxn ang="0">
                    <a:pos x="1694" y="2268"/>
                  </a:cxn>
                  <a:cxn ang="0">
                    <a:pos x="2132" y="2242"/>
                  </a:cxn>
                  <a:cxn ang="0">
                    <a:pos x="2289" y="2366"/>
                  </a:cxn>
                  <a:cxn ang="0">
                    <a:pos x="2594" y="2046"/>
                  </a:cxn>
                  <a:cxn ang="0">
                    <a:pos x="2537" y="1817"/>
                  </a:cxn>
                  <a:cxn ang="0">
                    <a:pos x="2818" y="1673"/>
                  </a:cxn>
                  <a:cxn ang="0">
                    <a:pos x="3016" y="1719"/>
                  </a:cxn>
                  <a:cxn ang="0">
                    <a:pos x="3280" y="1615"/>
                  </a:cxn>
                  <a:cxn ang="0">
                    <a:pos x="3405" y="1174"/>
                  </a:cxn>
                  <a:cxn ang="0">
                    <a:pos x="3643" y="922"/>
                  </a:cxn>
                  <a:cxn ang="0">
                    <a:pos x="3966" y="896"/>
                  </a:cxn>
                  <a:cxn ang="0">
                    <a:pos x="3908" y="733"/>
                  </a:cxn>
                  <a:cxn ang="0">
                    <a:pos x="3669" y="563"/>
                  </a:cxn>
                  <a:cxn ang="0">
                    <a:pos x="3817" y="210"/>
                  </a:cxn>
                  <a:cxn ang="0">
                    <a:pos x="3590" y="0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038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133" y="328"/>
                  </a:cxn>
                  <a:cxn ang="0">
                    <a:pos x="0" y="666"/>
                  </a:cxn>
                  <a:cxn ang="0">
                    <a:pos x="83" y="1221"/>
                  </a:cxn>
                  <a:cxn ang="0">
                    <a:pos x="413" y="1515"/>
                  </a:cxn>
                  <a:cxn ang="0">
                    <a:pos x="881" y="1700"/>
                  </a:cxn>
                  <a:cxn ang="0">
                    <a:pos x="1440" y="1651"/>
                  </a:cxn>
                  <a:cxn ang="0">
                    <a:pos x="1755" y="1940"/>
                  </a:cxn>
                  <a:cxn ang="0">
                    <a:pos x="1653" y="2126"/>
                  </a:cxn>
                  <a:cxn ang="0">
                    <a:pos x="1136" y="2142"/>
                  </a:cxn>
                  <a:cxn ang="0">
                    <a:pos x="911" y="2021"/>
                  </a:cxn>
                  <a:cxn ang="0">
                    <a:pos x="739" y="2142"/>
                  </a:cxn>
                  <a:cxn ang="0">
                    <a:pos x="954" y="2524"/>
                  </a:cxn>
                  <a:cxn ang="0">
                    <a:pos x="973" y="2905"/>
                  </a:cxn>
                  <a:cxn ang="0">
                    <a:pos x="1511" y="3107"/>
                  </a:cxn>
                  <a:cxn ang="0">
                    <a:pos x="1644" y="2922"/>
                  </a:cxn>
                  <a:cxn ang="0">
                    <a:pos x="2077" y="2797"/>
                  </a:cxn>
                  <a:cxn ang="0">
                    <a:pos x="2610" y="2962"/>
                  </a:cxn>
                  <a:cxn ang="0">
                    <a:pos x="3222" y="2812"/>
                  </a:cxn>
                  <a:cxn ang="0">
                    <a:pos x="3443" y="2922"/>
                  </a:cxn>
                  <a:cxn ang="0">
                    <a:pos x="3861" y="2648"/>
                  </a:cxn>
                  <a:cxn ang="0">
                    <a:pos x="4125" y="2311"/>
                  </a:cxn>
                  <a:cxn ang="0">
                    <a:pos x="4369" y="2318"/>
                  </a:cxn>
                  <a:cxn ang="0">
                    <a:pos x="4554" y="2445"/>
                  </a:cxn>
                  <a:cxn ang="0">
                    <a:pos x="5015" y="2142"/>
                  </a:cxn>
                  <a:cxn ang="0">
                    <a:pos x="5404" y="2185"/>
                  </a:cxn>
                  <a:cxn ang="0">
                    <a:pos x="5732" y="2069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039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/>
                <a:ahLst/>
                <a:cxnLst>
                  <a:cxn ang="0">
                    <a:pos x="240" y="0"/>
                  </a:cxn>
                  <a:cxn ang="0">
                    <a:pos x="0" y="336"/>
                  </a:cxn>
                  <a:cxn ang="0">
                    <a:pos x="82" y="821"/>
                  </a:cxn>
                  <a:cxn ang="0">
                    <a:pos x="243" y="873"/>
                  </a:cxn>
                  <a:cxn ang="0">
                    <a:pos x="473" y="1087"/>
                  </a:cxn>
                  <a:cxn ang="0">
                    <a:pos x="557" y="1441"/>
                  </a:cxn>
                  <a:cxn ang="0">
                    <a:pos x="839" y="1499"/>
                  </a:cxn>
                  <a:cxn ang="0">
                    <a:pos x="1258" y="1349"/>
                  </a:cxn>
                  <a:cxn ang="0">
                    <a:pos x="1307" y="1493"/>
                  </a:cxn>
                  <a:cxn ang="0">
                    <a:pos x="1621" y="1513"/>
                  </a:cxn>
                  <a:cxn ang="0">
                    <a:pos x="1862" y="1865"/>
                  </a:cxn>
                  <a:cxn ang="0">
                    <a:pos x="1668" y="2166"/>
                  </a:cxn>
                  <a:cxn ang="0">
                    <a:pos x="1308" y="2217"/>
                  </a:cxn>
                  <a:cxn ang="0">
                    <a:pos x="992" y="2172"/>
                  </a:cxn>
                  <a:cxn ang="0">
                    <a:pos x="903" y="2244"/>
                  </a:cxn>
                  <a:cxn ang="0">
                    <a:pos x="1008" y="2415"/>
                  </a:cxn>
                  <a:cxn ang="0">
                    <a:pos x="992" y="2538"/>
                  </a:cxn>
                  <a:cxn ang="0">
                    <a:pos x="1137" y="2760"/>
                  </a:cxn>
                  <a:cxn ang="0">
                    <a:pos x="1661" y="2623"/>
                  </a:cxn>
                  <a:cxn ang="0">
                    <a:pos x="1725" y="2492"/>
                  </a:cxn>
                  <a:cxn ang="0">
                    <a:pos x="1895" y="2551"/>
                  </a:cxn>
                  <a:cxn ang="0">
                    <a:pos x="2338" y="2448"/>
                  </a:cxn>
                  <a:cxn ang="0">
                    <a:pos x="2443" y="2714"/>
                  </a:cxn>
                  <a:cxn ang="0">
                    <a:pos x="2870" y="2541"/>
                  </a:cxn>
                  <a:cxn ang="0">
                    <a:pos x="3264" y="2591"/>
                  </a:cxn>
                  <a:cxn ang="0">
                    <a:pos x="3522" y="2427"/>
                  </a:cxn>
                  <a:cxn ang="0">
                    <a:pos x="3594" y="2081"/>
                  </a:cxn>
                  <a:cxn ang="0">
                    <a:pos x="4013" y="2087"/>
                  </a:cxn>
                  <a:cxn ang="0">
                    <a:pos x="4070" y="1924"/>
                  </a:cxn>
                  <a:cxn ang="0">
                    <a:pos x="4239" y="1931"/>
                  </a:cxn>
                  <a:cxn ang="0">
                    <a:pos x="4465" y="2094"/>
                  </a:cxn>
                  <a:cxn ang="0">
                    <a:pos x="4836" y="1814"/>
                  </a:cxn>
                  <a:cxn ang="0">
                    <a:pos x="5225" y="1785"/>
                  </a:cxn>
                  <a:cxn ang="0">
                    <a:pos x="5367" y="1571"/>
                  </a:cxn>
                  <a:cxn ang="0">
                    <a:pos x="5512" y="1585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040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/>
                <a:ahLst/>
                <a:cxnLst>
                  <a:cxn ang="0">
                    <a:pos x="139" y="0"/>
                  </a:cxn>
                  <a:cxn ang="0">
                    <a:pos x="210" y="233"/>
                  </a:cxn>
                  <a:cxn ang="0">
                    <a:pos x="159" y="643"/>
                  </a:cxn>
                  <a:cxn ang="0">
                    <a:pos x="454" y="771"/>
                  </a:cxn>
                  <a:cxn ang="0">
                    <a:pos x="605" y="1046"/>
                  </a:cxn>
                  <a:cxn ang="0">
                    <a:pos x="790" y="1189"/>
                  </a:cxn>
                  <a:cxn ang="0">
                    <a:pos x="540" y="1111"/>
                  </a:cxn>
                  <a:cxn ang="0">
                    <a:pos x="363" y="883"/>
                  </a:cxn>
                  <a:cxn ang="0">
                    <a:pos x="139" y="852"/>
                  </a:cxn>
                  <a:cxn ang="0">
                    <a:pos x="0" y="499"/>
                  </a:cxn>
                  <a:cxn ang="0">
                    <a:pos x="48" y="209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041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8" y="328"/>
                  </a:cxn>
                  <a:cxn ang="0">
                    <a:pos x="9" y="659"/>
                  </a:cxn>
                  <a:cxn ang="0">
                    <a:pos x="40" y="763"/>
                  </a:cxn>
                  <a:cxn ang="0">
                    <a:pos x="234" y="739"/>
                  </a:cxn>
                  <a:cxn ang="0">
                    <a:pos x="344" y="1055"/>
                  </a:cxn>
                  <a:cxn ang="0">
                    <a:pos x="579" y="1117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042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/>
                <a:ahLst/>
                <a:cxnLst>
                  <a:cxn ang="0">
                    <a:pos x="1118" y="0"/>
                  </a:cxn>
                  <a:cxn ang="0">
                    <a:pos x="1179" y="225"/>
                  </a:cxn>
                  <a:cxn ang="0">
                    <a:pos x="1393" y="339"/>
                  </a:cxn>
                  <a:cxn ang="0">
                    <a:pos x="1404" y="548"/>
                  </a:cxn>
                  <a:cxn ang="0">
                    <a:pos x="1342" y="732"/>
                  </a:cxn>
                  <a:cxn ang="0">
                    <a:pos x="1434" y="925"/>
                  </a:cxn>
                  <a:cxn ang="0">
                    <a:pos x="1455" y="1109"/>
                  </a:cxn>
                  <a:cxn ang="0">
                    <a:pos x="1311" y="1142"/>
                  </a:cxn>
                  <a:cxn ang="0">
                    <a:pos x="926" y="1384"/>
                  </a:cxn>
                  <a:cxn ang="0">
                    <a:pos x="975" y="1456"/>
                  </a:cxn>
                  <a:cxn ang="0">
                    <a:pos x="956" y="1624"/>
                  </a:cxn>
                  <a:cxn ang="0">
                    <a:pos x="782" y="1817"/>
                  </a:cxn>
                  <a:cxn ang="0">
                    <a:pos x="539" y="1978"/>
                  </a:cxn>
                  <a:cxn ang="0">
                    <a:pos x="152" y="2026"/>
                  </a:cxn>
                  <a:cxn ang="0">
                    <a:pos x="19" y="2251"/>
                  </a:cxn>
                  <a:cxn ang="0">
                    <a:pos x="0" y="2396"/>
                  </a:cxn>
                  <a:cxn ang="0">
                    <a:pos x="213" y="2179"/>
                  </a:cxn>
                  <a:cxn ang="0">
                    <a:pos x="629" y="2090"/>
                  </a:cxn>
                  <a:cxn ang="0">
                    <a:pos x="894" y="1906"/>
                  </a:cxn>
                  <a:cxn ang="0">
                    <a:pos x="1230" y="1986"/>
                  </a:cxn>
                  <a:cxn ang="0">
                    <a:pos x="1668" y="1906"/>
                  </a:cxn>
                  <a:cxn ang="0">
                    <a:pos x="1983" y="1745"/>
                  </a:cxn>
                  <a:cxn ang="0">
                    <a:pos x="2014" y="1600"/>
                  </a:cxn>
                  <a:cxn ang="0">
                    <a:pos x="2237" y="1496"/>
                  </a:cxn>
                  <a:cxn ang="0">
                    <a:pos x="2359" y="1552"/>
                  </a:cxn>
                  <a:cxn ang="0">
                    <a:pos x="2471" y="1479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043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/>
                <a:ahLst/>
                <a:cxnLst>
                  <a:cxn ang="0">
                    <a:pos x="620" y="155"/>
                  </a:cxn>
                  <a:cxn ang="0">
                    <a:pos x="421" y="155"/>
                  </a:cxn>
                  <a:cxn ang="0">
                    <a:pos x="205" y="507"/>
                  </a:cxn>
                  <a:cxn ang="0">
                    <a:pos x="0" y="673"/>
                  </a:cxn>
                  <a:cxn ang="0">
                    <a:pos x="487" y="783"/>
                  </a:cxn>
                  <a:cxn ang="0">
                    <a:pos x="425" y="1009"/>
                  </a:cxn>
                  <a:cxn ang="0">
                    <a:pos x="617" y="1086"/>
                  </a:cxn>
                  <a:cxn ang="0">
                    <a:pos x="498" y="1349"/>
                  </a:cxn>
                  <a:cxn ang="0">
                    <a:pos x="961" y="1035"/>
                  </a:cxn>
                  <a:cxn ang="0">
                    <a:pos x="926" y="776"/>
                  </a:cxn>
                  <a:cxn ang="0">
                    <a:pos x="1181" y="749"/>
                  </a:cxn>
                  <a:cxn ang="0">
                    <a:pos x="1399" y="601"/>
                  </a:cxn>
                  <a:cxn ang="0">
                    <a:pos x="1315" y="416"/>
                  </a:cxn>
                  <a:cxn ang="0">
                    <a:pos x="1341" y="196"/>
                  </a:cxn>
                  <a:cxn ang="0">
                    <a:pos x="1171" y="164"/>
                  </a:cxn>
                  <a:cxn ang="0">
                    <a:pos x="928" y="0"/>
                  </a:cxn>
                  <a:cxn ang="0">
                    <a:pos x="620" y="155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044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/>
                <a:ahLst/>
                <a:cxnLst>
                  <a:cxn ang="0">
                    <a:pos x="719" y="183"/>
                  </a:cxn>
                  <a:cxn ang="0">
                    <a:pos x="760" y="33"/>
                  </a:cxn>
                  <a:cxn ang="0">
                    <a:pos x="884" y="0"/>
                  </a:cxn>
                  <a:cxn ang="0">
                    <a:pos x="983" y="78"/>
                  </a:cxn>
                  <a:cxn ang="0">
                    <a:pos x="1082" y="248"/>
                  </a:cxn>
                  <a:cxn ang="0">
                    <a:pos x="1256" y="229"/>
                  </a:cxn>
                  <a:cxn ang="0">
                    <a:pos x="1248" y="359"/>
                  </a:cxn>
                  <a:cxn ang="0">
                    <a:pos x="1016" y="431"/>
                  </a:cxn>
                  <a:cxn ang="0">
                    <a:pos x="879" y="417"/>
                  </a:cxn>
                  <a:cxn ang="0">
                    <a:pos x="719" y="481"/>
                  </a:cxn>
                  <a:cxn ang="0">
                    <a:pos x="591" y="633"/>
                  </a:cxn>
                  <a:cxn ang="0">
                    <a:pos x="423" y="537"/>
                  </a:cxn>
                  <a:cxn ang="0">
                    <a:pos x="256" y="810"/>
                  </a:cxn>
                  <a:cxn ang="0">
                    <a:pos x="66" y="764"/>
                  </a:cxn>
                  <a:cxn ang="0">
                    <a:pos x="0" y="601"/>
                  </a:cxn>
                  <a:cxn ang="0">
                    <a:pos x="157" y="483"/>
                  </a:cxn>
                  <a:cxn ang="0">
                    <a:pos x="248" y="281"/>
                  </a:cxn>
                  <a:cxn ang="0">
                    <a:pos x="438" y="150"/>
                  </a:cxn>
                  <a:cxn ang="0">
                    <a:pos x="719" y="189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045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/>
                <a:ahLst/>
                <a:cxnLst>
                  <a:cxn ang="0">
                    <a:pos x="2838" y="16"/>
                  </a:cxn>
                  <a:cxn ang="0">
                    <a:pos x="2493" y="0"/>
                  </a:cxn>
                  <a:cxn ang="0">
                    <a:pos x="2278" y="81"/>
                  </a:cxn>
                  <a:cxn ang="0">
                    <a:pos x="1936" y="44"/>
                  </a:cxn>
                  <a:cxn ang="0">
                    <a:pos x="1739" y="354"/>
                  </a:cxn>
                  <a:cxn ang="0">
                    <a:pos x="1600" y="212"/>
                  </a:cxn>
                  <a:cxn ang="0">
                    <a:pos x="1352" y="308"/>
                  </a:cxn>
                  <a:cxn ang="0">
                    <a:pos x="1445" y="515"/>
                  </a:cxn>
                  <a:cxn ang="0">
                    <a:pos x="1072" y="412"/>
                  </a:cxn>
                  <a:cxn ang="0">
                    <a:pos x="888" y="540"/>
                  </a:cxn>
                  <a:cxn ang="0">
                    <a:pos x="0" y="660"/>
                  </a:cxn>
                  <a:cxn ang="0">
                    <a:pos x="288" y="788"/>
                  </a:cxn>
                  <a:cxn ang="0">
                    <a:pos x="1040" y="676"/>
                  </a:cxn>
                  <a:cxn ang="0">
                    <a:pos x="1272" y="748"/>
                  </a:cxn>
                  <a:cxn ang="0">
                    <a:pos x="2096" y="691"/>
                  </a:cxn>
                  <a:cxn ang="0">
                    <a:pos x="2320" y="748"/>
                  </a:cxn>
                  <a:cxn ang="0">
                    <a:pos x="2456" y="596"/>
                  </a:cxn>
                  <a:cxn ang="0">
                    <a:pos x="2712" y="716"/>
                  </a:cxn>
                  <a:cxn ang="0">
                    <a:pos x="2716" y="339"/>
                  </a:cxn>
                  <a:cxn ang="0">
                    <a:pos x="2848" y="258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046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6" y="313"/>
                  </a:cxn>
                  <a:cxn ang="0">
                    <a:pos x="106" y="634"/>
                  </a:cxn>
                  <a:cxn ang="0">
                    <a:pos x="268" y="854"/>
                  </a:cxn>
                  <a:cxn ang="0">
                    <a:pos x="278" y="577"/>
                  </a:cxn>
                  <a:cxn ang="0">
                    <a:pos x="238" y="400"/>
                  </a:cxn>
                  <a:cxn ang="0">
                    <a:pos x="319" y="240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047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/>
                <a:ahLst/>
                <a:cxnLst>
                  <a:cxn ang="0">
                    <a:pos x="504" y="0"/>
                  </a:cxn>
                  <a:cxn ang="0">
                    <a:pos x="320" y="61"/>
                  </a:cxn>
                  <a:cxn ang="0">
                    <a:pos x="238" y="109"/>
                  </a:cxn>
                  <a:cxn ang="0">
                    <a:pos x="144" y="216"/>
                  </a:cxn>
                  <a:cxn ang="0">
                    <a:pos x="0" y="392"/>
                  </a:cxn>
                  <a:cxn ang="0">
                    <a:pos x="360" y="263"/>
                  </a:cxn>
                  <a:cxn ang="0">
                    <a:pos x="432" y="182"/>
                  </a:cxn>
                  <a:cxn ang="0">
                    <a:pos x="646" y="142"/>
                  </a:cxn>
                  <a:cxn ang="0">
                    <a:pos x="504" y="0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048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336"/>
                  </a:cxn>
                  <a:cxn ang="0">
                    <a:pos x="384" y="384"/>
                  </a:cxn>
                  <a:cxn ang="0">
                    <a:pos x="576" y="720"/>
                  </a:cxn>
                  <a:cxn ang="0">
                    <a:pos x="528" y="960"/>
                  </a:cxn>
                  <a:cxn ang="0">
                    <a:pos x="672" y="1104"/>
                  </a:cxn>
                  <a:cxn ang="0">
                    <a:pos x="576" y="1392"/>
                  </a:cxn>
                  <a:cxn ang="0">
                    <a:pos x="624" y="1632"/>
                  </a:cxn>
                  <a:cxn ang="0">
                    <a:pos x="1488" y="1872"/>
                  </a:cxn>
                  <a:cxn ang="0">
                    <a:pos x="1680" y="1728"/>
                  </a:cxn>
                  <a:cxn ang="0">
                    <a:pos x="2208" y="1728"/>
                  </a:cxn>
                  <a:cxn ang="0">
                    <a:pos x="2304" y="1632"/>
                  </a:cxn>
                  <a:cxn ang="0">
                    <a:pos x="2736" y="1872"/>
                  </a:cxn>
                  <a:cxn ang="0">
                    <a:pos x="2640" y="1920"/>
                  </a:cxn>
                  <a:cxn ang="0">
                    <a:pos x="2304" y="1824"/>
                  </a:cxn>
                  <a:cxn ang="0">
                    <a:pos x="2160" y="1872"/>
                  </a:cxn>
                  <a:cxn ang="0">
                    <a:pos x="1632" y="1920"/>
                  </a:cxn>
                  <a:cxn ang="0">
                    <a:pos x="1440" y="1920"/>
                  </a:cxn>
                  <a:cxn ang="0">
                    <a:pos x="480" y="1824"/>
                  </a:cxn>
                  <a:cxn ang="0">
                    <a:pos x="192" y="1872"/>
                  </a:cxn>
                  <a:cxn ang="0">
                    <a:pos x="96" y="1680"/>
                  </a:cxn>
                  <a:cxn ang="0">
                    <a:pos x="288" y="1440"/>
                  </a:cxn>
                  <a:cxn ang="0">
                    <a:pos x="336" y="1104"/>
                  </a:cxn>
                  <a:cxn ang="0">
                    <a:pos x="144" y="864"/>
                  </a:cxn>
                  <a:cxn ang="0">
                    <a:pos x="240" y="624"/>
                  </a:cxn>
                  <a:cxn ang="0">
                    <a:pos x="48" y="528"/>
                  </a:cxn>
                  <a:cxn ang="0">
                    <a:pos x="0" y="0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2049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172050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2" y="388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2051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2052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6" y="387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2053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2054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2" y="388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2055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2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2056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2057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2058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2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2059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2" y="387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2060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0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2061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6" y="382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2062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2063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2064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6" y="385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2065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2066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2067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5" y="379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2068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2069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799" y="3683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2070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2071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5" y="37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2072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2073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2074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2075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2076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2077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2078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2079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2080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2081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2082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2083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2084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2085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2086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2087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2088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2089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2090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2091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2092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2093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2094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2095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2096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2097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2098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2099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2100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2101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2102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2103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2104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2105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2106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2107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2108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2109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2110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2111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2112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2113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8" y="147"/>
                  </a:cxn>
                  <a:cxn ang="0">
                    <a:pos x="64" y="46"/>
                  </a:cxn>
                  <a:cxn ang="0">
                    <a:pos x="94" y="151"/>
                  </a:cxn>
                  <a:cxn ang="0">
                    <a:pos x="129" y="151"/>
                  </a:cxn>
                  <a:cxn ang="0">
                    <a:pos x="180" y="9"/>
                  </a:cxn>
                  <a:cxn ang="0">
                    <a:pos x="148" y="10"/>
                  </a:cxn>
                  <a:cxn ang="0">
                    <a:pos x="112" y="112"/>
                  </a:cxn>
                  <a:cxn ang="0">
                    <a:pos x="79" y="0"/>
                  </a:cxn>
                  <a:cxn ang="0">
                    <a:pos x="48" y="0"/>
                  </a:cxn>
                  <a:cxn ang="0">
                    <a:pos x="0" y="144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114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2115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2116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2117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2118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2119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2120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2121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2122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2123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2124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2125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2126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7" y="2407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2127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7" y="241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2128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2129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3" y="239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2130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2131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4" y="239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2132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2133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2134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8" y="240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2135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2136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2137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2138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2139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2" y="242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2140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5" y="254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2141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4" y="25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2142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2143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2144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2145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2146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2147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2148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2149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2150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2151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2152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2153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2154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2155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2156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2157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2158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2159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2160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2161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2162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2163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2164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2165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2166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2167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2168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2169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2170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/>
                <a:ahLst/>
                <a:cxnLst>
                  <a:cxn ang="0">
                    <a:pos x="168" y="120"/>
                  </a:cxn>
                  <a:cxn ang="0">
                    <a:pos x="204" y="12"/>
                  </a:cxn>
                  <a:cxn ang="0">
                    <a:pos x="42" y="0"/>
                  </a:cxn>
                  <a:cxn ang="0">
                    <a:pos x="0" y="108"/>
                  </a:cxn>
                  <a:cxn ang="0">
                    <a:pos x="30" y="114"/>
                  </a:cxn>
                  <a:cxn ang="0">
                    <a:pos x="60" y="30"/>
                  </a:cxn>
                  <a:cxn ang="0">
                    <a:pos x="102" y="36"/>
                  </a:cxn>
                  <a:cxn ang="0">
                    <a:pos x="78" y="108"/>
                  </a:cxn>
                  <a:cxn ang="0">
                    <a:pos x="102" y="108"/>
                  </a:cxn>
                  <a:cxn ang="0">
                    <a:pos x="132" y="36"/>
                  </a:cxn>
                  <a:cxn ang="0">
                    <a:pos x="162" y="36"/>
                  </a:cxn>
                  <a:cxn ang="0">
                    <a:pos x="138" y="114"/>
                  </a:cxn>
                  <a:cxn ang="0">
                    <a:pos x="168" y="120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171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/>
                <a:ahLst/>
                <a:cxnLst>
                  <a:cxn ang="0">
                    <a:pos x="66" y="36"/>
                  </a:cxn>
                  <a:cxn ang="0">
                    <a:pos x="66" y="36"/>
                  </a:cxn>
                  <a:cxn ang="0">
                    <a:pos x="18" y="24"/>
                  </a:cxn>
                  <a:cxn ang="0">
                    <a:pos x="0" y="30"/>
                  </a:cxn>
                  <a:cxn ang="0">
                    <a:pos x="36" y="78"/>
                  </a:cxn>
                  <a:cxn ang="0">
                    <a:pos x="48" y="72"/>
                  </a:cxn>
                  <a:cxn ang="0">
                    <a:pos x="24" y="36"/>
                  </a:cxn>
                  <a:cxn ang="0">
                    <a:pos x="24" y="36"/>
                  </a:cxn>
                  <a:cxn ang="0">
                    <a:pos x="72" y="54"/>
                  </a:cxn>
                  <a:cxn ang="0">
                    <a:pos x="90" y="42"/>
                  </a:cxn>
                  <a:cxn ang="0">
                    <a:pos x="54" y="0"/>
                  </a:cxn>
                  <a:cxn ang="0">
                    <a:pos x="42" y="6"/>
                  </a:cxn>
                  <a:cxn ang="0">
                    <a:pos x="66" y="36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172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/>
                <a:ahLst/>
                <a:cxnLst>
                  <a:cxn ang="0">
                    <a:pos x="54" y="89"/>
                  </a:cxn>
                  <a:cxn ang="0">
                    <a:pos x="65" y="83"/>
                  </a:cxn>
                  <a:cxn ang="0">
                    <a:pos x="48" y="35"/>
                  </a:cxn>
                  <a:cxn ang="0">
                    <a:pos x="89" y="65"/>
                  </a:cxn>
                  <a:cxn ang="0">
                    <a:pos x="101" y="59"/>
                  </a:cxn>
                  <a:cxn ang="0">
                    <a:pos x="83" y="0"/>
                  </a:cxn>
                  <a:cxn ang="0">
                    <a:pos x="71" y="12"/>
                  </a:cxn>
                  <a:cxn ang="0">
                    <a:pos x="83" y="41"/>
                  </a:cxn>
                  <a:cxn ang="0">
                    <a:pos x="48" y="23"/>
                  </a:cxn>
                  <a:cxn ang="0">
                    <a:pos x="36" y="29"/>
                  </a:cxn>
                  <a:cxn ang="0">
                    <a:pos x="45" y="68"/>
                  </a:cxn>
                  <a:cxn ang="0">
                    <a:pos x="18" y="41"/>
                  </a:cxn>
                  <a:cxn ang="0">
                    <a:pos x="0" y="53"/>
                  </a:cxn>
                  <a:cxn ang="0">
                    <a:pos x="54" y="89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173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/>
                <a:ahLst/>
                <a:cxnLst>
                  <a:cxn ang="0">
                    <a:pos x="36" y="78"/>
                  </a:cxn>
                  <a:cxn ang="0">
                    <a:pos x="83" y="48"/>
                  </a:cxn>
                  <a:cxn ang="0">
                    <a:pos x="54" y="0"/>
                  </a:cxn>
                  <a:cxn ang="0">
                    <a:pos x="0" y="30"/>
                  </a:cxn>
                  <a:cxn ang="0">
                    <a:pos x="6" y="36"/>
                  </a:cxn>
                  <a:cxn ang="0">
                    <a:pos x="42" y="18"/>
                  </a:cxn>
                  <a:cxn ang="0">
                    <a:pos x="54" y="30"/>
                  </a:cxn>
                  <a:cxn ang="0">
                    <a:pos x="24" y="48"/>
                  </a:cxn>
                  <a:cxn ang="0">
                    <a:pos x="30" y="54"/>
                  </a:cxn>
                  <a:cxn ang="0">
                    <a:pos x="60" y="36"/>
                  </a:cxn>
                  <a:cxn ang="0">
                    <a:pos x="66" y="48"/>
                  </a:cxn>
                  <a:cxn ang="0">
                    <a:pos x="30" y="66"/>
                  </a:cxn>
                  <a:cxn ang="0">
                    <a:pos x="36" y="78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174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/>
                <a:ahLst/>
                <a:cxnLst>
                  <a:cxn ang="0">
                    <a:pos x="90" y="30"/>
                  </a:cxn>
                  <a:cxn ang="0">
                    <a:pos x="66" y="0"/>
                  </a:cxn>
                  <a:cxn ang="0">
                    <a:pos x="0" y="36"/>
                  </a:cxn>
                  <a:cxn ang="0">
                    <a:pos x="24" y="72"/>
                  </a:cxn>
                  <a:cxn ang="0">
                    <a:pos x="36" y="66"/>
                  </a:cxn>
                  <a:cxn ang="0">
                    <a:pos x="18" y="42"/>
                  </a:cxn>
                  <a:cxn ang="0">
                    <a:pos x="36" y="30"/>
                  </a:cxn>
                  <a:cxn ang="0">
                    <a:pos x="54" y="54"/>
                  </a:cxn>
                  <a:cxn ang="0">
                    <a:pos x="60" y="48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78" y="42"/>
                  </a:cxn>
                  <a:cxn ang="0">
                    <a:pos x="90" y="30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175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/>
                <a:ahLst/>
                <a:cxnLst>
                  <a:cxn ang="0">
                    <a:pos x="42" y="60"/>
                  </a:cxn>
                  <a:cxn ang="0">
                    <a:pos x="42" y="60"/>
                  </a:cxn>
                  <a:cxn ang="0">
                    <a:pos x="72" y="12"/>
                  </a:cxn>
                  <a:cxn ang="0">
                    <a:pos x="66" y="0"/>
                  </a:cxn>
                  <a:cxn ang="0">
                    <a:pos x="0" y="42"/>
                  </a:cxn>
                  <a:cxn ang="0">
                    <a:pos x="6" y="54"/>
                  </a:cxn>
                  <a:cxn ang="0">
                    <a:pos x="54" y="24"/>
                  </a:cxn>
                  <a:cxn ang="0">
                    <a:pos x="54" y="24"/>
                  </a:cxn>
                  <a:cxn ang="0">
                    <a:pos x="18" y="72"/>
                  </a:cxn>
                  <a:cxn ang="0">
                    <a:pos x="24" y="84"/>
                  </a:cxn>
                  <a:cxn ang="0">
                    <a:pos x="90" y="42"/>
                  </a:cxn>
                  <a:cxn ang="0">
                    <a:pos x="84" y="30"/>
                  </a:cxn>
                  <a:cxn ang="0">
                    <a:pos x="42" y="60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176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177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/>
                <a:ahLst/>
                <a:cxnLst>
                  <a:cxn ang="0">
                    <a:pos x="18" y="48"/>
                  </a:cxn>
                  <a:cxn ang="0">
                    <a:pos x="18" y="48"/>
                  </a:cxn>
                  <a:cxn ang="0">
                    <a:pos x="30" y="42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18" y="48"/>
                  </a:cxn>
                  <a:cxn ang="0">
                    <a:pos x="18" y="48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178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0" y="36"/>
                  </a:cxn>
                  <a:cxn ang="0">
                    <a:pos x="0" y="6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179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2180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2181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182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183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184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72185" name="Rectangle 15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fr-FR"/>
              <a:t>Click to edit Master title style</a:t>
            </a:r>
          </a:p>
        </p:txBody>
      </p:sp>
      <p:sp>
        <p:nvSpPr>
          <p:cNvPr id="172186" name="Rectangle 15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/>
            </a:lvl1pPr>
          </a:lstStyle>
          <a:p>
            <a:r>
              <a:rPr lang="fr-FR"/>
              <a:t>Click to edit Master subtitle style</a:t>
            </a:r>
          </a:p>
        </p:txBody>
      </p:sp>
      <p:sp>
        <p:nvSpPr>
          <p:cNvPr id="172187" name="Rectangle 155"/>
          <p:cNvSpPr>
            <a:spLocks noGrp="1" noChangeArrowheads="1"/>
          </p:cNvSpPr>
          <p:nvPr>
            <p:ph type="dt" sz="quarter" idx="2"/>
          </p:nvPr>
        </p:nvSpPr>
        <p:spPr>
          <a:xfrm>
            <a:off x="3048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172188" name="Rectangle 15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172189" name="Rectangle 15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7A6AD313-5470-4FA6-B09D-1D343F6784E6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581947-4E2D-4A90-8A91-DAB0F5683C3C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0803E9-2B64-4F60-889E-55D24E83F812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re. Texte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194175" cy="21732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648200" y="3925888"/>
            <a:ext cx="4194175" cy="2173287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>
          <a:xfrm>
            <a:off x="301625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fld id="{115E324D-32A1-45B9-898F-B76EB818A9E0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301625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fld id="{EF95E18B-AD94-42C6-B239-2FE920A90992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930036-BBCB-4CAA-B1DC-7DDEE415B1E3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1D1251-ADB5-451D-AD7C-039CD6B35F84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5856BD-26CA-4B54-97E0-B15D50D9FAAD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78E795-EFC9-4801-8882-59FE2B555878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F7AA9E-E0A9-49E8-9451-3208E2030DA2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53925B-F9B4-4A9A-A2ED-71CBA7BBB56B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07DDFD-5042-4886-8FBC-9AEE61C02F7F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76BEA5-5B65-4E5B-8CAA-F96F26A427F5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90980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1010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171011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171012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/>
                <a:ahLst/>
                <a:cxnLst>
                  <a:cxn ang="0">
                    <a:pos x="950" y="85"/>
                  </a:cxn>
                  <a:cxn ang="0">
                    <a:pos x="628" y="438"/>
                  </a:cxn>
                  <a:cxn ang="0">
                    <a:pos x="66" y="471"/>
                  </a:cxn>
                  <a:cxn ang="0">
                    <a:pos x="0" y="627"/>
                  </a:cxn>
                  <a:cxn ang="0">
                    <a:pos x="372" y="1026"/>
                  </a:cxn>
                  <a:cxn ang="0">
                    <a:pos x="611" y="902"/>
                  </a:cxn>
                  <a:cxn ang="0">
                    <a:pos x="992" y="1085"/>
                  </a:cxn>
                  <a:cxn ang="0">
                    <a:pos x="1116" y="1339"/>
                  </a:cxn>
                  <a:cxn ang="0">
                    <a:pos x="1083" y="1450"/>
                  </a:cxn>
                  <a:cxn ang="0">
                    <a:pos x="1124" y="1659"/>
                  </a:cxn>
                  <a:cxn ang="0">
                    <a:pos x="1149" y="1999"/>
                  </a:cxn>
                  <a:cxn ang="0">
                    <a:pos x="1463" y="2110"/>
                  </a:cxn>
                  <a:cxn ang="0">
                    <a:pos x="1686" y="2025"/>
                  </a:cxn>
                  <a:cxn ang="0">
                    <a:pos x="1603" y="1777"/>
                  </a:cxn>
                  <a:cxn ang="0">
                    <a:pos x="1991" y="1555"/>
                  </a:cxn>
                  <a:cxn ang="0">
                    <a:pos x="2281" y="1542"/>
                  </a:cxn>
                  <a:cxn ang="0">
                    <a:pos x="2446" y="1359"/>
                  </a:cxn>
                  <a:cxn ang="0">
                    <a:pos x="2361" y="1001"/>
                  </a:cxn>
                  <a:cxn ang="0">
                    <a:pos x="2606" y="893"/>
                  </a:cxn>
                  <a:cxn ang="0">
                    <a:pos x="2815" y="454"/>
                  </a:cxn>
                  <a:cxn ang="0">
                    <a:pos x="2518" y="0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13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/>
                <a:ahLst/>
                <a:cxnLst>
                  <a:cxn ang="0">
                    <a:pos x="1423" y="65"/>
                  </a:cxn>
                  <a:cxn ang="0">
                    <a:pos x="1148" y="262"/>
                  </a:cxn>
                  <a:cxn ang="0">
                    <a:pos x="934" y="216"/>
                  </a:cxn>
                  <a:cxn ang="0">
                    <a:pos x="529" y="314"/>
                  </a:cxn>
                  <a:cxn ang="0">
                    <a:pos x="174" y="327"/>
                  </a:cxn>
                  <a:cxn ang="0">
                    <a:pos x="0" y="628"/>
                  </a:cxn>
                  <a:cxn ang="0">
                    <a:pos x="91" y="726"/>
                  </a:cxn>
                  <a:cxn ang="0">
                    <a:pos x="231" y="654"/>
                  </a:cxn>
                  <a:cxn ang="0">
                    <a:pos x="430" y="687"/>
                  </a:cxn>
                  <a:cxn ang="0">
                    <a:pos x="504" y="850"/>
                  </a:cxn>
                  <a:cxn ang="0">
                    <a:pos x="347" y="1020"/>
                  </a:cxn>
                  <a:cxn ang="0">
                    <a:pos x="529" y="1144"/>
                  </a:cxn>
                  <a:cxn ang="0">
                    <a:pos x="727" y="1105"/>
                  </a:cxn>
                  <a:cxn ang="0">
                    <a:pos x="901" y="1216"/>
                  </a:cxn>
                  <a:cxn ang="0">
                    <a:pos x="1256" y="1229"/>
                  </a:cxn>
                  <a:cxn ang="0">
                    <a:pos x="1611" y="1425"/>
                  </a:cxn>
                  <a:cxn ang="0">
                    <a:pos x="1694" y="1673"/>
                  </a:cxn>
                  <a:cxn ang="0">
                    <a:pos x="1619" y="2118"/>
                  </a:cxn>
                  <a:cxn ang="0">
                    <a:pos x="1694" y="2268"/>
                  </a:cxn>
                  <a:cxn ang="0">
                    <a:pos x="2132" y="2242"/>
                  </a:cxn>
                  <a:cxn ang="0">
                    <a:pos x="2289" y="2366"/>
                  </a:cxn>
                  <a:cxn ang="0">
                    <a:pos x="2594" y="2046"/>
                  </a:cxn>
                  <a:cxn ang="0">
                    <a:pos x="2537" y="1817"/>
                  </a:cxn>
                  <a:cxn ang="0">
                    <a:pos x="2818" y="1673"/>
                  </a:cxn>
                  <a:cxn ang="0">
                    <a:pos x="3016" y="1719"/>
                  </a:cxn>
                  <a:cxn ang="0">
                    <a:pos x="3280" y="1615"/>
                  </a:cxn>
                  <a:cxn ang="0">
                    <a:pos x="3405" y="1174"/>
                  </a:cxn>
                  <a:cxn ang="0">
                    <a:pos x="3643" y="922"/>
                  </a:cxn>
                  <a:cxn ang="0">
                    <a:pos x="3966" y="896"/>
                  </a:cxn>
                  <a:cxn ang="0">
                    <a:pos x="3908" y="733"/>
                  </a:cxn>
                  <a:cxn ang="0">
                    <a:pos x="3669" y="563"/>
                  </a:cxn>
                  <a:cxn ang="0">
                    <a:pos x="3817" y="210"/>
                  </a:cxn>
                  <a:cxn ang="0">
                    <a:pos x="3590" y="0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14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133" y="328"/>
                  </a:cxn>
                  <a:cxn ang="0">
                    <a:pos x="0" y="666"/>
                  </a:cxn>
                  <a:cxn ang="0">
                    <a:pos x="83" y="1221"/>
                  </a:cxn>
                  <a:cxn ang="0">
                    <a:pos x="413" y="1515"/>
                  </a:cxn>
                  <a:cxn ang="0">
                    <a:pos x="881" y="1700"/>
                  </a:cxn>
                  <a:cxn ang="0">
                    <a:pos x="1440" y="1651"/>
                  </a:cxn>
                  <a:cxn ang="0">
                    <a:pos x="1755" y="1940"/>
                  </a:cxn>
                  <a:cxn ang="0">
                    <a:pos x="1653" y="2126"/>
                  </a:cxn>
                  <a:cxn ang="0">
                    <a:pos x="1136" y="2142"/>
                  </a:cxn>
                  <a:cxn ang="0">
                    <a:pos x="911" y="2021"/>
                  </a:cxn>
                  <a:cxn ang="0">
                    <a:pos x="739" y="2142"/>
                  </a:cxn>
                  <a:cxn ang="0">
                    <a:pos x="954" y="2524"/>
                  </a:cxn>
                  <a:cxn ang="0">
                    <a:pos x="973" y="2905"/>
                  </a:cxn>
                  <a:cxn ang="0">
                    <a:pos x="1511" y="3107"/>
                  </a:cxn>
                  <a:cxn ang="0">
                    <a:pos x="1644" y="2922"/>
                  </a:cxn>
                  <a:cxn ang="0">
                    <a:pos x="2077" y="2797"/>
                  </a:cxn>
                  <a:cxn ang="0">
                    <a:pos x="2610" y="2962"/>
                  </a:cxn>
                  <a:cxn ang="0">
                    <a:pos x="3222" y="2812"/>
                  </a:cxn>
                  <a:cxn ang="0">
                    <a:pos x="3443" y="2922"/>
                  </a:cxn>
                  <a:cxn ang="0">
                    <a:pos x="3861" y="2648"/>
                  </a:cxn>
                  <a:cxn ang="0">
                    <a:pos x="4125" y="2311"/>
                  </a:cxn>
                  <a:cxn ang="0">
                    <a:pos x="4369" y="2318"/>
                  </a:cxn>
                  <a:cxn ang="0">
                    <a:pos x="4554" y="2445"/>
                  </a:cxn>
                  <a:cxn ang="0">
                    <a:pos x="5015" y="2142"/>
                  </a:cxn>
                  <a:cxn ang="0">
                    <a:pos x="5404" y="2185"/>
                  </a:cxn>
                  <a:cxn ang="0">
                    <a:pos x="5732" y="2069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15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/>
                <a:ahLst/>
                <a:cxnLst>
                  <a:cxn ang="0">
                    <a:pos x="240" y="0"/>
                  </a:cxn>
                  <a:cxn ang="0">
                    <a:pos x="0" y="336"/>
                  </a:cxn>
                  <a:cxn ang="0">
                    <a:pos x="82" y="821"/>
                  </a:cxn>
                  <a:cxn ang="0">
                    <a:pos x="243" y="873"/>
                  </a:cxn>
                  <a:cxn ang="0">
                    <a:pos x="473" y="1087"/>
                  </a:cxn>
                  <a:cxn ang="0">
                    <a:pos x="557" y="1441"/>
                  </a:cxn>
                  <a:cxn ang="0">
                    <a:pos x="839" y="1499"/>
                  </a:cxn>
                  <a:cxn ang="0">
                    <a:pos x="1258" y="1349"/>
                  </a:cxn>
                  <a:cxn ang="0">
                    <a:pos x="1307" y="1493"/>
                  </a:cxn>
                  <a:cxn ang="0">
                    <a:pos x="1621" y="1513"/>
                  </a:cxn>
                  <a:cxn ang="0">
                    <a:pos x="1862" y="1865"/>
                  </a:cxn>
                  <a:cxn ang="0">
                    <a:pos x="1668" y="2166"/>
                  </a:cxn>
                  <a:cxn ang="0">
                    <a:pos x="1308" y="2217"/>
                  </a:cxn>
                  <a:cxn ang="0">
                    <a:pos x="992" y="2172"/>
                  </a:cxn>
                  <a:cxn ang="0">
                    <a:pos x="903" y="2244"/>
                  </a:cxn>
                  <a:cxn ang="0">
                    <a:pos x="1008" y="2415"/>
                  </a:cxn>
                  <a:cxn ang="0">
                    <a:pos x="992" y="2538"/>
                  </a:cxn>
                  <a:cxn ang="0">
                    <a:pos x="1137" y="2760"/>
                  </a:cxn>
                  <a:cxn ang="0">
                    <a:pos x="1661" y="2623"/>
                  </a:cxn>
                  <a:cxn ang="0">
                    <a:pos x="1725" y="2492"/>
                  </a:cxn>
                  <a:cxn ang="0">
                    <a:pos x="1895" y="2551"/>
                  </a:cxn>
                  <a:cxn ang="0">
                    <a:pos x="2338" y="2448"/>
                  </a:cxn>
                  <a:cxn ang="0">
                    <a:pos x="2443" y="2714"/>
                  </a:cxn>
                  <a:cxn ang="0">
                    <a:pos x="2870" y="2541"/>
                  </a:cxn>
                  <a:cxn ang="0">
                    <a:pos x="3264" y="2591"/>
                  </a:cxn>
                  <a:cxn ang="0">
                    <a:pos x="3522" y="2427"/>
                  </a:cxn>
                  <a:cxn ang="0">
                    <a:pos x="3594" y="2081"/>
                  </a:cxn>
                  <a:cxn ang="0">
                    <a:pos x="4013" y="2087"/>
                  </a:cxn>
                  <a:cxn ang="0">
                    <a:pos x="4070" y="1924"/>
                  </a:cxn>
                  <a:cxn ang="0">
                    <a:pos x="4239" y="1931"/>
                  </a:cxn>
                  <a:cxn ang="0">
                    <a:pos x="4465" y="2094"/>
                  </a:cxn>
                  <a:cxn ang="0">
                    <a:pos x="4836" y="1814"/>
                  </a:cxn>
                  <a:cxn ang="0">
                    <a:pos x="5225" y="1785"/>
                  </a:cxn>
                  <a:cxn ang="0">
                    <a:pos x="5367" y="1571"/>
                  </a:cxn>
                  <a:cxn ang="0">
                    <a:pos x="5512" y="1585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16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/>
                <a:ahLst/>
                <a:cxnLst>
                  <a:cxn ang="0">
                    <a:pos x="139" y="0"/>
                  </a:cxn>
                  <a:cxn ang="0">
                    <a:pos x="210" y="233"/>
                  </a:cxn>
                  <a:cxn ang="0">
                    <a:pos x="159" y="643"/>
                  </a:cxn>
                  <a:cxn ang="0">
                    <a:pos x="454" y="771"/>
                  </a:cxn>
                  <a:cxn ang="0">
                    <a:pos x="605" y="1046"/>
                  </a:cxn>
                  <a:cxn ang="0">
                    <a:pos x="790" y="1189"/>
                  </a:cxn>
                  <a:cxn ang="0">
                    <a:pos x="540" y="1111"/>
                  </a:cxn>
                  <a:cxn ang="0">
                    <a:pos x="363" y="883"/>
                  </a:cxn>
                  <a:cxn ang="0">
                    <a:pos x="139" y="852"/>
                  </a:cxn>
                  <a:cxn ang="0">
                    <a:pos x="0" y="499"/>
                  </a:cxn>
                  <a:cxn ang="0">
                    <a:pos x="48" y="209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17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8" y="328"/>
                  </a:cxn>
                  <a:cxn ang="0">
                    <a:pos x="9" y="659"/>
                  </a:cxn>
                  <a:cxn ang="0">
                    <a:pos x="40" y="763"/>
                  </a:cxn>
                  <a:cxn ang="0">
                    <a:pos x="234" y="739"/>
                  </a:cxn>
                  <a:cxn ang="0">
                    <a:pos x="344" y="1055"/>
                  </a:cxn>
                  <a:cxn ang="0">
                    <a:pos x="579" y="1117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18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/>
                <a:ahLst/>
                <a:cxnLst>
                  <a:cxn ang="0">
                    <a:pos x="1118" y="0"/>
                  </a:cxn>
                  <a:cxn ang="0">
                    <a:pos x="1179" y="225"/>
                  </a:cxn>
                  <a:cxn ang="0">
                    <a:pos x="1393" y="339"/>
                  </a:cxn>
                  <a:cxn ang="0">
                    <a:pos x="1404" y="548"/>
                  </a:cxn>
                  <a:cxn ang="0">
                    <a:pos x="1342" y="732"/>
                  </a:cxn>
                  <a:cxn ang="0">
                    <a:pos x="1434" y="925"/>
                  </a:cxn>
                  <a:cxn ang="0">
                    <a:pos x="1455" y="1109"/>
                  </a:cxn>
                  <a:cxn ang="0">
                    <a:pos x="1311" y="1142"/>
                  </a:cxn>
                  <a:cxn ang="0">
                    <a:pos x="926" y="1384"/>
                  </a:cxn>
                  <a:cxn ang="0">
                    <a:pos x="975" y="1456"/>
                  </a:cxn>
                  <a:cxn ang="0">
                    <a:pos x="956" y="1624"/>
                  </a:cxn>
                  <a:cxn ang="0">
                    <a:pos x="782" y="1817"/>
                  </a:cxn>
                  <a:cxn ang="0">
                    <a:pos x="539" y="1978"/>
                  </a:cxn>
                  <a:cxn ang="0">
                    <a:pos x="152" y="2026"/>
                  </a:cxn>
                  <a:cxn ang="0">
                    <a:pos x="19" y="2251"/>
                  </a:cxn>
                  <a:cxn ang="0">
                    <a:pos x="0" y="2396"/>
                  </a:cxn>
                  <a:cxn ang="0">
                    <a:pos x="213" y="2179"/>
                  </a:cxn>
                  <a:cxn ang="0">
                    <a:pos x="629" y="2090"/>
                  </a:cxn>
                  <a:cxn ang="0">
                    <a:pos x="894" y="1906"/>
                  </a:cxn>
                  <a:cxn ang="0">
                    <a:pos x="1230" y="1986"/>
                  </a:cxn>
                  <a:cxn ang="0">
                    <a:pos x="1668" y="1906"/>
                  </a:cxn>
                  <a:cxn ang="0">
                    <a:pos x="1983" y="1745"/>
                  </a:cxn>
                  <a:cxn ang="0">
                    <a:pos x="2014" y="1600"/>
                  </a:cxn>
                  <a:cxn ang="0">
                    <a:pos x="2237" y="1496"/>
                  </a:cxn>
                  <a:cxn ang="0">
                    <a:pos x="2359" y="1552"/>
                  </a:cxn>
                  <a:cxn ang="0">
                    <a:pos x="2471" y="1479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19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/>
                <a:ahLst/>
                <a:cxnLst>
                  <a:cxn ang="0">
                    <a:pos x="620" y="155"/>
                  </a:cxn>
                  <a:cxn ang="0">
                    <a:pos x="421" y="155"/>
                  </a:cxn>
                  <a:cxn ang="0">
                    <a:pos x="205" y="507"/>
                  </a:cxn>
                  <a:cxn ang="0">
                    <a:pos x="0" y="673"/>
                  </a:cxn>
                  <a:cxn ang="0">
                    <a:pos x="487" y="783"/>
                  </a:cxn>
                  <a:cxn ang="0">
                    <a:pos x="425" y="1009"/>
                  </a:cxn>
                  <a:cxn ang="0">
                    <a:pos x="617" y="1086"/>
                  </a:cxn>
                  <a:cxn ang="0">
                    <a:pos x="498" y="1349"/>
                  </a:cxn>
                  <a:cxn ang="0">
                    <a:pos x="961" y="1035"/>
                  </a:cxn>
                  <a:cxn ang="0">
                    <a:pos x="926" y="776"/>
                  </a:cxn>
                  <a:cxn ang="0">
                    <a:pos x="1181" y="749"/>
                  </a:cxn>
                  <a:cxn ang="0">
                    <a:pos x="1399" y="601"/>
                  </a:cxn>
                  <a:cxn ang="0">
                    <a:pos x="1315" y="416"/>
                  </a:cxn>
                  <a:cxn ang="0">
                    <a:pos x="1341" y="196"/>
                  </a:cxn>
                  <a:cxn ang="0">
                    <a:pos x="1171" y="164"/>
                  </a:cxn>
                  <a:cxn ang="0">
                    <a:pos x="928" y="0"/>
                  </a:cxn>
                  <a:cxn ang="0">
                    <a:pos x="620" y="155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20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/>
                <a:ahLst/>
                <a:cxnLst>
                  <a:cxn ang="0">
                    <a:pos x="719" y="183"/>
                  </a:cxn>
                  <a:cxn ang="0">
                    <a:pos x="760" y="33"/>
                  </a:cxn>
                  <a:cxn ang="0">
                    <a:pos x="884" y="0"/>
                  </a:cxn>
                  <a:cxn ang="0">
                    <a:pos x="983" y="78"/>
                  </a:cxn>
                  <a:cxn ang="0">
                    <a:pos x="1082" y="248"/>
                  </a:cxn>
                  <a:cxn ang="0">
                    <a:pos x="1256" y="229"/>
                  </a:cxn>
                  <a:cxn ang="0">
                    <a:pos x="1248" y="359"/>
                  </a:cxn>
                  <a:cxn ang="0">
                    <a:pos x="1016" y="431"/>
                  </a:cxn>
                  <a:cxn ang="0">
                    <a:pos x="879" y="417"/>
                  </a:cxn>
                  <a:cxn ang="0">
                    <a:pos x="719" y="481"/>
                  </a:cxn>
                  <a:cxn ang="0">
                    <a:pos x="591" y="633"/>
                  </a:cxn>
                  <a:cxn ang="0">
                    <a:pos x="423" y="537"/>
                  </a:cxn>
                  <a:cxn ang="0">
                    <a:pos x="256" y="810"/>
                  </a:cxn>
                  <a:cxn ang="0">
                    <a:pos x="66" y="764"/>
                  </a:cxn>
                  <a:cxn ang="0">
                    <a:pos x="0" y="601"/>
                  </a:cxn>
                  <a:cxn ang="0">
                    <a:pos x="157" y="483"/>
                  </a:cxn>
                  <a:cxn ang="0">
                    <a:pos x="248" y="281"/>
                  </a:cxn>
                  <a:cxn ang="0">
                    <a:pos x="438" y="150"/>
                  </a:cxn>
                  <a:cxn ang="0">
                    <a:pos x="719" y="189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21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/>
                <a:ahLst/>
                <a:cxnLst>
                  <a:cxn ang="0">
                    <a:pos x="2838" y="16"/>
                  </a:cxn>
                  <a:cxn ang="0">
                    <a:pos x="2493" y="0"/>
                  </a:cxn>
                  <a:cxn ang="0">
                    <a:pos x="2278" y="81"/>
                  </a:cxn>
                  <a:cxn ang="0">
                    <a:pos x="1936" y="44"/>
                  </a:cxn>
                  <a:cxn ang="0">
                    <a:pos x="1739" y="354"/>
                  </a:cxn>
                  <a:cxn ang="0">
                    <a:pos x="1600" y="212"/>
                  </a:cxn>
                  <a:cxn ang="0">
                    <a:pos x="1352" y="308"/>
                  </a:cxn>
                  <a:cxn ang="0">
                    <a:pos x="1445" y="515"/>
                  </a:cxn>
                  <a:cxn ang="0">
                    <a:pos x="1072" y="412"/>
                  </a:cxn>
                  <a:cxn ang="0">
                    <a:pos x="888" y="540"/>
                  </a:cxn>
                  <a:cxn ang="0">
                    <a:pos x="0" y="660"/>
                  </a:cxn>
                  <a:cxn ang="0">
                    <a:pos x="288" y="788"/>
                  </a:cxn>
                  <a:cxn ang="0">
                    <a:pos x="1040" y="676"/>
                  </a:cxn>
                  <a:cxn ang="0">
                    <a:pos x="1272" y="748"/>
                  </a:cxn>
                  <a:cxn ang="0">
                    <a:pos x="2096" y="691"/>
                  </a:cxn>
                  <a:cxn ang="0">
                    <a:pos x="2320" y="748"/>
                  </a:cxn>
                  <a:cxn ang="0">
                    <a:pos x="2456" y="596"/>
                  </a:cxn>
                  <a:cxn ang="0">
                    <a:pos x="2712" y="716"/>
                  </a:cxn>
                  <a:cxn ang="0">
                    <a:pos x="2716" y="339"/>
                  </a:cxn>
                  <a:cxn ang="0">
                    <a:pos x="2848" y="258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22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6" y="313"/>
                  </a:cxn>
                  <a:cxn ang="0">
                    <a:pos x="106" y="634"/>
                  </a:cxn>
                  <a:cxn ang="0">
                    <a:pos x="268" y="854"/>
                  </a:cxn>
                  <a:cxn ang="0">
                    <a:pos x="278" y="577"/>
                  </a:cxn>
                  <a:cxn ang="0">
                    <a:pos x="238" y="400"/>
                  </a:cxn>
                  <a:cxn ang="0">
                    <a:pos x="319" y="240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23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/>
                <a:ahLst/>
                <a:cxnLst>
                  <a:cxn ang="0">
                    <a:pos x="504" y="0"/>
                  </a:cxn>
                  <a:cxn ang="0">
                    <a:pos x="320" y="61"/>
                  </a:cxn>
                  <a:cxn ang="0">
                    <a:pos x="238" y="109"/>
                  </a:cxn>
                  <a:cxn ang="0">
                    <a:pos x="144" y="216"/>
                  </a:cxn>
                  <a:cxn ang="0">
                    <a:pos x="0" y="392"/>
                  </a:cxn>
                  <a:cxn ang="0">
                    <a:pos x="360" y="263"/>
                  </a:cxn>
                  <a:cxn ang="0">
                    <a:pos x="432" y="182"/>
                  </a:cxn>
                  <a:cxn ang="0">
                    <a:pos x="646" y="142"/>
                  </a:cxn>
                  <a:cxn ang="0">
                    <a:pos x="504" y="0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24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336"/>
                  </a:cxn>
                  <a:cxn ang="0">
                    <a:pos x="384" y="384"/>
                  </a:cxn>
                  <a:cxn ang="0">
                    <a:pos x="576" y="720"/>
                  </a:cxn>
                  <a:cxn ang="0">
                    <a:pos x="528" y="960"/>
                  </a:cxn>
                  <a:cxn ang="0">
                    <a:pos x="672" y="1104"/>
                  </a:cxn>
                  <a:cxn ang="0">
                    <a:pos x="576" y="1392"/>
                  </a:cxn>
                  <a:cxn ang="0">
                    <a:pos x="624" y="1632"/>
                  </a:cxn>
                  <a:cxn ang="0">
                    <a:pos x="1488" y="1872"/>
                  </a:cxn>
                  <a:cxn ang="0">
                    <a:pos x="1680" y="1728"/>
                  </a:cxn>
                  <a:cxn ang="0">
                    <a:pos x="2208" y="1728"/>
                  </a:cxn>
                  <a:cxn ang="0">
                    <a:pos x="2304" y="1632"/>
                  </a:cxn>
                  <a:cxn ang="0">
                    <a:pos x="2736" y="1872"/>
                  </a:cxn>
                  <a:cxn ang="0">
                    <a:pos x="2640" y="1920"/>
                  </a:cxn>
                  <a:cxn ang="0">
                    <a:pos x="2304" y="1824"/>
                  </a:cxn>
                  <a:cxn ang="0">
                    <a:pos x="2160" y="1872"/>
                  </a:cxn>
                  <a:cxn ang="0">
                    <a:pos x="1632" y="1920"/>
                  </a:cxn>
                  <a:cxn ang="0">
                    <a:pos x="1440" y="1920"/>
                  </a:cxn>
                  <a:cxn ang="0">
                    <a:pos x="480" y="1824"/>
                  </a:cxn>
                  <a:cxn ang="0">
                    <a:pos x="192" y="1872"/>
                  </a:cxn>
                  <a:cxn ang="0">
                    <a:pos x="96" y="1680"/>
                  </a:cxn>
                  <a:cxn ang="0">
                    <a:pos x="288" y="1440"/>
                  </a:cxn>
                  <a:cxn ang="0">
                    <a:pos x="336" y="1104"/>
                  </a:cxn>
                  <a:cxn ang="0">
                    <a:pos x="144" y="864"/>
                  </a:cxn>
                  <a:cxn ang="0">
                    <a:pos x="240" y="624"/>
                  </a:cxn>
                  <a:cxn ang="0">
                    <a:pos x="48" y="528"/>
                  </a:cxn>
                  <a:cxn ang="0">
                    <a:pos x="0" y="0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1025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171026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2" y="388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027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028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6" y="387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029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030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2" y="388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031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2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032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033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034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2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035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2" y="387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036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0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037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6" y="382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038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039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040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6" y="385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041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042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043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5" y="379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044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045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799" y="3683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046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047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5" y="37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048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049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050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051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052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053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054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055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056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057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058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059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060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061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062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063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064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065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066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067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068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069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070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071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072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073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074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075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076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077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078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079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080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081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082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083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084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085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086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087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088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089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8" y="147"/>
                  </a:cxn>
                  <a:cxn ang="0">
                    <a:pos x="64" y="46"/>
                  </a:cxn>
                  <a:cxn ang="0">
                    <a:pos x="94" y="151"/>
                  </a:cxn>
                  <a:cxn ang="0">
                    <a:pos x="129" y="151"/>
                  </a:cxn>
                  <a:cxn ang="0">
                    <a:pos x="180" y="9"/>
                  </a:cxn>
                  <a:cxn ang="0">
                    <a:pos x="148" y="10"/>
                  </a:cxn>
                  <a:cxn ang="0">
                    <a:pos x="112" y="112"/>
                  </a:cxn>
                  <a:cxn ang="0">
                    <a:pos x="79" y="0"/>
                  </a:cxn>
                  <a:cxn ang="0">
                    <a:pos x="48" y="0"/>
                  </a:cxn>
                  <a:cxn ang="0">
                    <a:pos x="0" y="144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90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091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092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093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094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095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096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097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098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099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100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101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102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7" y="2407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103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7" y="241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104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105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3" y="239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106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107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4" y="239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108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109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110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8" y="240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111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112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113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114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115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2" y="242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116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5" y="254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117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4" y="25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118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119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120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121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122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123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124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125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126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127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128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129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130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131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132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133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134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135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136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137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138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139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140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141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142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143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144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145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146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/>
                <a:ahLst/>
                <a:cxnLst>
                  <a:cxn ang="0">
                    <a:pos x="168" y="120"/>
                  </a:cxn>
                  <a:cxn ang="0">
                    <a:pos x="204" y="12"/>
                  </a:cxn>
                  <a:cxn ang="0">
                    <a:pos x="42" y="0"/>
                  </a:cxn>
                  <a:cxn ang="0">
                    <a:pos x="0" y="108"/>
                  </a:cxn>
                  <a:cxn ang="0">
                    <a:pos x="30" y="114"/>
                  </a:cxn>
                  <a:cxn ang="0">
                    <a:pos x="60" y="30"/>
                  </a:cxn>
                  <a:cxn ang="0">
                    <a:pos x="102" y="36"/>
                  </a:cxn>
                  <a:cxn ang="0">
                    <a:pos x="78" y="108"/>
                  </a:cxn>
                  <a:cxn ang="0">
                    <a:pos x="102" y="108"/>
                  </a:cxn>
                  <a:cxn ang="0">
                    <a:pos x="132" y="36"/>
                  </a:cxn>
                  <a:cxn ang="0">
                    <a:pos x="162" y="36"/>
                  </a:cxn>
                  <a:cxn ang="0">
                    <a:pos x="138" y="114"/>
                  </a:cxn>
                  <a:cxn ang="0">
                    <a:pos x="168" y="120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147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/>
                <a:ahLst/>
                <a:cxnLst>
                  <a:cxn ang="0">
                    <a:pos x="66" y="36"/>
                  </a:cxn>
                  <a:cxn ang="0">
                    <a:pos x="66" y="36"/>
                  </a:cxn>
                  <a:cxn ang="0">
                    <a:pos x="18" y="24"/>
                  </a:cxn>
                  <a:cxn ang="0">
                    <a:pos x="0" y="30"/>
                  </a:cxn>
                  <a:cxn ang="0">
                    <a:pos x="36" y="78"/>
                  </a:cxn>
                  <a:cxn ang="0">
                    <a:pos x="48" y="72"/>
                  </a:cxn>
                  <a:cxn ang="0">
                    <a:pos x="24" y="36"/>
                  </a:cxn>
                  <a:cxn ang="0">
                    <a:pos x="24" y="36"/>
                  </a:cxn>
                  <a:cxn ang="0">
                    <a:pos x="72" y="54"/>
                  </a:cxn>
                  <a:cxn ang="0">
                    <a:pos x="90" y="42"/>
                  </a:cxn>
                  <a:cxn ang="0">
                    <a:pos x="54" y="0"/>
                  </a:cxn>
                  <a:cxn ang="0">
                    <a:pos x="42" y="6"/>
                  </a:cxn>
                  <a:cxn ang="0">
                    <a:pos x="66" y="36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148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/>
                <a:ahLst/>
                <a:cxnLst>
                  <a:cxn ang="0">
                    <a:pos x="54" y="89"/>
                  </a:cxn>
                  <a:cxn ang="0">
                    <a:pos x="65" y="83"/>
                  </a:cxn>
                  <a:cxn ang="0">
                    <a:pos x="48" y="35"/>
                  </a:cxn>
                  <a:cxn ang="0">
                    <a:pos x="89" y="65"/>
                  </a:cxn>
                  <a:cxn ang="0">
                    <a:pos x="101" y="59"/>
                  </a:cxn>
                  <a:cxn ang="0">
                    <a:pos x="83" y="0"/>
                  </a:cxn>
                  <a:cxn ang="0">
                    <a:pos x="71" y="12"/>
                  </a:cxn>
                  <a:cxn ang="0">
                    <a:pos x="83" y="41"/>
                  </a:cxn>
                  <a:cxn ang="0">
                    <a:pos x="48" y="23"/>
                  </a:cxn>
                  <a:cxn ang="0">
                    <a:pos x="36" y="29"/>
                  </a:cxn>
                  <a:cxn ang="0">
                    <a:pos x="45" y="68"/>
                  </a:cxn>
                  <a:cxn ang="0">
                    <a:pos x="18" y="41"/>
                  </a:cxn>
                  <a:cxn ang="0">
                    <a:pos x="0" y="53"/>
                  </a:cxn>
                  <a:cxn ang="0">
                    <a:pos x="54" y="89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149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/>
                <a:ahLst/>
                <a:cxnLst>
                  <a:cxn ang="0">
                    <a:pos x="36" y="78"/>
                  </a:cxn>
                  <a:cxn ang="0">
                    <a:pos x="83" y="48"/>
                  </a:cxn>
                  <a:cxn ang="0">
                    <a:pos x="54" y="0"/>
                  </a:cxn>
                  <a:cxn ang="0">
                    <a:pos x="0" y="30"/>
                  </a:cxn>
                  <a:cxn ang="0">
                    <a:pos x="6" y="36"/>
                  </a:cxn>
                  <a:cxn ang="0">
                    <a:pos x="42" y="18"/>
                  </a:cxn>
                  <a:cxn ang="0">
                    <a:pos x="54" y="30"/>
                  </a:cxn>
                  <a:cxn ang="0">
                    <a:pos x="24" y="48"/>
                  </a:cxn>
                  <a:cxn ang="0">
                    <a:pos x="30" y="54"/>
                  </a:cxn>
                  <a:cxn ang="0">
                    <a:pos x="60" y="36"/>
                  </a:cxn>
                  <a:cxn ang="0">
                    <a:pos x="66" y="48"/>
                  </a:cxn>
                  <a:cxn ang="0">
                    <a:pos x="30" y="66"/>
                  </a:cxn>
                  <a:cxn ang="0">
                    <a:pos x="36" y="78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150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/>
                <a:ahLst/>
                <a:cxnLst>
                  <a:cxn ang="0">
                    <a:pos x="90" y="30"/>
                  </a:cxn>
                  <a:cxn ang="0">
                    <a:pos x="66" y="0"/>
                  </a:cxn>
                  <a:cxn ang="0">
                    <a:pos x="0" y="36"/>
                  </a:cxn>
                  <a:cxn ang="0">
                    <a:pos x="24" y="72"/>
                  </a:cxn>
                  <a:cxn ang="0">
                    <a:pos x="36" y="66"/>
                  </a:cxn>
                  <a:cxn ang="0">
                    <a:pos x="18" y="42"/>
                  </a:cxn>
                  <a:cxn ang="0">
                    <a:pos x="36" y="30"/>
                  </a:cxn>
                  <a:cxn ang="0">
                    <a:pos x="54" y="54"/>
                  </a:cxn>
                  <a:cxn ang="0">
                    <a:pos x="60" y="48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78" y="42"/>
                  </a:cxn>
                  <a:cxn ang="0">
                    <a:pos x="90" y="30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151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/>
                <a:ahLst/>
                <a:cxnLst>
                  <a:cxn ang="0">
                    <a:pos x="42" y="60"/>
                  </a:cxn>
                  <a:cxn ang="0">
                    <a:pos x="42" y="60"/>
                  </a:cxn>
                  <a:cxn ang="0">
                    <a:pos x="72" y="12"/>
                  </a:cxn>
                  <a:cxn ang="0">
                    <a:pos x="66" y="0"/>
                  </a:cxn>
                  <a:cxn ang="0">
                    <a:pos x="0" y="42"/>
                  </a:cxn>
                  <a:cxn ang="0">
                    <a:pos x="6" y="54"/>
                  </a:cxn>
                  <a:cxn ang="0">
                    <a:pos x="54" y="24"/>
                  </a:cxn>
                  <a:cxn ang="0">
                    <a:pos x="54" y="24"/>
                  </a:cxn>
                  <a:cxn ang="0">
                    <a:pos x="18" y="72"/>
                  </a:cxn>
                  <a:cxn ang="0">
                    <a:pos x="24" y="84"/>
                  </a:cxn>
                  <a:cxn ang="0">
                    <a:pos x="90" y="42"/>
                  </a:cxn>
                  <a:cxn ang="0">
                    <a:pos x="84" y="30"/>
                  </a:cxn>
                  <a:cxn ang="0">
                    <a:pos x="42" y="60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152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153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/>
                <a:ahLst/>
                <a:cxnLst>
                  <a:cxn ang="0">
                    <a:pos x="18" y="48"/>
                  </a:cxn>
                  <a:cxn ang="0">
                    <a:pos x="18" y="48"/>
                  </a:cxn>
                  <a:cxn ang="0">
                    <a:pos x="30" y="42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18" y="48"/>
                  </a:cxn>
                  <a:cxn ang="0">
                    <a:pos x="18" y="48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154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0" y="36"/>
                  </a:cxn>
                  <a:cxn ang="0">
                    <a:pos x="0" y="6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155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156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157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158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159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160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71161" name="Rectangle 15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40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Click to edit Master title style</a:t>
            </a:r>
          </a:p>
        </p:txBody>
      </p:sp>
      <p:sp>
        <p:nvSpPr>
          <p:cNvPr id="171162" name="Rectangle 15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charset="0"/>
              </a:defRPr>
            </a:lvl1pPr>
          </a:lstStyle>
          <a:p>
            <a:endParaRPr lang="fr-FR"/>
          </a:p>
        </p:txBody>
      </p:sp>
      <p:sp>
        <p:nvSpPr>
          <p:cNvPr id="171163" name="Rectangle 15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charset="0"/>
              </a:defRPr>
            </a:lvl1pPr>
          </a:lstStyle>
          <a:p>
            <a:endParaRPr lang="fr-FR"/>
          </a:p>
        </p:txBody>
      </p:sp>
      <p:sp>
        <p:nvSpPr>
          <p:cNvPr id="171164" name="Rectangle 15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charset="0"/>
              </a:defRPr>
            </a:lvl1pPr>
          </a:lstStyle>
          <a:p>
            <a:fld id="{85F40FF0-B1A3-48DB-A2D1-2900CD9477E3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171165" name="Rectangle 157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00200"/>
            <a:ext cx="8540750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7" name="Rectangle 3"/>
          <p:cNvSpPr>
            <a:spLocks noChangeArrowheads="1"/>
          </p:cNvSpPr>
          <p:nvPr/>
        </p:nvSpPr>
        <p:spPr bwMode="auto">
          <a:xfrm>
            <a:off x="539750" y="3716338"/>
            <a:ext cx="2447925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None/>
            </a:pPr>
            <a:r>
              <a:rPr lang="fr-FR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Marc SOURIS 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None/>
            </a:pPr>
            <a:r>
              <a:rPr lang="fr-FR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Florent DEMORAES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None/>
            </a:pPr>
            <a:r>
              <a:rPr lang="fr-FR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Tania SERRANO</a:t>
            </a:r>
            <a:endParaRPr lang="fr-FR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5116" name="Rectangle 12"/>
          <p:cNvSpPr>
            <a:spLocks noChangeArrowheads="1"/>
          </p:cNvSpPr>
          <p:nvPr/>
        </p:nvSpPr>
        <p:spPr bwMode="auto">
          <a:xfrm>
            <a:off x="0" y="5805488"/>
            <a:ext cx="9144000" cy="214312"/>
          </a:xfrm>
          <a:prstGeom prst="rect">
            <a:avLst/>
          </a:prstGeom>
          <a:solidFill>
            <a:srgbClr val="C0C0C0">
              <a:alpha val="14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75119" name="Rectangle 15"/>
          <p:cNvSpPr>
            <a:spLocks noChangeArrowheads="1"/>
          </p:cNvSpPr>
          <p:nvPr/>
        </p:nvSpPr>
        <p:spPr bwMode="auto">
          <a:xfrm>
            <a:off x="755650" y="476250"/>
            <a:ext cx="777240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1"/>
          <a:lstStyle/>
          <a:p>
            <a:pPr algn="ctr"/>
            <a:r>
              <a:rPr lang="fr-FR" sz="4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Module SIG-Santé</a:t>
            </a:r>
            <a:endParaRPr lang="fr-FR" sz="48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5120" name="Text Box 16"/>
          <p:cNvSpPr txBox="1">
            <a:spLocks noChangeArrowheads="1"/>
          </p:cNvSpPr>
          <p:nvPr/>
        </p:nvSpPr>
        <p:spPr bwMode="auto">
          <a:xfrm>
            <a:off x="467544" y="1811338"/>
            <a:ext cx="792080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4. Administration </a:t>
            </a:r>
            <a:r>
              <a:rPr lang="fr-FR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de bases de données spatiales avec </a:t>
            </a:r>
            <a:r>
              <a:rPr lang="fr-FR" sz="28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SavGIS</a:t>
            </a:r>
          </a:p>
        </p:txBody>
      </p:sp>
      <p:grpSp>
        <p:nvGrpSpPr>
          <p:cNvPr id="27" name="Groupe 26"/>
          <p:cNvGrpSpPr/>
          <p:nvPr/>
        </p:nvGrpSpPr>
        <p:grpSpPr>
          <a:xfrm>
            <a:off x="4211638" y="3398838"/>
            <a:ext cx="4175125" cy="1830387"/>
            <a:chOff x="4211638" y="3398838"/>
            <a:chExt cx="4175125" cy="1830387"/>
          </a:xfrm>
        </p:grpSpPr>
        <p:grpSp>
          <p:nvGrpSpPr>
            <p:cNvPr id="175139" name="Group 35"/>
            <p:cNvGrpSpPr>
              <a:grpSpLocks/>
            </p:cNvGrpSpPr>
            <p:nvPr/>
          </p:nvGrpSpPr>
          <p:grpSpPr bwMode="auto">
            <a:xfrm>
              <a:off x="4787900" y="3573463"/>
              <a:ext cx="1584325" cy="1497012"/>
              <a:chOff x="3016" y="2251"/>
              <a:chExt cx="998" cy="943"/>
            </a:xfrm>
          </p:grpSpPr>
          <p:sp>
            <p:nvSpPr>
              <p:cNvPr id="175122" name="Line 18"/>
              <p:cNvSpPr>
                <a:spLocks noChangeShapeType="1"/>
              </p:cNvSpPr>
              <p:nvPr/>
            </p:nvSpPr>
            <p:spPr bwMode="auto">
              <a:xfrm flipH="1">
                <a:off x="3198" y="2251"/>
                <a:ext cx="0" cy="937"/>
              </a:xfrm>
              <a:prstGeom prst="line">
                <a:avLst/>
              </a:prstGeom>
              <a:noFill/>
              <a:ln w="9525">
                <a:solidFill>
                  <a:srgbClr val="FFCC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175123" name="AutoShape 19"/>
              <p:cNvCxnSpPr>
                <a:cxnSpLocks noChangeShapeType="1"/>
              </p:cNvCxnSpPr>
              <p:nvPr/>
            </p:nvCxnSpPr>
            <p:spPr bwMode="auto">
              <a:xfrm>
                <a:off x="3100" y="2251"/>
                <a:ext cx="98" cy="0"/>
              </a:xfrm>
              <a:prstGeom prst="straightConnector1">
                <a:avLst/>
              </a:prstGeom>
              <a:noFill/>
              <a:ln w="9525">
                <a:solidFill>
                  <a:srgbClr val="FFCC66"/>
                </a:solidFill>
                <a:round/>
                <a:headEnd type="stealth" w="med" len="med"/>
                <a:tailEnd/>
              </a:ln>
            </p:spPr>
          </p:cxnSp>
          <p:cxnSp>
            <p:nvCxnSpPr>
              <p:cNvPr id="175124" name="AutoShape 20"/>
              <p:cNvCxnSpPr>
                <a:cxnSpLocks noChangeShapeType="1"/>
              </p:cNvCxnSpPr>
              <p:nvPr/>
            </p:nvCxnSpPr>
            <p:spPr bwMode="auto">
              <a:xfrm>
                <a:off x="3016" y="2750"/>
                <a:ext cx="998" cy="0"/>
              </a:xfrm>
              <a:prstGeom prst="straightConnector1">
                <a:avLst/>
              </a:prstGeom>
              <a:noFill/>
              <a:ln w="9525">
                <a:solidFill>
                  <a:srgbClr val="FFCC66"/>
                </a:solidFill>
                <a:round/>
                <a:headEnd type="stealth" w="med" len="med"/>
                <a:tailEnd/>
              </a:ln>
            </p:spPr>
          </p:cxnSp>
          <p:cxnSp>
            <p:nvCxnSpPr>
              <p:cNvPr id="175125" name="AutoShape 21"/>
              <p:cNvCxnSpPr>
                <a:cxnSpLocks noChangeShapeType="1"/>
                <a:endCxn id="175122" idx="1"/>
              </p:cNvCxnSpPr>
              <p:nvPr/>
            </p:nvCxnSpPr>
            <p:spPr bwMode="auto">
              <a:xfrm flipV="1">
                <a:off x="3100" y="3188"/>
                <a:ext cx="98" cy="6"/>
              </a:xfrm>
              <a:prstGeom prst="straightConnector1">
                <a:avLst/>
              </a:prstGeom>
              <a:noFill/>
              <a:ln w="9525">
                <a:solidFill>
                  <a:srgbClr val="FFCC66"/>
                </a:solidFill>
                <a:round/>
                <a:headEnd type="stealth" w="med" len="med"/>
                <a:tailEnd/>
              </a:ln>
            </p:spPr>
          </p:cxnSp>
        </p:grpSp>
        <p:sp>
          <p:nvSpPr>
            <p:cNvPr id="175126" name="AutoShape 22"/>
            <p:cNvSpPr>
              <a:spLocks noChangeArrowheads="1"/>
            </p:cNvSpPr>
            <p:nvPr/>
          </p:nvSpPr>
          <p:spPr bwMode="auto">
            <a:xfrm>
              <a:off x="6405563" y="4005263"/>
              <a:ext cx="758825" cy="777875"/>
            </a:xfrm>
            <a:prstGeom prst="flowChartMagneticDisk">
              <a:avLst/>
            </a:prstGeom>
            <a:solidFill>
              <a:srgbClr val="FFCC66"/>
            </a:solidFill>
            <a:ln w="317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75129" name="Picture 25" descr="ordinateur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17988" y="3398838"/>
              <a:ext cx="542925" cy="555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5130" name="Picture 26" descr="ordinateur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17988" y="4029075"/>
              <a:ext cx="542925" cy="555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5131" name="Picture 27" descr="ordinateur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11638" y="4673600"/>
              <a:ext cx="542925" cy="555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75143" name="Group 39"/>
            <p:cNvGrpSpPr>
              <a:grpSpLocks/>
            </p:cNvGrpSpPr>
            <p:nvPr/>
          </p:nvGrpSpPr>
          <p:grpSpPr bwMode="auto">
            <a:xfrm>
              <a:off x="7235825" y="4005263"/>
              <a:ext cx="1150938" cy="1108075"/>
              <a:chOff x="4558" y="2523"/>
              <a:chExt cx="725" cy="698"/>
            </a:xfrm>
          </p:grpSpPr>
          <p:grpSp>
            <p:nvGrpSpPr>
              <p:cNvPr id="175138" name="Group 34"/>
              <p:cNvGrpSpPr>
                <a:grpSpLocks/>
              </p:cNvGrpSpPr>
              <p:nvPr/>
            </p:nvGrpSpPr>
            <p:grpSpPr bwMode="auto">
              <a:xfrm>
                <a:off x="4558" y="2523"/>
                <a:ext cx="725" cy="698"/>
                <a:chOff x="4740" y="2523"/>
                <a:chExt cx="725" cy="698"/>
              </a:xfrm>
            </p:grpSpPr>
            <p:pic>
              <p:nvPicPr>
                <p:cNvPr id="175135" name="Picture 31" descr="mul,fr,500,010,003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4785" y="2523"/>
                  <a:ext cx="499" cy="499"/>
                </a:xfrm>
                <a:prstGeom prst="rect">
                  <a:avLst/>
                </a:prstGeom>
                <a:noFill/>
              </p:spPr>
            </p:pic>
            <p:sp>
              <p:nvSpPr>
                <p:cNvPr id="175136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4740" y="3067"/>
                  <a:ext cx="725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fr-FR" sz="1000">
                      <a:latin typeface="Arial" pitchFamily="34" charset="0"/>
                      <a:cs typeface="Arial" pitchFamily="34" charset="0"/>
                    </a:rPr>
                    <a:t>Administrateur</a:t>
                  </a:r>
                </a:p>
              </p:txBody>
            </p:sp>
          </p:grpSp>
          <p:sp>
            <p:nvSpPr>
              <p:cNvPr id="175141" name="Text Box 37"/>
              <p:cNvSpPr txBox="1">
                <a:spLocks noChangeArrowheads="1"/>
              </p:cNvSpPr>
              <p:nvPr/>
            </p:nvSpPr>
            <p:spPr bwMode="auto">
              <a:xfrm>
                <a:off x="4604" y="2948"/>
                <a:ext cx="499" cy="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18000" tIns="0" rIns="18000" bIns="1080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fr-FR" sz="700">
                    <a:solidFill>
                      <a:srgbClr val="19191D"/>
                    </a:solidFill>
                    <a:latin typeface="Arial" pitchFamily="34" charset="0"/>
                    <a:cs typeface="Arial" pitchFamily="34" charset="0"/>
                  </a:rPr>
                  <a:t>www.awt.be</a:t>
                </a:r>
              </a:p>
            </p:txBody>
          </p:sp>
        </p:grpSp>
      </p:grpSp>
      <p:sp>
        <p:nvSpPr>
          <p:cNvPr id="25" name="Text Box 4"/>
          <p:cNvSpPr txBox="1">
            <a:spLocks noChangeArrowheads="1"/>
          </p:cNvSpPr>
          <p:nvPr/>
        </p:nvSpPr>
        <p:spPr bwMode="auto">
          <a:xfrm>
            <a:off x="215504" y="6165304"/>
            <a:ext cx="464452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5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Paris </a:t>
            </a:r>
            <a:r>
              <a:rPr lang="fr-FR" sz="1500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Ouest Nanterre-La </a:t>
            </a:r>
            <a:r>
              <a:rPr lang="fr-FR" sz="15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Défense</a:t>
            </a:r>
            <a:br>
              <a:rPr lang="fr-FR" sz="15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</a:br>
            <a:r>
              <a:rPr lang="fr-FR" sz="15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Institut de Recherche pour le Développement</a:t>
            </a:r>
            <a:endParaRPr lang="fr-FR" sz="1500" dirty="0"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sp>
        <p:nvSpPr>
          <p:cNvPr id="26" name="Text Box 4"/>
          <p:cNvSpPr txBox="1">
            <a:spLocks noChangeArrowheads="1"/>
          </p:cNvSpPr>
          <p:nvPr/>
        </p:nvSpPr>
        <p:spPr bwMode="auto">
          <a:xfrm>
            <a:off x="5436096" y="6165304"/>
            <a:ext cx="36004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5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Master de Géographie de la Santé, </a:t>
            </a:r>
            <a:r>
              <a:rPr lang="fr-FR" sz="15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2012-2013</a:t>
            </a:r>
            <a:endParaRPr lang="fr-FR" sz="1500" dirty="0"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23850" y="1989138"/>
            <a:ext cx="3927475" cy="792162"/>
          </a:xfrm>
          <a:solidFill>
            <a:srgbClr val="C0C0C0">
              <a:alpha val="10001"/>
            </a:srgbClr>
          </a:solidFill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fr-FR" sz="2000">
                <a:latin typeface="Arial" pitchFamily="34" charset="0"/>
                <a:cs typeface="Arial" pitchFamily="34" charset="0"/>
              </a:rPr>
              <a:t>Menu </a:t>
            </a:r>
            <a:r>
              <a:rPr lang="fr-FR" sz="2000" i="1">
                <a:latin typeface="Arial" pitchFamily="34" charset="0"/>
                <a:cs typeface="Arial" pitchFamily="34" charset="0"/>
              </a:rPr>
              <a:t>Schéma </a:t>
            </a:r>
            <a:r>
              <a:rPr lang="fr-FR" sz="2000" i="1"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lang="fr-FR" sz="2000" i="1">
                <a:latin typeface="Arial" pitchFamily="34" charset="0"/>
                <a:cs typeface="Arial" pitchFamily="34" charset="0"/>
              </a:rPr>
              <a:t>  Relations</a:t>
            </a:r>
          </a:p>
          <a:p>
            <a:pPr marL="0" indent="0">
              <a:buFont typeface="Arial" charset="0"/>
              <a:buNone/>
            </a:pPr>
            <a:r>
              <a:rPr lang="fr-FR" sz="1800">
                <a:latin typeface="Arial" pitchFamily="34" charset="0"/>
                <a:cs typeface="Arial" pitchFamily="34" charset="0"/>
              </a:rPr>
              <a:t>Type de relations :</a:t>
            </a:r>
          </a:p>
        </p:txBody>
      </p:sp>
      <p:pic>
        <p:nvPicPr>
          <p:cNvPr id="18535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7900" y="2293938"/>
            <a:ext cx="3240088" cy="285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5352" name="Rectangle 8"/>
          <p:cNvSpPr>
            <a:spLocks noRot="1" noChangeArrowheads="1"/>
          </p:cNvSpPr>
          <p:nvPr/>
        </p:nvSpPr>
        <p:spPr bwMode="auto">
          <a:xfrm>
            <a:off x="0" y="260350"/>
            <a:ext cx="91440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fr-FR" sz="32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Administration de la base de données</a:t>
            </a:r>
            <a:endParaRPr lang="fr-FR" sz="3200" i="1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5353" name="Text Box 9"/>
          <p:cNvSpPr txBox="1">
            <a:spLocks noChangeArrowheads="1"/>
          </p:cNvSpPr>
          <p:nvPr/>
        </p:nvSpPr>
        <p:spPr bwMode="auto">
          <a:xfrm>
            <a:off x="250825" y="1341438"/>
            <a:ext cx="8424863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20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Définition du schéma (structure) des relations et des attributs</a:t>
            </a:r>
          </a:p>
        </p:txBody>
      </p:sp>
      <p:pic>
        <p:nvPicPr>
          <p:cNvPr id="185349" name="Picture 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724525" y="4149725"/>
            <a:ext cx="3276600" cy="2582863"/>
          </a:xfrm>
          <a:noFill/>
          <a:ln/>
        </p:spPr>
      </p:pic>
      <p:grpSp>
        <p:nvGrpSpPr>
          <p:cNvPr id="185377" name="Group 33"/>
          <p:cNvGrpSpPr>
            <a:grpSpLocks/>
          </p:cNvGrpSpPr>
          <p:nvPr/>
        </p:nvGrpSpPr>
        <p:grpSpPr bwMode="auto">
          <a:xfrm>
            <a:off x="468313" y="3068638"/>
            <a:ext cx="4103687" cy="1223962"/>
            <a:chOff x="295" y="1933"/>
            <a:chExt cx="2585" cy="771"/>
          </a:xfrm>
        </p:grpSpPr>
        <p:pic>
          <p:nvPicPr>
            <p:cNvPr id="185356" name="Picture 12"/>
            <p:cNvPicPr>
              <a:picLocks noChangeAspect="1" noChangeArrowheads="1"/>
            </p:cNvPicPr>
            <p:nvPr/>
          </p:nvPicPr>
          <p:blipFill>
            <a:blip r:embed="rId5" cstate="print"/>
            <a:srcRect t="57851" r="11111" b="21487"/>
            <a:stretch>
              <a:fillRect/>
            </a:stretch>
          </p:blipFill>
          <p:spPr bwMode="auto">
            <a:xfrm>
              <a:off x="295" y="1979"/>
              <a:ext cx="144" cy="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5357" name="Picture 1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95" y="2251"/>
              <a:ext cx="156" cy="150"/>
            </a:xfrm>
            <a:prstGeom prst="rect">
              <a:avLst/>
            </a:prstGeom>
            <a:noFill/>
          </p:spPr>
        </p:pic>
        <p:pic>
          <p:nvPicPr>
            <p:cNvPr id="185358" name="Picture 14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95" y="2523"/>
              <a:ext cx="174" cy="181"/>
            </a:xfrm>
            <a:prstGeom prst="rect">
              <a:avLst/>
            </a:prstGeom>
            <a:noFill/>
          </p:spPr>
        </p:pic>
        <p:pic>
          <p:nvPicPr>
            <p:cNvPr id="185359" name="Picture 15"/>
            <p:cNvPicPr>
              <a:picLocks noChangeAspect="1" noChangeArrowheads="1"/>
            </p:cNvPicPr>
            <p:nvPr/>
          </p:nvPicPr>
          <p:blipFill>
            <a:blip r:embed="rId5" cstate="print"/>
            <a:srcRect t="78513" r="3703" b="1653"/>
            <a:stretch>
              <a:fillRect/>
            </a:stretch>
          </p:blipFill>
          <p:spPr bwMode="auto">
            <a:xfrm>
              <a:off x="1565" y="1979"/>
              <a:ext cx="156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5360" name="Picture 16"/>
            <p:cNvPicPr>
              <a:picLocks noChangeAspect="1" noChangeArrowheads="1"/>
            </p:cNvPicPr>
            <p:nvPr/>
          </p:nvPicPr>
          <p:blipFill>
            <a:blip r:embed="rId5" cstate="print"/>
            <a:srcRect t="3305" b="78513"/>
            <a:stretch>
              <a:fillRect/>
            </a:stretch>
          </p:blipFill>
          <p:spPr bwMode="auto">
            <a:xfrm>
              <a:off x="1566" y="2251"/>
              <a:ext cx="18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5362" name="Text Box 18"/>
            <p:cNvSpPr txBox="1">
              <a:spLocks noChangeArrowheads="1"/>
            </p:cNvSpPr>
            <p:nvPr/>
          </p:nvSpPr>
          <p:spPr bwMode="auto">
            <a:xfrm>
              <a:off x="521" y="1933"/>
              <a:ext cx="63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6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  <a:cs typeface="Arial" pitchFamily="34" charset="0"/>
                </a:rPr>
                <a:t>Zone</a:t>
              </a:r>
            </a:p>
          </p:txBody>
        </p:sp>
        <p:sp>
          <p:nvSpPr>
            <p:cNvPr id="185363" name="Text Box 19"/>
            <p:cNvSpPr txBox="1">
              <a:spLocks noChangeArrowheads="1"/>
            </p:cNvSpPr>
            <p:nvPr/>
          </p:nvSpPr>
          <p:spPr bwMode="auto">
            <a:xfrm>
              <a:off x="1837" y="1933"/>
              <a:ext cx="90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6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  <a:cs typeface="Arial" pitchFamily="34" charset="0"/>
                </a:rPr>
                <a:t>Mosaïque</a:t>
              </a:r>
            </a:p>
          </p:txBody>
        </p:sp>
        <p:sp>
          <p:nvSpPr>
            <p:cNvPr id="185364" name="Text Box 20"/>
            <p:cNvSpPr txBox="1">
              <a:spLocks noChangeArrowheads="1"/>
            </p:cNvSpPr>
            <p:nvPr/>
          </p:nvSpPr>
          <p:spPr bwMode="auto">
            <a:xfrm>
              <a:off x="521" y="2205"/>
              <a:ext cx="63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6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  <a:cs typeface="Arial" pitchFamily="34" charset="0"/>
                </a:rPr>
                <a:t>Ligne</a:t>
              </a:r>
            </a:p>
          </p:txBody>
        </p:sp>
        <p:sp>
          <p:nvSpPr>
            <p:cNvPr id="185365" name="Text Box 21"/>
            <p:cNvSpPr txBox="1">
              <a:spLocks noChangeArrowheads="1"/>
            </p:cNvSpPr>
            <p:nvPr/>
          </p:nvSpPr>
          <p:spPr bwMode="auto">
            <a:xfrm>
              <a:off x="521" y="2478"/>
              <a:ext cx="63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6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  <a:cs typeface="Arial" pitchFamily="34" charset="0"/>
                </a:rPr>
                <a:t>Point</a:t>
              </a:r>
            </a:p>
          </p:txBody>
        </p:sp>
        <p:sp>
          <p:nvSpPr>
            <p:cNvPr id="185366" name="Text Box 22"/>
            <p:cNvSpPr txBox="1">
              <a:spLocks noChangeArrowheads="1"/>
            </p:cNvSpPr>
            <p:nvPr/>
          </p:nvSpPr>
          <p:spPr bwMode="auto">
            <a:xfrm>
              <a:off x="1837" y="2205"/>
              <a:ext cx="104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6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  <a:cs typeface="Arial" pitchFamily="34" charset="0"/>
                </a:rPr>
                <a:t>Non localisée</a:t>
              </a:r>
            </a:p>
          </p:txBody>
        </p:sp>
      </p:grpSp>
      <p:sp>
        <p:nvSpPr>
          <p:cNvPr id="185367" name="Rectangle 23"/>
          <p:cNvSpPr>
            <a:spLocks noRot="1" noChangeArrowheads="1"/>
          </p:cNvSpPr>
          <p:nvPr/>
        </p:nvSpPr>
        <p:spPr bwMode="auto">
          <a:xfrm>
            <a:off x="357188" y="4652963"/>
            <a:ext cx="3927475" cy="792162"/>
          </a:xfrm>
          <a:prstGeom prst="rect">
            <a:avLst/>
          </a:prstGeom>
          <a:solidFill>
            <a:srgbClr val="C0C0C0">
              <a:alpha val="10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None/>
            </a:pPr>
            <a:r>
              <a:rPr lang="fr-FR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Menu </a:t>
            </a:r>
            <a:r>
              <a:rPr lang="fr-FR" sz="2000" i="1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Schéma </a:t>
            </a:r>
            <a:r>
              <a:rPr lang="fr-FR" sz="2000" i="1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lang="fr-FR" sz="2000" i="1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 Attributs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None/>
            </a:pPr>
            <a:r>
              <a:rPr lang="fr-FR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Type d’attributs :</a:t>
            </a:r>
          </a:p>
        </p:txBody>
      </p:sp>
      <p:grpSp>
        <p:nvGrpSpPr>
          <p:cNvPr id="185376" name="Group 32"/>
          <p:cNvGrpSpPr>
            <a:grpSpLocks/>
          </p:cNvGrpSpPr>
          <p:nvPr/>
        </p:nvGrpSpPr>
        <p:grpSpPr bwMode="auto">
          <a:xfrm>
            <a:off x="468313" y="5589586"/>
            <a:ext cx="3816350" cy="1015999"/>
            <a:chOff x="295" y="3521"/>
            <a:chExt cx="2404" cy="640"/>
          </a:xfrm>
        </p:grpSpPr>
        <p:pic>
          <p:nvPicPr>
            <p:cNvPr id="185368" name="Picture 24"/>
            <p:cNvPicPr>
              <a:picLocks noChangeAspect="1" noChangeArrowheads="1"/>
            </p:cNvPicPr>
            <p:nvPr/>
          </p:nvPicPr>
          <p:blipFill>
            <a:blip r:embed="rId8" cstate="print"/>
            <a:srcRect b="80576"/>
            <a:stretch>
              <a:fillRect/>
            </a:stretch>
          </p:blipFill>
          <p:spPr bwMode="auto">
            <a:xfrm>
              <a:off x="295" y="3566"/>
              <a:ext cx="174" cy="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5369" name="Picture 25"/>
            <p:cNvPicPr>
              <a:picLocks noChangeAspect="1" noChangeArrowheads="1"/>
            </p:cNvPicPr>
            <p:nvPr/>
          </p:nvPicPr>
          <p:blipFill>
            <a:blip r:embed="rId8" cstate="print"/>
            <a:srcRect t="38849" b="41006"/>
            <a:stretch>
              <a:fillRect/>
            </a:stretch>
          </p:blipFill>
          <p:spPr bwMode="auto">
            <a:xfrm>
              <a:off x="295" y="3838"/>
              <a:ext cx="174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5370" name="Picture 26"/>
            <p:cNvPicPr>
              <a:picLocks noChangeAspect="1" noChangeArrowheads="1"/>
            </p:cNvPicPr>
            <p:nvPr/>
          </p:nvPicPr>
          <p:blipFill>
            <a:blip r:embed="rId8" cstate="print"/>
            <a:srcRect t="60431" b="20863"/>
            <a:stretch>
              <a:fillRect/>
            </a:stretch>
          </p:blipFill>
          <p:spPr bwMode="auto">
            <a:xfrm>
              <a:off x="1610" y="3566"/>
              <a:ext cx="174" cy="1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5371" name="Picture 27"/>
            <p:cNvPicPr>
              <a:picLocks noChangeAspect="1" noChangeArrowheads="1"/>
            </p:cNvPicPr>
            <p:nvPr/>
          </p:nvPicPr>
          <p:blipFill>
            <a:blip r:embed="rId8" cstate="print"/>
            <a:srcRect t="80576"/>
            <a:stretch>
              <a:fillRect/>
            </a:stretch>
          </p:blipFill>
          <p:spPr bwMode="auto">
            <a:xfrm>
              <a:off x="1610" y="3858"/>
              <a:ext cx="174" cy="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5372" name="Text Box 28"/>
            <p:cNvSpPr txBox="1">
              <a:spLocks noChangeArrowheads="1"/>
            </p:cNvSpPr>
            <p:nvPr/>
          </p:nvSpPr>
          <p:spPr bwMode="auto">
            <a:xfrm>
              <a:off x="521" y="3521"/>
              <a:ext cx="63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6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  <a:cs typeface="Arial" pitchFamily="34" charset="0"/>
                </a:rPr>
                <a:t>Nominal</a:t>
              </a:r>
            </a:p>
          </p:txBody>
        </p:sp>
        <p:sp>
          <p:nvSpPr>
            <p:cNvPr id="185373" name="Text Box 29"/>
            <p:cNvSpPr txBox="1">
              <a:spLocks noChangeArrowheads="1"/>
            </p:cNvSpPr>
            <p:nvPr/>
          </p:nvSpPr>
          <p:spPr bwMode="auto">
            <a:xfrm>
              <a:off x="567" y="3793"/>
              <a:ext cx="63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6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  <a:cs typeface="Arial" pitchFamily="34" charset="0"/>
                </a:rPr>
                <a:t>Entier</a:t>
              </a:r>
            </a:p>
          </p:txBody>
        </p:sp>
        <p:sp>
          <p:nvSpPr>
            <p:cNvPr id="185374" name="Text Box 30"/>
            <p:cNvSpPr txBox="1">
              <a:spLocks noChangeArrowheads="1"/>
            </p:cNvSpPr>
            <p:nvPr/>
          </p:nvSpPr>
          <p:spPr bwMode="auto">
            <a:xfrm>
              <a:off x="1882" y="3521"/>
              <a:ext cx="63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6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  <a:cs typeface="Arial" pitchFamily="34" charset="0"/>
                </a:rPr>
                <a:t>Réel</a:t>
              </a:r>
            </a:p>
          </p:txBody>
        </p:sp>
        <p:sp>
          <p:nvSpPr>
            <p:cNvPr id="185375" name="Text Box 31"/>
            <p:cNvSpPr txBox="1">
              <a:spLocks noChangeArrowheads="1"/>
            </p:cNvSpPr>
            <p:nvPr/>
          </p:nvSpPr>
          <p:spPr bwMode="auto">
            <a:xfrm>
              <a:off x="1882" y="3793"/>
              <a:ext cx="817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6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  <a:cs typeface="Arial" pitchFamily="34" charset="0"/>
                </a:rPr>
                <a:t>Couleur RBV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428625" y="2205038"/>
            <a:ext cx="3927475" cy="2879725"/>
          </a:xfrm>
          <a:solidFill>
            <a:srgbClr val="C0C0C0">
              <a:alpha val="10001"/>
            </a:srgbClr>
          </a:solidFill>
        </p:spPr>
        <p:txBody>
          <a:bodyPr/>
          <a:lstStyle/>
          <a:p>
            <a:pPr marL="0" indent="0">
              <a:lnSpc>
                <a:spcPct val="80000"/>
              </a:lnSpc>
              <a:buFont typeface="Arial" charset="0"/>
              <a:buNone/>
            </a:pPr>
            <a:r>
              <a:rPr lang="fr-FR" sz="2000">
                <a:latin typeface="Arial" pitchFamily="34" charset="0"/>
                <a:cs typeface="Arial" pitchFamily="34" charset="0"/>
              </a:rPr>
              <a:t>Vue externe:</a:t>
            </a:r>
          </a:p>
          <a:p>
            <a:pPr marL="0" indent="0">
              <a:lnSpc>
                <a:spcPct val="80000"/>
              </a:lnSpc>
              <a:buFont typeface="Arial" charset="0"/>
              <a:buNone/>
            </a:pPr>
            <a:endParaRPr lang="fr-FR" sz="100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80000"/>
              </a:lnSpc>
              <a:buFont typeface="Arial" charset="0"/>
              <a:buNone/>
            </a:pPr>
            <a:r>
              <a:rPr lang="fr-FR" sz="1600">
                <a:latin typeface="Arial" pitchFamily="34" charset="0"/>
                <a:cs typeface="Arial" pitchFamily="34" charset="0"/>
              </a:rPr>
              <a:t>Ensemble de relations et d’attributs, organisé ou non en arborescence, que l’utilisateur souhaite utiliser ou que l’administrateur souhaite rendre accessible</a:t>
            </a:r>
          </a:p>
          <a:p>
            <a:pPr marL="0" indent="0">
              <a:lnSpc>
                <a:spcPct val="80000"/>
              </a:lnSpc>
              <a:buFont typeface="Arial" charset="0"/>
              <a:buNone/>
            </a:pPr>
            <a:endParaRPr lang="fr-FR" sz="160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80000"/>
              </a:lnSpc>
              <a:buFont typeface="Arial" charset="0"/>
              <a:buNone/>
            </a:pPr>
            <a:r>
              <a:rPr lang="fr-FR" sz="1800">
                <a:latin typeface="Arial" pitchFamily="34" charset="0"/>
                <a:cs typeface="Arial" pitchFamily="34" charset="0"/>
              </a:rPr>
              <a:t>Menu </a:t>
            </a:r>
            <a:r>
              <a:rPr lang="fr-FR" sz="1800" i="1">
                <a:latin typeface="Arial" pitchFamily="34" charset="0"/>
                <a:cs typeface="Arial" pitchFamily="34" charset="0"/>
              </a:rPr>
              <a:t>Vue externe</a:t>
            </a:r>
            <a:r>
              <a:rPr lang="fr-FR" sz="1800">
                <a:latin typeface="Arial" pitchFamily="34" charset="0"/>
                <a:cs typeface="Arial" pitchFamily="34" charset="0"/>
              </a:rPr>
              <a:t> </a:t>
            </a:r>
            <a:r>
              <a:rPr lang="fr-FR" sz="1800"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fr-FR" sz="1800" i="1">
                <a:latin typeface="Arial" pitchFamily="34" charset="0"/>
                <a:cs typeface="Arial" pitchFamily="34" charset="0"/>
                <a:sym typeface="Wingdings" pitchFamily="2" charset="2"/>
              </a:rPr>
              <a:t>Créer</a:t>
            </a:r>
          </a:p>
          <a:p>
            <a:pPr marL="0" indent="0">
              <a:lnSpc>
                <a:spcPct val="80000"/>
              </a:lnSpc>
              <a:buFont typeface="Arial" charset="0"/>
              <a:buNone/>
            </a:pPr>
            <a:endParaRPr lang="fr-FR" sz="1000" i="1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0" indent="0">
              <a:lnSpc>
                <a:spcPct val="80000"/>
              </a:lnSpc>
              <a:buFont typeface="Arial" charset="0"/>
              <a:buNone/>
            </a:pPr>
            <a:r>
              <a:rPr lang="fr-FR" sz="1600">
                <a:latin typeface="Arial" pitchFamily="34" charset="0"/>
                <a:cs typeface="Arial" pitchFamily="34" charset="0"/>
                <a:sym typeface="Wingdings" pitchFamily="2" charset="2"/>
              </a:rPr>
              <a:t>Le nom de la vue externe doit comporter 4 caractères</a:t>
            </a:r>
          </a:p>
        </p:txBody>
      </p:sp>
      <p:sp>
        <p:nvSpPr>
          <p:cNvPr id="187397" name="Rectangle 5"/>
          <p:cNvSpPr>
            <a:spLocks noRot="1" noChangeArrowheads="1"/>
          </p:cNvSpPr>
          <p:nvPr/>
        </p:nvSpPr>
        <p:spPr bwMode="auto">
          <a:xfrm>
            <a:off x="0" y="260350"/>
            <a:ext cx="91440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fr-FR" sz="32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Administration de la base de données</a:t>
            </a:r>
            <a:endParaRPr lang="fr-FR" sz="3200" i="1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7398" name="Text Box 6"/>
          <p:cNvSpPr txBox="1">
            <a:spLocks noChangeArrowheads="1"/>
          </p:cNvSpPr>
          <p:nvPr/>
        </p:nvSpPr>
        <p:spPr bwMode="auto">
          <a:xfrm>
            <a:off x="395288" y="1341438"/>
            <a:ext cx="8424862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20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Création d’une vue externe</a:t>
            </a:r>
          </a:p>
        </p:txBody>
      </p:sp>
      <p:pic>
        <p:nvPicPr>
          <p:cNvPr id="187407" name="Picture 15"/>
          <p:cNvPicPr>
            <a:picLocks noChangeAspect="1" noChangeArrowheads="1"/>
          </p:cNvPicPr>
          <p:nvPr/>
        </p:nvPicPr>
        <p:blipFill>
          <a:blip r:embed="rId3" cstate="print"/>
          <a:srcRect l="34843" t="30229" r="36797" b="48979"/>
          <a:stretch>
            <a:fillRect/>
          </a:stretch>
        </p:blipFill>
        <p:spPr bwMode="auto">
          <a:xfrm>
            <a:off x="5364163" y="2205038"/>
            <a:ext cx="2809875" cy="1287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7408" name="Picture 16"/>
          <p:cNvPicPr>
            <a:picLocks noChangeAspect="1" noChangeArrowheads="1"/>
          </p:cNvPicPr>
          <p:nvPr/>
        </p:nvPicPr>
        <p:blipFill>
          <a:blip r:embed="rId4" cstate="print"/>
          <a:srcRect l="27174" t="18896" r="25586" b="21584"/>
          <a:stretch>
            <a:fillRect/>
          </a:stretch>
        </p:blipFill>
        <p:spPr bwMode="auto">
          <a:xfrm>
            <a:off x="5076825" y="3716338"/>
            <a:ext cx="3527425" cy="277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20" name="Rectangle 4"/>
          <p:cNvSpPr>
            <a:spLocks noGrp="1" noRot="1" noChangeArrowheads="1"/>
          </p:cNvSpPr>
          <p:nvPr>
            <p:ph type="body" idx="1"/>
          </p:nvPr>
        </p:nvSpPr>
        <p:spPr>
          <a:xfrm>
            <a:off x="539750" y="2133600"/>
            <a:ext cx="8135938" cy="1727200"/>
          </a:xfrm>
          <a:solidFill>
            <a:srgbClr val="C0C0C0">
              <a:alpha val="10001"/>
            </a:srgbClr>
          </a:solidFill>
        </p:spPr>
        <p:txBody>
          <a:bodyPr/>
          <a:lstStyle/>
          <a:p>
            <a:pPr marL="0" indent="0">
              <a:buClr>
                <a:srgbClr val="FFCC66"/>
              </a:buClr>
              <a:buSzPct val="70000"/>
            </a:pPr>
            <a:r>
              <a:rPr lang="fr-FR" sz="2000">
                <a:latin typeface="Arial" pitchFamily="34" charset="0"/>
                <a:cs typeface="Arial" pitchFamily="34" charset="0"/>
              </a:rPr>
              <a:t> Intégration des données vectorielles et attributaires dans une base (module Savateca) : deux étapes</a:t>
            </a:r>
          </a:p>
          <a:p>
            <a:pPr marL="0" indent="0">
              <a:buFont typeface="Arial" charset="0"/>
              <a:buNone/>
            </a:pPr>
            <a:endParaRPr lang="fr-FR" sz="1000">
              <a:latin typeface="Arial" pitchFamily="34" charset="0"/>
              <a:cs typeface="Arial" pitchFamily="34" charset="0"/>
            </a:endParaRPr>
          </a:p>
          <a:p>
            <a:pPr marL="819150" lvl="1">
              <a:buClr>
                <a:srgbClr val="FFCC66"/>
              </a:buClr>
              <a:buSzPct val="70000"/>
            </a:pPr>
            <a:r>
              <a:rPr lang="fr-FR" sz="2000">
                <a:latin typeface="Arial" pitchFamily="34" charset="0"/>
                <a:cs typeface="Arial" pitchFamily="34" charset="0"/>
              </a:rPr>
              <a:t> Intégration des objets dans une relation</a:t>
            </a:r>
          </a:p>
          <a:p>
            <a:pPr marL="819150" lvl="1">
              <a:buClr>
                <a:srgbClr val="FFCC66"/>
              </a:buClr>
              <a:buSzPct val="70000"/>
            </a:pPr>
            <a:r>
              <a:rPr lang="fr-FR" sz="2000">
                <a:latin typeface="Arial" pitchFamily="34" charset="0"/>
                <a:cs typeface="Arial" pitchFamily="34" charset="0"/>
              </a:rPr>
              <a:t> Intégration des valeurs d’attributs</a:t>
            </a:r>
          </a:p>
        </p:txBody>
      </p:sp>
      <p:pic>
        <p:nvPicPr>
          <p:cNvPr id="137225" name="Picture 9" descr="w4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8675" y="4040188"/>
            <a:ext cx="3887788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7226" name="Picture 10" descr="w5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163" y="3997325"/>
            <a:ext cx="2879725" cy="245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7228" name="Rectangle 12"/>
          <p:cNvSpPr>
            <a:spLocks noRot="1" noChangeArrowheads="1"/>
          </p:cNvSpPr>
          <p:nvPr/>
        </p:nvSpPr>
        <p:spPr bwMode="auto">
          <a:xfrm>
            <a:off x="0" y="260350"/>
            <a:ext cx="91440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fr-FR" sz="32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Administration de la base de données</a:t>
            </a:r>
            <a:endParaRPr lang="fr-FR" sz="3200" i="1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7230" name="Text Box 14"/>
          <p:cNvSpPr txBox="1">
            <a:spLocks noChangeArrowheads="1"/>
          </p:cNvSpPr>
          <p:nvPr/>
        </p:nvSpPr>
        <p:spPr bwMode="auto">
          <a:xfrm>
            <a:off x="539750" y="1341438"/>
            <a:ext cx="8424863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20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Intégration des données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8" name="Rectangle 4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468313" y="2058988"/>
            <a:ext cx="8135937" cy="1657350"/>
          </a:xfrm>
          <a:solidFill>
            <a:srgbClr val="C0C0C0">
              <a:alpha val="10001"/>
            </a:srgbClr>
          </a:solidFill>
        </p:spPr>
        <p:txBody>
          <a:bodyPr/>
          <a:lstStyle/>
          <a:p>
            <a:pPr marL="0" indent="0">
              <a:buClr>
                <a:srgbClr val="FFCC66"/>
              </a:buClr>
              <a:buSzPct val="70000"/>
            </a:pPr>
            <a:r>
              <a:rPr lang="fr-FR" sz="2000">
                <a:latin typeface="Arial" pitchFamily="34" charset="0"/>
                <a:cs typeface="Arial" pitchFamily="34" charset="0"/>
              </a:rPr>
              <a:t> Intégration des données matricielle (raster) dans une base (module Savamer)</a:t>
            </a:r>
          </a:p>
          <a:p>
            <a:pPr marL="0" indent="0">
              <a:buFont typeface="Arial" charset="0"/>
              <a:buNone/>
            </a:pPr>
            <a:endParaRPr lang="fr-FR" sz="1000">
              <a:latin typeface="Arial" pitchFamily="34" charset="0"/>
              <a:cs typeface="Arial" pitchFamily="34" charset="0"/>
            </a:endParaRPr>
          </a:p>
          <a:p>
            <a:pPr marL="819150" lvl="1">
              <a:buClr>
                <a:srgbClr val="FFCC66"/>
              </a:buClr>
              <a:buSzPct val="70000"/>
            </a:pPr>
            <a:r>
              <a:rPr lang="fr-FR" sz="2000">
                <a:latin typeface="Arial" pitchFamily="34" charset="0"/>
                <a:cs typeface="Arial" pitchFamily="34" charset="0"/>
              </a:rPr>
              <a:t> Intégration des pixels et leur valeurs dans une relation de type mosaïque (créée au préalable dans Savateca)</a:t>
            </a:r>
          </a:p>
        </p:txBody>
      </p:sp>
      <p:pic>
        <p:nvPicPr>
          <p:cNvPr id="154631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859338" y="3933825"/>
            <a:ext cx="3168650" cy="2460625"/>
          </a:xfrm>
          <a:noFill/>
          <a:ln/>
        </p:spPr>
      </p:pic>
      <p:sp>
        <p:nvSpPr>
          <p:cNvPr id="154659" name="Rectangle 35"/>
          <p:cNvSpPr>
            <a:spLocks noChangeArrowheads="1"/>
          </p:cNvSpPr>
          <p:nvPr/>
        </p:nvSpPr>
        <p:spPr bwMode="auto">
          <a:xfrm>
            <a:off x="1312863" y="42603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pic>
        <p:nvPicPr>
          <p:cNvPr id="154658" name="Picture 3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4425" y="3933825"/>
            <a:ext cx="2952750" cy="2487613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sp>
        <p:nvSpPr>
          <p:cNvPr id="154661" name="Rectangle 37"/>
          <p:cNvSpPr>
            <a:spLocks noRot="1" noChangeArrowheads="1"/>
          </p:cNvSpPr>
          <p:nvPr/>
        </p:nvSpPr>
        <p:spPr bwMode="auto">
          <a:xfrm>
            <a:off x="0" y="260350"/>
            <a:ext cx="91440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fr-FR" sz="32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Administration de la base de données</a:t>
            </a:r>
            <a:endParaRPr lang="fr-FR" sz="3200" i="1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4662" name="Text Box 38"/>
          <p:cNvSpPr txBox="1">
            <a:spLocks noChangeArrowheads="1"/>
          </p:cNvSpPr>
          <p:nvPr/>
        </p:nvSpPr>
        <p:spPr bwMode="auto">
          <a:xfrm>
            <a:off x="395288" y="1341438"/>
            <a:ext cx="8424862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20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Intégration des données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Rot="1" noChangeArrowheads="1"/>
          </p:cNvSpPr>
          <p:nvPr/>
        </p:nvSpPr>
        <p:spPr bwMode="auto">
          <a:xfrm>
            <a:off x="0" y="2708275"/>
            <a:ext cx="9144000" cy="1296988"/>
          </a:xfrm>
          <a:prstGeom prst="rect">
            <a:avLst/>
          </a:prstGeom>
          <a:solidFill>
            <a:srgbClr val="C0C0C0">
              <a:alpha val="10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fr-FR" sz="360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Les métadonnées dans </a:t>
            </a:r>
            <a:r>
              <a:rPr lang="fr-FR" sz="3600" i="1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SavGIS</a:t>
            </a:r>
            <a:endParaRPr lang="fr-FR" sz="4400" i="1">
              <a:solidFill>
                <a:srgbClr val="FFCC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9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95288" y="1916113"/>
            <a:ext cx="3927475" cy="3744912"/>
          </a:xfrm>
          <a:solidFill>
            <a:srgbClr val="C0C0C0">
              <a:alpha val="10001"/>
            </a:srgbClr>
          </a:solidFill>
        </p:spPr>
        <p:txBody>
          <a:bodyPr/>
          <a:lstStyle/>
          <a:p>
            <a:pPr marL="0" indent="0">
              <a:lnSpc>
                <a:spcPct val="90000"/>
              </a:lnSpc>
              <a:buFont typeface="Arial" charset="0"/>
              <a:buNone/>
            </a:pPr>
            <a:r>
              <a:rPr lang="fr-FR" sz="2000">
                <a:latin typeface="Arial" pitchFamily="34" charset="0"/>
                <a:cs typeface="Arial" pitchFamily="34" charset="0"/>
              </a:rPr>
              <a:t>Les </a:t>
            </a:r>
            <a:r>
              <a:rPr lang="fr-FR" sz="2000">
                <a:solidFill>
                  <a:srgbClr val="FFCC66"/>
                </a:solidFill>
                <a:latin typeface="Arial" pitchFamily="34" charset="0"/>
                <a:cs typeface="Arial" pitchFamily="34" charset="0"/>
              </a:rPr>
              <a:t>métadonnées</a:t>
            </a:r>
            <a:r>
              <a:rPr lang="fr-FR" sz="2000">
                <a:latin typeface="Arial" pitchFamily="34" charset="0"/>
                <a:cs typeface="Arial" pitchFamily="34" charset="0"/>
              </a:rPr>
              <a:t> permettent de décrire les données d’une base (origine, validité, auteur, description, etc.). Elles sont essentielles pour assurer l’intelligibilité et la pérennité des données.</a:t>
            </a:r>
          </a:p>
          <a:p>
            <a:pPr marL="0" indent="0">
              <a:lnSpc>
                <a:spcPct val="90000"/>
              </a:lnSpc>
              <a:buFont typeface="Arial" charset="0"/>
              <a:buNone/>
            </a:pPr>
            <a:endParaRPr lang="fr-FR" sz="200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90000"/>
              </a:lnSpc>
              <a:buFont typeface="Arial" charset="0"/>
              <a:buNone/>
            </a:pPr>
            <a:r>
              <a:rPr lang="fr-FR" sz="2000">
                <a:latin typeface="Arial" pitchFamily="34" charset="0"/>
                <a:cs typeface="Arial" pitchFamily="34" charset="0"/>
              </a:rPr>
              <a:t>Des </a:t>
            </a:r>
            <a:r>
              <a:rPr lang="fr-FR" sz="2000">
                <a:solidFill>
                  <a:srgbClr val="FFCC66"/>
                </a:solidFill>
                <a:latin typeface="Arial" pitchFamily="34" charset="0"/>
                <a:cs typeface="Arial" pitchFamily="34" charset="0"/>
              </a:rPr>
              <a:t>méthodes</a:t>
            </a:r>
            <a:r>
              <a:rPr lang="fr-FR" sz="2000">
                <a:latin typeface="Arial" pitchFamily="34" charset="0"/>
                <a:cs typeface="Arial" pitchFamily="34" charset="0"/>
              </a:rPr>
              <a:t> peuvent également être associées aux relations. Elles représentent des scripts d’interrogation, de type « macro-commandes »</a:t>
            </a:r>
          </a:p>
          <a:p>
            <a:pPr marL="0" indent="0">
              <a:lnSpc>
                <a:spcPct val="90000"/>
              </a:lnSpc>
              <a:buFont typeface="Arial" charset="0"/>
              <a:buNone/>
            </a:pPr>
            <a:endParaRPr lang="fr-FR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183300" name="Rectangle 4"/>
          <p:cNvSpPr>
            <a:spLocks noChangeArrowheads="1"/>
          </p:cNvSpPr>
          <p:nvPr/>
        </p:nvSpPr>
        <p:spPr bwMode="auto">
          <a:xfrm>
            <a:off x="0" y="2677597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pic>
        <p:nvPicPr>
          <p:cNvPr id="183301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3438" y="1844675"/>
            <a:ext cx="4143375" cy="3979863"/>
          </a:xfrm>
          <a:noFill/>
          <a:ln/>
        </p:spPr>
      </p:pic>
      <p:sp>
        <p:nvSpPr>
          <p:cNvPr id="183302" name="Rectangle 6"/>
          <p:cNvSpPr>
            <a:spLocks noRot="1" noChangeArrowheads="1"/>
          </p:cNvSpPr>
          <p:nvPr/>
        </p:nvSpPr>
        <p:spPr bwMode="auto">
          <a:xfrm>
            <a:off x="0" y="260350"/>
            <a:ext cx="91440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fr-FR" sz="32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Les métadonnées</a:t>
            </a:r>
            <a:endParaRPr lang="fr-FR" sz="3200" i="1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68313" y="1600200"/>
            <a:ext cx="8374062" cy="2765425"/>
          </a:xfrm>
          <a:solidFill>
            <a:srgbClr val="C0C0C0">
              <a:alpha val="10001"/>
            </a:srgbClr>
          </a:solidFill>
        </p:spPr>
        <p:txBody>
          <a:bodyPr/>
          <a:lstStyle/>
          <a:p>
            <a:pPr>
              <a:buFont typeface="Arial" charset="0"/>
              <a:buNone/>
            </a:pPr>
            <a:r>
              <a:rPr lang="fr-FR" sz="2000" i="1">
                <a:latin typeface="Arial" pitchFamily="34" charset="0"/>
                <a:cs typeface="Arial" pitchFamily="34" charset="0"/>
              </a:rPr>
              <a:t>	</a:t>
            </a:r>
            <a:r>
              <a:rPr lang="fr-FR" sz="2000">
                <a:latin typeface="Arial" pitchFamily="34" charset="0"/>
                <a:cs typeface="Arial" pitchFamily="34" charset="0"/>
              </a:rPr>
              <a:t>Les </a:t>
            </a:r>
            <a:r>
              <a:rPr lang="fr-FR" sz="2000">
                <a:solidFill>
                  <a:srgbClr val="FFCC66"/>
                </a:solidFill>
                <a:latin typeface="Arial" pitchFamily="34" charset="0"/>
                <a:cs typeface="Arial" pitchFamily="34" charset="0"/>
              </a:rPr>
              <a:t>métadonnées</a:t>
            </a:r>
            <a:r>
              <a:rPr lang="fr-FR" sz="2000">
                <a:latin typeface="Arial" pitchFamily="34" charset="0"/>
                <a:cs typeface="Arial" pitchFamily="34" charset="0"/>
              </a:rPr>
              <a:t> doivent être saisies dans un éditeur de texte et stockés au format </a:t>
            </a:r>
            <a:r>
              <a:rPr lang="fr-FR" sz="2000" i="1">
                <a:latin typeface="Arial" pitchFamily="34" charset="0"/>
                <a:cs typeface="Arial" pitchFamily="34" charset="0"/>
              </a:rPr>
              <a:t>html</a:t>
            </a:r>
            <a:r>
              <a:rPr lang="fr-FR" sz="2000">
                <a:latin typeface="Arial" pitchFamily="34" charset="0"/>
                <a:cs typeface="Arial" pitchFamily="34" charset="0"/>
              </a:rPr>
              <a:t> dans le dossier « d_meta » qui se trouve dans le dossier de la base de données </a:t>
            </a:r>
          </a:p>
          <a:p>
            <a:pPr>
              <a:buFont typeface="Arial" charset="0"/>
              <a:buNone/>
            </a:pPr>
            <a:endParaRPr lang="fr-FR" sz="2000">
              <a:latin typeface="Arial" pitchFamily="34" charset="0"/>
              <a:cs typeface="Arial" pitchFamily="34" charset="0"/>
            </a:endParaRPr>
          </a:p>
          <a:p>
            <a:pPr>
              <a:buFont typeface="Arial" charset="0"/>
              <a:buNone/>
            </a:pPr>
            <a:r>
              <a:rPr lang="fr-FR" sz="2000">
                <a:latin typeface="Arial" pitchFamily="34" charset="0"/>
                <a:cs typeface="Arial" pitchFamily="34" charset="0"/>
              </a:rPr>
              <a:t>	Les fichiers doivent porter le même nom que la relation à laquelle ils font référence. Ces métadonnées peuvent s’afficher à partir de l’explorateur cartographique, dans tous les modules du logiciel </a:t>
            </a:r>
            <a:r>
              <a:rPr lang="fr-FR" sz="2000" i="1">
                <a:latin typeface="Arial" pitchFamily="34" charset="0"/>
                <a:cs typeface="Arial" pitchFamily="34" charset="0"/>
              </a:rPr>
              <a:t>SavGIS</a:t>
            </a:r>
            <a:r>
              <a:rPr lang="fr-FR" sz="200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89444" name="Rectangle 4"/>
          <p:cNvSpPr>
            <a:spLocks noRot="1" noChangeArrowheads="1"/>
          </p:cNvSpPr>
          <p:nvPr/>
        </p:nvSpPr>
        <p:spPr bwMode="auto">
          <a:xfrm>
            <a:off x="0" y="260350"/>
            <a:ext cx="91440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fr-FR" sz="32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Les métadonnées</a:t>
            </a:r>
            <a:endParaRPr lang="fr-FR" sz="3200" i="1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8944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16263" y="4581525"/>
            <a:ext cx="3040062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9447" name="Oval 7"/>
          <p:cNvSpPr>
            <a:spLocks noChangeArrowheads="1"/>
          </p:cNvSpPr>
          <p:nvPr/>
        </p:nvSpPr>
        <p:spPr bwMode="auto">
          <a:xfrm>
            <a:off x="4211638" y="5516563"/>
            <a:ext cx="792162" cy="217487"/>
          </a:xfrm>
          <a:prstGeom prst="ellipse">
            <a:avLst/>
          </a:prstGeom>
          <a:noFill/>
          <a:ln w="3175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Text Box 2"/>
          <p:cNvSpPr txBox="1">
            <a:spLocks noChangeArrowheads="1"/>
          </p:cNvSpPr>
          <p:nvPr/>
        </p:nvSpPr>
        <p:spPr bwMode="auto">
          <a:xfrm>
            <a:off x="2771775" y="4508500"/>
            <a:ext cx="6372225" cy="763588"/>
          </a:xfrm>
          <a:prstGeom prst="rect">
            <a:avLst/>
          </a:prstGeom>
          <a:solidFill>
            <a:srgbClr val="C0C0C0">
              <a:alpha val="10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FR" sz="36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</a:t>
            </a:r>
            <a:r>
              <a:rPr lang="fr-FR" sz="36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Fin</a:t>
            </a:r>
          </a:p>
          <a:p>
            <a:pPr eaLnBrk="0" hangingPunct="0"/>
            <a:r>
              <a:rPr lang="fr-FR" sz="800" dirty="0">
                <a:latin typeface="Arial" charset="0"/>
              </a:rPr>
              <a:t>          M. Souris, F </a:t>
            </a:r>
            <a:r>
              <a:rPr lang="fr-FR" sz="800" dirty="0" err="1">
                <a:latin typeface="Arial" charset="0"/>
              </a:rPr>
              <a:t>Demoraes</a:t>
            </a:r>
            <a:r>
              <a:rPr lang="fr-FR" sz="800" dirty="0">
                <a:latin typeface="Arial" charset="0"/>
              </a:rPr>
              <a:t>, T. </a:t>
            </a:r>
            <a:r>
              <a:rPr lang="fr-FR" sz="800" dirty="0" err="1">
                <a:latin typeface="Arial" charset="0"/>
              </a:rPr>
              <a:t>Serrano</a:t>
            </a:r>
            <a:r>
              <a:rPr lang="fr-FR" sz="800" dirty="0">
                <a:latin typeface="Arial" charset="0"/>
              </a:rPr>
              <a:t>, </a:t>
            </a:r>
            <a:r>
              <a:rPr lang="fr-FR" sz="800" dirty="0" smtClean="0">
                <a:latin typeface="Arial" charset="0"/>
              </a:rPr>
              <a:t>2012</a:t>
            </a:r>
            <a:endParaRPr lang="fr-FR" sz="800" b="1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26" name="Rectangle 18"/>
          <p:cNvSpPr>
            <a:spLocks noRot="1" noChangeArrowheads="1"/>
          </p:cNvSpPr>
          <p:nvPr/>
        </p:nvSpPr>
        <p:spPr bwMode="auto">
          <a:xfrm>
            <a:off x="-36513" y="476672"/>
            <a:ext cx="9144001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fr-FR" sz="3200" dirty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Sommaire</a:t>
            </a:r>
          </a:p>
        </p:txBody>
      </p:sp>
      <p:sp>
        <p:nvSpPr>
          <p:cNvPr id="68628" name="Text Box 20"/>
          <p:cNvSpPr txBox="1">
            <a:spLocks noChangeArrowheads="1"/>
          </p:cNvSpPr>
          <p:nvPr/>
        </p:nvSpPr>
        <p:spPr bwMode="auto">
          <a:xfrm>
            <a:off x="684213" y="1700808"/>
            <a:ext cx="7775575" cy="4390113"/>
          </a:xfrm>
          <a:prstGeom prst="rect">
            <a:avLst/>
          </a:prstGeom>
          <a:solidFill>
            <a:srgbClr val="C0C0C0">
              <a:alpha val="10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rgbClr val="FFCC66"/>
              </a:buClr>
              <a:buSzPct val="70000"/>
              <a:buFont typeface="Arial" charset="0"/>
              <a:buChar char="►"/>
            </a:pPr>
            <a:r>
              <a:rPr lang="fr-FR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Bases de données : définitions</a:t>
            </a:r>
          </a:p>
          <a:p>
            <a:pPr>
              <a:spcBef>
                <a:spcPct val="50000"/>
              </a:spcBef>
              <a:buClr>
                <a:srgbClr val="FFCC66"/>
              </a:buClr>
              <a:buSzPct val="70000"/>
              <a:buFont typeface="Arial" charset="0"/>
              <a:buChar char="►"/>
            </a:pPr>
            <a:r>
              <a:rPr lang="fr-FR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Administration du logiciel SavGIS</a:t>
            </a:r>
            <a:br>
              <a:rPr lang="fr-FR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fr-FR" sz="1000" dirty="0">
              <a:latin typeface="Arial" pitchFamily="34" charset="0"/>
              <a:cs typeface="Arial" pitchFamily="34" charset="0"/>
            </a:endParaRPr>
          </a:p>
          <a:p>
            <a:pPr lvl="1">
              <a:spcAft>
                <a:spcPct val="30000"/>
              </a:spcAft>
              <a:buClr>
                <a:srgbClr val="FFCC66"/>
              </a:buClr>
              <a:buSzPct val="70000"/>
              <a:buFont typeface="Wingdings" pitchFamily="2" charset="2"/>
              <a:buChar char="§"/>
            </a:pPr>
            <a:r>
              <a:rPr lang="fr-FR" sz="16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Téléchargement du logiciel et création d’un utilisateur</a:t>
            </a:r>
          </a:p>
          <a:p>
            <a:pPr>
              <a:spcBef>
                <a:spcPct val="50000"/>
              </a:spcBef>
              <a:buClr>
                <a:srgbClr val="FFCC66"/>
              </a:buClr>
              <a:buSzPct val="70000"/>
              <a:buFont typeface="Arial" charset="0"/>
              <a:buChar char="►"/>
            </a:pPr>
            <a:r>
              <a:rPr lang="fr-FR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Administration d’une base de données avec SavGIS</a:t>
            </a:r>
          </a:p>
          <a:p>
            <a:pPr>
              <a:spcBef>
                <a:spcPct val="50000"/>
              </a:spcBef>
              <a:buClr>
                <a:srgbClr val="FFCC66"/>
              </a:buClr>
              <a:buSzPct val="70000"/>
              <a:buFont typeface="Arial" charset="0"/>
              <a:buNone/>
            </a:pPr>
            <a:endParaRPr lang="fr-FR" sz="10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1">
              <a:spcAft>
                <a:spcPct val="30000"/>
              </a:spcAft>
              <a:buClr>
                <a:srgbClr val="FFCC66"/>
              </a:buClr>
              <a:buSzPct val="70000"/>
              <a:buFont typeface="Wingdings" pitchFamily="2" charset="2"/>
              <a:buChar char="§"/>
            </a:pPr>
            <a:r>
              <a:rPr lang="fr-FR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fr-FR" sz="16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Définition du nom et de l’étendue géographique de la base de données </a:t>
            </a:r>
          </a:p>
          <a:p>
            <a:pPr lvl="1">
              <a:spcAft>
                <a:spcPct val="30000"/>
              </a:spcAft>
              <a:buClr>
                <a:srgbClr val="FFCC66"/>
              </a:buClr>
              <a:buSzPct val="70000"/>
              <a:buFont typeface="Wingdings" pitchFamily="2" charset="2"/>
              <a:buChar char="§"/>
            </a:pPr>
            <a:r>
              <a:rPr lang="fr-FR" sz="16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Création du schéma de la base</a:t>
            </a:r>
          </a:p>
          <a:p>
            <a:pPr lvl="1">
              <a:spcAft>
                <a:spcPct val="30000"/>
              </a:spcAft>
              <a:buClr>
                <a:srgbClr val="FFCC66"/>
              </a:buClr>
              <a:buSzPct val="70000"/>
              <a:buFont typeface="Wingdings" pitchFamily="2" charset="2"/>
              <a:buChar char="§"/>
            </a:pPr>
            <a:r>
              <a:rPr lang="fr-FR" sz="16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Définition de la vue externe</a:t>
            </a:r>
          </a:p>
          <a:p>
            <a:pPr lvl="1">
              <a:spcAft>
                <a:spcPct val="30000"/>
              </a:spcAft>
              <a:buClr>
                <a:srgbClr val="FFCC66"/>
              </a:buClr>
              <a:buSzPct val="70000"/>
              <a:buFont typeface="Wingdings" pitchFamily="2" charset="2"/>
              <a:buChar char="§"/>
            </a:pPr>
            <a:r>
              <a:rPr lang="fr-FR" sz="16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Intégration des données vectorielles et attributaires</a:t>
            </a:r>
          </a:p>
          <a:p>
            <a:pPr>
              <a:spcBef>
                <a:spcPct val="50000"/>
              </a:spcBef>
              <a:buClr>
                <a:srgbClr val="FFCC66"/>
              </a:buClr>
              <a:buSzPct val="70000"/>
              <a:buFont typeface="Arial" charset="0"/>
              <a:buChar char="►"/>
            </a:pPr>
            <a:r>
              <a:rPr lang="fr-FR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Les métadonnées dans SavGIS</a:t>
            </a:r>
          </a:p>
          <a:p>
            <a:pPr>
              <a:spcBef>
                <a:spcPct val="50000"/>
              </a:spcBef>
              <a:buClr>
                <a:srgbClr val="FFCC66"/>
              </a:buClr>
              <a:buSzPct val="70000"/>
              <a:buFont typeface="Arial" charset="0"/>
              <a:buNone/>
            </a:pPr>
            <a:endParaRPr lang="fr-FR" sz="22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Rot="1" noChangeArrowheads="1"/>
          </p:cNvSpPr>
          <p:nvPr/>
        </p:nvSpPr>
        <p:spPr bwMode="auto">
          <a:xfrm>
            <a:off x="0" y="2708275"/>
            <a:ext cx="9144000" cy="1296988"/>
          </a:xfrm>
          <a:prstGeom prst="rect">
            <a:avLst/>
          </a:prstGeom>
          <a:solidFill>
            <a:srgbClr val="C0C0C0">
              <a:alpha val="10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fr-FR" sz="360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Bases de données : définitions</a:t>
            </a:r>
            <a:endParaRPr lang="fr-FR" sz="4400">
              <a:solidFill>
                <a:srgbClr val="FFCC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476250"/>
            <a:ext cx="9144000" cy="792163"/>
          </a:xfrm>
        </p:spPr>
        <p:txBody>
          <a:bodyPr/>
          <a:lstStyle/>
          <a:p>
            <a:r>
              <a:rPr lang="fr-FR" sz="3200" dirty="0">
                <a:solidFill>
                  <a:schemeClr val="tx1"/>
                </a:solidFill>
                <a:latin typeface="Arial" charset="0"/>
              </a:rPr>
              <a:t>Base de données : définitions</a:t>
            </a:r>
            <a:endParaRPr lang="fr-FR" sz="3200" i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94211" name="Rectangle 3"/>
          <p:cNvSpPr>
            <a:spLocks noChangeArrowheads="1"/>
          </p:cNvSpPr>
          <p:nvPr/>
        </p:nvSpPr>
        <p:spPr bwMode="auto">
          <a:xfrm>
            <a:off x="0" y="28622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4212" name="Rectangle 4"/>
          <p:cNvSpPr>
            <a:spLocks noGrp="1" noRot="1" noChangeArrowheads="1"/>
          </p:cNvSpPr>
          <p:nvPr>
            <p:ph type="body" idx="1"/>
          </p:nvPr>
        </p:nvSpPr>
        <p:spPr>
          <a:xfrm>
            <a:off x="538163" y="1628775"/>
            <a:ext cx="8137525" cy="4537075"/>
          </a:xfrm>
          <a:solidFill>
            <a:srgbClr val="969696">
              <a:alpha val="10001"/>
            </a:srgbClr>
          </a:solidFill>
        </p:spPr>
        <p:txBody>
          <a:bodyPr/>
          <a:lstStyle/>
          <a:p>
            <a:pPr marL="0" indent="0">
              <a:lnSpc>
                <a:spcPct val="90000"/>
              </a:lnSpc>
              <a:buFont typeface="Arial" charset="0"/>
              <a:buNone/>
            </a:pPr>
            <a:r>
              <a:rPr lang="fr-FR" sz="2000" dirty="0">
                <a:latin typeface="Arial" pitchFamily="34" charset="0"/>
                <a:cs typeface="Arial" pitchFamily="34" charset="0"/>
              </a:rPr>
              <a:t>Une </a:t>
            </a:r>
            <a:r>
              <a:rPr lang="fr-FR" sz="2000" dirty="0">
                <a:solidFill>
                  <a:srgbClr val="FFCC66"/>
                </a:solidFill>
                <a:latin typeface="Arial" pitchFamily="34" charset="0"/>
                <a:cs typeface="Arial" pitchFamily="34" charset="0"/>
              </a:rPr>
              <a:t>base de données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est un ensemble d’objets gérés par un logiciel unique. Les objets et leurs attributs sont organisés de façon à pouvoir être facilement manipulés par des utilisateurs ou par d’autres programmes informatiques.</a:t>
            </a:r>
          </a:p>
          <a:p>
            <a:pPr marL="0" indent="0">
              <a:lnSpc>
                <a:spcPct val="90000"/>
              </a:lnSpc>
              <a:buFont typeface="Arial" charset="0"/>
              <a:buNone/>
            </a:pPr>
            <a:endParaRPr lang="fr-FR" sz="2000" dirty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90000"/>
              </a:lnSpc>
              <a:buFont typeface="Arial" charset="0"/>
              <a:buNone/>
            </a:pPr>
            <a:r>
              <a:rPr lang="fr-FR" sz="2000" dirty="0">
                <a:latin typeface="Arial" pitchFamily="34" charset="0"/>
                <a:cs typeface="Arial" pitchFamily="34" charset="0"/>
              </a:rPr>
              <a:t>Dans une organisation relationnelle (comme SavGIS), les objets sont regroupés en </a:t>
            </a:r>
            <a:r>
              <a:rPr lang="fr-FR" sz="2000" dirty="0">
                <a:solidFill>
                  <a:srgbClr val="FFCC66"/>
                </a:solidFill>
                <a:latin typeface="Arial" pitchFamily="34" charset="0"/>
                <a:cs typeface="Arial" pitchFamily="34" charset="0"/>
              </a:rPr>
              <a:t>relations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, qui sont des collections d’objets de même type, c’est-à-dire décrits par les mêmes </a:t>
            </a:r>
            <a:r>
              <a:rPr lang="fr-FR" sz="2000" dirty="0">
                <a:solidFill>
                  <a:srgbClr val="FFCC66"/>
                </a:solidFill>
                <a:latin typeface="Arial" pitchFamily="34" charset="0"/>
                <a:cs typeface="Arial" pitchFamily="34" charset="0"/>
              </a:rPr>
              <a:t>attributs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(ou variables). La définition de ces collections résulte d’une </a:t>
            </a:r>
            <a:r>
              <a:rPr lang="fr-FR" sz="2000" dirty="0">
                <a:solidFill>
                  <a:srgbClr val="FFCC66"/>
                </a:solidFill>
                <a:latin typeface="Arial" pitchFamily="34" charset="0"/>
                <a:cs typeface="Arial" pitchFamily="34" charset="0"/>
              </a:rPr>
              <a:t>modélisation de la réalité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à étudier. Une relation est souvent présentée souvent forme de </a:t>
            </a:r>
            <a:r>
              <a:rPr lang="fr-FR" sz="2000" dirty="0">
                <a:solidFill>
                  <a:srgbClr val="FFCC66"/>
                </a:solidFill>
                <a:latin typeface="Arial" pitchFamily="34" charset="0"/>
                <a:cs typeface="Arial" pitchFamily="34" charset="0"/>
              </a:rPr>
              <a:t>table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lnSpc>
                <a:spcPct val="90000"/>
              </a:lnSpc>
              <a:buFont typeface="Arial" charset="0"/>
              <a:buNone/>
            </a:pPr>
            <a:endParaRPr lang="fr-FR" sz="2000" dirty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90000"/>
              </a:lnSpc>
              <a:buFont typeface="Arial" charset="0"/>
              <a:buNone/>
            </a:pPr>
            <a:r>
              <a:rPr lang="fr-FR" sz="2000" dirty="0">
                <a:latin typeface="Arial" pitchFamily="34" charset="0"/>
                <a:cs typeface="Arial" pitchFamily="34" charset="0"/>
              </a:rPr>
              <a:t>Le </a:t>
            </a:r>
            <a:r>
              <a:rPr lang="fr-FR" sz="2000" dirty="0">
                <a:solidFill>
                  <a:srgbClr val="FFCC66"/>
                </a:solidFill>
                <a:latin typeface="Arial" pitchFamily="34" charset="0"/>
                <a:cs typeface="Arial" pitchFamily="34" charset="0"/>
              </a:rPr>
              <a:t>schéma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d’une base de données correspond à la structure et à l’organisation des </a:t>
            </a:r>
            <a:r>
              <a:rPr lang="fr-FR" sz="2000" dirty="0">
                <a:solidFill>
                  <a:srgbClr val="FFCC66"/>
                </a:solidFill>
                <a:latin typeface="Arial" pitchFamily="34" charset="0"/>
                <a:cs typeface="Arial" pitchFamily="34" charset="0"/>
              </a:rPr>
              <a:t>relations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(collections d’objets) et de leurs </a:t>
            </a:r>
            <a:r>
              <a:rPr lang="fr-FR" sz="2000" dirty="0">
                <a:solidFill>
                  <a:srgbClr val="FFCC66"/>
                </a:solidFill>
                <a:latin typeface="Arial" pitchFamily="34" charset="0"/>
                <a:cs typeface="Arial" pitchFamily="34" charset="0"/>
              </a:rPr>
              <a:t>attributs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. Des </a:t>
            </a:r>
            <a:r>
              <a:rPr lang="fr-FR" sz="2000" dirty="0">
                <a:solidFill>
                  <a:srgbClr val="FFCC66"/>
                </a:solidFill>
                <a:latin typeface="Arial" pitchFamily="34" charset="0"/>
                <a:cs typeface="Arial" pitchFamily="34" charset="0"/>
              </a:rPr>
              <a:t>méthodes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d’analyses peuvent également être attachées aux relations, pour aboutir à un modèle de type « objet 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476250"/>
            <a:ext cx="9144000" cy="792163"/>
          </a:xfrm>
        </p:spPr>
        <p:txBody>
          <a:bodyPr/>
          <a:lstStyle/>
          <a:p>
            <a:r>
              <a:rPr lang="fr-FR" sz="3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Base de données : définitions</a:t>
            </a:r>
          </a:p>
        </p:txBody>
      </p:sp>
      <p:sp>
        <p:nvSpPr>
          <p:cNvPr id="135172" name="Rectangle 4"/>
          <p:cNvSpPr>
            <a:spLocks noGrp="1" noRot="1" noChangeArrowheads="1"/>
          </p:cNvSpPr>
          <p:nvPr>
            <p:ph type="body" idx="1"/>
          </p:nvPr>
        </p:nvSpPr>
        <p:spPr>
          <a:xfrm>
            <a:off x="468313" y="1844675"/>
            <a:ext cx="8351837" cy="3889375"/>
          </a:xfrm>
          <a:solidFill>
            <a:srgbClr val="C0C0C0">
              <a:alpha val="10001"/>
            </a:srgbClr>
          </a:solidFill>
        </p:spPr>
        <p:txBody>
          <a:bodyPr/>
          <a:lstStyle/>
          <a:p>
            <a:pPr marL="0" indent="0">
              <a:lnSpc>
                <a:spcPct val="90000"/>
              </a:lnSpc>
              <a:buFont typeface="Arial" charset="0"/>
              <a:buNone/>
            </a:pPr>
            <a:r>
              <a:rPr lang="fr-FR" sz="2000">
                <a:latin typeface="Arial" pitchFamily="34" charset="0"/>
                <a:cs typeface="Arial" pitchFamily="34" charset="0"/>
              </a:rPr>
              <a:t>La gestion des </a:t>
            </a:r>
            <a:r>
              <a:rPr lang="fr-FR" sz="2000">
                <a:solidFill>
                  <a:srgbClr val="FFCC66"/>
                </a:solidFill>
                <a:latin typeface="Arial" pitchFamily="34" charset="0"/>
                <a:cs typeface="Arial" pitchFamily="34" charset="0"/>
              </a:rPr>
              <a:t>objets localisés</a:t>
            </a:r>
            <a:r>
              <a:rPr lang="fr-FR" sz="2000">
                <a:latin typeface="Arial" pitchFamily="34" charset="0"/>
                <a:cs typeface="Arial" pitchFamily="34" charset="0"/>
              </a:rPr>
              <a:t> est complexe car la modélisation de la réalité en collections d’objets implique la définition de différents types géométriques (</a:t>
            </a:r>
            <a:r>
              <a:rPr lang="fr-FR" sz="2000">
                <a:solidFill>
                  <a:srgbClr val="FFCC66"/>
                </a:solidFill>
                <a:latin typeface="Arial" pitchFamily="34" charset="0"/>
                <a:cs typeface="Arial" pitchFamily="34" charset="0"/>
              </a:rPr>
              <a:t>zones, lignes, points</a:t>
            </a:r>
            <a:r>
              <a:rPr lang="fr-FR" sz="2000">
                <a:latin typeface="Arial" pitchFamily="34" charset="0"/>
                <a:cs typeface="Arial" pitchFamily="34" charset="0"/>
              </a:rPr>
              <a:t>) et la gestion de requêtes </a:t>
            </a:r>
            <a:r>
              <a:rPr lang="fr-FR" sz="2000">
                <a:solidFill>
                  <a:srgbClr val="FFCC66"/>
                </a:solidFill>
                <a:latin typeface="Arial" pitchFamily="34" charset="0"/>
                <a:cs typeface="Arial" pitchFamily="34" charset="0"/>
              </a:rPr>
              <a:t>ensemblistes</a:t>
            </a:r>
            <a:r>
              <a:rPr lang="fr-FR" sz="2000">
                <a:latin typeface="Arial" pitchFamily="34" charset="0"/>
                <a:cs typeface="Arial" pitchFamily="34" charset="0"/>
              </a:rPr>
              <a:t> (intersection, appartenance), </a:t>
            </a:r>
            <a:r>
              <a:rPr lang="fr-FR" sz="2000">
                <a:solidFill>
                  <a:srgbClr val="FFCC66"/>
                </a:solidFill>
                <a:latin typeface="Arial" pitchFamily="34" charset="0"/>
                <a:cs typeface="Arial" pitchFamily="34" charset="0"/>
              </a:rPr>
              <a:t>topologiques</a:t>
            </a:r>
            <a:r>
              <a:rPr lang="fr-FR" sz="2000">
                <a:latin typeface="Arial" pitchFamily="34" charset="0"/>
                <a:cs typeface="Arial" pitchFamily="34" charset="0"/>
              </a:rPr>
              <a:t> (adjacence, connexité) ou </a:t>
            </a:r>
            <a:r>
              <a:rPr lang="fr-FR" sz="2000">
                <a:solidFill>
                  <a:srgbClr val="FFCC66"/>
                </a:solidFill>
                <a:latin typeface="Arial" pitchFamily="34" charset="0"/>
                <a:cs typeface="Arial" pitchFamily="34" charset="0"/>
              </a:rPr>
              <a:t>métriques</a:t>
            </a:r>
            <a:r>
              <a:rPr lang="fr-FR" sz="2000">
                <a:latin typeface="Arial" pitchFamily="34" charset="0"/>
                <a:cs typeface="Arial" pitchFamily="34" charset="0"/>
              </a:rPr>
              <a:t> (distances) entre les objets</a:t>
            </a:r>
          </a:p>
          <a:p>
            <a:pPr marL="0" indent="0">
              <a:lnSpc>
                <a:spcPct val="90000"/>
              </a:lnSpc>
              <a:buFont typeface="Arial" charset="0"/>
              <a:buNone/>
            </a:pPr>
            <a:endParaRPr lang="fr-FR" sz="200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90000"/>
              </a:lnSpc>
              <a:buFont typeface="Arial" charset="0"/>
              <a:buNone/>
            </a:pPr>
            <a:r>
              <a:rPr lang="fr-FR" sz="2000">
                <a:latin typeface="Arial" pitchFamily="34" charset="0"/>
                <a:cs typeface="Arial" pitchFamily="34" charset="0"/>
              </a:rPr>
              <a:t>La gestion des objets localisés permet d’utiliser la position géographique comme critère de sélection ou la distance comme critère de jointure entre objets. </a:t>
            </a:r>
          </a:p>
          <a:p>
            <a:pPr marL="0" indent="0">
              <a:lnSpc>
                <a:spcPct val="90000"/>
              </a:lnSpc>
              <a:buFont typeface="Arial" charset="0"/>
              <a:buNone/>
            </a:pPr>
            <a:endParaRPr lang="fr-FR" sz="200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90000"/>
              </a:lnSpc>
              <a:buFont typeface="Arial" charset="0"/>
              <a:buNone/>
            </a:pPr>
            <a:r>
              <a:rPr lang="fr-FR" sz="2000">
                <a:latin typeface="Arial" pitchFamily="34" charset="0"/>
                <a:cs typeface="Arial" pitchFamily="34" charset="0"/>
              </a:rPr>
              <a:t>Un SIG permet aussi de représenter les objets sur une carte plutôt que d’en dresser une simple liste.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Rot="1" noChangeArrowheads="1"/>
          </p:cNvSpPr>
          <p:nvPr/>
        </p:nvSpPr>
        <p:spPr bwMode="auto">
          <a:xfrm>
            <a:off x="0" y="2708275"/>
            <a:ext cx="9144000" cy="1296988"/>
          </a:xfrm>
          <a:prstGeom prst="rect">
            <a:avLst/>
          </a:prstGeom>
          <a:solidFill>
            <a:srgbClr val="C0C0C0">
              <a:alpha val="10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fr-FR" sz="360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Administration d’une base de </a:t>
            </a:r>
            <a:br>
              <a:rPr lang="fr-FR" sz="360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fr-FR" sz="360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données avec </a:t>
            </a:r>
            <a:r>
              <a:rPr lang="fr-FR" sz="3600" i="1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SavGIS</a:t>
            </a:r>
            <a:endParaRPr lang="fr-FR" sz="4400" i="1">
              <a:solidFill>
                <a:srgbClr val="FFCC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260350"/>
            <a:ext cx="9144000" cy="792163"/>
          </a:xfrm>
        </p:spPr>
        <p:txBody>
          <a:bodyPr/>
          <a:lstStyle/>
          <a:p>
            <a:r>
              <a:rPr lang="fr-FR" sz="3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Administration de la base de données</a:t>
            </a:r>
            <a:endParaRPr lang="fr-FR" sz="3200" i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3123" name="Rectangle 3"/>
          <p:cNvSpPr>
            <a:spLocks noChangeArrowheads="1"/>
          </p:cNvSpPr>
          <p:nvPr/>
        </p:nvSpPr>
        <p:spPr bwMode="auto">
          <a:xfrm>
            <a:off x="0" y="2677597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33124" name="Rectangle 4"/>
          <p:cNvSpPr>
            <a:spLocks noGrp="1" noRot="1" noChangeArrowheads="1"/>
          </p:cNvSpPr>
          <p:nvPr>
            <p:ph type="body" idx="1"/>
          </p:nvPr>
        </p:nvSpPr>
        <p:spPr>
          <a:xfrm>
            <a:off x="323850" y="1844675"/>
            <a:ext cx="8569325" cy="4679950"/>
          </a:xfrm>
          <a:solidFill>
            <a:srgbClr val="C0C0C0">
              <a:alpha val="10001"/>
            </a:srgbClr>
          </a:solidFill>
        </p:spPr>
        <p:txBody>
          <a:bodyPr/>
          <a:lstStyle/>
          <a:p>
            <a:pPr marL="0" indent="0">
              <a:lnSpc>
                <a:spcPct val="110000"/>
              </a:lnSpc>
              <a:buFont typeface="Arial" charset="0"/>
              <a:buNone/>
            </a:pPr>
            <a:endParaRPr lang="fr-FR" sz="900" dirty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10000"/>
              </a:lnSpc>
              <a:buFont typeface="Arial" charset="0"/>
              <a:buNone/>
            </a:pPr>
            <a:r>
              <a:rPr lang="fr-FR" sz="2000" dirty="0">
                <a:latin typeface="Arial" pitchFamily="34" charset="0"/>
                <a:cs typeface="Arial" pitchFamily="34" charset="0"/>
              </a:rPr>
              <a:t>Pour la configuration du logiciel :</a:t>
            </a:r>
          </a:p>
          <a:p>
            <a:pPr marL="0" indent="0">
              <a:lnSpc>
                <a:spcPct val="110000"/>
              </a:lnSpc>
              <a:buClr>
                <a:srgbClr val="FFCC66"/>
              </a:buClr>
              <a:buSzPct val="70000"/>
            </a:pPr>
            <a:r>
              <a:rPr lang="fr-FR" sz="1600" dirty="0">
                <a:latin typeface="Arial" pitchFamily="34" charset="0"/>
                <a:cs typeface="Arial" pitchFamily="34" charset="0"/>
              </a:rPr>
              <a:t> Télécharger le </a:t>
            </a:r>
            <a:r>
              <a:rPr lang="fr-FR" sz="1600" i="1" dirty="0">
                <a:latin typeface="Arial" pitchFamily="34" charset="0"/>
                <a:cs typeface="Arial" pitchFamily="34" charset="0"/>
              </a:rPr>
              <a:t>savpackFR.exe</a:t>
            </a:r>
            <a:r>
              <a:rPr lang="fr-FR" sz="1600" dirty="0">
                <a:latin typeface="Arial" pitchFamily="34" charset="0"/>
                <a:cs typeface="Arial" pitchFamily="34" charset="0"/>
              </a:rPr>
              <a:t> sur </a:t>
            </a:r>
            <a:r>
              <a:rPr lang="fr-FR" sz="1600" dirty="0" smtClean="0">
                <a:solidFill>
                  <a:srgbClr val="FFCC66"/>
                </a:solidFill>
                <a:latin typeface="Arial" pitchFamily="34" charset="0"/>
                <a:cs typeface="Arial" pitchFamily="34" charset="0"/>
              </a:rPr>
              <a:t>www.savgis.org </a:t>
            </a:r>
            <a:endParaRPr lang="fr-FR" sz="1600" dirty="0">
              <a:solidFill>
                <a:srgbClr val="FFCC66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10000"/>
              </a:lnSpc>
              <a:buClr>
                <a:srgbClr val="FFCC66"/>
              </a:buClr>
              <a:buSzPct val="70000"/>
            </a:pPr>
            <a:r>
              <a:rPr lang="fr-FR" sz="1600" dirty="0">
                <a:latin typeface="Arial" pitchFamily="34" charset="0"/>
                <a:cs typeface="Arial" pitchFamily="34" charset="0"/>
              </a:rPr>
              <a:t> Installer le logiciel sur votre ordinateur</a:t>
            </a:r>
          </a:p>
          <a:p>
            <a:pPr marL="0" indent="0">
              <a:lnSpc>
                <a:spcPct val="110000"/>
              </a:lnSpc>
              <a:buClr>
                <a:srgbClr val="FFCC66"/>
              </a:buClr>
              <a:buSzPct val="70000"/>
            </a:pPr>
            <a:r>
              <a:rPr lang="fr-FR" sz="1600" dirty="0">
                <a:latin typeface="Arial" pitchFamily="34" charset="0"/>
                <a:cs typeface="Arial" pitchFamily="34" charset="0"/>
              </a:rPr>
              <a:t> Définir un utilisateur</a:t>
            </a:r>
          </a:p>
          <a:p>
            <a:pPr marL="0" indent="0">
              <a:lnSpc>
                <a:spcPct val="110000"/>
              </a:lnSpc>
              <a:buFont typeface="Arial" charset="0"/>
              <a:buNone/>
            </a:pPr>
            <a:endParaRPr lang="fr-FR" sz="1600" dirty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10000"/>
              </a:lnSpc>
              <a:buFont typeface="Arial" charset="0"/>
              <a:buNone/>
            </a:pPr>
            <a:r>
              <a:rPr lang="fr-FR" sz="2000" dirty="0">
                <a:latin typeface="Arial" pitchFamily="34" charset="0"/>
                <a:cs typeface="Arial" pitchFamily="34" charset="0"/>
              </a:rPr>
              <a:t>Pour créer une base de données :</a:t>
            </a:r>
          </a:p>
          <a:p>
            <a:pPr marL="0" indent="0">
              <a:lnSpc>
                <a:spcPct val="110000"/>
              </a:lnSpc>
              <a:buClr>
                <a:srgbClr val="FFCC66"/>
              </a:buClr>
              <a:buSzPct val="70000"/>
            </a:pPr>
            <a:r>
              <a:rPr lang="fr-FR" sz="1600" dirty="0">
                <a:latin typeface="Arial" pitchFamily="34" charset="0"/>
                <a:cs typeface="Arial" pitchFamily="34" charset="0"/>
              </a:rPr>
              <a:t> Définir le nom et l’étendue géographique de la base de données </a:t>
            </a:r>
          </a:p>
          <a:p>
            <a:pPr marL="0" indent="0">
              <a:lnSpc>
                <a:spcPct val="110000"/>
              </a:lnSpc>
              <a:buClr>
                <a:srgbClr val="FFCC66"/>
              </a:buClr>
              <a:buSzPct val="70000"/>
            </a:pPr>
            <a:r>
              <a:rPr lang="fr-FR" sz="1600" dirty="0">
                <a:latin typeface="Arial" pitchFamily="34" charset="0"/>
                <a:cs typeface="Arial" pitchFamily="34" charset="0"/>
              </a:rPr>
              <a:t> Créer le schéma de la base et « une vue externe » (cf. infra)</a:t>
            </a:r>
          </a:p>
          <a:p>
            <a:pPr marL="0" indent="0">
              <a:lnSpc>
                <a:spcPct val="110000"/>
              </a:lnSpc>
              <a:buClr>
                <a:srgbClr val="FFCC66"/>
              </a:buClr>
              <a:buSzPct val="70000"/>
            </a:pPr>
            <a:r>
              <a:rPr lang="fr-FR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1600" dirty="0" err="1">
                <a:latin typeface="Arial" pitchFamily="34" charset="0"/>
                <a:cs typeface="Arial" pitchFamily="34" charset="0"/>
              </a:rPr>
              <a:t>Géoréférencer</a:t>
            </a:r>
            <a:r>
              <a:rPr lang="fr-FR" sz="1600" dirty="0">
                <a:latin typeface="Arial" pitchFamily="34" charset="0"/>
                <a:cs typeface="Arial" pitchFamily="34" charset="0"/>
              </a:rPr>
              <a:t> les images et les cartes numérisées (module </a:t>
            </a:r>
            <a:r>
              <a:rPr lang="fr-FR" sz="1600" dirty="0" err="1">
                <a:latin typeface="Arial" pitchFamily="34" charset="0"/>
                <a:cs typeface="Arial" pitchFamily="34" charset="0"/>
              </a:rPr>
              <a:t>Savamer</a:t>
            </a:r>
            <a:r>
              <a:rPr lang="fr-FR" sz="1600" dirty="0">
                <a:latin typeface="Arial" pitchFamily="34" charset="0"/>
                <a:cs typeface="Arial" pitchFamily="34" charset="0"/>
              </a:rPr>
              <a:t>)</a:t>
            </a:r>
          </a:p>
          <a:p>
            <a:pPr marL="0" indent="0">
              <a:lnSpc>
                <a:spcPct val="110000"/>
              </a:lnSpc>
              <a:buClr>
                <a:srgbClr val="FFCC66"/>
              </a:buClr>
              <a:buSzPct val="70000"/>
            </a:pPr>
            <a:r>
              <a:rPr lang="fr-FR" sz="1600" dirty="0">
                <a:latin typeface="Arial" pitchFamily="34" charset="0"/>
                <a:cs typeface="Arial" pitchFamily="34" charset="0"/>
              </a:rPr>
              <a:t> Saisir ou importer des données vectorielles et attributaires (module </a:t>
            </a:r>
            <a:r>
              <a:rPr lang="fr-FR" sz="1600" dirty="0" err="1">
                <a:latin typeface="Arial" pitchFamily="34" charset="0"/>
                <a:cs typeface="Arial" pitchFamily="34" charset="0"/>
              </a:rPr>
              <a:t>Savedit</a:t>
            </a:r>
            <a:r>
              <a:rPr lang="fr-FR" sz="1600" dirty="0">
                <a:latin typeface="Arial" pitchFamily="34" charset="0"/>
                <a:cs typeface="Arial" pitchFamily="34" charset="0"/>
              </a:rPr>
              <a:t>)</a:t>
            </a:r>
          </a:p>
          <a:p>
            <a:pPr marL="0" indent="0">
              <a:lnSpc>
                <a:spcPct val="110000"/>
              </a:lnSpc>
              <a:buClr>
                <a:srgbClr val="FFCC66"/>
              </a:buClr>
              <a:buSzPct val="70000"/>
            </a:pPr>
            <a:r>
              <a:rPr lang="fr-FR" sz="1600" dirty="0">
                <a:latin typeface="Arial" pitchFamily="34" charset="0"/>
                <a:cs typeface="Arial" pitchFamily="34" charset="0"/>
              </a:rPr>
              <a:t> Intégrer ces données dans la base SavGIS </a:t>
            </a:r>
          </a:p>
          <a:p>
            <a:pPr marL="819150" lvl="1">
              <a:lnSpc>
                <a:spcPct val="110000"/>
              </a:lnSpc>
              <a:buClr>
                <a:srgbClr val="FFCC66"/>
              </a:buClr>
            </a:pPr>
            <a:r>
              <a:rPr lang="fr-FR" sz="1400" dirty="0">
                <a:latin typeface="Arial" pitchFamily="34" charset="0"/>
                <a:cs typeface="Arial" pitchFamily="34" charset="0"/>
              </a:rPr>
              <a:t>module </a:t>
            </a:r>
            <a:r>
              <a:rPr lang="fr-FR" sz="1400" dirty="0" err="1">
                <a:latin typeface="Arial" pitchFamily="34" charset="0"/>
                <a:cs typeface="Arial" pitchFamily="34" charset="0"/>
              </a:rPr>
              <a:t>Savateca</a:t>
            </a:r>
            <a:r>
              <a:rPr lang="fr-FR" sz="1400" dirty="0">
                <a:latin typeface="Arial" pitchFamily="34" charset="0"/>
                <a:cs typeface="Arial" pitchFamily="34" charset="0"/>
              </a:rPr>
              <a:t> pour les données vectorielles et attributaires</a:t>
            </a:r>
          </a:p>
          <a:p>
            <a:pPr marL="819150" lvl="1">
              <a:lnSpc>
                <a:spcPct val="110000"/>
              </a:lnSpc>
              <a:buClr>
                <a:srgbClr val="FFCC66"/>
              </a:buClr>
            </a:pPr>
            <a:r>
              <a:rPr lang="fr-FR" sz="1400" dirty="0">
                <a:latin typeface="Arial" pitchFamily="34" charset="0"/>
                <a:cs typeface="Arial" pitchFamily="34" charset="0"/>
              </a:rPr>
              <a:t>module </a:t>
            </a:r>
            <a:r>
              <a:rPr lang="fr-FR" sz="1400" dirty="0" err="1">
                <a:latin typeface="Arial" pitchFamily="34" charset="0"/>
                <a:cs typeface="Arial" pitchFamily="34" charset="0"/>
              </a:rPr>
              <a:t>Savamer</a:t>
            </a:r>
            <a:r>
              <a:rPr lang="fr-FR" sz="1400" dirty="0">
                <a:latin typeface="Arial" pitchFamily="34" charset="0"/>
                <a:cs typeface="Arial" pitchFamily="34" charset="0"/>
              </a:rPr>
              <a:t> pour les données matricielles de type image (mosaïques)</a:t>
            </a:r>
          </a:p>
        </p:txBody>
      </p:sp>
      <p:sp>
        <p:nvSpPr>
          <p:cNvPr id="133125" name="Text Box 5"/>
          <p:cNvSpPr txBox="1">
            <a:spLocks noChangeArrowheads="1"/>
          </p:cNvSpPr>
          <p:nvPr/>
        </p:nvSpPr>
        <p:spPr bwMode="auto">
          <a:xfrm>
            <a:off x="395288" y="1268413"/>
            <a:ext cx="8424862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20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Étapes nécessaires pour l’utilisation de SavGIS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7" name="Rectangle 3"/>
          <p:cNvSpPr>
            <a:spLocks noRot="1" noChangeArrowheads="1"/>
          </p:cNvSpPr>
          <p:nvPr/>
        </p:nvSpPr>
        <p:spPr bwMode="auto">
          <a:xfrm>
            <a:off x="0" y="260350"/>
            <a:ext cx="91440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fr-FR" sz="32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Administration de la base de données</a:t>
            </a:r>
            <a:endParaRPr lang="fr-FR" sz="3200" i="1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0468" name="Text Box 4"/>
          <p:cNvSpPr txBox="1">
            <a:spLocks noChangeArrowheads="1"/>
          </p:cNvSpPr>
          <p:nvPr/>
        </p:nvSpPr>
        <p:spPr bwMode="auto">
          <a:xfrm>
            <a:off x="466725" y="1341438"/>
            <a:ext cx="5184775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20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Configuration du logiciel</a:t>
            </a:r>
          </a:p>
        </p:txBody>
      </p:sp>
      <p:sp>
        <p:nvSpPr>
          <p:cNvPr id="190470" name="Text Box 6"/>
          <p:cNvSpPr txBox="1">
            <a:spLocks noChangeArrowheads="1"/>
          </p:cNvSpPr>
          <p:nvPr/>
        </p:nvSpPr>
        <p:spPr bwMode="auto">
          <a:xfrm>
            <a:off x="539750" y="2201863"/>
            <a:ext cx="3887788" cy="2585323"/>
          </a:xfrm>
          <a:prstGeom prst="rect">
            <a:avLst/>
          </a:prstGeom>
          <a:solidFill>
            <a:srgbClr val="C0C0C0">
              <a:alpha val="10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spcAft>
                <a:spcPct val="20000"/>
              </a:spcAft>
            </a:pPr>
            <a:r>
              <a:rPr lang="fr-FR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Téléchargement du logiciel depuis </a:t>
            </a:r>
            <a:r>
              <a:rPr lang="fr-FR" sz="200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www.savgis.org</a:t>
            </a:r>
            <a:endParaRPr lang="fr-FR" sz="2000" i="1">
              <a:solidFill>
                <a:srgbClr val="FFCC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  <a:spcAft>
                <a:spcPct val="20000"/>
              </a:spcAft>
              <a:buClr>
                <a:srgbClr val="FFCC66"/>
              </a:buClr>
              <a:buSzPct val="70000"/>
              <a:buFont typeface="Wingdings" pitchFamily="2" charset="2"/>
              <a:buChar char="§"/>
            </a:pPr>
            <a:r>
              <a:rPr lang="fr-FR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Installation du logiciel</a:t>
            </a:r>
          </a:p>
          <a:p>
            <a:pPr>
              <a:spcBef>
                <a:spcPct val="50000"/>
              </a:spcBef>
              <a:spcAft>
                <a:spcPct val="20000"/>
              </a:spcAft>
              <a:buClr>
                <a:srgbClr val="FFCC66"/>
              </a:buClr>
              <a:buSzPct val="70000"/>
              <a:buFont typeface="Wingdings" pitchFamily="2" charset="2"/>
              <a:buChar char="§"/>
            </a:pPr>
            <a:r>
              <a:rPr lang="fr-FR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Création d’un utilisateur </a:t>
            </a:r>
            <a:endParaRPr lang="fr-FR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  <a:spcAft>
                <a:spcPct val="20000"/>
              </a:spcAft>
              <a:buClr>
                <a:srgbClr val="FFCC66"/>
              </a:buClr>
              <a:buSzPct val="70000"/>
              <a:buFont typeface="Wingdings" pitchFamily="2" charset="2"/>
              <a:buChar char="§"/>
            </a:pPr>
            <a:r>
              <a:rPr lang="fr-FR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Déclaration automatique de bases de données d’exemple</a:t>
            </a:r>
          </a:p>
        </p:txBody>
      </p:sp>
      <p:pic>
        <p:nvPicPr>
          <p:cNvPr id="190471" name="Picture 7"/>
          <p:cNvPicPr>
            <a:picLocks noChangeAspect="1" noChangeArrowheads="1"/>
          </p:cNvPicPr>
          <p:nvPr/>
        </p:nvPicPr>
        <p:blipFill>
          <a:blip r:embed="rId3" cstate="print"/>
          <a:srcRect l="30716" t="17000" r="23228" b="21584"/>
          <a:stretch>
            <a:fillRect/>
          </a:stretch>
        </p:blipFill>
        <p:spPr bwMode="auto">
          <a:xfrm>
            <a:off x="4643438" y="1844675"/>
            <a:ext cx="4105275" cy="342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211" name="Rectangle 19"/>
          <p:cNvSpPr>
            <a:spLocks noRot="1" noChangeArrowheads="1"/>
          </p:cNvSpPr>
          <p:nvPr/>
        </p:nvSpPr>
        <p:spPr bwMode="auto">
          <a:xfrm>
            <a:off x="0" y="260350"/>
            <a:ext cx="91440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fr-FR" sz="32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Administration de la base de données</a:t>
            </a:r>
            <a:endParaRPr lang="fr-FR" sz="3200" i="1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6213" name="Text Box 21"/>
          <p:cNvSpPr txBox="1">
            <a:spLocks noChangeArrowheads="1"/>
          </p:cNvSpPr>
          <p:nvPr/>
        </p:nvSpPr>
        <p:spPr bwMode="auto">
          <a:xfrm>
            <a:off x="466725" y="1341438"/>
            <a:ext cx="5184775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20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Création d’une base de données</a:t>
            </a:r>
          </a:p>
        </p:txBody>
      </p:sp>
      <p:pic>
        <p:nvPicPr>
          <p:cNvPr id="136217" name="Picture 25"/>
          <p:cNvPicPr>
            <a:picLocks noChangeAspect="1" noChangeArrowheads="1"/>
          </p:cNvPicPr>
          <p:nvPr/>
        </p:nvPicPr>
        <p:blipFill>
          <a:blip r:embed="rId3" cstate="print"/>
          <a:srcRect l="30716" t="18896" r="28542" b="17792"/>
          <a:stretch>
            <a:fillRect/>
          </a:stretch>
        </p:blipFill>
        <p:spPr bwMode="auto">
          <a:xfrm>
            <a:off x="4716463" y="2133600"/>
            <a:ext cx="4248150" cy="412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6218" name="Text Box 26"/>
          <p:cNvSpPr txBox="1">
            <a:spLocks noChangeArrowheads="1"/>
          </p:cNvSpPr>
          <p:nvPr/>
        </p:nvSpPr>
        <p:spPr bwMode="auto">
          <a:xfrm>
            <a:off x="539750" y="2201863"/>
            <a:ext cx="3887788" cy="4216400"/>
          </a:xfrm>
          <a:prstGeom prst="rect">
            <a:avLst/>
          </a:prstGeom>
          <a:solidFill>
            <a:srgbClr val="C0C0C0">
              <a:alpha val="10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spcAft>
                <a:spcPct val="20000"/>
              </a:spcAft>
            </a:pPr>
            <a:r>
              <a:rPr lang="fr-FR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Menu </a:t>
            </a:r>
            <a:r>
              <a:rPr lang="fr-FR" sz="2000" i="1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Base </a:t>
            </a:r>
            <a:r>
              <a:rPr lang="fr-FR" sz="2000" i="1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lang="fr-FR" sz="2000" i="1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 Créer</a:t>
            </a:r>
          </a:p>
          <a:p>
            <a:pPr>
              <a:spcBef>
                <a:spcPct val="50000"/>
              </a:spcBef>
              <a:spcAft>
                <a:spcPct val="20000"/>
              </a:spcAft>
              <a:buClr>
                <a:srgbClr val="FFCC66"/>
              </a:buClr>
              <a:buSzPct val="70000"/>
              <a:buFont typeface="Wingdings" pitchFamily="2" charset="2"/>
              <a:buChar char="§"/>
            </a:pPr>
            <a:r>
              <a:rPr lang="fr-FR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Donner un nom à la base de données</a:t>
            </a:r>
          </a:p>
          <a:p>
            <a:pPr>
              <a:spcBef>
                <a:spcPct val="50000"/>
              </a:spcBef>
              <a:spcAft>
                <a:spcPct val="20000"/>
              </a:spcAft>
              <a:buClr>
                <a:srgbClr val="FFCC66"/>
              </a:buClr>
              <a:buSzPct val="70000"/>
              <a:buFont typeface="Wingdings" pitchFamily="2" charset="2"/>
              <a:buChar char="§"/>
            </a:pPr>
            <a:r>
              <a:rPr lang="fr-FR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Définir l’extension spatiale de la zone d’étude (fenêtre géographique) </a:t>
            </a:r>
          </a:p>
          <a:p>
            <a:pPr>
              <a:spcBef>
                <a:spcPct val="50000"/>
              </a:spcBef>
              <a:spcAft>
                <a:spcPct val="20000"/>
              </a:spcAft>
              <a:buClr>
                <a:srgbClr val="FFCC66"/>
              </a:buClr>
              <a:buSzPct val="70000"/>
              <a:buFont typeface="Wingdings" pitchFamily="2" charset="2"/>
              <a:buNone/>
            </a:pPr>
            <a:r>
              <a:rPr lang="fr-FR" i="1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Savateca propose une fenêtre pour chaque pays</a:t>
            </a:r>
          </a:p>
          <a:p>
            <a:pPr>
              <a:spcBef>
                <a:spcPct val="50000"/>
              </a:spcBef>
              <a:spcAft>
                <a:spcPct val="20000"/>
              </a:spcAft>
              <a:buClr>
                <a:srgbClr val="FFCC66"/>
              </a:buClr>
              <a:buSzPct val="70000"/>
              <a:buFont typeface="Wingdings" pitchFamily="2" charset="2"/>
              <a:buChar char="§"/>
            </a:pPr>
            <a:r>
              <a:rPr lang="fr-FR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Choisir le système géodésique (datum) et la projection par défaut pour cette base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mpass">
  <a:themeElements>
    <a:clrScheme name="Compass 2">
      <a:dk1>
        <a:srgbClr val="5B5D6B"/>
      </a:dk1>
      <a:lt1>
        <a:srgbClr val="FFFFFF"/>
      </a:lt1>
      <a:dk2>
        <a:srgbClr val="5A5C6C"/>
      </a:dk2>
      <a:lt2>
        <a:srgbClr val="FFFFCC"/>
      </a:lt2>
      <a:accent1>
        <a:srgbClr val="9966FF"/>
      </a:accent1>
      <a:accent2>
        <a:srgbClr val="9383B3"/>
      </a:accent2>
      <a:accent3>
        <a:srgbClr val="B5B5BA"/>
      </a:accent3>
      <a:accent4>
        <a:srgbClr val="DADADA"/>
      </a:accent4>
      <a:accent5>
        <a:srgbClr val="CAB8FF"/>
      </a:accent5>
      <a:accent6>
        <a:srgbClr val="8576A2"/>
      </a:accent6>
      <a:hlink>
        <a:srgbClr val="A3C145"/>
      </a:hlink>
      <a:folHlink>
        <a:srgbClr val="6FA9B7"/>
      </a:folHlink>
    </a:clrScheme>
    <a:fontScheme name="Compass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mpass 1">
        <a:dk1>
          <a:srgbClr val="00007A"/>
        </a:dk1>
        <a:lt1>
          <a:srgbClr val="FFFFFF"/>
        </a:lt1>
        <a:dk2>
          <a:srgbClr val="000066"/>
        </a:dk2>
        <a:lt2>
          <a:srgbClr val="CCECFF"/>
        </a:lt2>
        <a:accent1>
          <a:srgbClr val="6F64C2"/>
        </a:accent1>
        <a:accent2>
          <a:srgbClr val="0089BA"/>
        </a:accent2>
        <a:accent3>
          <a:srgbClr val="AAAAB8"/>
        </a:accent3>
        <a:accent4>
          <a:srgbClr val="DADADA"/>
        </a:accent4>
        <a:accent5>
          <a:srgbClr val="BBB8DD"/>
        </a:accent5>
        <a:accent6>
          <a:srgbClr val="007CA8"/>
        </a:accent6>
        <a:hlink>
          <a:srgbClr val="66CCFF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2">
        <a:dk1>
          <a:srgbClr val="5B5D6B"/>
        </a:dk1>
        <a:lt1>
          <a:srgbClr val="FFFFFF"/>
        </a:lt1>
        <a:dk2>
          <a:srgbClr val="5A5C6C"/>
        </a:dk2>
        <a:lt2>
          <a:srgbClr val="FFFFCC"/>
        </a:lt2>
        <a:accent1>
          <a:srgbClr val="9966FF"/>
        </a:accent1>
        <a:accent2>
          <a:srgbClr val="9383B3"/>
        </a:accent2>
        <a:accent3>
          <a:srgbClr val="B5B5BA"/>
        </a:accent3>
        <a:accent4>
          <a:srgbClr val="DADADA"/>
        </a:accent4>
        <a:accent5>
          <a:srgbClr val="CAB8FF"/>
        </a:accent5>
        <a:accent6>
          <a:srgbClr val="8576A2"/>
        </a:accent6>
        <a:hlink>
          <a:srgbClr val="A3C145"/>
        </a:hlink>
        <a:folHlink>
          <a:srgbClr val="6FA9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3">
        <a:dk1>
          <a:srgbClr val="86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6600"/>
        </a:accent1>
        <a:accent2>
          <a:srgbClr val="FF9933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4">
        <a:dk1>
          <a:srgbClr val="676A5C"/>
        </a:dk1>
        <a:lt1>
          <a:srgbClr val="FFFFFF"/>
        </a:lt1>
        <a:dk2>
          <a:srgbClr val="686B5D"/>
        </a:dk2>
        <a:lt2>
          <a:srgbClr val="FFFFCC"/>
        </a:lt2>
        <a:accent1>
          <a:srgbClr val="CC6600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E2B8AA"/>
        </a:accent5>
        <a:accent6>
          <a:srgbClr val="738F98"/>
        </a:accent6>
        <a:hlink>
          <a:srgbClr val="DDBF4F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5">
        <a:dk1>
          <a:srgbClr val="AC835E"/>
        </a:dk1>
        <a:lt1>
          <a:srgbClr val="FFFFFF"/>
        </a:lt1>
        <a:dk2>
          <a:srgbClr val="AE8764"/>
        </a:dk2>
        <a:lt2>
          <a:srgbClr val="FFFFCC"/>
        </a:lt2>
        <a:accent1>
          <a:srgbClr val="CC6600"/>
        </a:accent1>
        <a:accent2>
          <a:srgbClr val="FF5050"/>
        </a:accent2>
        <a:accent3>
          <a:srgbClr val="D3C3B8"/>
        </a:accent3>
        <a:accent4>
          <a:srgbClr val="DADADA"/>
        </a:accent4>
        <a:accent5>
          <a:srgbClr val="E2B8AA"/>
        </a:accent5>
        <a:accent6>
          <a:srgbClr val="E74848"/>
        </a:accent6>
        <a:hlink>
          <a:srgbClr val="FFCC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6">
        <a:dk1>
          <a:srgbClr val="526133"/>
        </a:dk1>
        <a:lt1>
          <a:srgbClr val="FFFFFF"/>
        </a:lt1>
        <a:dk2>
          <a:srgbClr val="4E5D31"/>
        </a:dk2>
        <a:lt2>
          <a:srgbClr val="FFFFCC"/>
        </a:lt2>
        <a:accent1>
          <a:srgbClr val="99CC00"/>
        </a:accent1>
        <a:accent2>
          <a:srgbClr val="7A9505"/>
        </a:accent2>
        <a:accent3>
          <a:srgbClr val="B2B6AD"/>
        </a:accent3>
        <a:accent4>
          <a:srgbClr val="DADADA"/>
        </a:accent4>
        <a:accent5>
          <a:srgbClr val="CAE2AA"/>
        </a:accent5>
        <a:accent6>
          <a:srgbClr val="6E8704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7">
        <a:dk1>
          <a:srgbClr val="000000"/>
        </a:dk1>
        <a:lt1>
          <a:srgbClr val="DDDCC5"/>
        </a:lt1>
        <a:dk2>
          <a:srgbClr val="95934B"/>
        </a:dk2>
        <a:lt2>
          <a:srgbClr val="DBDAC3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ass 8">
        <a:dk1>
          <a:srgbClr val="007E7B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CC66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B95C"/>
        </a:accent6>
        <a:hlink>
          <a:srgbClr val="CCFFCC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9">
        <a:dk1>
          <a:srgbClr val="000000"/>
        </a:dk1>
        <a:lt1>
          <a:srgbClr val="FFFFFF"/>
        </a:lt1>
        <a:dk2>
          <a:srgbClr val="000000"/>
        </a:dk2>
        <a:lt2>
          <a:srgbClr val="FEFEFE"/>
        </a:lt2>
        <a:accent1>
          <a:srgbClr val="E1E1FF"/>
        </a:accent1>
        <a:accent2>
          <a:srgbClr val="D9FFF8"/>
        </a:accent2>
        <a:accent3>
          <a:srgbClr val="FFFFFF"/>
        </a:accent3>
        <a:accent4>
          <a:srgbClr val="000000"/>
        </a:accent4>
        <a:accent5>
          <a:srgbClr val="EEEEFF"/>
        </a:accent5>
        <a:accent6>
          <a:srgbClr val="C4E7E1"/>
        </a:accent6>
        <a:hlink>
          <a:srgbClr val="9966FF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2171</TotalTime>
  <Words>773</Words>
  <Application>Microsoft Office PowerPoint</Application>
  <PresentationFormat>Affichage à l'écran (4:3)</PresentationFormat>
  <Paragraphs>122</Paragraphs>
  <Slides>17</Slides>
  <Notes>13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18" baseType="lpstr">
      <vt:lpstr>Compass</vt:lpstr>
      <vt:lpstr>Diapositive 1</vt:lpstr>
      <vt:lpstr>Diapositive 2</vt:lpstr>
      <vt:lpstr>Diapositive 3</vt:lpstr>
      <vt:lpstr>Base de données : définitions</vt:lpstr>
      <vt:lpstr>Base de données : définitions</vt:lpstr>
      <vt:lpstr>Diapositive 6</vt:lpstr>
      <vt:lpstr>Administration de la base de données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</vt:vector>
  </TitlesOfParts>
  <Company>Orstom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 purpose of GIS</dc:title>
  <dc:creator>Marc Souris</dc:creator>
  <cp:lastModifiedBy>Marc</cp:lastModifiedBy>
  <cp:revision>146</cp:revision>
  <dcterms:created xsi:type="dcterms:W3CDTF">2000-11-14T23:19:48Z</dcterms:created>
  <dcterms:modified xsi:type="dcterms:W3CDTF">2012-12-16T19:50:22Z</dcterms:modified>
</cp:coreProperties>
</file>