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52"/>
  </p:notesMasterIdLst>
  <p:sldIdLst>
    <p:sldId id="281" r:id="rId2"/>
    <p:sldId id="282" r:id="rId3"/>
    <p:sldId id="327" r:id="rId4"/>
    <p:sldId id="283" r:id="rId5"/>
    <p:sldId id="328" r:id="rId6"/>
    <p:sldId id="286" r:id="rId7"/>
    <p:sldId id="284" r:id="rId8"/>
    <p:sldId id="285" r:id="rId9"/>
    <p:sldId id="289" r:id="rId10"/>
    <p:sldId id="287" r:id="rId11"/>
    <p:sldId id="326" r:id="rId12"/>
    <p:sldId id="291" r:id="rId13"/>
    <p:sldId id="292" r:id="rId14"/>
    <p:sldId id="330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31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32" r:id="rId34"/>
    <p:sldId id="310" r:id="rId35"/>
    <p:sldId id="311" r:id="rId36"/>
    <p:sldId id="312" r:id="rId37"/>
    <p:sldId id="345" r:id="rId38"/>
    <p:sldId id="313" r:id="rId39"/>
    <p:sldId id="315" r:id="rId40"/>
    <p:sldId id="316" r:id="rId41"/>
    <p:sldId id="333" r:id="rId42"/>
    <p:sldId id="317" r:id="rId43"/>
    <p:sldId id="318" r:id="rId44"/>
    <p:sldId id="319" r:id="rId45"/>
    <p:sldId id="320" r:id="rId46"/>
    <p:sldId id="329" r:id="rId47"/>
    <p:sldId id="321" r:id="rId48"/>
    <p:sldId id="322" r:id="rId49"/>
    <p:sldId id="324" r:id="rId50"/>
    <p:sldId id="325" r:id="rId5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9B7"/>
    <a:srgbClr val="9999FF"/>
    <a:srgbClr val="6699FF"/>
    <a:srgbClr val="FFCC66"/>
    <a:srgbClr val="FF9933"/>
    <a:srgbClr val="4E505E"/>
    <a:srgbClr val="4D4D4D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7" autoAdjust="0"/>
    <p:restoredTop sz="94704" autoAdjust="0"/>
  </p:normalViewPr>
  <p:slideViewPr>
    <p:cSldViewPr>
      <p:cViewPr>
        <p:scale>
          <a:sx n="63" d="100"/>
          <a:sy n="63" d="100"/>
        </p:scale>
        <p:origin x="-2928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3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  <p:sp>
        <p:nvSpPr>
          <p:cNvPr id="333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333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charset="0"/>
              </a:defRPr>
            </a:lvl1pPr>
          </a:lstStyle>
          <a:p>
            <a:fld id="{9B982648-2712-4ED4-B6A6-163774A366C8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BF5C3-0223-4361-A7AC-A9C2C455DBFA}" type="slidenum">
              <a:rPr lang="fr-FR"/>
              <a:pPr/>
              <a:t>1</a:t>
            </a:fld>
            <a:endParaRPr lang="fr-FR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2310A-5786-4E45-AEDB-E5489D3045C2}" type="slidenum">
              <a:rPr lang="fr-FR"/>
              <a:pPr/>
              <a:t>13</a:t>
            </a:fld>
            <a:endParaRPr lang="fr-FR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78D6F-4DAE-4DA2-AE60-58131795B046}" type="slidenum">
              <a:rPr lang="fr-FR"/>
              <a:pPr/>
              <a:t>14</a:t>
            </a:fld>
            <a:endParaRPr lang="fr-FR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5C106-15D0-420A-A023-980B4A02EE29}" type="slidenum">
              <a:rPr lang="fr-FR"/>
              <a:pPr/>
              <a:t>15</a:t>
            </a:fld>
            <a:endParaRPr lang="fr-FR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B75E2-E8BE-46B7-BED0-0CB7E380814D}" type="slidenum">
              <a:rPr lang="fr-FR"/>
              <a:pPr/>
              <a:t>16</a:t>
            </a:fld>
            <a:endParaRPr lang="fr-FR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4F504-9096-4D75-8CEC-63521FC1D929}" type="slidenum">
              <a:rPr lang="fr-FR"/>
              <a:pPr/>
              <a:t>17</a:t>
            </a:fld>
            <a:endParaRPr lang="fr-FR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9C2E5-8AE5-4985-93B7-85E96F98CE96}" type="slidenum">
              <a:rPr lang="fr-FR"/>
              <a:pPr/>
              <a:t>18</a:t>
            </a:fld>
            <a:endParaRPr lang="fr-FR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9FDC88-38B1-4140-AFB6-FCCA9E04E762}" type="slidenum">
              <a:rPr lang="fr-FR"/>
              <a:pPr/>
              <a:t>19</a:t>
            </a:fld>
            <a:endParaRPr lang="fr-FR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03E0A4-651D-461C-9C0E-8E075FE79580}" type="slidenum">
              <a:rPr lang="fr-FR"/>
              <a:pPr/>
              <a:t>20</a:t>
            </a:fld>
            <a:endParaRPr lang="fr-FR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C72AC-F9F0-4D50-A059-52DD77852967}" type="slidenum">
              <a:rPr lang="fr-FR"/>
              <a:pPr/>
              <a:t>21</a:t>
            </a:fld>
            <a:endParaRPr lang="fr-FR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DDE6A-047B-4111-AAFF-CAAC8EBF8C94}" type="slidenum">
              <a:rPr lang="fr-FR"/>
              <a:pPr/>
              <a:t>22</a:t>
            </a:fld>
            <a:endParaRPr lang="fr-FR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05ACE-B1A4-497B-9342-10FC67A72D52}" type="slidenum">
              <a:rPr lang="fr-FR"/>
              <a:pPr/>
              <a:t>2</a:t>
            </a:fld>
            <a:endParaRPr lang="fr-FR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492E18-0C8F-4356-A7CB-CBB4294574E4}" type="slidenum">
              <a:rPr lang="fr-FR"/>
              <a:pPr/>
              <a:t>23</a:t>
            </a:fld>
            <a:endParaRPr lang="fr-FR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30CD7-7BC4-49D7-8563-72D17CE04093}" type="slidenum">
              <a:rPr lang="fr-FR"/>
              <a:pPr/>
              <a:t>24</a:t>
            </a:fld>
            <a:endParaRPr lang="fr-FR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459CA-EB9A-44BF-9D07-A9695A9FCBF9}" type="slidenum">
              <a:rPr lang="fr-FR"/>
              <a:pPr/>
              <a:t>25</a:t>
            </a:fld>
            <a:endParaRPr lang="fr-FR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77CBB-A078-44AE-A72E-3393BD4969A1}" type="slidenum">
              <a:rPr lang="fr-FR"/>
              <a:pPr/>
              <a:t>26</a:t>
            </a:fld>
            <a:endParaRPr lang="fr-FR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BDD96-9063-47EC-9305-F120EE092480}" type="slidenum">
              <a:rPr lang="fr-FR"/>
              <a:pPr/>
              <a:t>27</a:t>
            </a:fld>
            <a:endParaRPr lang="fr-FR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CE4B63-2CB4-4893-9CEA-5FC2D9C981FA}" type="slidenum">
              <a:rPr lang="fr-FR"/>
              <a:pPr/>
              <a:t>28</a:t>
            </a:fld>
            <a:endParaRPr lang="fr-FR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D6F3C5-A5F2-4616-8DF6-28512EB13D14}" type="slidenum">
              <a:rPr lang="fr-FR"/>
              <a:pPr/>
              <a:t>29</a:t>
            </a:fld>
            <a:endParaRPr lang="fr-FR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97821-DDAF-444A-8E54-E56D56B775CF}" type="slidenum">
              <a:rPr lang="fr-FR"/>
              <a:pPr/>
              <a:t>30</a:t>
            </a:fld>
            <a:endParaRPr lang="fr-FR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4B3DF-BF73-48BF-97AE-A3438556B9F6}" type="slidenum">
              <a:rPr lang="fr-FR"/>
              <a:pPr/>
              <a:t>31</a:t>
            </a:fld>
            <a:endParaRPr lang="fr-FR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BEDFB0-D326-4B53-9780-C7035E7EC91F}" type="slidenum">
              <a:rPr lang="fr-FR"/>
              <a:pPr/>
              <a:t>32</a:t>
            </a:fld>
            <a:endParaRPr lang="fr-FR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D22F2-3015-49D4-8E66-DBF8DEF865A3}" type="slidenum">
              <a:rPr lang="fr-FR"/>
              <a:pPr/>
              <a:t>4</a:t>
            </a:fld>
            <a:endParaRPr lang="fr-FR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AA012-DF55-41B1-8DEE-64E4303DD254}" type="slidenum">
              <a:rPr lang="fr-FR"/>
              <a:pPr/>
              <a:t>33</a:t>
            </a:fld>
            <a:endParaRPr lang="fr-FR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AA818-5CD1-456F-9162-9547C0020F5E}" type="slidenum">
              <a:rPr lang="fr-FR"/>
              <a:pPr/>
              <a:t>34</a:t>
            </a:fld>
            <a:endParaRPr lang="fr-FR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D16EE-1BB8-41B4-8F5A-36F4A6CBFE81}" type="slidenum">
              <a:rPr lang="fr-FR"/>
              <a:pPr/>
              <a:t>35</a:t>
            </a:fld>
            <a:endParaRPr lang="fr-FR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73B38-C34E-4345-B088-E7D4D878A2D3}" type="slidenum">
              <a:rPr lang="fr-FR"/>
              <a:pPr/>
              <a:t>36</a:t>
            </a:fld>
            <a:endParaRPr lang="fr-FR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73B38-C34E-4345-B088-E7D4D878A2D3}" type="slidenum">
              <a:rPr lang="fr-FR"/>
              <a:pPr/>
              <a:t>37</a:t>
            </a:fld>
            <a:endParaRPr lang="fr-FR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138CD-F0B1-476D-BA56-ECF35626CEAF}" type="slidenum">
              <a:rPr lang="fr-FR"/>
              <a:pPr/>
              <a:t>38</a:t>
            </a:fld>
            <a:endParaRPr lang="fr-FR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4B80A-B56C-46AA-865F-984006656D08}" type="slidenum">
              <a:rPr lang="fr-FR"/>
              <a:pPr/>
              <a:t>39</a:t>
            </a:fld>
            <a:endParaRPr lang="fr-FR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BC279-6B7F-49AA-A6E9-9B0C2CFD67AF}" type="slidenum">
              <a:rPr lang="fr-FR"/>
              <a:pPr/>
              <a:t>40</a:t>
            </a:fld>
            <a:endParaRPr lang="fr-FR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4E657-C678-46C5-8988-1C5E93A14385}" type="slidenum">
              <a:rPr lang="fr-FR"/>
              <a:pPr/>
              <a:t>41</a:t>
            </a:fld>
            <a:endParaRPr lang="fr-FR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34CF8-AD6F-4076-8E57-D0F3F22699DB}" type="slidenum">
              <a:rPr lang="fr-FR"/>
              <a:pPr/>
              <a:t>42</a:t>
            </a:fld>
            <a:endParaRPr lang="fr-FR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BD8C6-0FF8-4FC7-A693-D7BD6FAAB89D}" type="slidenum">
              <a:rPr lang="fr-FR"/>
              <a:pPr/>
              <a:t>6</a:t>
            </a:fld>
            <a:endParaRPr lang="fr-FR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78DD6-2E15-4AF0-B255-CD0D353EFE71}" type="slidenum">
              <a:rPr lang="fr-FR"/>
              <a:pPr/>
              <a:t>43</a:t>
            </a:fld>
            <a:endParaRPr lang="fr-FR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CA9AD-92E7-44D4-89BE-97927BB963DE}" type="slidenum">
              <a:rPr lang="fr-FR"/>
              <a:pPr/>
              <a:t>44</a:t>
            </a:fld>
            <a:endParaRPr lang="fr-FR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880C4-F156-4B25-BDD4-CE9DF6184E66}" type="slidenum">
              <a:rPr lang="fr-FR"/>
              <a:pPr/>
              <a:t>45</a:t>
            </a:fld>
            <a:endParaRPr lang="fr-FR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88BD1-95FB-4026-864F-47DE3B1C18AA}" type="slidenum">
              <a:rPr lang="fr-FR"/>
              <a:pPr/>
              <a:t>47</a:t>
            </a:fld>
            <a:endParaRPr lang="fr-FR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4EB02F-19E3-4612-A8C5-3497090A93D9}" type="slidenum">
              <a:rPr lang="fr-FR"/>
              <a:pPr/>
              <a:t>48</a:t>
            </a:fld>
            <a:endParaRPr lang="fr-FR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D62F9-2DCD-4BB6-82EE-B6BC3675F1B7}" type="slidenum">
              <a:rPr lang="fr-FR"/>
              <a:pPr/>
              <a:t>49</a:t>
            </a:fld>
            <a:endParaRPr lang="fr-FR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40534-F02F-4D05-9B07-7945E7C0F2AE}" type="slidenum">
              <a:rPr lang="fr-FR"/>
              <a:pPr/>
              <a:t>50</a:t>
            </a:fld>
            <a:endParaRPr lang="fr-FR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5CC9BA-E51D-4EA0-AD8D-D095953574BD}" type="slidenum">
              <a:rPr lang="fr-FR"/>
              <a:pPr/>
              <a:t>7</a:t>
            </a:fld>
            <a:endParaRPr lang="fr-FR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r>
              <a:rPr lang="en-GB" sz="1400"/>
              <a:t>Site web réalisé grâce à un financement Spirale de la DSI - 1000 visites par mois et deux à trois demandes de licence par semaine</a:t>
            </a:r>
          </a:p>
          <a:p>
            <a:endParaRPr lang="en-GB" sz="1400"/>
          </a:p>
          <a:p>
            <a:r>
              <a:rPr lang="en-GB" sz="1400"/>
              <a:t>Compatible avec toutes les versions de windows (98, 2000, NT, XP, Vista)</a:t>
            </a:r>
          </a:p>
          <a:p>
            <a:endParaRPr lang="en-GB" sz="1400"/>
          </a:p>
          <a:p>
            <a:r>
              <a:rPr lang="en-GB" sz="1400"/>
              <a:t>Des bases de données d’exemple sont installées avec le logiciel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5CAAC-B3B3-493F-A226-151217142EA2}" type="slidenum">
              <a:rPr lang="fr-FR"/>
              <a:pPr/>
              <a:t>8</a:t>
            </a:fld>
            <a:endParaRPr lang="fr-FR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n-GB"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1B70F-8E37-40C8-AEE2-E6448897919F}" type="slidenum">
              <a:rPr lang="fr-FR"/>
              <a:pPr/>
              <a:t>9</a:t>
            </a:fld>
            <a:endParaRPr lang="fr-FR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1D3AF-BB37-4AE7-803D-A829D5E36290}" type="slidenum">
              <a:rPr lang="fr-FR"/>
              <a:pPr/>
              <a:t>10</a:t>
            </a:fld>
            <a:endParaRPr lang="fr-FR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r>
              <a:rPr lang="fr-FR"/>
              <a:t>Quels sont les fondements de SIG et quelle est la terminologie utilisée?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A05576-1B7D-4B7C-AA60-CF1FD71D69D9}" type="slidenum">
              <a:rPr lang="fr-FR"/>
              <a:pPr/>
              <a:t>12</a:t>
            </a:fld>
            <a:endParaRPr lang="fr-FR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570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49357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9357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7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58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358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9358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8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59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0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1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2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3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4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65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5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6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7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8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69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0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0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1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371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1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72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37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fr-FR"/>
              <a:t>Click to edit Master title style</a:t>
            </a:r>
          </a:p>
        </p:txBody>
      </p:sp>
      <p:sp>
        <p:nvSpPr>
          <p:cNvPr id="4937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fr-FR"/>
              <a:t>Click to edit Master subtitle style</a:t>
            </a:r>
          </a:p>
        </p:txBody>
      </p:sp>
      <p:sp>
        <p:nvSpPr>
          <p:cNvPr id="49372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9372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9372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B8C40DAE-E7FE-4746-A74A-88F81B958CC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621FD-9DD1-4F8B-A3AD-F0670AAF462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F3993-DAE3-46A1-9645-8F0C32BCCC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D7FEF924-BC05-4029-9FF5-277A20CF25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C1F3392-9650-46BE-AA03-23370232E6B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3AA38-AE5F-4F64-9177-9BCC0F25796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60266-FAD1-4485-9FBE-13707AA99F0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52290-D3FE-4DBF-8760-F869D77D47F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E6DC-148A-4033-A851-7CFDDF38A93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BAECE-81EE-4D04-953A-896F23C01A0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0F9B4-D236-4CE5-89F7-43B81C86D7D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6F42F-F41E-4065-817F-42B5C12FF54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20421-57B3-46D4-BA09-FCDBB58B569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54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49254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49254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4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5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56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256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49256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6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7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8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59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0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1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2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2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3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4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5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6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7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8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8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9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269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6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926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title style</a:t>
            </a:r>
          </a:p>
        </p:txBody>
      </p:sp>
      <p:sp>
        <p:nvSpPr>
          <p:cNvPr id="49269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9269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0">
                <a:latin typeface="Arial" charset="0"/>
              </a:defRPr>
            </a:lvl1pPr>
          </a:lstStyle>
          <a:p>
            <a:endParaRPr lang="fr-FR"/>
          </a:p>
        </p:txBody>
      </p:sp>
      <p:sp>
        <p:nvSpPr>
          <p:cNvPr id="49270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>
                <a:latin typeface="Arial" charset="0"/>
              </a:defRPr>
            </a:lvl1pPr>
          </a:lstStyle>
          <a:p>
            <a:fld id="{279C4A8E-252D-4C49-905D-F959D00D78B2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927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http://images.google.co.th/images?q=tbn:8dSp8sbQYDr9zM:www.radioacc.co.za/pics/gps-76.jpg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.th/imgres?imgurl=http://www.radioacc.co.za/pics/gps-76.jpg&amp;imgrefurl=http://www.radioacc.co.za/gps.html&amp;h=1032&amp;w=524&amp;sz=107&amp;tbnid=8dSp8sbQYDr9zM:&amp;tbnh=150&amp;tbnw=76&amp;hl=en&amp;start=38&amp;prev=/images?q=GPS&amp;start=20&amp;svnum=10&amp;hl=en&amp;lr=&amp;sa=N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/>
          <p:cNvSpPr>
            <a:spLocks noChangeArrowheads="1"/>
          </p:cNvSpPr>
          <p:nvPr/>
        </p:nvSpPr>
        <p:spPr bwMode="auto">
          <a:xfrm>
            <a:off x="323850" y="620713"/>
            <a:ext cx="842486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44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 SIG-Santé</a:t>
            </a:r>
            <a:endParaRPr lang="fr-FR" sz="4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539750" y="3716338"/>
            <a:ext cx="24479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Marc SOURIS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Florent DEMORAES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Tania SERRANO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7323" name="Text Box 11"/>
          <p:cNvSpPr txBox="1">
            <a:spLocks noChangeArrowheads="1"/>
          </p:cNvSpPr>
          <p:nvPr/>
        </p:nvSpPr>
        <p:spPr bwMode="auto">
          <a:xfrm>
            <a:off x="611560" y="1628775"/>
            <a:ext cx="74888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3. SavGIS : un 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SIG issu de la recherche pour le développement</a:t>
            </a:r>
          </a:p>
        </p:txBody>
      </p:sp>
      <p:grpSp>
        <p:nvGrpSpPr>
          <p:cNvPr id="397330" name="Group 18"/>
          <p:cNvGrpSpPr>
            <a:grpSpLocks/>
          </p:cNvGrpSpPr>
          <p:nvPr/>
        </p:nvGrpSpPr>
        <p:grpSpPr bwMode="auto">
          <a:xfrm>
            <a:off x="3922713" y="3213100"/>
            <a:ext cx="4394200" cy="2376488"/>
            <a:chOff x="2290" y="2024"/>
            <a:chExt cx="3085" cy="1679"/>
          </a:xfrm>
        </p:grpSpPr>
        <p:pic>
          <p:nvPicPr>
            <p:cNvPr id="397317" name="Picture 5" descr="Pupae interpo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3022"/>
              <a:ext cx="1088" cy="681"/>
            </a:xfrm>
            <a:prstGeom prst="rect">
              <a:avLst/>
            </a:prstGeom>
            <a:noFill/>
          </p:spPr>
        </p:pic>
        <p:pic>
          <p:nvPicPr>
            <p:cNvPr id="3973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0" y="2024"/>
              <a:ext cx="1285" cy="9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97319" name="Picture 7" descr="SavGISLogoWe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93" y="3249"/>
              <a:ext cx="636" cy="294"/>
            </a:xfrm>
            <a:prstGeom prst="rect">
              <a:avLst/>
            </a:prstGeom>
            <a:noFill/>
          </p:spPr>
        </p:pic>
        <p:pic>
          <p:nvPicPr>
            <p:cNvPr id="397320" name="Picture 8" descr="Pictur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30" y="2024"/>
              <a:ext cx="845" cy="1125"/>
            </a:xfrm>
            <a:prstGeom prst="rect">
              <a:avLst/>
            </a:prstGeom>
            <a:noFill/>
          </p:spPr>
        </p:pic>
        <p:pic>
          <p:nvPicPr>
            <p:cNvPr id="397321" name="Picture 9" descr="Picture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23" y="2024"/>
              <a:ext cx="845" cy="902"/>
            </a:xfrm>
            <a:prstGeom prst="rect">
              <a:avLst/>
            </a:prstGeom>
            <a:noFill/>
          </p:spPr>
        </p:pic>
        <p:pic>
          <p:nvPicPr>
            <p:cNvPr id="397325" name="Picture 13" descr="ird"/>
            <p:cNvPicPr>
              <a:picLocks noChangeAspect="1" noChangeArrowheads="1"/>
            </p:cNvPicPr>
            <p:nvPr/>
          </p:nvPicPr>
          <p:blipFill>
            <a:blip r:embed="rId8" cstate="print"/>
            <a:srcRect l="-4572" t="-4575" r="-4948" b="-4272"/>
            <a:stretch>
              <a:fillRect/>
            </a:stretch>
          </p:blipFill>
          <p:spPr bwMode="auto">
            <a:xfrm>
              <a:off x="2381" y="3158"/>
              <a:ext cx="711" cy="39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97327" name="Rectangle 15"/>
          <p:cNvSpPr>
            <a:spLocks noChangeArrowheads="1"/>
          </p:cNvSpPr>
          <p:nvPr/>
        </p:nvSpPr>
        <p:spPr bwMode="auto">
          <a:xfrm>
            <a:off x="0" y="5805488"/>
            <a:ext cx="9144000" cy="214312"/>
          </a:xfrm>
          <a:prstGeom prst="rect">
            <a:avLst/>
          </a:prstGeom>
          <a:solidFill>
            <a:srgbClr val="C0C0C0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5504" y="6165304"/>
            <a:ext cx="46445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Paris </a:t>
            </a:r>
            <a:r>
              <a:rPr lang="fr-FR" sz="15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Ouest Nanterre-La </a:t>
            </a: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Défense</a:t>
            </a:r>
            <a:b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Institut de Recherche pour le Développement</a:t>
            </a:r>
            <a:endParaRPr lang="fr-FR" sz="1500" i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36096" y="6165304"/>
            <a:ext cx="3600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Master de Géographie de la Santé, </a:t>
            </a:r>
            <a:r>
              <a:rPr lang="fr-FR" sz="15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2012-2013</a:t>
            </a:r>
            <a:endParaRPr lang="fr-FR" sz="1500" i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5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8135937" cy="4408899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objet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est l’entité de base gérée par le système SavGIS</a:t>
            </a:r>
          </a:p>
          <a:p>
            <a:pPr>
              <a:spcBef>
                <a:spcPct val="50000"/>
              </a:spcBef>
              <a:spcAft>
                <a:spcPct val="35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Chaque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objet localisé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est décrit par une représentation graphique géo-référencée : 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Une zone (occupation du sol, découpage administratif)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Une ligne dans un réseau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point localisant un monument</a:t>
            </a:r>
          </a:p>
          <a:p>
            <a:pPr lvl="1">
              <a:lnSpc>
                <a:spcPct val="5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pixel dans une image</a:t>
            </a:r>
          </a:p>
          <a:p>
            <a:pPr lvl="1">
              <a:lnSpc>
                <a:spcPct val="6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ct val="4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Chaque objet est également décrit par un certain nombre d’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attributs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spcAft>
                <a:spcPct val="4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Un identifiant, des valeurs numériques, des valeurs nominales…</a:t>
            </a:r>
          </a:p>
          <a:p>
            <a:pPr lvl="1">
              <a:spcAft>
                <a:spcPct val="40000"/>
              </a:spcAft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objets sont regroupés par collections d’objets de même type, appelées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relations</a:t>
            </a:r>
          </a:p>
        </p:txBody>
      </p:sp>
      <p:sp>
        <p:nvSpPr>
          <p:cNvPr id="409606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Terminologie</a:t>
            </a:r>
          </a:p>
        </p:txBody>
      </p:sp>
      <p:graphicFrame>
        <p:nvGraphicFramePr>
          <p:cNvPr id="409608" name="Object 8"/>
          <p:cNvGraphicFramePr>
            <a:graphicFrameLocks noChangeAspect="1"/>
          </p:cNvGraphicFramePr>
          <p:nvPr>
            <p:ph idx="1"/>
          </p:nvPr>
        </p:nvGraphicFramePr>
        <p:xfrm>
          <a:off x="7380288" y="188913"/>
          <a:ext cx="1223962" cy="1147762"/>
        </p:xfrm>
        <a:graphic>
          <a:graphicData uri="http://schemas.openxmlformats.org/presentationml/2006/ole">
            <p:oleObj spid="_x0000_s409608" name="Image" r:id="rId4" imgW="1624824" imgH="1523272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8" name="Rectangle 6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architecture logicielle</a:t>
            </a:r>
            <a:endParaRPr lang="fr-FR" sz="44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 descr="SavG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368425"/>
            <a:ext cx="3816350" cy="3117850"/>
          </a:xfrm>
          <a:prstGeom prst="rect">
            <a:avLst/>
          </a:prstGeom>
          <a:noFill/>
        </p:spPr>
      </p:pic>
      <p:sp>
        <p:nvSpPr>
          <p:cNvPr id="417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081087"/>
          </a:xfrm>
          <a:noFill/>
          <a:ln/>
        </p:spPr>
        <p:txBody>
          <a:bodyPr/>
          <a:lstStyle/>
          <a:p>
            <a:r>
              <a:rPr lang="fr-FR" sz="3200">
                <a:solidFill>
                  <a:schemeClr val="tx1"/>
                </a:solidFill>
                <a:latin typeface="Arial" charset="0"/>
              </a:rPr>
              <a:t>SavGIS : quatre principaux modules</a:t>
            </a:r>
          </a:p>
        </p:txBody>
      </p:sp>
      <p:sp>
        <p:nvSpPr>
          <p:cNvPr id="417805" name="Text Box 13"/>
          <p:cNvSpPr txBox="1">
            <a:spLocks noChangeArrowheads="1"/>
          </p:cNvSpPr>
          <p:nvPr/>
        </p:nvSpPr>
        <p:spPr bwMode="auto">
          <a:xfrm>
            <a:off x="971550" y="4652963"/>
            <a:ext cx="7416800" cy="2033587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Administration et gestion des bases de données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Saisie graphique avec contrôle de qualité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Géoréférencement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d’images, redressement vectoriel</a:t>
            </a:r>
          </a:p>
          <a:p>
            <a:pPr>
              <a:lnSpc>
                <a:spcPct val="70000"/>
              </a:lnSpc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70000"/>
              </a:lnSpc>
            </a:pPr>
            <a:r>
              <a:rPr lang="fr-FR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Interrogations, analyses, statistique, cartographie</a:t>
            </a:r>
          </a:p>
        </p:txBody>
      </p:sp>
      <p:sp>
        <p:nvSpPr>
          <p:cNvPr id="417806" name="Rectangle 14"/>
          <p:cNvSpPr>
            <a:spLocks noChangeArrowheads="1"/>
          </p:cNvSpPr>
          <p:nvPr/>
        </p:nvSpPr>
        <p:spPr bwMode="auto">
          <a:xfrm>
            <a:off x="395288" y="2708275"/>
            <a:ext cx="288131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Portail d’accès</a:t>
            </a:r>
            <a:b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aux quatre modules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11188" y="1557338"/>
            <a:ext cx="7632700" cy="2735262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 la configuration générale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schémas et de l’intégration des données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vues externes : sous-ensembles de relations et d’attributs, vision hiérarchique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Gestion des utilisateurs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2200" dirty="0"/>
          </a:p>
        </p:txBody>
      </p:sp>
      <p:pic>
        <p:nvPicPr>
          <p:cNvPr id="419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0" y="4660900"/>
            <a:ext cx="2735263" cy="173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41984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188" y="4672013"/>
            <a:ext cx="2305050" cy="1727200"/>
          </a:xfrm>
          <a:noFill/>
          <a:ln/>
        </p:spPr>
      </p:pic>
      <p:pic>
        <p:nvPicPr>
          <p:cNvPr id="4198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263" y="4670425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7" name="Rectangle 7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administration de la base de données</a:t>
            </a:r>
          </a:p>
        </p:txBody>
      </p:sp>
      <p:sp>
        <p:nvSpPr>
          <p:cNvPr id="419849" name="Text Box 9"/>
          <p:cNvSpPr txBox="1">
            <a:spLocks noChangeArrowheads="1"/>
          </p:cNvSpPr>
          <p:nvPr/>
        </p:nvSpPr>
        <p:spPr bwMode="auto">
          <a:xfrm>
            <a:off x="684213" y="1052513"/>
            <a:ext cx="6121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 réservé à l’administrateur</a:t>
            </a: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administration de la base de données</a:t>
            </a:r>
          </a:p>
        </p:txBody>
      </p:sp>
      <p:sp>
        <p:nvSpPr>
          <p:cNvPr id="514055" name="Text Box 7"/>
          <p:cNvSpPr txBox="1">
            <a:spLocks noChangeArrowheads="1"/>
          </p:cNvSpPr>
          <p:nvPr/>
        </p:nvSpPr>
        <p:spPr bwMode="auto">
          <a:xfrm>
            <a:off x="684213" y="1052513"/>
            <a:ext cx="61214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Un exemple de schéma de données :</a:t>
            </a: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4058" name="Object 10"/>
          <p:cNvGraphicFramePr>
            <a:graphicFrameLocks noChangeAspect="1"/>
          </p:cNvGraphicFramePr>
          <p:nvPr>
            <p:ph sz="half" idx="2"/>
          </p:nvPr>
        </p:nvGraphicFramePr>
        <p:xfrm>
          <a:off x="755650" y="1628775"/>
          <a:ext cx="5616575" cy="3522663"/>
        </p:xfrm>
        <a:graphic>
          <a:graphicData uri="http://schemas.openxmlformats.org/presentationml/2006/ole">
            <p:oleObj spid="_x0000_s514058" name="Image" r:id="rId4" imgW="9142857" imgH="6247619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1338263"/>
            <a:ext cx="7561262" cy="577850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Intégration des données dans la base de données </a:t>
            </a:r>
            <a:r>
              <a:rPr lang="fr-FR" sz="2200" i="1" dirty="0">
                <a:solidFill>
                  <a:srgbClr val="FFCC66"/>
                </a:solidFill>
                <a:latin typeface="Arial" charset="0"/>
              </a:rPr>
              <a:t>SavGIS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1892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2060575"/>
            <a:ext cx="8207375" cy="4321175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Deux étapes</a:t>
            </a:r>
            <a:r>
              <a:rPr lang="fr-FR" sz="22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2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1. Intégration de la composante géométrique des objets dans une relation (intégration du fond vectoriel)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2. Intégration des valeurs d’attributs (données alphanumériques) décrivant les objets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fr-FR" sz="2000" dirty="0">
                <a:solidFill>
                  <a:srgbClr val="FFCC66"/>
                </a:solidFill>
                <a:latin typeface="Arial" pitchFamily="34" charset="0"/>
                <a:cs typeface="Arial" pitchFamily="34" charset="0"/>
              </a:rPr>
              <a:t>Avantages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>
              <a:solidFill>
                <a:srgbClr val="FFCC66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Base de données centralisée dans un « noyau »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Risque de détérioration presque nul (perte de fichier impossible) 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Bases de données pérenne</a:t>
            </a:r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2000" dirty="0"/>
          </a:p>
          <a:p>
            <a:pPr marL="0" indent="0">
              <a:lnSpc>
                <a:spcPct val="5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/>
              <a:t> Accès facilité aux données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Savateca: administration de la base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82625" y="3213100"/>
            <a:ext cx="2160588" cy="1223963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Facilement consultables dans 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tous les modules</a:t>
            </a:r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23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9138"/>
            <a:ext cx="5616575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3942" name="Rectangle 6"/>
          <p:cNvSpPr>
            <a:spLocks noChangeArrowheads="1"/>
          </p:cNvSpPr>
          <p:nvPr/>
        </p:nvSpPr>
        <p:spPr bwMode="auto">
          <a:xfrm>
            <a:off x="611188" y="1989138"/>
            <a:ext cx="26654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Les métadonnées</a:t>
            </a:r>
          </a:p>
        </p:txBody>
      </p:sp>
      <p:sp>
        <p:nvSpPr>
          <p:cNvPr id="423943" name="Rectangle 7"/>
          <p:cNvSpPr>
            <a:spLocks noChangeArrowheads="1"/>
          </p:cNvSpPr>
          <p:nvPr/>
        </p:nvSpPr>
        <p:spPr bwMode="auto">
          <a:xfrm>
            <a:off x="0" y="3333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Savateca: administration de la base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863600"/>
          </a:xfrm>
          <a:noFill/>
          <a:ln/>
        </p:spPr>
        <p:txBody>
          <a:bodyPr/>
          <a:lstStyle/>
          <a:p>
            <a:r>
              <a:rPr lang="fr-FR" sz="2800">
                <a:solidFill>
                  <a:schemeClr val="tx1"/>
                </a:solidFill>
                <a:latin typeface="Arial" charset="0"/>
              </a:rPr>
              <a:t>Savamer : redressement (images et vecteurs) et géoréférencement</a:t>
            </a:r>
          </a:p>
        </p:txBody>
      </p:sp>
      <p:sp>
        <p:nvSpPr>
          <p:cNvPr id="425987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2133600"/>
            <a:ext cx="8291513" cy="2016125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fr-FR" sz="2000" dirty="0"/>
          </a:p>
          <a:p>
            <a:pPr marL="0" indent="0"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/>
              <a:t> 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Géo-référencer des images (cartes scannées, photographies aériennes, images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satellitales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, MNT)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 Redresser des fichiers vecteurs (par exemple, en format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Shapefile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),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 Intégrer et </a:t>
            </a:r>
            <a:r>
              <a:rPr lang="fr-FR" sz="1800" dirty="0" err="1">
                <a:latin typeface="Arial" pitchFamily="34" charset="0"/>
                <a:cs typeface="Arial" pitchFamily="34" charset="0"/>
              </a:rPr>
              <a:t>mosaïquer</a:t>
            </a:r>
            <a:r>
              <a:rPr lang="fr-FR" sz="1800" dirty="0">
                <a:latin typeface="Arial" pitchFamily="34" charset="0"/>
                <a:cs typeface="Arial" pitchFamily="34" charset="0"/>
              </a:rPr>
              <a:t> des images dans une base de données </a:t>
            </a:r>
            <a:r>
              <a:rPr lang="fr-FR" sz="1800" i="1" dirty="0">
                <a:latin typeface="Arial" pitchFamily="34" charset="0"/>
                <a:cs typeface="Arial" pitchFamily="34" charset="0"/>
              </a:rPr>
              <a:t>SavGIS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59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741863"/>
            <a:ext cx="2087562" cy="1566862"/>
          </a:xfrm>
          <a:noFill/>
          <a:ln/>
        </p:spPr>
      </p:pic>
      <p:grpSp>
        <p:nvGrpSpPr>
          <p:cNvPr id="425989" name="Group 5"/>
          <p:cNvGrpSpPr>
            <a:grpSpLocks/>
          </p:cNvGrpSpPr>
          <p:nvPr/>
        </p:nvGrpSpPr>
        <p:grpSpPr bwMode="auto">
          <a:xfrm>
            <a:off x="3059113" y="4719638"/>
            <a:ext cx="2233612" cy="1582737"/>
            <a:chOff x="1695" y="2251"/>
            <a:chExt cx="9720" cy="6225"/>
          </a:xfrm>
        </p:grpSpPr>
        <p:pic>
          <p:nvPicPr>
            <p:cNvPr id="42599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5" y="2251"/>
              <a:ext cx="9720" cy="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5991" name="Oval 7"/>
            <p:cNvSpPr>
              <a:spLocks noChangeArrowheads="1"/>
            </p:cNvSpPr>
            <p:nvPr/>
          </p:nvSpPr>
          <p:spPr bwMode="auto">
            <a:xfrm>
              <a:off x="10701" y="5165"/>
              <a:ext cx="360" cy="36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5992" name="Group 8"/>
            <p:cNvGrpSpPr>
              <a:grpSpLocks/>
            </p:cNvGrpSpPr>
            <p:nvPr/>
          </p:nvGrpSpPr>
          <p:grpSpPr bwMode="auto">
            <a:xfrm>
              <a:off x="3141" y="4475"/>
              <a:ext cx="7560" cy="2460"/>
              <a:chOff x="3141" y="3923"/>
              <a:chExt cx="7560" cy="2460"/>
            </a:xfrm>
          </p:grpSpPr>
          <p:sp>
            <p:nvSpPr>
              <p:cNvPr id="425993" name="Oval 9"/>
              <p:cNvSpPr>
                <a:spLocks noChangeArrowheads="1"/>
              </p:cNvSpPr>
              <p:nvPr/>
            </p:nvSpPr>
            <p:spPr bwMode="auto">
              <a:xfrm>
                <a:off x="3141" y="60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4" name="Oval 10"/>
              <p:cNvSpPr>
                <a:spLocks noChangeArrowheads="1"/>
              </p:cNvSpPr>
              <p:nvPr/>
            </p:nvSpPr>
            <p:spPr bwMode="auto">
              <a:xfrm>
                <a:off x="6501" y="4898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5" name="Oval 11"/>
              <p:cNvSpPr>
                <a:spLocks noChangeArrowheads="1"/>
              </p:cNvSpPr>
              <p:nvPr/>
            </p:nvSpPr>
            <p:spPr bwMode="auto">
              <a:xfrm>
                <a:off x="4806" y="407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6" name="Oval 12"/>
              <p:cNvSpPr>
                <a:spLocks noChangeArrowheads="1"/>
              </p:cNvSpPr>
              <p:nvPr/>
            </p:nvSpPr>
            <p:spPr bwMode="auto">
              <a:xfrm>
                <a:off x="7986" y="54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7" name="Oval 13"/>
              <p:cNvSpPr>
                <a:spLocks noChangeArrowheads="1"/>
              </p:cNvSpPr>
              <p:nvPr/>
            </p:nvSpPr>
            <p:spPr bwMode="auto">
              <a:xfrm>
                <a:off x="9336" y="3923"/>
                <a:ext cx="360" cy="360"/>
              </a:xfrm>
              <a:prstGeom prst="ellipse">
                <a:avLst/>
              </a:prstGeom>
              <a:noFill/>
              <a:ln w="158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8" name="Line 14"/>
              <p:cNvSpPr>
                <a:spLocks noChangeShapeType="1"/>
              </p:cNvSpPr>
              <p:nvPr/>
            </p:nvSpPr>
            <p:spPr bwMode="auto">
              <a:xfrm flipV="1">
                <a:off x="3501" y="5738"/>
                <a:ext cx="4680" cy="54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99" name="Line 15"/>
              <p:cNvSpPr>
                <a:spLocks noChangeShapeType="1"/>
              </p:cNvSpPr>
              <p:nvPr/>
            </p:nvSpPr>
            <p:spPr bwMode="auto">
              <a:xfrm>
                <a:off x="5121" y="4118"/>
                <a:ext cx="4140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00" name="Line 16"/>
              <p:cNvSpPr>
                <a:spLocks noChangeShapeType="1"/>
              </p:cNvSpPr>
              <p:nvPr/>
            </p:nvSpPr>
            <p:spPr bwMode="auto">
              <a:xfrm flipV="1">
                <a:off x="6861" y="4838"/>
                <a:ext cx="3840" cy="18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2600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4719638"/>
            <a:ext cx="2592388" cy="1565275"/>
          </a:xfrm>
          <a:prstGeom prst="rect">
            <a:avLst/>
          </a:prstGeom>
          <a:noFill/>
        </p:spPr>
      </p:pic>
      <p:sp>
        <p:nvSpPr>
          <p:cNvPr id="426002" name="Text Box 18"/>
          <p:cNvSpPr txBox="1">
            <a:spLocks noChangeArrowheads="1"/>
          </p:cNvSpPr>
          <p:nvPr/>
        </p:nvSpPr>
        <p:spPr bwMode="auto">
          <a:xfrm>
            <a:off x="395288" y="1628775"/>
            <a:ext cx="424872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module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Savamer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permet de :</a:t>
            </a:r>
            <a:endParaRPr lang="fr-FR" sz="22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8036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24300" y="1916113"/>
            <a:ext cx="4968875" cy="719137"/>
          </a:xfrm>
          <a:noFill/>
          <a:ln/>
        </p:spPr>
        <p:txBody>
          <a:bodyPr anchor="ctr"/>
          <a:lstStyle/>
          <a:p>
            <a:pPr marL="0" indent="0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Exemple de triangulation (modèle de déformation polynomial local)</a:t>
            </a:r>
          </a:p>
        </p:txBody>
      </p:sp>
      <p:pic>
        <p:nvPicPr>
          <p:cNvPr id="428037" name="Picture 5" descr="savame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2708275"/>
            <a:ext cx="2376488" cy="1781175"/>
          </a:xfrm>
          <a:prstGeom prst="rect">
            <a:avLst/>
          </a:prstGeom>
          <a:noFill/>
        </p:spPr>
      </p:pic>
      <p:pic>
        <p:nvPicPr>
          <p:cNvPr id="428038" name="Picture 6" descr="VECT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708275"/>
            <a:ext cx="245427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989138"/>
            <a:ext cx="31353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8041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863600"/>
          </a:xfrm>
          <a:noFill/>
          <a:ln/>
        </p:spPr>
        <p:txBody>
          <a:bodyPr/>
          <a:lstStyle/>
          <a:p>
            <a:r>
              <a:rPr lang="fr-FR" sz="2800">
                <a:solidFill>
                  <a:schemeClr val="tx1"/>
                </a:solidFill>
                <a:latin typeface="Arial" charset="0"/>
              </a:rPr>
              <a:t>Savamer : redressement (images et vecteurs) et géoréférencement</a:t>
            </a:r>
          </a:p>
        </p:txBody>
      </p:sp>
      <p:sp>
        <p:nvSpPr>
          <p:cNvPr id="428042" name="Text Box 10"/>
          <p:cNvSpPr txBox="1">
            <a:spLocks noChangeArrowheads="1"/>
          </p:cNvSpPr>
          <p:nvPr/>
        </p:nvSpPr>
        <p:spPr bwMode="auto">
          <a:xfrm>
            <a:off x="395288" y="1268413"/>
            <a:ext cx="4752975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Plusieurs options de redressement</a:t>
            </a:r>
            <a:endParaRPr lang="fr-FR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8043" name="Rectangle 11"/>
          <p:cNvSpPr>
            <a:spLocks noChangeArrowheads="1"/>
          </p:cNvSpPr>
          <p:nvPr/>
        </p:nvSpPr>
        <p:spPr bwMode="auto">
          <a:xfrm>
            <a:off x="395288" y="5949950"/>
            <a:ext cx="87487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Géo-référencement 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mise en conformité géographique de l’image. Choix d’un système de projection et repositionnement géographique des pixels dans l’espace : saisie de points d’appui et redressement selon différentes méthodes (similitude, rotation, bilinéaire, polynomiale, par </a:t>
            </a:r>
            <a:r>
              <a:rPr lang="fr-FR" sz="14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tessélation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…)</a:t>
            </a:r>
            <a:endParaRPr lang="en-US" sz="1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268413"/>
            <a:ext cx="3887788" cy="792162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Ré-échantillonnage (images)</a:t>
            </a:r>
          </a:p>
        </p:txBody>
      </p:sp>
      <p:sp>
        <p:nvSpPr>
          <p:cNvPr id="430083" name="Rectangle 3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300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341438"/>
            <a:ext cx="4059238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86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redressement (images et vecteurs)</a:t>
            </a:r>
          </a:p>
        </p:txBody>
      </p:sp>
      <p:sp>
        <p:nvSpPr>
          <p:cNvPr id="430087" name="Text Box 7"/>
          <p:cNvSpPr txBox="1">
            <a:spLocks noChangeArrowheads="1"/>
          </p:cNvSpPr>
          <p:nvPr/>
        </p:nvSpPr>
        <p:spPr bwMode="auto">
          <a:xfrm>
            <a:off x="395288" y="2133600"/>
            <a:ext cx="4105275" cy="22891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3 méthodes :</a:t>
            </a:r>
          </a:p>
          <a:p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Plus proche voisin</a:t>
            </a: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Moyenne sur les voisins</a:t>
            </a: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Calcul bilinéaire ou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bicubique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sur les voisins</a:t>
            </a:r>
          </a:p>
        </p:txBody>
      </p:sp>
      <p:sp>
        <p:nvSpPr>
          <p:cNvPr id="430088" name="Rectangle 8"/>
          <p:cNvSpPr>
            <a:spLocks noChangeArrowheads="1"/>
          </p:cNvSpPr>
          <p:nvPr/>
        </p:nvSpPr>
        <p:spPr bwMode="auto">
          <a:xfrm>
            <a:off x="395288" y="5805488"/>
            <a:ext cx="84963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Ré-échantillonnage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: les pixels d’une relation sont définis par leur taille et leur position. La taille de ces pixels peut être différente de celle des pixels de l’image d’origine. Le ré-échantillonnage permet à l’utilisateur d’affecter une nouvelle valeur à partir de ces pixels.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862013"/>
            <a:ext cx="9144000" cy="838200"/>
          </a:xfrm>
          <a:noFill/>
          <a:ln/>
        </p:spPr>
        <p:txBody>
          <a:bodyPr/>
          <a:lstStyle/>
          <a:p>
            <a:r>
              <a:rPr lang="fr-FR" sz="3200" dirty="0">
                <a:solidFill>
                  <a:srgbClr val="FFCC66"/>
                </a:solidFill>
                <a:latin typeface="Arial" charset="0"/>
              </a:rPr>
              <a:t>Sommaire</a:t>
            </a: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611188" y="1989138"/>
            <a:ext cx="7993062" cy="323373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 système SavGIS, présentation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SavGIS: Fonctionnement en </a:t>
            </a:r>
            <a:r>
              <a:rPr lang="fr-FR" sz="22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quatre </a:t>
            </a: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modules 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Savateca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Savamer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Savane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Les applications dédiées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1484313"/>
            <a:ext cx="3779838" cy="792162"/>
          </a:xfrm>
          <a:noFill/>
          <a:ln/>
        </p:spPr>
        <p:txBody>
          <a:bodyPr/>
          <a:lstStyle/>
          <a:p>
            <a:pPr algn="l"/>
            <a:r>
              <a:rPr lang="fr-FR" sz="2200" dirty="0">
                <a:solidFill>
                  <a:srgbClr val="FFCC66"/>
                </a:solidFill>
                <a:latin typeface="Arial" charset="0"/>
              </a:rPr>
              <a:t>Intégration et mosaïquage</a:t>
            </a:r>
          </a:p>
        </p:txBody>
      </p:sp>
      <p:graphicFrame>
        <p:nvGraphicFramePr>
          <p:cNvPr id="432132" name="Object 4"/>
          <p:cNvGraphicFramePr>
            <a:graphicFrameLocks noChangeAspect="1"/>
          </p:cNvGraphicFramePr>
          <p:nvPr/>
        </p:nvGraphicFramePr>
        <p:xfrm>
          <a:off x="395288" y="3573463"/>
          <a:ext cx="4270375" cy="2339975"/>
        </p:xfrm>
        <a:graphic>
          <a:graphicData uri="http://schemas.openxmlformats.org/presentationml/2006/ole">
            <p:oleObj spid="_x0000_s432132" r:id="rId4" imgW="4130040" imgH="2141220" progId="">
              <p:embed/>
            </p:oleObj>
          </a:graphicData>
        </a:graphic>
      </p:graphicFrame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2420938"/>
            <a:ext cx="4175125" cy="2522537"/>
          </a:xfrm>
          <a:prstGeom prst="rect">
            <a:avLst/>
          </a:prstGeom>
          <a:noFill/>
        </p:spPr>
      </p:pic>
      <p:sp>
        <p:nvSpPr>
          <p:cNvPr id="432134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Savamer : redressement (images et vecteurs)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325438" y="2492375"/>
            <a:ext cx="35988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Intégration à la base de données et création des mosaïques dans le module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Savamer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2137" name="Rectangle 9"/>
          <p:cNvSpPr>
            <a:spLocks noChangeArrowheads="1"/>
          </p:cNvSpPr>
          <p:nvPr/>
        </p:nvSpPr>
        <p:spPr bwMode="auto">
          <a:xfrm>
            <a:off x="250825" y="5949950"/>
            <a:ext cx="86423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Intégration et mosaïquage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r>
              <a:rPr lang="fr-FR" sz="14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opération qui permet d’intégrer une ou plusieurs images géo-référencées à une relation de type mosaïque. A partir d’images géo-référencées, le logiciel crée des objets pixels dans une relation et affecte les valeurs des pixels à un attribut défini dans la relation.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378325"/>
            <a:ext cx="23749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4181" name="Picture 5" descr="savedi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365625"/>
            <a:ext cx="2447925" cy="1955800"/>
          </a:xfrm>
          <a:prstGeom prst="rect">
            <a:avLst/>
          </a:prstGeom>
          <a:noFill/>
        </p:spPr>
      </p:pic>
      <p:pic>
        <p:nvPicPr>
          <p:cNvPr id="434182" name="Picture 6" descr="savedi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4378325"/>
            <a:ext cx="2520950" cy="1892300"/>
          </a:xfrm>
          <a:prstGeom prst="rect">
            <a:avLst/>
          </a:prstGeom>
          <a:noFill/>
        </p:spPr>
      </p:pic>
      <p:sp>
        <p:nvSpPr>
          <p:cNvPr id="434183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 : digitalisation et édition vectorielle</a:t>
            </a:r>
          </a:p>
        </p:txBody>
      </p:sp>
      <p:sp>
        <p:nvSpPr>
          <p:cNvPr id="434185" name="Text Box 9"/>
          <p:cNvSpPr txBox="1">
            <a:spLocks noChangeArrowheads="1"/>
          </p:cNvSpPr>
          <p:nvPr/>
        </p:nvSpPr>
        <p:spPr bwMode="auto">
          <a:xfrm>
            <a:off x="395288" y="2317750"/>
            <a:ext cx="8280400" cy="13112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La saisie graphique (digitalisation) à l’écran </a:t>
            </a:r>
          </a:p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Le contrôle de qualité</a:t>
            </a:r>
          </a:p>
          <a:p>
            <a:pPr>
              <a:spcAft>
                <a:spcPct val="5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L’import de relevés GPS et de fichiers </a:t>
            </a:r>
            <a:r>
              <a:rPr lang="fr-FR" sz="20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4187" name="Text Box 11"/>
          <p:cNvSpPr txBox="1">
            <a:spLocks noChangeArrowheads="1"/>
          </p:cNvSpPr>
          <p:nvPr/>
        </p:nvSpPr>
        <p:spPr bwMode="auto">
          <a:xfrm>
            <a:off x="395288" y="1595438"/>
            <a:ext cx="51847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buSzPct val="80000"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module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Savedit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été conçu pour :</a:t>
            </a:r>
            <a:endParaRPr lang="fr-FR" sz="2200" dirty="0">
              <a:solidFill>
                <a:srgbClr val="FFCC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842486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Digitalisation </a:t>
            </a: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sur écran à partir de document scanné et </a:t>
            </a:r>
            <a:r>
              <a:rPr lang="fr-FR" sz="2200" i="0" dirty="0" err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géoréférencé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6230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Savedit</a:t>
            </a:r>
            <a:r>
              <a:rPr lang="fr-FR" sz="28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digitalisation et édition vectorielle</a:t>
            </a:r>
          </a:p>
        </p:txBody>
      </p:sp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179388" y="4868863"/>
            <a:ext cx="87137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permet la saisie vectorielle sur écran à partir d’un fond scanné et </a:t>
            </a:r>
            <a:r>
              <a:rPr lang="fr-FR" sz="1400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géoréférencé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 La saisie s’effectue avec une souris.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La saisie se limite, pour chaque objet, à la description de la localisation et à la saisie d’une valeur propre à chaque objet (identifiant ou clé) qui sera ensuite utilisée comme clé de jointure pour l’intégration des valeurs descriptives de l’objet.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permet la saisie et la modification de la topologie.</a:t>
            </a:r>
          </a:p>
          <a:p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Chaque point saisi sur l’écran est transformé en coordonnées géographiques (longitude, latitude) selon le </a:t>
            </a:r>
            <a:r>
              <a:rPr lang="fr-FR" sz="1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datum</a:t>
            </a:r>
            <a:r>
              <a:rPr lang="fr-FR" sz="14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et la projection utilisée.</a:t>
            </a:r>
            <a:endParaRPr lang="en-US" sz="14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36232" name="Picture 8" descr="savedi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5038"/>
            <a:ext cx="3095625" cy="2474912"/>
          </a:xfrm>
          <a:prstGeom prst="rect">
            <a:avLst/>
          </a:prstGeom>
          <a:noFill/>
        </p:spPr>
      </p:pic>
      <p:pic>
        <p:nvPicPr>
          <p:cNvPr id="436233" name="Picture 9" descr="savedi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5038"/>
            <a:ext cx="3095625" cy="2474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Text Box 2"/>
          <p:cNvSpPr txBox="1">
            <a:spLocks noChangeArrowheads="1"/>
          </p:cNvSpPr>
          <p:nvPr/>
        </p:nvSpPr>
        <p:spPr bwMode="auto">
          <a:xfrm>
            <a:off x="395288" y="1268413"/>
            <a:ext cx="4824412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Importation de fichiers </a:t>
            </a:r>
            <a:r>
              <a:rPr lang="fr-FR" sz="2200" i="0" dirty="0" err="1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6099" name="Line 3"/>
          <p:cNvSpPr>
            <a:spLocks noChangeShapeType="1"/>
          </p:cNvSpPr>
          <p:nvPr/>
        </p:nvSpPr>
        <p:spPr bwMode="auto">
          <a:xfrm>
            <a:off x="3635375" y="4149725"/>
            <a:ext cx="1008063" cy="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6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00" y="2060575"/>
            <a:ext cx="2898775" cy="4248150"/>
          </a:xfrm>
          <a:prstGeom prst="rect">
            <a:avLst/>
          </a:prstGeom>
          <a:noFill/>
        </p:spPr>
      </p:pic>
      <p:pic>
        <p:nvPicPr>
          <p:cNvPr id="516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781300"/>
            <a:ext cx="3971925" cy="3081338"/>
          </a:xfrm>
          <a:prstGeom prst="rect">
            <a:avLst/>
          </a:prstGeom>
          <a:noFill/>
        </p:spPr>
      </p:pic>
      <p:sp>
        <p:nvSpPr>
          <p:cNvPr id="51610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08962" cy="2665412"/>
          </a:xfrm>
          <a:solidFill>
            <a:srgbClr val="C0C0C0">
              <a:alpha val="10001"/>
            </a:srgbClr>
          </a:solidFill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Les contraintes d’intégrité permettent d’assurer la validité du modèle de données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Char char="•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Pour le modèle utilisé dans SavGIS :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 d’unicité de clé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Contraintes géométriques, sur les arcs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Contraintes topologiques, sur les caractéristiques des objets (fermeture) ou les relations entre objets (adjacence, connexité)</a:t>
            </a:r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395288" y="1196975"/>
            <a:ext cx="79533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Contraintes d’intégrité spatiale</a:t>
            </a:r>
            <a:endParaRPr lang="es-ES_tradnl" sz="22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8277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  <p:pic>
        <p:nvPicPr>
          <p:cNvPr id="438278" name="Picture 6" descr="savedi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4635500"/>
            <a:ext cx="2592388" cy="1944688"/>
          </a:xfrm>
          <a:prstGeom prst="rect">
            <a:avLst/>
          </a:prstGeom>
          <a:noFill/>
        </p:spPr>
      </p:pic>
      <p:pic>
        <p:nvPicPr>
          <p:cNvPr id="438279" name="Picture 7" descr="savedit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635500"/>
            <a:ext cx="2592387" cy="1944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179388" y="981075"/>
            <a:ext cx="4176712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Importation de relevés GPS</a:t>
            </a:r>
          </a:p>
        </p:txBody>
      </p:sp>
      <p:pic>
        <p:nvPicPr>
          <p:cNvPr id="440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060575"/>
            <a:ext cx="1433512" cy="4608513"/>
          </a:xfrm>
          <a:noFill/>
          <a:ln/>
        </p:spPr>
      </p:pic>
      <p:sp>
        <p:nvSpPr>
          <p:cNvPr id="440324" name="Line 4"/>
          <p:cNvSpPr>
            <a:spLocks noChangeShapeType="1"/>
          </p:cNvSpPr>
          <p:nvPr/>
        </p:nvSpPr>
        <p:spPr bwMode="auto">
          <a:xfrm>
            <a:off x="3924300" y="2781300"/>
            <a:ext cx="862013" cy="0"/>
          </a:xfrm>
          <a:prstGeom prst="line">
            <a:avLst/>
          </a:prstGeom>
          <a:noFill/>
          <a:ln w="31750">
            <a:solidFill>
              <a:srgbClr val="FFCC66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3284538"/>
            <a:ext cx="2601912" cy="2736850"/>
          </a:xfrm>
          <a:prstGeom prst="rect">
            <a:avLst/>
          </a:prstGeom>
          <a:noFill/>
        </p:spPr>
      </p:pic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2133600"/>
            <a:ext cx="3600450" cy="4086225"/>
          </a:xfrm>
          <a:prstGeom prst="rect">
            <a:avLst/>
          </a:prstGeom>
          <a:noFill/>
        </p:spPr>
      </p:pic>
      <p:pic>
        <p:nvPicPr>
          <p:cNvPr id="440327" name="Picture 7" descr="http://images.google.co.th/images?q=tbn:8dSp8sbQYDr9zM:www.radioacc.co.za/pics/gps-76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2370138" y="2062163"/>
            <a:ext cx="546100" cy="1079500"/>
          </a:xfrm>
          <a:prstGeom prst="rect">
            <a:avLst/>
          </a:prstGeom>
          <a:noFill/>
        </p:spPr>
      </p:pic>
      <p:sp>
        <p:nvSpPr>
          <p:cNvPr id="440328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Savedit : digitalisation et édition vectorielle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es-ES_tradnl" sz="4000" i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724400"/>
            <a:ext cx="223202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4" name="Picture 6"/>
          <p:cNvPicPr>
            <a:picLocks noChangeAspect="1" noChangeArrowheads="1"/>
          </p:cNvPicPr>
          <p:nvPr/>
        </p:nvPicPr>
        <p:blipFill>
          <a:blip r:embed="rId4" cstate="print">
            <a:lum bright="30000" contrast="78000"/>
          </a:blip>
          <a:srcRect/>
          <a:stretch>
            <a:fillRect/>
          </a:stretch>
        </p:blipFill>
        <p:spPr bwMode="auto">
          <a:xfrm>
            <a:off x="4572000" y="4757738"/>
            <a:ext cx="2303463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795838"/>
            <a:ext cx="1727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6" name="Picture 8" descr="AvianFlu2004-2005_His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4724400"/>
            <a:ext cx="1441450" cy="958850"/>
          </a:xfrm>
          <a:prstGeom prst="rect">
            <a:avLst/>
          </a:prstGeom>
          <a:noFill/>
        </p:spPr>
      </p:pic>
      <p:pic>
        <p:nvPicPr>
          <p:cNvPr id="442377" name="Picture 9" descr="STAT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5525" y="5767388"/>
            <a:ext cx="719138" cy="600075"/>
          </a:xfrm>
          <a:prstGeom prst="rect">
            <a:avLst/>
          </a:prstGeom>
          <a:noFill/>
        </p:spPr>
      </p:pic>
      <p:pic>
        <p:nvPicPr>
          <p:cNvPr id="442378" name="Picture 10" descr="STAT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213" y="5794375"/>
            <a:ext cx="576262" cy="576263"/>
          </a:xfrm>
          <a:prstGeom prst="rect">
            <a:avLst/>
          </a:prstGeom>
          <a:noFill/>
        </p:spPr>
      </p:pic>
      <p:sp>
        <p:nvSpPr>
          <p:cNvPr id="442379" name="Rectangle 11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2381" name="Text Box 13"/>
          <p:cNvSpPr txBox="1">
            <a:spLocks noChangeArrowheads="1"/>
          </p:cNvSpPr>
          <p:nvPr/>
        </p:nvSpPr>
        <p:spPr bwMode="auto">
          <a:xfrm>
            <a:off x="611188" y="1412875"/>
            <a:ext cx="47529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 module Savane permet :</a:t>
            </a:r>
            <a:endParaRPr lang="fr-FR" sz="220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2382" name="Text Box 14"/>
          <p:cNvSpPr txBox="1">
            <a:spLocks noChangeArrowheads="1"/>
          </p:cNvSpPr>
          <p:nvPr/>
        </p:nvSpPr>
        <p:spPr bwMode="auto">
          <a:xfrm>
            <a:off x="684213" y="2060575"/>
            <a:ext cx="6983412" cy="2017713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L’interrogation des bases de données 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L’analyse spatiale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 traitement d’images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Les calculs statistiques et géostatistiques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Le calcul de MNT et produits dérivés</a:t>
            </a:r>
          </a:p>
          <a:p>
            <a:pPr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La cartographie et l’édition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3744912" cy="2743200"/>
          </a:xfrm>
          <a:prstGeom prst="rect">
            <a:avLst/>
          </a:prstGeom>
          <a:noFill/>
        </p:spPr>
      </p:pic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925" y="3573463"/>
            <a:ext cx="3887788" cy="2792412"/>
          </a:xfrm>
          <a:prstGeom prst="rect">
            <a:avLst/>
          </a:prstGeom>
          <a:noFill/>
        </p:spPr>
      </p:pic>
      <p:sp>
        <p:nvSpPr>
          <p:cNvPr id="444420" name="Rectangle 4"/>
          <p:cNvSpPr>
            <a:spLocks noChangeArrowheads="1"/>
          </p:cNvSpPr>
          <p:nvPr/>
        </p:nvSpPr>
        <p:spPr bwMode="auto">
          <a:xfrm>
            <a:off x="323850" y="1268413"/>
            <a:ext cx="6335713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Interface du module Savane : la carte et le cadre</a:t>
            </a:r>
          </a:p>
        </p:txBody>
      </p:sp>
      <p:sp>
        <p:nvSpPr>
          <p:cNvPr id="444421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870450" y="2349500"/>
            <a:ext cx="3897313" cy="781050"/>
          </a:xfrm>
          <a:solidFill>
            <a:srgbClr val="C0C0C0">
              <a:alpha val="10001"/>
            </a:srgbClr>
          </a:solidFill>
          <a:ln/>
        </p:spPr>
        <p:txBody>
          <a:bodyPr anchor="ctr"/>
          <a:lstStyle/>
          <a:p>
            <a:pPr marL="0" indent="0">
              <a:buFont typeface="Arial" charset="0"/>
              <a:buNone/>
            </a:pPr>
            <a:r>
              <a:rPr lang="fr-FR" sz="1800">
                <a:latin typeface="Arial" pitchFamily="34" charset="0"/>
                <a:cs typeface="Arial" pitchFamily="34" charset="0"/>
              </a:rPr>
              <a:t>Fenêtre d’analyse = fenêtre de mise en page</a:t>
            </a:r>
          </a:p>
        </p:txBody>
      </p:sp>
      <p:sp>
        <p:nvSpPr>
          <p:cNvPr id="44442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4425" name="Text Box 9"/>
          <p:cNvSpPr txBox="1">
            <a:spLocks noChangeArrowheads="1"/>
          </p:cNvSpPr>
          <p:nvPr/>
        </p:nvSpPr>
        <p:spPr bwMode="auto">
          <a:xfrm>
            <a:off x="684213" y="3141663"/>
            <a:ext cx="792162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Cadre</a:t>
            </a:r>
          </a:p>
        </p:txBody>
      </p:sp>
      <p:sp>
        <p:nvSpPr>
          <p:cNvPr id="444426" name="Text Box 10"/>
          <p:cNvSpPr txBox="1">
            <a:spLocks noChangeArrowheads="1"/>
          </p:cNvSpPr>
          <p:nvPr/>
        </p:nvSpPr>
        <p:spPr bwMode="auto">
          <a:xfrm>
            <a:off x="2771775" y="4292600"/>
            <a:ext cx="719138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Carte</a:t>
            </a:r>
          </a:p>
        </p:txBody>
      </p:sp>
      <p:sp>
        <p:nvSpPr>
          <p:cNvPr id="444427" name="Rectangle 11"/>
          <p:cNvSpPr>
            <a:spLocks noRot="1" noChangeArrowheads="1"/>
          </p:cNvSpPr>
          <p:nvPr/>
        </p:nvSpPr>
        <p:spPr bwMode="auto">
          <a:xfrm>
            <a:off x="539750" y="5445125"/>
            <a:ext cx="3897313" cy="78105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None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Possibilité d’avoir au maximum 12 cadres dans une carte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087563"/>
            <a:ext cx="4879975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468313" y="1125538"/>
            <a:ext cx="6191250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L’explorateur cartographique</a:t>
            </a:r>
          </a:p>
        </p:txBody>
      </p:sp>
      <p:sp>
        <p:nvSpPr>
          <p:cNvPr id="446469" name="Line 5"/>
          <p:cNvSpPr>
            <a:spLocks noChangeShapeType="1"/>
          </p:cNvSpPr>
          <p:nvPr/>
        </p:nvSpPr>
        <p:spPr bwMode="auto">
          <a:xfrm flipH="1">
            <a:off x="5359400" y="2617788"/>
            <a:ext cx="154305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0" name="Text Box 6"/>
          <p:cNvSpPr txBox="1">
            <a:spLocks noChangeArrowheads="1"/>
          </p:cNvSpPr>
          <p:nvPr/>
        </p:nvSpPr>
        <p:spPr bwMode="auto">
          <a:xfrm>
            <a:off x="4067175" y="4005263"/>
            <a:ext cx="1368425" cy="935037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Liste des couches affichées dans le cadre</a:t>
            </a:r>
          </a:p>
        </p:txBody>
      </p:sp>
      <p:sp>
        <p:nvSpPr>
          <p:cNvPr id="446472" name="Line 8"/>
          <p:cNvSpPr>
            <a:spLocks noChangeShapeType="1"/>
          </p:cNvSpPr>
          <p:nvPr/>
        </p:nvSpPr>
        <p:spPr bwMode="auto">
          <a:xfrm flipV="1">
            <a:off x="2365375" y="5573713"/>
            <a:ext cx="0" cy="447675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6" name="Line 12"/>
          <p:cNvSpPr>
            <a:spLocks noChangeShapeType="1"/>
          </p:cNvSpPr>
          <p:nvPr/>
        </p:nvSpPr>
        <p:spPr bwMode="auto">
          <a:xfrm flipH="1">
            <a:off x="6162675" y="5246688"/>
            <a:ext cx="676275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7" name="Rectangle 13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46478" name="Text Box 14"/>
          <p:cNvSpPr txBox="1">
            <a:spLocks noChangeArrowheads="1"/>
          </p:cNvSpPr>
          <p:nvPr/>
        </p:nvSpPr>
        <p:spPr bwMode="auto">
          <a:xfrm>
            <a:off x="7019925" y="2349500"/>
            <a:ext cx="1511300" cy="738664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Sélection du type de couches à afficher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79" name="Text Box 15"/>
          <p:cNvSpPr txBox="1">
            <a:spLocks noChangeArrowheads="1"/>
          </p:cNvSpPr>
          <p:nvPr/>
        </p:nvSpPr>
        <p:spPr bwMode="auto">
          <a:xfrm>
            <a:off x="6950075" y="4649788"/>
            <a:ext cx="1582738" cy="954107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Pour afficher les métadonnées de la relation sélectionnée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80" name="Text Box 16"/>
          <p:cNvSpPr txBox="1">
            <a:spLocks noChangeArrowheads="1"/>
          </p:cNvSpPr>
          <p:nvPr/>
        </p:nvSpPr>
        <p:spPr bwMode="auto">
          <a:xfrm>
            <a:off x="1403350" y="6092825"/>
            <a:ext cx="2592388" cy="52322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Liste des couches disponibles dans la base de données</a:t>
            </a:r>
            <a:endParaRPr lang="fr-FR" sz="14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6481" name="Line 17"/>
          <p:cNvSpPr>
            <a:spLocks noChangeShapeType="1"/>
          </p:cNvSpPr>
          <p:nvPr/>
        </p:nvSpPr>
        <p:spPr bwMode="auto">
          <a:xfrm flipH="1" flipV="1">
            <a:off x="4500563" y="3500438"/>
            <a:ext cx="142875" cy="43338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466725" y="1341438"/>
            <a:ext cx="67691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fonctionnalités de </a:t>
            </a:r>
            <a:r>
              <a:rPr lang="fr-FR" altLang="zh-CN" sz="2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Savane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539750" y="2133600"/>
            <a:ext cx="6696075" cy="3365500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Sélections, croisements, mises en relation, regroupements,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Masques et zones tampons,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Jointures attributaires et spatiales, agrégations de données géographiques de diverses origines,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Requêtes et calculs sur les attributs, classifications,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Calculs (statistiques, numériques, métriques),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Interpolations et modèles numériques,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Traitement d’images géo-référencées</a:t>
            </a:r>
          </a:p>
        </p:txBody>
      </p:sp>
      <p:sp>
        <p:nvSpPr>
          <p:cNvPr id="448516" name="Rectangle 4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448517" name="Picture 5"/>
          <p:cNvPicPr>
            <a:picLocks noChangeAspect="1" noChangeArrowheads="1"/>
          </p:cNvPicPr>
          <p:nvPr/>
        </p:nvPicPr>
        <p:blipFill>
          <a:blip r:embed="rId3" cstate="print"/>
          <a:srcRect l="70216" t="7176"/>
          <a:stretch>
            <a:fillRect/>
          </a:stretch>
        </p:blipFill>
        <p:spPr bwMode="auto">
          <a:xfrm>
            <a:off x="7667625" y="5661025"/>
            <a:ext cx="1008063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8" name="Picture 6" descr="AvianFlu2004-2005_His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2133600"/>
            <a:ext cx="1295400" cy="863600"/>
          </a:xfrm>
          <a:prstGeom prst="rect">
            <a:avLst/>
          </a:prstGeom>
          <a:noFill/>
        </p:spPr>
      </p:pic>
      <p:pic>
        <p:nvPicPr>
          <p:cNvPr id="448519" name="Picture 7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6175" y="3141663"/>
            <a:ext cx="13239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20" name="Picture 8" descr="m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850" y="4652963"/>
            <a:ext cx="1630363" cy="876300"/>
          </a:xfrm>
          <a:prstGeom prst="rect">
            <a:avLst/>
          </a:prstGeom>
          <a:noFill/>
          <a:ln w="6350">
            <a:solidFill>
              <a:srgbClr val="C0C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SavGIS, présentation générale</a:t>
            </a:r>
            <a:endParaRPr lang="fr-FR" sz="44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063" y="1874838"/>
            <a:ext cx="217011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1874838"/>
            <a:ext cx="21971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5473700" y="2949575"/>
            <a:ext cx="1231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475" y="4057650"/>
            <a:ext cx="35274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38" y="2308225"/>
            <a:ext cx="2414587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68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50569" name="Rectangle 9"/>
          <p:cNvSpPr>
            <a:spLocks noChangeArrowheads="1"/>
          </p:cNvSpPr>
          <p:nvPr/>
        </p:nvSpPr>
        <p:spPr bwMode="auto">
          <a:xfrm>
            <a:off x="466725" y="1196975"/>
            <a:ext cx="6769100" cy="574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fonctionnalités de </a:t>
            </a:r>
            <a:r>
              <a:rPr lang="fr-FR" altLang="zh-CN" sz="22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Savane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/>
          </p:cNvSpPr>
          <p:nvPr/>
        </p:nvSpPr>
        <p:spPr bwMode="auto">
          <a:xfrm>
            <a:off x="539750" y="1125538"/>
            <a:ext cx="421163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classifications</a:t>
            </a:r>
            <a:endParaRPr lang="fr-FR" altLang="zh-CN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3621088" y="2492375"/>
            <a:ext cx="5291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Crée des classes à partir de seuils fixés par l’utilisateur (le libellé des classes est aussi spécifié par l’utilisateur)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2" name="Text Box 4"/>
          <p:cNvSpPr txBox="1">
            <a:spLocks noChangeArrowheads="1"/>
          </p:cNvSpPr>
          <p:nvPr/>
        </p:nvSpPr>
        <p:spPr bwMode="auto">
          <a:xfrm>
            <a:off x="3621088" y="1963738"/>
            <a:ext cx="414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>
                <a:latin typeface="Arial" pitchFamily="34" charset="0"/>
                <a:cs typeface="Arial" pitchFamily="34" charset="0"/>
              </a:rPr>
              <a:t>Permettent de regrouper dans des classes des objets en fonction </a:t>
            </a:r>
            <a:r>
              <a:rPr lang="fr-FR" sz="1200" b="1" u="sng">
                <a:latin typeface="Arial" pitchFamily="34" charset="0"/>
                <a:cs typeface="Arial" pitchFamily="34" charset="0"/>
              </a:rPr>
              <a:t>d’attributs nominaux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3" name="Text Box 5"/>
          <p:cNvSpPr txBox="1">
            <a:spLocks noChangeArrowheads="1"/>
          </p:cNvSpPr>
          <p:nvPr/>
        </p:nvSpPr>
        <p:spPr bwMode="auto">
          <a:xfrm>
            <a:off x="3621088" y="3213100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d’égale amplitude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3621088" y="3514725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ayant les mêmes effectifs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5" name="Text Box 7"/>
          <p:cNvSpPr txBox="1">
            <a:spLocks noChangeArrowheads="1"/>
          </p:cNvSpPr>
          <p:nvPr/>
        </p:nvSpPr>
        <p:spPr bwMode="auto">
          <a:xfrm>
            <a:off x="3621088" y="3730625"/>
            <a:ext cx="405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par écart-type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6" name="Text Box 8"/>
          <p:cNvSpPr txBox="1">
            <a:spLocks noChangeArrowheads="1"/>
          </p:cNvSpPr>
          <p:nvPr/>
        </p:nvSpPr>
        <p:spPr bwMode="auto">
          <a:xfrm>
            <a:off x="3621088" y="4017963"/>
            <a:ext cx="54070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par progression arithmétique et géométrique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7" name="Text Box 9"/>
          <p:cNvSpPr txBox="1">
            <a:spLocks noChangeArrowheads="1"/>
          </p:cNvSpPr>
          <p:nvPr/>
        </p:nvSpPr>
        <p:spPr bwMode="auto">
          <a:xfrm>
            <a:off x="3621088" y="4267200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dont les bornes sont les moyennes de premier ordre, deuxième ordre….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8" name="Text Box 10"/>
          <p:cNvSpPr txBox="1">
            <a:spLocks noChangeArrowheads="1"/>
          </p:cNvSpPr>
          <p:nvPr/>
        </p:nvSpPr>
        <p:spPr bwMode="auto">
          <a:xfrm>
            <a:off x="3621088" y="5348288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à partir d’un histogramme ou d’un nuage de points (sur deux attributs)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19" name="Text Box 11"/>
          <p:cNvSpPr txBox="1">
            <a:spLocks noChangeArrowheads="1"/>
          </p:cNvSpPr>
          <p:nvPr/>
        </p:nvSpPr>
        <p:spPr bwMode="auto">
          <a:xfrm>
            <a:off x="3621088" y="5780088"/>
            <a:ext cx="5145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en fonction d’une formule logique sur un ou plusieurs attributs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262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" y="1844675"/>
            <a:ext cx="2343150" cy="4848225"/>
          </a:xfrm>
          <a:prstGeom prst="rect">
            <a:avLst/>
          </a:prstGeom>
          <a:noFill/>
        </p:spPr>
      </p:pic>
      <p:sp>
        <p:nvSpPr>
          <p:cNvPr id="452621" name="Text Box 13"/>
          <p:cNvSpPr txBox="1">
            <a:spLocks noChangeArrowheads="1"/>
          </p:cNvSpPr>
          <p:nvPr/>
        </p:nvSpPr>
        <p:spPr bwMode="auto">
          <a:xfrm>
            <a:off x="3621088" y="2938463"/>
            <a:ext cx="52562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Crée des classes par intervalles définis par l’utilisateur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2" name="Text Box 14"/>
          <p:cNvSpPr txBox="1">
            <a:spLocks noChangeArrowheads="1"/>
          </p:cNvSpPr>
          <p:nvPr/>
        </p:nvSpPr>
        <p:spPr bwMode="auto">
          <a:xfrm>
            <a:off x="3621088" y="6172200"/>
            <a:ext cx="534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sur des attributs de type RVB, en utilisant une palette de correspondance couleur-valeur</a:t>
            </a:r>
          </a:p>
        </p:txBody>
      </p: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3621088" y="4700588"/>
            <a:ext cx="5183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Créé des classes dont les bornes correspondent aux plus grandes discontinuités de la série.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4" name="Text Box 16"/>
          <p:cNvSpPr txBox="1">
            <a:spLocks noChangeArrowheads="1"/>
          </p:cNvSpPr>
          <p:nvPr/>
        </p:nvSpPr>
        <p:spPr bwMode="auto">
          <a:xfrm>
            <a:off x="3621088" y="5099050"/>
            <a:ext cx="5183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fr-FR" sz="1200" i="0">
                <a:latin typeface="Arial" pitchFamily="34" charset="0"/>
                <a:cs typeface="Arial" pitchFamily="34" charset="0"/>
              </a:rPr>
              <a:t>En développement</a:t>
            </a:r>
            <a:endParaRPr lang="fr-FR" sz="1200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5" name="Line 17"/>
          <p:cNvSpPr>
            <a:spLocks noChangeShapeType="1"/>
          </p:cNvSpPr>
          <p:nvPr/>
        </p:nvSpPr>
        <p:spPr bwMode="auto">
          <a:xfrm>
            <a:off x="3132138" y="2708275"/>
            <a:ext cx="371475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6" name="AutoShape 18"/>
          <p:cNvSpPr>
            <a:spLocks/>
          </p:cNvSpPr>
          <p:nvPr/>
        </p:nvSpPr>
        <p:spPr bwMode="auto">
          <a:xfrm>
            <a:off x="3203575" y="1916113"/>
            <a:ext cx="287338" cy="576262"/>
          </a:xfrm>
          <a:prstGeom prst="rightBrace">
            <a:avLst>
              <a:gd name="adj1" fmla="val 16713"/>
              <a:gd name="adj2" fmla="val 50000"/>
            </a:avLst>
          </a:prstGeom>
          <a:noFill/>
          <a:ln w="31750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8" name="Line 20"/>
          <p:cNvSpPr>
            <a:spLocks noChangeShapeType="1"/>
          </p:cNvSpPr>
          <p:nvPr/>
        </p:nvSpPr>
        <p:spPr bwMode="auto">
          <a:xfrm flipV="1">
            <a:off x="3132138" y="3357563"/>
            <a:ext cx="407987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29" name="Line 21"/>
          <p:cNvSpPr>
            <a:spLocks noChangeShapeType="1"/>
          </p:cNvSpPr>
          <p:nvPr/>
        </p:nvSpPr>
        <p:spPr bwMode="auto">
          <a:xfrm>
            <a:off x="3132138" y="3644900"/>
            <a:ext cx="407987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0" name="Line 22"/>
          <p:cNvSpPr>
            <a:spLocks noChangeShapeType="1"/>
          </p:cNvSpPr>
          <p:nvPr/>
        </p:nvSpPr>
        <p:spPr bwMode="auto">
          <a:xfrm>
            <a:off x="3144838" y="3933825"/>
            <a:ext cx="388937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1" name="Line 23"/>
          <p:cNvSpPr>
            <a:spLocks noChangeShapeType="1"/>
          </p:cNvSpPr>
          <p:nvPr/>
        </p:nvSpPr>
        <p:spPr bwMode="auto">
          <a:xfrm>
            <a:off x="3135313" y="4221163"/>
            <a:ext cx="39846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2" name="Line 24"/>
          <p:cNvSpPr>
            <a:spLocks noChangeShapeType="1"/>
          </p:cNvSpPr>
          <p:nvPr/>
        </p:nvSpPr>
        <p:spPr bwMode="auto">
          <a:xfrm flipV="1">
            <a:off x="3132138" y="4572000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3" name="Line 25"/>
          <p:cNvSpPr>
            <a:spLocks noChangeShapeType="1"/>
          </p:cNvSpPr>
          <p:nvPr/>
        </p:nvSpPr>
        <p:spPr bwMode="auto">
          <a:xfrm flipV="1">
            <a:off x="3132138" y="5589588"/>
            <a:ext cx="427037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4" name="Line 26"/>
          <p:cNvSpPr>
            <a:spLocks noChangeShapeType="1"/>
          </p:cNvSpPr>
          <p:nvPr/>
        </p:nvSpPr>
        <p:spPr bwMode="auto">
          <a:xfrm>
            <a:off x="3132138" y="5949950"/>
            <a:ext cx="41751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5" name="Line 27"/>
          <p:cNvSpPr>
            <a:spLocks noChangeShapeType="1"/>
          </p:cNvSpPr>
          <p:nvPr/>
        </p:nvSpPr>
        <p:spPr bwMode="auto">
          <a:xfrm>
            <a:off x="3132138" y="3068638"/>
            <a:ext cx="371475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6" name="Line 28"/>
          <p:cNvSpPr>
            <a:spLocks noChangeShapeType="1"/>
          </p:cNvSpPr>
          <p:nvPr/>
        </p:nvSpPr>
        <p:spPr bwMode="auto">
          <a:xfrm>
            <a:off x="3132138" y="6424613"/>
            <a:ext cx="417512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7" name="Line 29"/>
          <p:cNvSpPr>
            <a:spLocks noChangeShapeType="1"/>
          </p:cNvSpPr>
          <p:nvPr/>
        </p:nvSpPr>
        <p:spPr bwMode="auto">
          <a:xfrm flipV="1">
            <a:off x="3132138" y="4859338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8" name="Line 30"/>
          <p:cNvSpPr>
            <a:spLocks noChangeShapeType="1"/>
          </p:cNvSpPr>
          <p:nvPr/>
        </p:nvSpPr>
        <p:spPr bwMode="auto">
          <a:xfrm flipV="1">
            <a:off x="3132138" y="5219700"/>
            <a:ext cx="417512" cy="9525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52639" name="Rectangle 31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8353425" cy="69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  <a:cs typeface="Tahoma" pitchFamily="34" charset="0"/>
              </a:rPr>
              <a:t>Exploration statistique et analyse de données</a:t>
            </a:r>
            <a:endParaRPr lang="fr-FR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宋体" pitchFamily="2" charset="-122"/>
              <a:cs typeface="Tahoma" pitchFamily="34" charset="0"/>
            </a:endParaRPr>
          </a:p>
        </p:txBody>
      </p:sp>
      <p:pic>
        <p:nvPicPr>
          <p:cNvPr id="454659" name="Picture 3" descr="AvianFlu2004-2005_His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28838"/>
            <a:ext cx="3001962" cy="2000250"/>
          </a:xfrm>
          <a:prstGeom prst="rect">
            <a:avLst/>
          </a:prstGeom>
          <a:noFill/>
        </p:spPr>
      </p:pic>
      <p:pic>
        <p:nvPicPr>
          <p:cNvPr id="454660" name="Picture 4" descr="STAT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2128838"/>
            <a:ext cx="2376487" cy="1979612"/>
          </a:xfrm>
          <a:prstGeom prst="rect">
            <a:avLst/>
          </a:prstGeom>
          <a:noFill/>
        </p:spPr>
      </p:pic>
      <p:pic>
        <p:nvPicPr>
          <p:cNvPr id="454661" name="Picture 5" descr="STAT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292600"/>
            <a:ext cx="3024187" cy="2089150"/>
          </a:xfrm>
          <a:prstGeom prst="rect">
            <a:avLst/>
          </a:prstGeom>
          <a:noFill/>
        </p:spPr>
      </p:pic>
      <p:pic>
        <p:nvPicPr>
          <p:cNvPr id="454662" name="Picture 6" descr="STAT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1913" y="2128838"/>
            <a:ext cx="1976437" cy="1976437"/>
          </a:xfrm>
          <a:prstGeom prst="rect">
            <a:avLst/>
          </a:prstGeom>
          <a:noFill/>
        </p:spPr>
      </p:pic>
      <p:pic>
        <p:nvPicPr>
          <p:cNvPr id="454663" name="Picture 7" descr="STAT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738" y="4286250"/>
            <a:ext cx="4392612" cy="2095500"/>
          </a:xfrm>
          <a:prstGeom prst="rect">
            <a:avLst/>
          </a:prstGeom>
          <a:noFill/>
        </p:spPr>
      </p:pic>
      <p:sp>
        <p:nvSpPr>
          <p:cNvPr id="454664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539750" y="1196975"/>
            <a:ext cx="5184775" cy="690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Agrégations spatiales, appartenances, jointures</a:t>
            </a:r>
            <a:endParaRPr lang="fr-FR" sz="220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518152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518153" name="Picture 9" descr="savan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743200" cy="2235200"/>
          </a:xfrm>
          <a:prstGeom prst="rect">
            <a:avLst/>
          </a:prstGeom>
          <a:noFill/>
        </p:spPr>
      </p:pic>
      <p:pic>
        <p:nvPicPr>
          <p:cNvPr id="518154" name="Picture 10" descr="savane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343400"/>
            <a:ext cx="2438400" cy="2332038"/>
          </a:xfrm>
          <a:prstGeom prst="rect">
            <a:avLst/>
          </a:prstGeom>
          <a:noFill/>
        </p:spPr>
      </p:pic>
      <p:pic>
        <p:nvPicPr>
          <p:cNvPr id="518155" name="Picture 11" descr="savane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191000"/>
            <a:ext cx="2438400" cy="2330450"/>
          </a:xfrm>
          <a:prstGeom prst="rect">
            <a:avLst/>
          </a:prstGeom>
          <a:noFill/>
        </p:spPr>
      </p:pic>
      <p:pic>
        <p:nvPicPr>
          <p:cNvPr id="518156" name="Picture 12" descr="savane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343400"/>
            <a:ext cx="2174875" cy="2371725"/>
          </a:xfrm>
          <a:prstGeom prst="rect">
            <a:avLst/>
          </a:prstGeom>
          <a:noFill/>
        </p:spPr>
      </p:pic>
      <p:pic>
        <p:nvPicPr>
          <p:cNvPr id="518157" name="Picture 13" descr="savane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1850" y="4191000"/>
            <a:ext cx="2165350" cy="2362200"/>
          </a:xfrm>
          <a:prstGeom prst="rect">
            <a:avLst/>
          </a:prstGeom>
          <a:noFill/>
        </p:spPr>
      </p:pic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684213" y="2133600"/>
            <a:ext cx="4464050" cy="1274763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distance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surface</a:t>
            </a:r>
          </a:p>
          <a:p>
            <a:pPr eaLnBrk="0" hangingPunct="0">
              <a:spcBef>
                <a:spcPct val="50000"/>
              </a:spcBef>
              <a:spcAft>
                <a:spcPct val="15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par valeur pondérée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savane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5225" y="2913063"/>
            <a:ext cx="2667000" cy="2540000"/>
          </a:xfrm>
          <a:prstGeom prst="rect">
            <a:avLst/>
          </a:prstGeom>
          <a:noFill/>
        </p:spPr>
      </p:pic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468313" y="2016125"/>
            <a:ext cx="82343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zone : vectorisation, dilatation, tessélation, mailles...</a:t>
            </a:r>
          </a:p>
        </p:txBody>
      </p:sp>
      <p:pic>
        <p:nvPicPr>
          <p:cNvPr id="456708" name="Picture 4" descr="savane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913" y="4038600"/>
            <a:ext cx="2435225" cy="2438400"/>
          </a:xfrm>
          <a:prstGeom prst="rect">
            <a:avLst/>
          </a:prstGeom>
          <a:noFill/>
        </p:spPr>
      </p:pic>
      <p:pic>
        <p:nvPicPr>
          <p:cNvPr id="456709" name="Picture 5" descr="savane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200400"/>
            <a:ext cx="2511425" cy="2514600"/>
          </a:xfrm>
          <a:prstGeom prst="rect">
            <a:avLst/>
          </a:prstGeom>
          <a:noFill/>
        </p:spPr>
      </p:pic>
      <p:pic>
        <p:nvPicPr>
          <p:cNvPr id="456710" name="Picture 6" descr="savane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038600"/>
            <a:ext cx="2466975" cy="2514600"/>
          </a:xfrm>
          <a:prstGeom prst="rect">
            <a:avLst/>
          </a:prstGeom>
          <a:noFill/>
        </p:spPr>
      </p:pic>
      <p:sp>
        <p:nvSpPr>
          <p:cNvPr id="456711" name="Text Box 7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et le transfert d’échelle</a:t>
            </a:r>
          </a:p>
        </p:txBody>
      </p:sp>
      <p:sp>
        <p:nvSpPr>
          <p:cNvPr id="456712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444500" y="1952625"/>
            <a:ext cx="83756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le point : centroïdes, nombre de nœuds</a:t>
            </a:r>
          </a:p>
        </p:txBody>
      </p:sp>
      <p:pic>
        <p:nvPicPr>
          <p:cNvPr id="458755" name="Picture 3" descr="savane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27338"/>
            <a:ext cx="3276600" cy="3216275"/>
          </a:xfrm>
          <a:prstGeom prst="rect">
            <a:avLst/>
          </a:prstGeom>
          <a:noFill/>
        </p:spPr>
      </p:pic>
      <p:pic>
        <p:nvPicPr>
          <p:cNvPr id="458756" name="Picture 4" descr="savane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835275"/>
            <a:ext cx="3352800" cy="3232150"/>
          </a:xfrm>
          <a:prstGeom prst="rect">
            <a:avLst/>
          </a:prstGeom>
          <a:noFill/>
        </p:spPr>
      </p:pic>
      <p:sp>
        <p:nvSpPr>
          <p:cNvPr id="45875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508000" y="1952625"/>
            <a:ext cx="8372475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ligne : squelette, ligne équidistante dans un espace interstitiel</a:t>
            </a:r>
          </a:p>
        </p:txBody>
      </p:sp>
      <p:pic>
        <p:nvPicPr>
          <p:cNvPr id="460803" name="Picture 3" descr="vecto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52750"/>
            <a:ext cx="4032250" cy="3611563"/>
          </a:xfrm>
          <a:prstGeom prst="rect">
            <a:avLst/>
          </a:prstGeom>
          <a:noFill/>
        </p:spPr>
      </p:pic>
      <p:pic>
        <p:nvPicPr>
          <p:cNvPr id="460804" name="Picture 4" descr="vecto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947988"/>
            <a:ext cx="4032250" cy="3611562"/>
          </a:xfrm>
          <a:prstGeom prst="rect">
            <a:avLst/>
          </a:prstGeom>
          <a:noFill/>
        </p:spPr>
      </p:pic>
      <p:sp>
        <p:nvSpPr>
          <p:cNvPr id="460806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  <p:sp>
        <p:nvSpPr>
          <p:cNvPr id="460807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508000" y="1952625"/>
            <a:ext cx="8372475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vers la ligne :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réseau de contingence, adjacences, voisinages…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0806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changement d’implantation spatiale </a:t>
            </a:r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le transfert d’échelle</a:t>
            </a:r>
          </a:p>
        </p:txBody>
      </p:sp>
      <p:sp>
        <p:nvSpPr>
          <p:cNvPr id="460807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pic>
        <p:nvPicPr>
          <p:cNvPr id="7" name="Image 6" descr="Graphe_contigu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3565" y="2636912"/>
            <a:ext cx="5500603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Rectangle 3"/>
          <p:cNvSpPr>
            <a:spLocks noChangeArrowheads="1"/>
          </p:cNvSpPr>
          <p:nvPr/>
        </p:nvSpPr>
        <p:spPr bwMode="auto">
          <a:xfrm>
            <a:off x="468313" y="1844675"/>
            <a:ext cx="6624637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Exemple : Calcul du plus court chemin dans un réseau</a:t>
            </a:r>
          </a:p>
        </p:txBody>
      </p:sp>
      <p:sp>
        <p:nvSpPr>
          <p:cNvPr id="462853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2862" name="Text Box 14"/>
          <p:cNvSpPr txBox="1">
            <a:spLocks noChangeArrowheads="1"/>
          </p:cNvSpPr>
          <p:nvPr/>
        </p:nvSpPr>
        <p:spPr bwMode="auto">
          <a:xfrm>
            <a:off x="466725" y="1196975"/>
            <a:ext cx="5257800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Recherche opérationnelle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 cstate="print"/>
          <a:srcRect l="2731" t="13214" r="22865" b="10025"/>
          <a:stretch>
            <a:fillRect/>
          </a:stretch>
        </p:blipFill>
        <p:spPr bwMode="auto">
          <a:xfrm>
            <a:off x="1979613" y="2565400"/>
            <a:ext cx="489585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6" name="Object 2"/>
          <p:cNvGraphicFramePr>
            <a:graphicFrameLocks noChangeAspect="1"/>
          </p:cNvGraphicFramePr>
          <p:nvPr/>
        </p:nvGraphicFramePr>
        <p:xfrm>
          <a:off x="5508625" y="5157788"/>
          <a:ext cx="2951163" cy="1357312"/>
        </p:xfrm>
        <a:graphic>
          <a:graphicData uri="http://schemas.openxmlformats.org/presentationml/2006/ole">
            <p:oleObj spid="_x0000_s466946" r:id="rId4" imgW="4747260" imgH="2179320" progId="">
              <p:embed/>
            </p:oleObj>
          </a:graphicData>
        </a:graphic>
      </p:graphicFrame>
      <p:pic>
        <p:nvPicPr>
          <p:cNvPr id="466947" name="Picture 3" descr="savane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2636838"/>
            <a:ext cx="2382838" cy="2338387"/>
          </a:xfrm>
          <a:prstGeom prst="rect">
            <a:avLst/>
          </a:prstGeom>
          <a:noFill/>
        </p:spPr>
      </p:pic>
      <p:pic>
        <p:nvPicPr>
          <p:cNvPr id="466948" name="Picture 4" descr="savane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850" y="1916113"/>
            <a:ext cx="2419350" cy="2373312"/>
          </a:xfrm>
          <a:prstGeom prst="rect">
            <a:avLst/>
          </a:prstGeom>
          <a:noFill/>
        </p:spPr>
      </p:pic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468313" y="1412875"/>
            <a:ext cx="46085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fr-FR" sz="2200" i="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L’estimation et l’interpolation</a:t>
            </a:r>
            <a:endParaRPr lang="fr-FR" sz="2200" i="0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6951" name="Rectangle 7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6952" name="Text Box 8"/>
          <p:cNvSpPr txBox="1">
            <a:spLocks noChangeArrowheads="1"/>
          </p:cNvSpPr>
          <p:nvPr/>
        </p:nvSpPr>
        <p:spPr bwMode="auto">
          <a:xfrm>
            <a:off x="539750" y="2133600"/>
            <a:ext cx="38163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Plusieurs méthodes disponibles</a:t>
            </a:r>
          </a:p>
          <a:p>
            <a:pPr eaLnBrk="0" hangingPunct="0"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ex: Méthode barycentrique (IWD)</a:t>
            </a:r>
            <a:endParaRPr lang="fr-FR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6953" name="Picture 9"/>
          <p:cNvPicPr>
            <a:picLocks noChangeAspect="1" noChangeArrowheads="1"/>
          </p:cNvPicPr>
          <p:nvPr/>
        </p:nvPicPr>
        <p:blipFill>
          <a:blip r:embed="rId7" cstate="print"/>
          <a:srcRect l="586" t="10396" r="46263" b="18729"/>
          <a:stretch>
            <a:fillRect/>
          </a:stretch>
        </p:blipFill>
        <p:spPr bwMode="auto">
          <a:xfrm>
            <a:off x="466725" y="3213100"/>
            <a:ext cx="396081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 : historique</a:t>
            </a:r>
          </a:p>
        </p:txBody>
      </p:sp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468313" y="1687513"/>
            <a:ext cx="7991475" cy="4130361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Logiciel développé par l’IRD (sous la direction de Marc Souris) depuis 1984 pour répondre aux besoins des équipes de recherche dans différents domaines: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None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Recherche urbaine et démographie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Risques d’origine naturelle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Science de la terre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Épidémiologie spatiale…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endParaRPr lang="fr-FR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Utilisé par plusieurs projets de l’IRD (à Quito, Addis-Abeba, Bangkok, Nouvelle-Calédonie…), par l’ANR METAL (São Paulo, Santiago du Chili, Bogotá), ainsi que par de nombreux utilisateurs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anonymes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1417" name="Picture 9" descr="SavGISLogo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789363"/>
            <a:ext cx="1008062" cy="461962"/>
          </a:xfrm>
          <a:prstGeom prst="rect">
            <a:avLst/>
          </a:prstGeom>
          <a:noFill/>
        </p:spPr>
      </p:pic>
      <p:pic>
        <p:nvPicPr>
          <p:cNvPr id="401420" name="Picture 12" descr="ird"/>
          <p:cNvPicPr>
            <a:picLocks noChangeAspect="1" noChangeArrowheads="1"/>
          </p:cNvPicPr>
          <p:nvPr/>
        </p:nvPicPr>
        <p:blipFill>
          <a:blip r:embed="rId4" cstate="print"/>
          <a:srcRect l="-4572" t="-4575" r="-4948" b="-4272"/>
          <a:stretch>
            <a:fillRect/>
          </a:stretch>
        </p:blipFill>
        <p:spPr bwMode="auto">
          <a:xfrm>
            <a:off x="5797550" y="3040063"/>
            <a:ext cx="1008063" cy="561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ChangeArrowheads="1"/>
          </p:cNvSpPr>
          <p:nvPr/>
        </p:nvSpPr>
        <p:spPr bwMode="auto">
          <a:xfrm>
            <a:off x="395288" y="1339850"/>
            <a:ext cx="7345362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Les calculs dérivés des MNT</a:t>
            </a:r>
          </a:p>
        </p:txBody>
      </p:sp>
      <p:pic>
        <p:nvPicPr>
          <p:cNvPr id="468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588" y="2555875"/>
            <a:ext cx="4694237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" y="2720975"/>
            <a:ext cx="35274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8997" name="Line 5"/>
          <p:cNvSpPr>
            <a:spLocks noChangeShapeType="1"/>
          </p:cNvSpPr>
          <p:nvPr/>
        </p:nvSpPr>
        <p:spPr bwMode="auto">
          <a:xfrm>
            <a:off x="3454400" y="4370388"/>
            <a:ext cx="1231900" cy="0"/>
          </a:xfrm>
          <a:prstGeom prst="line">
            <a:avLst/>
          </a:pr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6899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468999" name="Text Box 7"/>
          <p:cNvSpPr txBox="1">
            <a:spLocks noChangeArrowheads="1"/>
          </p:cNvSpPr>
          <p:nvPr/>
        </p:nvSpPr>
        <p:spPr bwMode="auto">
          <a:xfrm>
            <a:off x="395288" y="1916113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ex. : calcul de la pente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95288" y="1339850"/>
            <a:ext cx="7345362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Autres applications de l’interpolation</a:t>
            </a:r>
          </a:p>
        </p:txBody>
      </p:sp>
      <p:sp>
        <p:nvSpPr>
          <p:cNvPr id="520198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395288" y="1916113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ex. : densité de moustiques à partir de gites larvaires</a:t>
            </a:r>
          </a:p>
        </p:txBody>
      </p:sp>
      <p:pic>
        <p:nvPicPr>
          <p:cNvPr id="520200" name="Picture 8" descr="BPSe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349500"/>
            <a:ext cx="3068637" cy="2170113"/>
          </a:xfrm>
          <a:prstGeom prst="rect">
            <a:avLst/>
          </a:prstGeom>
          <a:noFill/>
        </p:spPr>
      </p:pic>
      <p:pic>
        <p:nvPicPr>
          <p:cNvPr id="520201" name="Picture 9" descr="POSSe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349500"/>
            <a:ext cx="3068637" cy="2174875"/>
          </a:xfrm>
          <a:prstGeom prst="rect">
            <a:avLst/>
          </a:prstGeom>
          <a:noFill/>
        </p:spPr>
      </p:pic>
      <p:pic>
        <p:nvPicPr>
          <p:cNvPr id="520202" name="Picture 10" descr="FMSep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581525"/>
            <a:ext cx="3068637" cy="2173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395288" y="1268413"/>
            <a:ext cx="377983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traitement d’image</a:t>
            </a:r>
          </a:p>
        </p:txBody>
      </p:sp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44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989138"/>
            <a:ext cx="8291513" cy="4103687"/>
          </a:xfrm>
          <a:noFill/>
          <a:ln/>
        </p:spPr>
        <p:txBody>
          <a:bodyPr anchor="ctr"/>
          <a:lstStyle/>
          <a:p>
            <a:pPr marL="0" lvl="1" indent="0">
              <a:buClr>
                <a:srgbClr val="FFCC66"/>
              </a:buClr>
              <a:buSzPct val="70000"/>
            </a:pPr>
            <a:r>
              <a:rPr lang="fr-FR" sz="2000">
                <a:latin typeface="Arial" pitchFamily="34" charset="0"/>
                <a:cs typeface="Arial" pitchFamily="34" charset="0"/>
              </a:rPr>
              <a:t> </a:t>
            </a:r>
            <a:r>
              <a:rPr lang="fr-FR" sz="1800">
                <a:latin typeface="Arial" pitchFamily="34" charset="0"/>
                <a:cs typeface="Arial" pitchFamily="34" charset="0"/>
              </a:rPr>
              <a:t>Calcul de compositions colorées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Étalement des valeurs des pixels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endParaRPr lang="fr-FR" sz="2000">
              <a:latin typeface="Arial" pitchFamily="34" charset="0"/>
              <a:cs typeface="Arial" pitchFamily="34" charset="0"/>
            </a:endParaRPr>
          </a:p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Filtres</a:t>
            </a:r>
          </a:p>
          <a:p>
            <a:pPr marL="0" lvl="1" indent="0">
              <a:buClr>
                <a:srgbClr val="FFCC66"/>
              </a:buClr>
              <a:buSzPct val="70000"/>
            </a:pPr>
            <a:endParaRPr lang="fr-FR" sz="1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1916113"/>
            <a:ext cx="12112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2438" y="1941513"/>
            <a:ext cx="12255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3595688"/>
            <a:ext cx="140335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8" name="Picture 8"/>
          <p:cNvPicPr>
            <a:picLocks noChangeAspect="1" noChangeArrowheads="1"/>
          </p:cNvPicPr>
          <p:nvPr/>
        </p:nvPicPr>
        <p:blipFill>
          <a:blip r:embed="rId6" cstate="print"/>
          <a:srcRect t="52080"/>
          <a:stretch>
            <a:fillRect/>
          </a:stretch>
        </p:blipFill>
        <p:spPr bwMode="auto">
          <a:xfrm>
            <a:off x="1908175" y="5013325"/>
            <a:ext cx="31686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9" name="Picture 9"/>
          <p:cNvPicPr>
            <a:picLocks noChangeAspect="1" noChangeArrowheads="1"/>
          </p:cNvPicPr>
          <p:nvPr/>
        </p:nvPicPr>
        <p:blipFill>
          <a:blip r:embed="rId7" cstate="print"/>
          <a:srcRect b="51219"/>
          <a:stretch>
            <a:fillRect/>
          </a:stretch>
        </p:blipFill>
        <p:spPr bwMode="auto">
          <a:xfrm>
            <a:off x="5219700" y="5013325"/>
            <a:ext cx="3168650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50" name="Rectangle 10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68313" y="1773238"/>
            <a:ext cx="3600450" cy="503237"/>
          </a:xfrm>
          <a:noFill/>
          <a:ln/>
        </p:spPr>
        <p:txBody>
          <a:bodyPr anchor="ctr"/>
          <a:lstStyle/>
          <a:p>
            <a:pPr marL="0" lvl="1" indent="0">
              <a:buClr>
                <a:srgbClr val="FFCC66"/>
              </a:buClr>
              <a:buSzPct val="70000"/>
            </a:pPr>
            <a:r>
              <a:rPr lang="fr-FR" sz="1800">
                <a:latin typeface="Arial" pitchFamily="34" charset="0"/>
                <a:cs typeface="Arial" pitchFamily="34" charset="0"/>
              </a:rPr>
              <a:t> Indices de végétation</a:t>
            </a:r>
          </a:p>
        </p:txBody>
      </p:sp>
      <p:pic>
        <p:nvPicPr>
          <p:cNvPr id="4730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573338"/>
            <a:ext cx="4681537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093" name="Picture 5"/>
          <p:cNvPicPr>
            <a:picLocks noChangeAspect="1" noChangeArrowheads="1"/>
          </p:cNvPicPr>
          <p:nvPr/>
        </p:nvPicPr>
        <p:blipFill>
          <a:blip r:embed="rId4" cstate="print"/>
          <a:srcRect b="-1302"/>
          <a:stretch>
            <a:fillRect/>
          </a:stretch>
        </p:blipFill>
        <p:spPr bwMode="auto">
          <a:xfrm>
            <a:off x="5219700" y="3068638"/>
            <a:ext cx="3492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094" name="Text Box 6"/>
          <p:cNvSpPr txBox="1">
            <a:spLocks noChangeArrowheads="1"/>
          </p:cNvSpPr>
          <p:nvPr/>
        </p:nvSpPr>
        <p:spPr bwMode="auto">
          <a:xfrm>
            <a:off x="466725" y="1196975"/>
            <a:ext cx="8353425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Le traitement d’image</a:t>
            </a:r>
          </a:p>
        </p:txBody>
      </p:sp>
      <p:sp>
        <p:nvSpPr>
          <p:cNvPr id="473096" name="Rectangle 8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ChangeArrowheads="1"/>
          </p:cNvSpPr>
          <p:nvPr/>
        </p:nvSpPr>
        <p:spPr bwMode="auto">
          <a:xfrm>
            <a:off x="395288" y="1054100"/>
            <a:ext cx="4392612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L’édition cartographique</a:t>
            </a:r>
          </a:p>
        </p:txBody>
      </p:sp>
      <p:grpSp>
        <p:nvGrpSpPr>
          <p:cNvPr id="475139" name="Group 3"/>
          <p:cNvGrpSpPr>
            <a:grpSpLocks/>
          </p:cNvGrpSpPr>
          <p:nvPr/>
        </p:nvGrpSpPr>
        <p:grpSpPr bwMode="auto">
          <a:xfrm>
            <a:off x="939800" y="1684338"/>
            <a:ext cx="7088188" cy="4913312"/>
            <a:chOff x="265" y="870"/>
            <a:chExt cx="4855" cy="3387"/>
          </a:xfrm>
        </p:grpSpPr>
        <p:sp>
          <p:nvSpPr>
            <p:cNvPr id="475140" name="Rectangle 4"/>
            <p:cNvSpPr>
              <a:spLocks noChangeArrowheads="1"/>
            </p:cNvSpPr>
            <p:nvPr/>
          </p:nvSpPr>
          <p:spPr bwMode="auto">
            <a:xfrm>
              <a:off x="265" y="870"/>
              <a:ext cx="4855" cy="338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51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" y="951"/>
              <a:ext cx="4600" cy="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75142" name="Rectangle 6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7575" y="1706563"/>
            <a:ext cx="7326313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188" name="Rectangle 4"/>
          <p:cNvSpPr>
            <a:spLocks noChangeArrowheads="1"/>
          </p:cNvSpPr>
          <p:nvPr/>
        </p:nvSpPr>
        <p:spPr bwMode="auto">
          <a:xfrm>
            <a:off x="395288" y="1054100"/>
            <a:ext cx="4392612" cy="430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fr-FR" altLang="zh-CN" sz="22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pitchFamily="2" charset="-122"/>
              </a:rPr>
              <a:t>L’édition cartographique</a:t>
            </a:r>
          </a:p>
        </p:txBody>
      </p:sp>
      <p:sp>
        <p:nvSpPr>
          <p:cNvPr id="477189" name="Rectangle 5"/>
          <p:cNvSpPr>
            <a:spLocks noRot="1" noChangeArrowheads="1"/>
          </p:cNvSpPr>
          <p:nvPr/>
        </p:nvSpPr>
        <p:spPr bwMode="auto">
          <a:xfrm>
            <a:off x="0" y="260350"/>
            <a:ext cx="9144000" cy="86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Savane : analyse et cartographie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Rot="1" noChangeArrowheads="1"/>
          </p:cNvSpPr>
          <p:nvPr/>
        </p:nvSpPr>
        <p:spPr bwMode="auto">
          <a:xfrm>
            <a:off x="0" y="2708275"/>
            <a:ext cx="9144000" cy="12969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6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Les applications dédiées</a:t>
            </a:r>
            <a:endParaRPr lang="fr-FR" sz="4400" i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5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6" name="Rectangle 4"/>
          <p:cNvSpPr>
            <a:spLocks noChangeArrowheads="1"/>
          </p:cNvSpPr>
          <p:nvPr/>
        </p:nvSpPr>
        <p:spPr bwMode="auto">
          <a:xfrm>
            <a:off x="0" y="4655493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endParaRPr lang="es-ES" sz="2400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468313" y="1484313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SavBabel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la visualisation en perspective d’un MNT</a:t>
            </a:r>
          </a:p>
        </p:txBody>
      </p:sp>
      <p:pic>
        <p:nvPicPr>
          <p:cNvPr id="479238" name="Picture 6" descr="savane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988" y="2349500"/>
            <a:ext cx="2382837" cy="1154113"/>
          </a:xfrm>
          <a:prstGeom prst="rect">
            <a:avLst/>
          </a:prstGeom>
          <a:noFill/>
        </p:spPr>
      </p:pic>
      <p:pic>
        <p:nvPicPr>
          <p:cNvPr id="479239" name="Picture 7" descr="babel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2060575"/>
            <a:ext cx="1409700" cy="1624013"/>
          </a:xfrm>
          <a:prstGeom prst="rect">
            <a:avLst/>
          </a:prstGeom>
          <a:noFill/>
        </p:spPr>
      </p:pic>
      <p:pic>
        <p:nvPicPr>
          <p:cNvPr id="479240" name="Picture 8" descr="pichinch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6550" y="2276475"/>
            <a:ext cx="2540000" cy="1323975"/>
          </a:xfrm>
          <a:prstGeom prst="rect">
            <a:avLst/>
          </a:prstGeom>
          <a:noFill/>
        </p:spPr>
      </p:pic>
      <p:pic>
        <p:nvPicPr>
          <p:cNvPr id="47924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652963"/>
            <a:ext cx="28797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9242" name="Rectangle 10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applications dédiées</a:t>
            </a:r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468313" y="3925888"/>
            <a:ext cx="7991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SavGlobe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les changements de datum et de projection géographique,</a:t>
            </a:r>
            <a:endParaRPr lang="fr-FR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1284" name="Rectangle 4"/>
          <p:cNvSpPr>
            <a:spLocks noChangeArrowheads="1"/>
          </p:cNvSpPr>
          <p:nvPr/>
        </p:nvSpPr>
        <p:spPr bwMode="auto">
          <a:xfrm>
            <a:off x="468313" y="1412875"/>
            <a:ext cx="8064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SavExplorer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la consultation rapide d’une base de données </a:t>
            </a:r>
            <a:r>
              <a:rPr lang="fr-FR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SavGIS 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et pour établir la visualisation par défaut</a:t>
            </a:r>
          </a:p>
        </p:txBody>
      </p:sp>
      <p:pic>
        <p:nvPicPr>
          <p:cNvPr id="481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200275"/>
            <a:ext cx="28797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286" name="Picture 6" descr="savFinde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0688" y="4508500"/>
            <a:ext cx="2736850" cy="2052638"/>
          </a:xfrm>
          <a:prstGeom prst="rect">
            <a:avLst/>
          </a:prstGeom>
          <a:noFill/>
        </p:spPr>
      </p:pic>
      <p:pic>
        <p:nvPicPr>
          <p:cNvPr id="481287" name="Picture 7" descr="savFindem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3163" y="4581525"/>
            <a:ext cx="1893887" cy="1971675"/>
          </a:xfrm>
          <a:prstGeom prst="rect">
            <a:avLst/>
          </a:prstGeom>
          <a:noFill/>
        </p:spPr>
      </p:pic>
      <p:sp>
        <p:nvSpPr>
          <p:cNvPr id="481288" name="Rectangle 8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Les applications dédiées</a:t>
            </a:r>
          </a:p>
        </p:txBody>
      </p:sp>
      <p:sp>
        <p:nvSpPr>
          <p:cNvPr id="481289" name="Text Box 9"/>
          <p:cNvSpPr txBox="1">
            <a:spLocks noChangeArrowheads="1"/>
          </p:cNvSpPr>
          <p:nvPr/>
        </p:nvSpPr>
        <p:spPr bwMode="auto">
          <a:xfrm>
            <a:off x="539750" y="4005263"/>
            <a:ext cx="806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SavFindem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pour le suivi en temps réel via GPS embarqué</a:t>
            </a:r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Rectangle 3"/>
          <p:cNvSpPr>
            <a:spLocks noChangeArrowheads="1"/>
          </p:cNvSpPr>
          <p:nvPr/>
        </p:nvSpPr>
        <p:spPr bwMode="auto">
          <a:xfrm>
            <a:off x="0" y="12917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Rectangle 4"/>
          <p:cNvSpPr>
            <a:spLocks noChangeArrowheads="1"/>
          </p:cNvSpPr>
          <p:nvPr/>
        </p:nvSpPr>
        <p:spPr bwMode="auto">
          <a:xfrm>
            <a:off x="423863" y="1773238"/>
            <a:ext cx="4162425" cy="3902075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Des didacticiels animés (fichier flash) sur l'installation du logiciel, les questions fréquentes,  la procédure d'importation d'un shapefile et le géo-référencement d'images sont disponibles sur </a:t>
            </a:r>
            <a:r>
              <a:rPr lang="fr-FR" sz="20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www.savgis.org</a:t>
            </a:r>
          </a:p>
          <a:p>
            <a:pPr eaLnBrk="0" hangingPunct="0">
              <a:spcBef>
                <a:spcPct val="50000"/>
              </a:spcBef>
            </a:pPr>
            <a:endParaRPr lang="fr-FR" sz="20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fr-FR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+ Supports de cours, bases de données d’exemple, un glossaire</a:t>
            </a:r>
          </a:p>
          <a:p>
            <a:pPr eaLnBrk="0" hangingPunct="0">
              <a:spcBef>
                <a:spcPct val="50000"/>
              </a:spcBef>
            </a:pPr>
            <a:endParaRPr lang="fr-FR" sz="2000" i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2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Documentation et didacticiels</a:t>
            </a:r>
          </a:p>
        </p:txBody>
      </p:sp>
      <p:pic>
        <p:nvPicPr>
          <p:cNvPr id="485383" name="Picture 7"/>
          <p:cNvPicPr>
            <a:picLocks noChangeAspect="1" noChangeArrowheads="1"/>
          </p:cNvPicPr>
          <p:nvPr/>
        </p:nvPicPr>
        <p:blipFill>
          <a:blip r:embed="rId3" cstate="print"/>
          <a:srcRect r="34441" b="5499"/>
          <a:stretch>
            <a:fillRect/>
          </a:stretch>
        </p:blipFill>
        <p:spPr bwMode="auto">
          <a:xfrm>
            <a:off x="4716463" y="1773238"/>
            <a:ext cx="4284662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Rot="1" noChangeArrowheads="1"/>
          </p:cNvSpPr>
          <p:nvPr/>
        </p:nvSpPr>
        <p:spPr bwMode="auto">
          <a:xfrm>
            <a:off x="0" y="188913"/>
            <a:ext cx="91440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</a:t>
            </a:r>
            <a:endParaRPr lang="fr-FR" sz="2400" i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05" name="Text Box 5"/>
          <p:cNvSpPr txBox="1">
            <a:spLocks noChangeArrowheads="1"/>
          </p:cNvSpPr>
          <p:nvPr/>
        </p:nvSpPr>
        <p:spPr bwMode="auto">
          <a:xfrm>
            <a:off x="468313" y="1557338"/>
            <a:ext cx="7920037" cy="476408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SavGIS et un système de gestion de base de données relationnelles étendu aux objets localisés</a:t>
            </a: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SavGIS est une solution logicielle complète permettant : </a:t>
            </a:r>
          </a:p>
          <a:p>
            <a:pPr>
              <a:spcBef>
                <a:spcPct val="50000"/>
              </a:spcBef>
            </a:pPr>
            <a:endParaRPr lang="fr-FR" altLang="zh-CN" sz="1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 saisie graphique (digitalisation)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Le redressement d’images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La constitution et la gestion de bases de données relationnelles localisées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L’analyse et le traitement de l’information géographique 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altLang="zh-CN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La cartographie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endParaRPr lang="fr-FR" altLang="zh-CN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altLang="zh-CN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SavGIS permet ainsi de réaliser l’ensemble de la chaîne de traitements, de la conception de l’information géographique au produit cartographique final 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2771775" y="4508500"/>
            <a:ext cx="6372225" cy="763588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fr-FR" sz="36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Fin</a:t>
            </a:r>
          </a:p>
          <a:p>
            <a:pPr eaLnBrk="0" hangingPunct="0"/>
            <a:r>
              <a:rPr lang="fr-FR" sz="800" i="0" dirty="0">
                <a:latin typeface="Arial" charset="0"/>
              </a:rPr>
              <a:t>          M. Souris, F </a:t>
            </a:r>
            <a:r>
              <a:rPr lang="fr-FR" sz="800" i="0" dirty="0" err="1">
                <a:latin typeface="Arial" charset="0"/>
              </a:rPr>
              <a:t>Demoraes</a:t>
            </a:r>
            <a:r>
              <a:rPr lang="fr-FR" sz="800" i="0" dirty="0">
                <a:latin typeface="Arial" charset="0"/>
              </a:rPr>
              <a:t>, T. </a:t>
            </a:r>
            <a:r>
              <a:rPr lang="fr-FR" sz="800" i="0" dirty="0" err="1">
                <a:latin typeface="Arial" charset="0"/>
              </a:rPr>
              <a:t>Serrano</a:t>
            </a:r>
            <a:r>
              <a:rPr lang="fr-FR" sz="800" i="0" dirty="0" smtClean="0">
                <a:latin typeface="Arial" charset="0"/>
              </a:rPr>
              <a:t>,, </a:t>
            </a:r>
            <a:r>
              <a:rPr lang="fr-FR" sz="800" i="0" dirty="0" smtClean="0">
                <a:latin typeface="Arial" charset="0"/>
              </a:rPr>
              <a:t>2012</a:t>
            </a:r>
            <a:endParaRPr lang="fr-FR" sz="800" b="1" i="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7555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1106488" y="3276600"/>
          <a:ext cx="923925" cy="1287463"/>
        </p:xfrm>
        <a:graphic>
          <a:graphicData uri="http://schemas.openxmlformats.org/presentationml/2006/ole">
            <p:oleObj spid="_x0000_s407555" name="Image" r:id="rId4" imgW="4304762" imgH="5993651" progId="">
              <p:embed/>
            </p:oleObj>
          </a:graphicData>
        </a:graphic>
      </p:graphicFrame>
      <p:graphicFrame>
        <p:nvGraphicFramePr>
          <p:cNvPr id="407556" name="Object 4"/>
          <p:cNvGraphicFramePr>
            <a:graphicFrameLocks noChangeAspect="1"/>
          </p:cNvGraphicFramePr>
          <p:nvPr>
            <p:ph sz="quarter" idx="3"/>
          </p:nvPr>
        </p:nvGraphicFramePr>
        <p:xfrm>
          <a:off x="6534150" y="3275013"/>
          <a:ext cx="1062038" cy="1144587"/>
        </p:xfrm>
        <a:graphic>
          <a:graphicData uri="http://schemas.openxmlformats.org/presentationml/2006/ole">
            <p:oleObj spid="_x0000_s407556" name="Image" r:id="rId5" imgW="1429152" imgH="1438537" progId="">
              <p:embed/>
            </p:oleObj>
          </a:graphicData>
        </a:graphic>
      </p:graphicFrame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8353425" cy="720725"/>
          </a:xfrm>
          <a:prstGeom prst="rect">
            <a:avLst/>
          </a:prstGeom>
          <a:solidFill>
            <a:srgbClr val="C0C0C0">
              <a:alpha val="1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05000"/>
              </a:lnSpc>
              <a:spcAft>
                <a:spcPct val="5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cs typeface="Tahoma" pitchFamily="34" charset="0"/>
              </a:rPr>
              <a:t> </a:t>
            </a: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Permet de superposer, gérer, traiter, cartographier des données géographiques de différents types :</a:t>
            </a:r>
          </a:p>
        </p:txBody>
      </p:sp>
      <p:sp>
        <p:nvSpPr>
          <p:cNvPr id="407558" name="Text Box 6"/>
          <p:cNvSpPr txBox="1">
            <a:spLocks noChangeArrowheads="1"/>
          </p:cNvSpPr>
          <p:nvPr/>
        </p:nvSpPr>
        <p:spPr bwMode="auto">
          <a:xfrm>
            <a:off x="933450" y="2636838"/>
            <a:ext cx="1247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données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d’enquêtes</a:t>
            </a:r>
          </a:p>
        </p:txBody>
      </p:sp>
      <p:sp>
        <p:nvSpPr>
          <p:cNvPr id="407559" name="Text Box 7"/>
          <p:cNvSpPr txBox="1">
            <a:spLocks noChangeArrowheads="1"/>
          </p:cNvSpPr>
          <p:nvPr/>
        </p:nvSpPr>
        <p:spPr bwMode="auto">
          <a:xfrm>
            <a:off x="3413125" y="2636838"/>
            <a:ext cx="1947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fonds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vectoriels thématiques</a:t>
            </a:r>
          </a:p>
        </p:txBody>
      </p:sp>
      <p:sp>
        <p:nvSpPr>
          <p:cNvPr id="407560" name="Text Box 8"/>
          <p:cNvSpPr txBox="1">
            <a:spLocks noChangeArrowheads="1"/>
          </p:cNvSpPr>
          <p:nvPr/>
        </p:nvSpPr>
        <p:spPr bwMode="auto">
          <a:xfrm>
            <a:off x="6335713" y="2624138"/>
            <a:ext cx="14049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cartes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topographiques</a:t>
            </a:r>
          </a:p>
        </p:txBody>
      </p:sp>
      <p:sp>
        <p:nvSpPr>
          <p:cNvPr id="407561" name="Text Box 9"/>
          <p:cNvSpPr txBox="1">
            <a:spLocks noChangeArrowheads="1"/>
          </p:cNvSpPr>
          <p:nvPr/>
        </p:nvSpPr>
        <p:spPr bwMode="auto">
          <a:xfrm>
            <a:off x="684213" y="4856163"/>
            <a:ext cx="19065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modèles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numériques de terrain</a:t>
            </a:r>
          </a:p>
        </p:txBody>
      </p:sp>
      <p:sp>
        <p:nvSpPr>
          <p:cNvPr id="407562" name="Text Box 10"/>
          <p:cNvSpPr txBox="1">
            <a:spLocks noChangeArrowheads="1"/>
          </p:cNvSpPr>
          <p:nvPr/>
        </p:nvSpPr>
        <p:spPr bwMode="auto">
          <a:xfrm>
            <a:off x="3625850" y="4783138"/>
            <a:ext cx="16906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photographies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aériennes</a:t>
            </a:r>
          </a:p>
        </p:txBody>
      </p:sp>
      <p:sp>
        <p:nvSpPr>
          <p:cNvPr id="407563" name="Text Box 11"/>
          <p:cNvSpPr txBox="1">
            <a:spLocks noChangeArrowheads="1"/>
          </p:cNvSpPr>
          <p:nvPr/>
        </p:nvSpPr>
        <p:spPr bwMode="auto">
          <a:xfrm>
            <a:off x="6456363" y="4783138"/>
            <a:ext cx="12842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 images </a:t>
            </a:r>
          </a:p>
          <a:p>
            <a:pPr algn="ctr"/>
            <a:r>
              <a:rPr lang="fr-FR" sz="1400" i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satellitales</a:t>
            </a:r>
          </a:p>
        </p:txBody>
      </p:sp>
      <p:graphicFrame>
        <p:nvGraphicFramePr>
          <p:cNvPr id="407564" name="Object 12"/>
          <p:cNvGraphicFramePr>
            <a:graphicFrameLocks noChangeAspect="1"/>
          </p:cNvGraphicFramePr>
          <p:nvPr/>
        </p:nvGraphicFramePr>
        <p:xfrm>
          <a:off x="3779838" y="5372100"/>
          <a:ext cx="1439862" cy="1055688"/>
        </p:xfrm>
        <a:graphic>
          <a:graphicData uri="http://schemas.openxmlformats.org/presentationml/2006/ole">
            <p:oleObj spid="_x0000_s407564" name="Image" r:id="rId6" imgW="8938513" imgH="6226039" progId="">
              <p:embed/>
            </p:oleObj>
          </a:graphicData>
        </a:graphic>
      </p:graphicFrame>
      <p:graphicFrame>
        <p:nvGraphicFramePr>
          <p:cNvPr id="407565" name="Object 13"/>
          <p:cNvGraphicFramePr>
            <a:graphicFrameLocks noChangeAspect="1"/>
          </p:cNvGraphicFramePr>
          <p:nvPr/>
        </p:nvGraphicFramePr>
        <p:xfrm>
          <a:off x="6550025" y="5373688"/>
          <a:ext cx="1046163" cy="1079500"/>
        </p:xfrm>
        <a:graphic>
          <a:graphicData uri="http://schemas.openxmlformats.org/presentationml/2006/ole">
            <p:oleObj spid="_x0000_s407565" name="Image" r:id="rId7" imgW="2880000" imgH="3384000" progId="">
              <p:embed/>
            </p:oleObj>
          </a:graphicData>
        </a:graphic>
      </p:graphicFrame>
      <p:pic>
        <p:nvPicPr>
          <p:cNvPr id="407566" name="Picture 14" descr="savedit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284538"/>
            <a:ext cx="1384300" cy="1106487"/>
          </a:xfrm>
          <a:prstGeom prst="rect">
            <a:avLst/>
          </a:prstGeom>
          <a:noFill/>
        </p:spPr>
      </p:pic>
      <p:pic>
        <p:nvPicPr>
          <p:cNvPr id="407567" name="Picture 15" descr="mn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5516563"/>
            <a:ext cx="1630362" cy="876300"/>
          </a:xfrm>
          <a:prstGeom prst="rect">
            <a:avLst/>
          </a:prstGeom>
          <a:noFill/>
          <a:ln w="6350">
            <a:solidFill>
              <a:srgbClr val="C0C0C0"/>
            </a:solidFill>
            <a:miter lim="800000"/>
            <a:headEnd/>
            <a:tailEnd/>
          </a:ln>
          <a:effectLst/>
        </p:spPr>
      </p:pic>
      <p:sp>
        <p:nvSpPr>
          <p:cNvPr id="407570" name="Rectangle 18"/>
          <p:cNvSpPr>
            <a:spLocks noRot="1" noChangeArrowheads="1"/>
          </p:cNvSpPr>
          <p:nvPr/>
        </p:nvSpPr>
        <p:spPr bwMode="auto">
          <a:xfrm>
            <a:off x="0" y="188913"/>
            <a:ext cx="9144000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 système SavGIS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caractéristiques principales</a:t>
            </a:r>
          </a:p>
        </p:txBody>
      </p:sp>
      <p:pic>
        <p:nvPicPr>
          <p:cNvPr id="403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339" y="1628800"/>
            <a:ext cx="3787524" cy="396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323850" y="1628775"/>
            <a:ext cx="4536182" cy="4136517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Logiciel gratuit</a:t>
            </a:r>
          </a:p>
          <a:p>
            <a:pPr>
              <a:spcBef>
                <a:spcPct val="50000"/>
              </a:spcBef>
              <a:spcAft>
                <a:spcPct val="1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Téléchargeable sur www.savgis.org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Disponible en trois langues (Fr, En, Esp)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Installation ultra rapide (moins d’une minute)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Système </a:t>
            </a:r>
            <a:r>
              <a:rPr lang="fr-FR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multiutilisateurs</a:t>
            </a:r>
            <a:endParaRPr lang="fr-FR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dirty="0"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Accès différencié à la base (vues externes)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Assure la pérennité des bases de données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ChangeArrowheads="1"/>
          </p:cNvSpPr>
          <p:nvPr/>
        </p:nvSpPr>
        <p:spPr bwMode="auto">
          <a:xfrm>
            <a:off x="0" y="258763"/>
            <a:ext cx="91440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SavGIS : caractéristiques principales</a:t>
            </a:r>
          </a:p>
        </p:txBody>
      </p:sp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4048963" cy="2519734"/>
          </a:xfrm>
          <a:prstGeom prst="rect">
            <a:avLst/>
          </a:prstGeom>
          <a:noFill/>
        </p:spPr>
      </p:pic>
      <p:sp>
        <p:nvSpPr>
          <p:cNvPr id="405509" name="Rectangle 5"/>
          <p:cNvSpPr>
            <a:spLocks noChangeArrowheads="1"/>
          </p:cNvSpPr>
          <p:nvPr/>
        </p:nvSpPr>
        <p:spPr bwMode="auto">
          <a:xfrm>
            <a:off x="238125" y="4962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tabLst>
                <a:tab pos="1714500" algn="l"/>
                <a:tab pos="2286000" algn="l"/>
                <a:tab pos="2743200" algn="l"/>
                <a:tab pos="3200400" algn="l"/>
              </a:tabLst>
            </a:pPr>
            <a:endParaRPr lang="es-ES" sz="2400" i="0">
              <a:latin typeface="Times New Roman" pitchFamily="18" charset="0"/>
            </a:endParaRPr>
          </a:p>
        </p:txBody>
      </p:sp>
      <p:sp>
        <p:nvSpPr>
          <p:cNvPr id="405510" name="Text Box 6"/>
          <p:cNvSpPr txBox="1">
            <a:spLocks noChangeArrowheads="1"/>
          </p:cNvSpPr>
          <p:nvPr/>
        </p:nvSpPr>
        <p:spPr bwMode="auto">
          <a:xfrm>
            <a:off x="4355976" y="1557338"/>
            <a:ext cx="4535612" cy="4360862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Logiciel SIG intégrant les serveurs d’images (VE, YM, GM)</a:t>
            </a:r>
            <a:endParaRPr lang="fr-FR" sz="16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spcAft>
                <a:spcPct val="1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Répond aux besoins des applications scientifiques et opérationnelles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Ouvert au développement de nouvelles méthodes et fonctionnalités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Ouverture des cartes sans spécifier le chemin d’accès aux données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Système compatible </a:t>
            </a:r>
            <a:r>
              <a:rPr lang="fr-FR" sz="2000" i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(interopérabilité)</a:t>
            </a:r>
            <a:endParaRPr lang="fr-FR" sz="20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1" name="Line 5"/>
          <p:cNvSpPr>
            <a:spLocks noChangeShapeType="1"/>
          </p:cNvSpPr>
          <p:nvPr/>
        </p:nvSpPr>
        <p:spPr bwMode="auto">
          <a:xfrm rot="10800000">
            <a:off x="6154738" y="549275"/>
            <a:ext cx="722312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3702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32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Interopérabilité</a:t>
            </a:r>
          </a:p>
        </p:txBody>
      </p:sp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539750" y="1773238"/>
            <a:ext cx="7848600" cy="3949700"/>
          </a:xfrm>
          <a:prstGeom prst="rect">
            <a:avLst/>
          </a:prstGeom>
          <a:solidFill>
            <a:srgbClr val="C0C0C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fichiers vectoriels géo-référencés:</a:t>
            </a:r>
          </a:p>
          <a:p>
            <a:pPr lvl="1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Shapefile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– import / export</a:t>
            </a:r>
          </a:p>
          <a:p>
            <a:pPr lvl="1"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2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fichiers matriciels géo-référencés: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GeoTiff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– import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i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ArcGRID</a:t>
            </a: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(ASCII)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None/>
            </a:pPr>
            <a:endParaRPr lang="fr-FR" sz="1200" i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Clr>
                <a:srgbClr val="FFCC66"/>
              </a:buClr>
              <a:buSzPct val="70000"/>
              <a:buFont typeface="Arial" charset="0"/>
              <a:buChar char="►"/>
            </a:pPr>
            <a:r>
              <a:rPr lang="fr-FR" sz="2000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Format d’échange pour les tables attributaires: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Access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DBF - import / export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buClr>
                <a:srgbClr val="FFCC66"/>
              </a:buClr>
              <a:buSzPct val="70000"/>
              <a:buFont typeface="Wingdings" pitchFamily="2" charset="2"/>
              <a:buChar char="§"/>
            </a:pPr>
            <a:r>
              <a:rPr lang="fr-FR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Excel - import </a:t>
            </a:r>
          </a:p>
        </p:txBody>
      </p:sp>
      <p:sp>
        <p:nvSpPr>
          <p:cNvPr id="413705" name="Line 9"/>
          <p:cNvSpPr>
            <a:spLocks noChangeShapeType="1"/>
          </p:cNvSpPr>
          <p:nvPr/>
        </p:nvSpPr>
        <p:spPr bwMode="auto">
          <a:xfrm rot="10800000" flipH="1" flipV="1">
            <a:off x="6300788" y="838200"/>
            <a:ext cx="647700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11004</TotalTime>
  <Words>2053</Words>
  <Application>Microsoft Office PowerPoint</Application>
  <PresentationFormat>Affichage à l'écran (4:3)</PresentationFormat>
  <Paragraphs>342</Paragraphs>
  <Slides>50</Slides>
  <Notes>46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2" baseType="lpstr">
      <vt:lpstr>Compass</vt:lpstr>
      <vt:lpstr>Image</vt:lpstr>
      <vt:lpstr>Diapositive 1</vt:lpstr>
      <vt:lpstr>Sommaire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SavGIS : quatre principaux modules</vt:lpstr>
      <vt:lpstr>Diapositive 13</vt:lpstr>
      <vt:lpstr>Diapositive 14</vt:lpstr>
      <vt:lpstr>Intégration des données dans la base de données SavGIS</vt:lpstr>
      <vt:lpstr>Diapositive 16</vt:lpstr>
      <vt:lpstr>Savamer : redressement (images et vecteurs) et géoréférencement</vt:lpstr>
      <vt:lpstr>Savamer : redressement (images et vecteurs) et géoréférencement</vt:lpstr>
      <vt:lpstr>Ré-échantillonnage (images)</vt:lpstr>
      <vt:lpstr>Intégration et mosaïquage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SIG et Santé</dc:title>
  <dc:creator>_</dc:creator>
  <cp:lastModifiedBy>Marc</cp:lastModifiedBy>
  <cp:revision>115</cp:revision>
  <cp:lastPrinted>1601-01-01T00:00:00Z</cp:lastPrinted>
  <dcterms:created xsi:type="dcterms:W3CDTF">2009-03-26T12:40:54Z</dcterms:created>
  <dcterms:modified xsi:type="dcterms:W3CDTF">2012-12-16T19:48:46Z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TC102037751036</vt:lpwstr>
  </property>
</Properties>
</file>