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84"/>
  </p:notesMasterIdLst>
  <p:sldIdLst>
    <p:sldId id="391" r:id="rId2"/>
    <p:sldId id="317" r:id="rId3"/>
    <p:sldId id="351" r:id="rId4"/>
    <p:sldId id="318" r:id="rId5"/>
    <p:sldId id="395" r:id="rId6"/>
    <p:sldId id="330" r:id="rId7"/>
    <p:sldId id="331" r:id="rId8"/>
    <p:sldId id="396" r:id="rId9"/>
    <p:sldId id="394" r:id="rId10"/>
    <p:sldId id="393" r:id="rId11"/>
    <p:sldId id="400" r:id="rId12"/>
    <p:sldId id="352" r:id="rId13"/>
    <p:sldId id="257" r:id="rId14"/>
    <p:sldId id="258" r:id="rId15"/>
    <p:sldId id="259" r:id="rId16"/>
    <p:sldId id="260" r:id="rId17"/>
    <p:sldId id="261" r:id="rId18"/>
    <p:sldId id="323" r:id="rId19"/>
    <p:sldId id="353" r:id="rId20"/>
    <p:sldId id="321" r:id="rId21"/>
    <p:sldId id="327" r:id="rId22"/>
    <p:sldId id="350" r:id="rId23"/>
    <p:sldId id="324" r:id="rId24"/>
    <p:sldId id="262" r:id="rId25"/>
    <p:sldId id="328" r:id="rId26"/>
    <p:sldId id="325" r:id="rId27"/>
    <p:sldId id="263" r:id="rId28"/>
    <p:sldId id="326" r:id="rId29"/>
    <p:sldId id="332" r:id="rId30"/>
    <p:sldId id="333" r:id="rId31"/>
    <p:sldId id="335" r:id="rId32"/>
    <p:sldId id="336" r:id="rId33"/>
    <p:sldId id="338" r:id="rId34"/>
    <p:sldId id="340" r:id="rId35"/>
    <p:sldId id="339" r:id="rId36"/>
    <p:sldId id="341" r:id="rId37"/>
    <p:sldId id="342" r:id="rId38"/>
    <p:sldId id="343" r:id="rId39"/>
    <p:sldId id="344" r:id="rId40"/>
    <p:sldId id="354" r:id="rId41"/>
    <p:sldId id="346" r:id="rId42"/>
    <p:sldId id="345" r:id="rId43"/>
    <p:sldId id="337" r:id="rId44"/>
    <p:sldId id="348" r:id="rId45"/>
    <p:sldId id="357" r:id="rId46"/>
    <p:sldId id="355" r:id="rId47"/>
    <p:sldId id="356" r:id="rId48"/>
    <p:sldId id="358" r:id="rId49"/>
    <p:sldId id="281" r:id="rId50"/>
    <p:sldId id="359" r:id="rId51"/>
    <p:sldId id="360" r:id="rId52"/>
    <p:sldId id="361" r:id="rId53"/>
    <p:sldId id="362" r:id="rId54"/>
    <p:sldId id="367" r:id="rId55"/>
    <p:sldId id="363" r:id="rId56"/>
    <p:sldId id="364" r:id="rId57"/>
    <p:sldId id="365" r:id="rId58"/>
    <p:sldId id="366" r:id="rId59"/>
    <p:sldId id="388" r:id="rId60"/>
    <p:sldId id="368" r:id="rId61"/>
    <p:sldId id="397" r:id="rId62"/>
    <p:sldId id="369" r:id="rId63"/>
    <p:sldId id="399" r:id="rId64"/>
    <p:sldId id="371" r:id="rId65"/>
    <p:sldId id="370" r:id="rId66"/>
    <p:sldId id="372" r:id="rId67"/>
    <p:sldId id="373" r:id="rId68"/>
    <p:sldId id="374" r:id="rId69"/>
    <p:sldId id="398" r:id="rId70"/>
    <p:sldId id="389" r:id="rId71"/>
    <p:sldId id="375" r:id="rId72"/>
    <p:sldId id="390" r:id="rId73"/>
    <p:sldId id="376" r:id="rId74"/>
    <p:sldId id="377" r:id="rId75"/>
    <p:sldId id="378" r:id="rId76"/>
    <p:sldId id="380" r:id="rId77"/>
    <p:sldId id="384" r:id="rId78"/>
    <p:sldId id="386" r:id="rId79"/>
    <p:sldId id="383" r:id="rId80"/>
    <p:sldId id="381" r:id="rId81"/>
    <p:sldId id="382" r:id="rId82"/>
    <p:sldId id="392" r:id="rId8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66"/>
    <a:srgbClr val="CCFFFF"/>
    <a:srgbClr val="66CCFF"/>
    <a:srgbClr val="3399FF"/>
    <a:srgbClr val="0066FF"/>
    <a:srgbClr val="0000FF"/>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81971" autoAdjust="0"/>
  </p:normalViewPr>
  <p:slideViewPr>
    <p:cSldViewPr snapToGrid="0">
      <p:cViewPr>
        <p:scale>
          <a:sx n="75" d="100"/>
          <a:sy n="75" d="100"/>
        </p:scale>
        <p:origin x="-1284" y="810"/>
      </p:cViewPr>
      <p:guideLst>
        <p:guide orient="horz" pos="2160"/>
        <p:guide pos="2880"/>
      </p:guideLst>
    </p:cSldViewPr>
  </p:slideViewPr>
  <p:outlineViewPr>
    <p:cViewPr>
      <p:scale>
        <a:sx n="33" d="100"/>
        <a:sy n="33" d="100"/>
      </p:scale>
      <p:origin x="0" y="303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fr-FR"/>
          </a:p>
        </p:txBody>
      </p:sp>
      <p:sp>
        <p:nvSpPr>
          <p:cNvPr id="160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fr-FR"/>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fr-FR"/>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BF8CD71A-9EDF-4D30-B3E7-A457E078E663}"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AF2D2-CEEC-4432-9777-A757382ACADD}" type="slidenum">
              <a:rPr lang="fr-FR"/>
              <a:pPr/>
              <a:t>2</a:t>
            </a:fld>
            <a:endParaRPr lang="fr-F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5470AFB-FC4F-44E0-B0A0-90EB7D91EC1B}" type="slidenum">
              <a:rPr lang="fr-FR" smtClean="0"/>
              <a:pPr/>
              <a:t>11</a:t>
            </a:fld>
            <a:endParaRPr lang="fr-F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00CC6-3B9F-4146-AC64-127A0AE5AA33}" type="slidenum">
              <a:rPr lang="fr-FR"/>
              <a:pPr/>
              <a:t>12</a:t>
            </a:fld>
            <a:endParaRPr lang="fr-F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E8CAA-6083-42BD-A845-FD17EE926953}" type="slidenum">
              <a:rPr lang="fr-FR"/>
              <a:pPr/>
              <a:t>13</a:t>
            </a:fld>
            <a:endParaRPr lang="fr-F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6CE4D-4084-4BE5-A2A5-6E84D692CD4E}" type="slidenum">
              <a:rPr lang="fr-FR"/>
              <a:pPr/>
              <a:t>14</a:t>
            </a:fld>
            <a:endParaRPr lang="fr-F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17B23-0181-4AEB-97AF-01F7FBE016A0}" type="slidenum">
              <a:rPr lang="fr-FR"/>
              <a:pPr/>
              <a:t>15</a:t>
            </a:fld>
            <a:endParaRPr lang="fr-F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1F308-4215-444A-BF31-57C2B8A3B2B5}" type="slidenum">
              <a:rPr lang="fr-FR"/>
              <a:pPr/>
              <a:t>16</a:t>
            </a:fld>
            <a:endParaRPr lang="fr-F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F8F0A-AF29-4696-93B1-5C6541D40220}" type="slidenum">
              <a:rPr lang="fr-FR"/>
              <a:pPr/>
              <a:t>17</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4809B-B5BE-4602-B57A-FFF1CF3770ED}" type="slidenum">
              <a:rPr lang="fr-FR"/>
              <a:pPr/>
              <a:t>18</a:t>
            </a:fld>
            <a:endParaRPr lang="fr-F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F1AB8-82E6-4D85-BA57-4C4C77A52D6E}" type="slidenum">
              <a:rPr lang="fr-FR"/>
              <a:pPr/>
              <a:t>19</a:t>
            </a:fld>
            <a:endParaRPr lang="fr-F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CC578-E1FF-4C1B-89E7-B63B497714DA}" type="slidenum">
              <a:rPr lang="fr-FR"/>
              <a:pPr/>
              <a:t>20</a:t>
            </a:fld>
            <a:endParaRPr lang="fr-F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5A13-1C4C-48DA-8108-609F19EFA513}" type="slidenum">
              <a:rPr lang="fr-FR"/>
              <a:pPr/>
              <a:t>3</a:t>
            </a:fld>
            <a:endParaRPr lang="fr-F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ADFD4-BA5D-4167-9D76-390E5A4BD120}" type="slidenum">
              <a:rPr lang="fr-FR"/>
              <a:pPr/>
              <a:t>21</a:t>
            </a:fld>
            <a:endParaRPr lang="fr-F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66EE6-BE2F-4412-AF94-2C032A2C2959}" type="slidenum">
              <a:rPr lang="fr-FR"/>
              <a:pPr/>
              <a:t>22</a:t>
            </a:fld>
            <a:endParaRPr lang="fr-F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35C9A-6CAB-49C7-A349-602F9CB2719A}" type="slidenum">
              <a:rPr lang="fr-FR"/>
              <a:pPr/>
              <a:t>23</a:t>
            </a:fld>
            <a:endParaRPr lang="fr-F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42393-000A-4727-A405-873DD5D46373}" type="slidenum">
              <a:rPr lang="fr-FR"/>
              <a:pPr/>
              <a:t>24</a:t>
            </a:fld>
            <a:endParaRPr lang="fr-F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7E440-5124-4898-AD1C-012097EBBEDE}" type="slidenum">
              <a:rPr lang="fr-FR"/>
              <a:pPr/>
              <a:t>25</a:t>
            </a:fld>
            <a:endParaRPr lang="fr-F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38E90-1F2A-4B90-BCB7-06A776DE2B18}" type="slidenum">
              <a:rPr lang="fr-FR"/>
              <a:pPr/>
              <a:t>26</a:t>
            </a:fld>
            <a:endParaRPr lang="fr-F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C067D-9FB4-44B6-BAF5-99EDB19E9ED5}" type="slidenum">
              <a:rPr lang="fr-FR"/>
              <a:pPr/>
              <a:t>27</a:t>
            </a:fld>
            <a:endParaRPr lang="fr-F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EE812-005A-4D9E-821D-15E25D91D0C2}" type="slidenum">
              <a:rPr lang="fr-FR"/>
              <a:pPr/>
              <a:t>28</a:t>
            </a:fld>
            <a:endParaRPr lang="fr-F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49E39-5F6F-4E03-A01A-4CA9E3B21F1F}" type="slidenum">
              <a:rPr lang="fr-FR"/>
              <a:pPr/>
              <a:t>29</a:t>
            </a:fld>
            <a:endParaRPr lang="fr-F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08CE0-8EEA-4803-AD71-A9E2277C3AFF}" type="slidenum">
              <a:rPr lang="fr-FR"/>
              <a:pPr/>
              <a:t>30</a:t>
            </a:fld>
            <a:endParaRPr lang="fr-F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56DE0-6756-498D-8D4E-10D6D755A497}" type="slidenum">
              <a:rPr lang="fr-FR"/>
              <a:pPr/>
              <a:t>4</a:t>
            </a:fld>
            <a:endParaRPr lang="fr-F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dirty="0" smtClean="0"/>
              <a:t>Il </a:t>
            </a:r>
            <a:r>
              <a:rPr lang="en-US" dirty="0" err="1" smtClean="0"/>
              <a:t>est</a:t>
            </a:r>
            <a:r>
              <a:rPr lang="en-US" dirty="0" smtClean="0"/>
              <a:t> </a:t>
            </a:r>
            <a:r>
              <a:rPr lang="en-US" dirty="0" err="1" smtClean="0"/>
              <a:t>maintenant</a:t>
            </a:r>
            <a:r>
              <a:rPr lang="en-US" dirty="0" smtClean="0"/>
              <a:t> </a:t>
            </a:r>
            <a:r>
              <a:rPr lang="en-US" dirty="0" err="1" smtClean="0"/>
              <a:t>d’usage</a:t>
            </a:r>
            <a:r>
              <a:rPr lang="en-US" dirty="0" smtClean="0"/>
              <a:t> de </a:t>
            </a:r>
            <a:r>
              <a:rPr lang="en-US" dirty="0" err="1" smtClean="0"/>
              <a:t>considérer</a:t>
            </a:r>
            <a:r>
              <a:rPr lang="en-US" dirty="0" smtClean="0"/>
              <a:t> la </a:t>
            </a:r>
            <a:r>
              <a:rPr lang="en-US" dirty="0" err="1" smtClean="0"/>
              <a:t>seconde</a:t>
            </a:r>
            <a:r>
              <a:rPr lang="en-US" dirty="0" smtClean="0"/>
              <a:t> </a:t>
            </a:r>
            <a:r>
              <a:rPr lang="en-US" dirty="0" err="1" smtClean="0"/>
              <a:t>définition</a:t>
            </a:r>
            <a:r>
              <a:rPr lang="en-US" dirty="0" smtClean="0"/>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A265A-CC79-4F1F-84B1-E8A1340F7918}" type="slidenum">
              <a:rPr lang="fr-FR"/>
              <a:pPr/>
              <a:t>31</a:t>
            </a:fld>
            <a:endParaRPr lang="fr-F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80046-AB80-4023-9EBE-E0DEBCC4D51A}" type="slidenum">
              <a:rPr lang="fr-FR"/>
              <a:pPr/>
              <a:t>32</a:t>
            </a:fld>
            <a:endParaRPr lang="fr-F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4AE27-1E95-4FCE-8B5E-60E186D3724A}" type="slidenum">
              <a:rPr lang="fr-FR"/>
              <a:pPr/>
              <a:t>33</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D1F1E-6B8F-4A9C-83D8-92117F659926}" type="slidenum">
              <a:rPr lang="fr-FR"/>
              <a:pPr/>
              <a:t>34</a:t>
            </a:fld>
            <a:endParaRPr lang="fr-F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E16D2-3C38-4E25-A58D-595A2CB623A2}" type="slidenum">
              <a:rPr lang="fr-FR"/>
              <a:pPr/>
              <a:t>35</a:t>
            </a:fld>
            <a:endParaRPr lang="fr-F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9430F-5427-4A1B-B92A-16AB7CC23781}" type="slidenum">
              <a:rPr lang="fr-FR"/>
              <a:pPr/>
              <a:t>36</a:t>
            </a:fld>
            <a:endParaRPr lang="fr-F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38D5A-8D61-4831-AC48-3EA7C1E000D4}" type="slidenum">
              <a:rPr lang="fr-FR"/>
              <a:pPr/>
              <a:t>37</a:t>
            </a:fld>
            <a:endParaRPr lang="fr-F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78419-5ADA-4790-946A-1A65992C75A4}" type="slidenum">
              <a:rPr lang="fr-FR"/>
              <a:pPr/>
              <a:t>38</a:t>
            </a:fld>
            <a:endParaRPr lang="fr-F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AE0E4-EAF6-4B2E-962C-CB39CE225C4A}" type="slidenum">
              <a:rPr lang="fr-FR"/>
              <a:pPr/>
              <a:t>39</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CC06A-9E48-4C01-B395-2579712DF85E}" type="slidenum">
              <a:rPr lang="fr-FR"/>
              <a:pPr/>
              <a:t>40</a:t>
            </a:fld>
            <a:endParaRPr lang="fr-F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DF32B72-1FAF-4925-B3F2-F93656619292}" type="slidenum">
              <a:rPr lang="fr-FR" smtClean="0"/>
              <a:pPr/>
              <a:t>5</a:t>
            </a:fld>
            <a:endParaRPr 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766DD-CDA9-4CDF-9023-77CE08934C45}" type="slidenum">
              <a:rPr lang="fr-FR"/>
              <a:pPr/>
              <a:t>41</a:t>
            </a:fld>
            <a:endParaRPr lang="fr-F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1908F-E15F-4A3E-A844-0BC96D0AB383}" type="slidenum">
              <a:rPr lang="fr-FR"/>
              <a:pPr/>
              <a:t>42</a:t>
            </a:fld>
            <a:endParaRPr lang="fr-F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2C1AF-2E96-4A54-A7C7-26ACE9113706}" type="slidenum">
              <a:rPr lang="fr-FR"/>
              <a:pPr/>
              <a:t>43</a:t>
            </a:fld>
            <a:endParaRPr lang="fr-F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82A92-2429-48D2-8102-58E27909C0E3}" type="slidenum">
              <a:rPr lang="fr-FR"/>
              <a:pPr/>
              <a:t>44</a:t>
            </a:fld>
            <a:endParaRPr lang="fr-F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31C85-B137-4824-ADB2-3B34B147C5F4}" type="slidenum">
              <a:rPr lang="fr-FR"/>
              <a:pPr/>
              <a:t>45</a:t>
            </a:fld>
            <a:endParaRPr lang="fr-F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B6A7D-1688-44A8-9368-741C536A50BA}" type="slidenum">
              <a:rPr lang="fr-FR"/>
              <a:pPr/>
              <a:t>46</a:t>
            </a:fld>
            <a:endParaRPr lang="fr-F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C0223-290A-4615-AB23-61892D544414}" type="slidenum">
              <a:rPr lang="fr-FR"/>
              <a:pPr/>
              <a:t>47</a:t>
            </a:fld>
            <a:endParaRPr lang="fr-F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7021C-170F-4AAD-8996-94706D7DFE48}" type="slidenum">
              <a:rPr lang="fr-FR"/>
              <a:pPr/>
              <a:t>48</a:t>
            </a:fld>
            <a:endParaRPr lang="fr-F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43A5C-226A-424E-A22C-B45D2485996A}" type="slidenum">
              <a:rPr lang="fr-FR"/>
              <a:pPr/>
              <a:t>49</a:t>
            </a:fld>
            <a:endParaRPr lang="fr-F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E1780-9385-4EE4-836F-D1068C05133A}" type="slidenum">
              <a:rPr lang="fr-FR"/>
              <a:pPr/>
              <a:t>50</a:t>
            </a:fld>
            <a:endParaRPr lang="fr-F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10672-0C41-4FBC-80D2-0AAF078D6F57}" type="slidenum">
              <a:rPr lang="fr-FR"/>
              <a:pPr/>
              <a:t>6</a:t>
            </a:fld>
            <a:endParaRPr lang="fr-F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9DA4A-CD78-4C12-890D-EF3F7CF923CC}" type="slidenum">
              <a:rPr lang="fr-FR"/>
              <a:pPr/>
              <a:t>51</a:t>
            </a:fld>
            <a:endParaRPr lang="fr-F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D1C51-9EFB-41E4-9867-F1DE804819ED}" type="slidenum">
              <a:rPr lang="fr-FR"/>
              <a:pPr/>
              <a:t>52</a:t>
            </a:fld>
            <a:endParaRPr lang="fr-F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2BE0A-14CF-4992-8DDA-45F486798FFB}" type="slidenum">
              <a:rPr lang="fr-FR"/>
              <a:pPr/>
              <a:t>53</a:t>
            </a:fld>
            <a:endParaRPr lang="fr-F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C68F1-C889-488C-B71F-A1C69D74C925}" type="slidenum">
              <a:rPr lang="fr-FR"/>
              <a:pPr/>
              <a:t>54</a:t>
            </a:fld>
            <a:endParaRPr lang="fr-F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F873D-5BA8-458E-97EC-D93531E85E6C}" type="slidenum">
              <a:rPr lang="fr-FR"/>
              <a:pPr/>
              <a:t>55</a:t>
            </a:fld>
            <a:endParaRPr lang="fr-F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15C84-DB3C-4D6E-A265-5E1822EA5B97}" type="slidenum">
              <a:rPr lang="fr-FR"/>
              <a:pPr/>
              <a:t>56</a:t>
            </a:fld>
            <a:endParaRPr lang="fr-F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E1DC0-2AA1-436E-A1EF-159CF04DF994}" type="slidenum">
              <a:rPr lang="fr-FR"/>
              <a:pPr/>
              <a:t>57</a:t>
            </a:fld>
            <a:endParaRPr lang="fr-F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B80E1-E170-451B-8460-C207D3A0FC19}" type="slidenum">
              <a:rPr lang="fr-FR"/>
              <a:pPr/>
              <a:t>58</a:t>
            </a:fld>
            <a:endParaRPr lang="fr-F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C5525-0606-4DE3-B345-C491728C2344}" type="slidenum">
              <a:rPr lang="fr-FR"/>
              <a:pPr/>
              <a:t>59</a:t>
            </a:fld>
            <a:endParaRPr lang="fr-F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F4B7F-261F-4755-8098-87B1A2C0BA28}" type="slidenum">
              <a:rPr lang="fr-FR"/>
              <a:pPr/>
              <a:t>60</a:t>
            </a:fld>
            <a:endParaRPr lang="fr-F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AB08B-4C3B-4072-9602-8ADE7E6A3393}" type="slidenum">
              <a:rPr lang="fr-FR"/>
              <a:pPr/>
              <a:t>7</a:t>
            </a:fld>
            <a:endParaRPr lang="fr-F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F4B7F-261F-4755-8098-87B1A2C0BA28}" type="slidenum">
              <a:rPr lang="fr-FR"/>
              <a:pPr/>
              <a:t>61</a:t>
            </a:fld>
            <a:endParaRPr lang="fr-F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DAE4E-2E96-474B-AA93-D59B173F51CB}" type="slidenum">
              <a:rPr lang="fr-FR"/>
              <a:pPr/>
              <a:t>62</a:t>
            </a:fld>
            <a:endParaRPr lang="fr-F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DAE4E-2E96-474B-AA93-D59B173F51CB}" type="slidenum">
              <a:rPr lang="fr-FR"/>
              <a:pPr/>
              <a:t>63</a:t>
            </a:fld>
            <a:endParaRPr lang="fr-F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AD255-A7CF-46B1-81FE-9B24E328D8F8}" type="slidenum">
              <a:rPr lang="fr-FR"/>
              <a:pPr/>
              <a:t>64</a:t>
            </a:fld>
            <a:endParaRPr lang="fr-F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7E64F-D6CC-4548-96CF-AC143605B728}" type="slidenum">
              <a:rPr lang="fr-FR"/>
              <a:pPr/>
              <a:t>65</a:t>
            </a:fld>
            <a:endParaRPr lang="fr-F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88BB1-DA1F-45FA-B70E-B5B4C69F64B1}" type="slidenum">
              <a:rPr lang="fr-FR"/>
              <a:pPr/>
              <a:t>66</a:t>
            </a:fld>
            <a:endParaRPr lang="fr-F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59D1F-467D-4399-8D0C-3930484745ED}" type="slidenum">
              <a:rPr lang="fr-FR"/>
              <a:pPr/>
              <a:t>67</a:t>
            </a:fld>
            <a:endParaRPr lang="fr-F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BFC2D-6AFB-470B-904C-31F8F9B9A74C}" type="slidenum">
              <a:rPr lang="fr-FR"/>
              <a:pPr/>
              <a:t>68</a:t>
            </a:fld>
            <a:endParaRPr lang="fr-F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BFC2D-6AFB-470B-904C-31F8F9B9A74C}" type="slidenum">
              <a:rPr lang="fr-FR"/>
              <a:pPr/>
              <a:t>69</a:t>
            </a:fld>
            <a:endParaRPr lang="fr-F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B81C8-3A42-463C-B41F-46C032B301B7}" type="slidenum">
              <a:rPr lang="fr-FR"/>
              <a:pPr/>
              <a:t>70</a:t>
            </a:fld>
            <a:endParaRPr lang="fr-F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AB08B-4C3B-4072-9602-8ADE7E6A3393}" type="slidenum">
              <a:rPr lang="fr-FR"/>
              <a:pPr/>
              <a:t>8</a:t>
            </a:fld>
            <a:endParaRPr lang="fr-F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A74C0-BF67-4AFB-9281-672497EB3A3E}" type="slidenum">
              <a:rPr lang="fr-FR"/>
              <a:pPr/>
              <a:t>71</a:t>
            </a:fld>
            <a:endParaRPr lang="fr-F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6ACC9-D35B-4A7A-9236-4E0E123834DB}" type="slidenum">
              <a:rPr lang="fr-FR"/>
              <a:pPr/>
              <a:t>72</a:t>
            </a:fld>
            <a:endParaRPr lang="fr-FR"/>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2ED47-DFC2-46D8-90C8-65DDC1F30C41}" type="slidenum">
              <a:rPr lang="fr-FR"/>
              <a:pPr/>
              <a:t>73</a:t>
            </a:fld>
            <a:endParaRPr lang="fr-F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EBB7-7721-4EE6-A630-D6F5F9AFAA1B}" type="slidenum">
              <a:rPr lang="fr-FR"/>
              <a:pPr/>
              <a:t>74</a:t>
            </a:fld>
            <a:endParaRPr lang="fr-F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5879F-287C-4849-8440-30E0DF84D921}" type="slidenum">
              <a:rPr lang="fr-FR"/>
              <a:pPr/>
              <a:t>75</a:t>
            </a:fld>
            <a:endParaRPr lang="fr-F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AA3FC-74E0-425B-8D5F-259507011405}" type="slidenum">
              <a:rPr lang="fr-FR"/>
              <a:pPr/>
              <a:t>76</a:t>
            </a:fld>
            <a:endParaRPr lang="fr-F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71FE7-5CB7-4DAF-8E94-3232EF10AB6B}" type="slidenum">
              <a:rPr lang="fr-FR"/>
              <a:pPr/>
              <a:t>77</a:t>
            </a:fld>
            <a:endParaRPr lang="fr-F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4D561-3F18-454F-8055-96281CEAA17A}" type="slidenum">
              <a:rPr lang="fr-FR"/>
              <a:pPr/>
              <a:t>78</a:t>
            </a:fld>
            <a:endParaRPr lang="fr-F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FDD44-DC3C-48EA-A07A-71B0F315687B}" type="slidenum">
              <a:rPr lang="fr-FR"/>
              <a:pPr/>
              <a:t>79</a:t>
            </a:fld>
            <a:endParaRPr lang="fr-F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26DB5-6C30-4133-A2B2-70CD218041C8}" type="slidenum">
              <a:rPr lang="fr-FR"/>
              <a:pPr/>
              <a:t>80</a:t>
            </a:fld>
            <a:endParaRPr lang="fr-F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467D8-680A-4B2A-B47B-FF7BB32318A9}" type="slidenum">
              <a:rPr lang="fr-FR"/>
              <a:pPr/>
              <a:t>9</a:t>
            </a:fld>
            <a:endParaRPr lang="fr-F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A5C74-61D7-4471-B2C7-C151552EDC45}" type="slidenum">
              <a:rPr lang="fr-FR"/>
              <a:pPr/>
              <a:t>81</a:t>
            </a:fld>
            <a:endParaRPr lang="fr-F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3F30F-CC93-4A0F-A3F2-361A889FEAFA}" type="slidenum">
              <a:rPr lang="fr-FR"/>
              <a:pPr/>
              <a:t>82</a:t>
            </a:fld>
            <a:endParaRPr lang="fr-F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5565D-22CF-47EF-9205-4A6645F538BE}" type="slidenum">
              <a:rPr lang="fr-FR"/>
              <a:pPr/>
              <a:t>10</a:t>
            </a:fld>
            <a:endParaRPr lang="fr-F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9074" name="Group 2"/>
          <p:cNvGrpSpPr>
            <a:grpSpLocks/>
          </p:cNvGrpSpPr>
          <p:nvPr/>
        </p:nvGrpSpPr>
        <p:grpSpPr bwMode="auto">
          <a:xfrm>
            <a:off x="0" y="1422400"/>
            <a:ext cx="9147175" cy="5435600"/>
            <a:chOff x="0" y="896"/>
            <a:chExt cx="5762" cy="3424"/>
          </a:xfrm>
        </p:grpSpPr>
        <p:grpSp>
          <p:nvGrpSpPr>
            <p:cNvPr id="259075" name="Group 3"/>
            <p:cNvGrpSpPr>
              <a:grpSpLocks/>
            </p:cNvGrpSpPr>
            <p:nvPr userDrawn="1"/>
          </p:nvGrpSpPr>
          <p:grpSpPr bwMode="auto">
            <a:xfrm>
              <a:off x="20" y="896"/>
              <a:ext cx="5742" cy="3424"/>
              <a:chOff x="20" y="896"/>
              <a:chExt cx="5742" cy="3424"/>
            </a:xfrm>
          </p:grpSpPr>
          <p:sp>
            <p:nvSpPr>
              <p:cNvPr id="25907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907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7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7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908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908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8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8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r-FR"/>
              </a:p>
            </p:txBody>
          </p:sp>
        </p:grpSp>
        <p:grpSp>
          <p:nvGrpSpPr>
            <p:cNvPr id="259089" name="Group 17"/>
            <p:cNvGrpSpPr>
              <a:grpSpLocks/>
            </p:cNvGrpSpPr>
            <p:nvPr userDrawn="1"/>
          </p:nvGrpSpPr>
          <p:grpSpPr bwMode="auto">
            <a:xfrm>
              <a:off x="0" y="2291"/>
              <a:ext cx="1385" cy="1702"/>
              <a:chOff x="0" y="2291"/>
              <a:chExt cx="1385" cy="1702"/>
            </a:xfrm>
          </p:grpSpPr>
          <p:sp>
            <p:nvSpPr>
              <p:cNvPr id="25909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09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09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09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0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0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2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2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2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2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2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r-FR"/>
              </a:p>
            </p:txBody>
          </p:sp>
          <p:sp>
            <p:nvSpPr>
              <p:cNvPr id="25915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r-FR"/>
              </a:p>
            </p:txBody>
          </p:sp>
          <p:sp>
            <p:nvSpPr>
              <p:cNvPr id="25915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r-FR"/>
              </a:p>
            </p:txBody>
          </p:sp>
          <p:sp>
            <p:nvSpPr>
              <p:cNvPr id="25915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5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5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6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6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6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6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7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7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7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7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7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7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8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8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918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918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r-FR"/>
              </a:p>
            </p:txBody>
          </p:sp>
          <p:sp>
            <p:nvSpPr>
              <p:cNvPr id="25918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919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r-FR"/>
              </a:p>
            </p:txBody>
          </p:sp>
          <p:sp>
            <p:nvSpPr>
              <p:cNvPr id="25919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919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920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r-FR"/>
              </a:p>
            </p:txBody>
          </p:sp>
          <p:sp>
            <p:nvSpPr>
              <p:cNvPr id="25920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r-FR"/>
              </a:p>
            </p:txBody>
          </p:sp>
          <p:sp>
            <p:nvSpPr>
              <p:cNvPr id="25920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920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r-FR"/>
              </a:p>
            </p:txBody>
          </p:sp>
          <p:sp>
            <p:nvSpPr>
              <p:cNvPr id="25921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r-FR"/>
              </a:p>
            </p:txBody>
          </p:sp>
          <p:sp>
            <p:nvSpPr>
              <p:cNvPr id="25921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r-FR"/>
              </a:p>
            </p:txBody>
          </p:sp>
          <p:sp>
            <p:nvSpPr>
              <p:cNvPr id="25921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r-FR"/>
              </a:p>
            </p:txBody>
          </p:sp>
          <p:sp>
            <p:nvSpPr>
              <p:cNvPr id="25921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r-FR"/>
              </a:p>
            </p:txBody>
          </p:sp>
          <p:sp>
            <p:nvSpPr>
              <p:cNvPr id="25921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r-FR"/>
              </a:p>
            </p:txBody>
          </p:sp>
          <p:sp>
            <p:nvSpPr>
              <p:cNvPr id="25921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r-FR"/>
              </a:p>
            </p:txBody>
          </p:sp>
          <p:sp>
            <p:nvSpPr>
              <p:cNvPr id="25921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r-FR"/>
              </a:p>
            </p:txBody>
          </p:sp>
          <p:sp>
            <p:nvSpPr>
              <p:cNvPr id="25921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r-FR"/>
              </a:p>
            </p:txBody>
          </p:sp>
          <p:sp>
            <p:nvSpPr>
              <p:cNvPr id="25921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r-FR"/>
              </a:p>
            </p:txBody>
          </p:sp>
          <p:sp>
            <p:nvSpPr>
              <p:cNvPr id="25921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r-FR"/>
              </a:p>
            </p:txBody>
          </p:sp>
          <p:sp>
            <p:nvSpPr>
              <p:cNvPr id="25922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922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922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922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r-FR"/>
              </a:p>
            </p:txBody>
          </p:sp>
          <p:sp>
            <p:nvSpPr>
              <p:cNvPr id="2592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r-FR"/>
              </a:p>
            </p:txBody>
          </p:sp>
        </p:grpSp>
      </p:grpSp>
      <p:sp>
        <p:nvSpPr>
          <p:cNvPr id="25922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25922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25922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fr-FR"/>
          </a:p>
        </p:txBody>
      </p:sp>
      <p:sp>
        <p:nvSpPr>
          <p:cNvPr id="25922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fr-FR"/>
          </a:p>
        </p:txBody>
      </p:sp>
      <p:sp>
        <p:nvSpPr>
          <p:cNvPr id="25922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F56AF5FE-7B56-4C70-ACA5-1E29825E492E}"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431D1A9-7265-43FC-8A8E-C1CC14689B1E}"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67DF91F-D11D-48F2-BD57-1798D1FEFF72}"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A713259-0874-45D1-B3D9-CBFFE3AC0CEA}"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9CF99F0-849A-4E8D-9A6B-CE40F6CDC67A}"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157055F-96F4-49C2-9A45-17B7E2556271}"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40E9B3DE-8FE9-42CF-B48E-B53AF9A4231E}"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CE71E0A9-7EBE-4996-9795-8E163A887E74}"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DC7D8AE6-90F7-4D62-B21F-600465AEA29C}"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B429A22-A949-4983-8550-586A7D7BC2C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564E20C-DCF5-48D0-9BC3-B19234FD1EC3}"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58050" name="Group 2"/>
          <p:cNvGrpSpPr>
            <a:grpSpLocks/>
          </p:cNvGrpSpPr>
          <p:nvPr/>
        </p:nvGrpSpPr>
        <p:grpSpPr bwMode="auto">
          <a:xfrm>
            <a:off x="0" y="1422400"/>
            <a:ext cx="9147175" cy="5435600"/>
            <a:chOff x="0" y="896"/>
            <a:chExt cx="5762" cy="3424"/>
          </a:xfrm>
        </p:grpSpPr>
        <p:grpSp>
          <p:nvGrpSpPr>
            <p:cNvPr id="258051" name="Group 3"/>
            <p:cNvGrpSpPr>
              <a:grpSpLocks/>
            </p:cNvGrpSpPr>
            <p:nvPr userDrawn="1"/>
          </p:nvGrpSpPr>
          <p:grpSpPr bwMode="auto">
            <a:xfrm>
              <a:off x="20" y="896"/>
              <a:ext cx="5742" cy="3424"/>
              <a:chOff x="20" y="896"/>
              <a:chExt cx="5742" cy="3424"/>
            </a:xfrm>
          </p:grpSpPr>
          <p:sp>
            <p:nvSpPr>
              <p:cNvPr id="25805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805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805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805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r-FR"/>
              </a:p>
            </p:txBody>
          </p:sp>
        </p:grpSp>
        <p:grpSp>
          <p:nvGrpSpPr>
            <p:cNvPr id="258065" name="Group 17"/>
            <p:cNvGrpSpPr>
              <a:grpSpLocks/>
            </p:cNvGrpSpPr>
            <p:nvPr userDrawn="1"/>
          </p:nvGrpSpPr>
          <p:grpSpPr bwMode="auto">
            <a:xfrm>
              <a:off x="0" y="2291"/>
              <a:ext cx="1385" cy="1702"/>
              <a:chOff x="0" y="2291"/>
              <a:chExt cx="1385" cy="1702"/>
            </a:xfrm>
          </p:grpSpPr>
          <p:sp>
            <p:nvSpPr>
              <p:cNvPr id="25806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6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6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6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7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7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9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9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0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0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0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1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r-FR"/>
              </a:p>
            </p:txBody>
          </p:sp>
          <p:sp>
            <p:nvSpPr>
              <p:cNvPr id="25813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r-FR"/>
              </a:p>
            </p:txBody>
          </p:sp>
          <p:sp>
            <p:nvSpPr>
              <p:cNvPr id="25813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r-FR"/>
              </a:p>
            </p:txBody>
          </p:sp>
          <p:sp>
            <p:nvSpPr>
              <p:cNvPr id="25813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3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3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3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3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3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3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3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4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4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4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6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6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6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816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816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r-FR"/>
              </a:p>
            </p:txBody>
          </p:sp>
          <p:sp>
            <p:nvSpPr>
              <p:cNvPr id="25816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816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r-FR"/>
              </a:p>
            </p:txBody>
          </p:sp>
          <p:sp>
            <p:nvSpPr>
              <p:cNvPr id="25816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6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6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817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817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r-FR"/>
              </a:p>
            </p:txBody>
          </p:sp>
          <p:sp>
            <p:nvSpPr>
              <p:cNvPr id="25817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7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7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r-FR"/>
              </a:p>
            </p:txBody>
          </p:sp>
          <p:sp>
            <p:nvSpPr>
              <p:cNvPr id="25818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818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r-FR"/>
              </a:p>
            </p:txBody>
          </p:sp>
          <p:sp>
            <p:nvSpPr>
              <p:cNvPr id="25818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r-FR"/>
              </a:p>
            </p:txBody>
          </p:sp>
          <p:sp>
            <p:nvSpPr>
              <p:cNvPr id="25818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r-FR"/>
              </a:p>
            </p:txBody>
          </p:sp>
          <p:sp>
            <p:nvSpPr>
              <p:cNvPr id="25818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r-FR"/>
              </a:p>
            </p:txBody>
          </p:sp>
          <p:sp>
            <p:nvSpPr>
              <p:cNvPr id="25818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r-FR"/>
              </a:p>
            </p:txBody>
          </p:sp>
          <p:sp>
            <p:nvSpPr>
              <p:cNvPr id="25819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r-FR"/>
              </a:p>
            </p:txBody>
          </p:sp>
          <p:sp>
            <p:nvSpPr>
              <p:cNvPr id="25819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r-FR"/>
              </a:p>
            </p:txBody>
          </p:sp>
          <p:sp>
            <p:nvSpPr>
              <p:cNvPr id="25819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r-FR"/>
              </a:p>
            </p:txBody>
          </p:sp>
          <p:sp>
            <p:nvSpPr>
              <p:cNvPr id="25819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r-FR"/>
              </a:p>
            </p:txBody>
          </p:sp>
          <p:sp>
            <p:nvSpPr>
              <p:cNvPr id="25819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r-FR"/>
              </a:p>
            </p:txBody>
          </p:sp>
          <p:sp>
            <p:nvSpPr>
              <p:cNvPr id="25819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r-FR"/>
              </a:p>
            </p:txBody>
          </p:sp>
          <p:sp>
            <p:nvSpPr>
              <p:cNvPr id="25819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819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819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819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r-FR"/>
              </a:p>
            </p:txBody>
          </p:sp>
          <p:sp>
            <p:nvSpPr>
              <p:cNvPr id="2582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r-FR"/>
              </a:p>
            </p:txBody>
          </p:sp>
        </p:grpSp>
      </p:grpSp>
      <p:sp>
        <p:nvSpPr>
          <p:cNvPr id="25820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25820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r-FR"/>
          </a:p>
        </p:txBody>
      </p:sp>
      <p:sp>
        <p:nvSpPr>
          <p:cNvPr id="25820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r-FR"/>
          </a:p>
        </p:txBody>
      </p:sp>
      <p:sp>
        <p:nvSpPr>
          <p:cNvPr id="25820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0D5BB627-B956-4ECF-8A85-FA8B1A6F617E}" type="slidenum">
              <a:rPr lang="fr-FR"/>
              <a:pPr/>
              <a:t>‹N°›</a:t>
            </a:fld>
            <a:endParaRPr lang="fr-FR"/>
          </a:p>
        </p:txBody>
      </p:sp>
      <p:sp>
        <p:nvSpPr>
          <p:cNvPr id="25820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ac-reims.fr/datice/sc_physiques/docs/lyc/2/eratosthene1/lambert3.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grass.itc.it/images/grass51trees.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2.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7.png"/><Relationship Id="rId4" Type="http://schemas.openxmlformats.org/officeDocument/2006/relationships/oleObject" Target="../embeddings/oleObject2.bin"/></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755650" y="476250"/>
            <a:ext cx="7772400" cy="1008063"/>
          </a:xfrm>
        </p:spPr>
        <p:txBody>
          <a:bodyPr/>
          <a:lstStyle/>
          <a:p>
            <a:r>
              <a:rPr lang="fr-FR" sz="4400" dirty="0" smtClean="0">
                <a:solidFill>
                  <a:schemeClr val="tx1"/>
                </a:solidFill>
                <a:latin typeface="Arial" pitchFamily="34" charset="0"/>
                <a:cs typeface="Arial" pitchFamily="34" charset="0"/>
              </a:rPr>
              <a:t>Module SIG-Santé</a:t>
            </a:r>
            <a:endParaRPr lang="fr-FR" sz="1400" dirty="0">
              <a:solidFill>
                <a:schemeClr val="tx1"/>
              </a:solidFill>
              <a:latin typeface="Arial" pitchFamily="34" charset="0"/>
              <a:cs typeface="Arial" pitchFamily="34" charset="0"/>
            </a:endParaRPr>
          </a:p>
        </p:txBody>
      </p:sp>
      <p:sp>
        <p:nvSpPr>
          <p:cNvPr id="261123" name="Rectangle 3"/>
          <p:cNvSpPr>
            <a:spLocks noGrp="1" noChangeArrowheads="1"/>
          </p:cNvSpPr>
          <p:nvPr>
            <p:ph type="subTitle" idx="1"/>
          </p:nvPr>
        </p:nvSpPr>
        <p:spPr>
          <a:xfrm>
            <a:off x="647056" y="4437931"/>
            <a:ext cx="2845444" cy="503237"/>
          </a:xfrm>
        </p:spPr>
        <p:txBody>
          <a:bodyPr/>
          <a:lstStyle/>
          <a:p>
            <a:pPr algn="l"/>
            <a:r>
              <a:rPr lang="fr-FR" sz="1800" dirty="0">
                <a:solidFill>
                  <a:srgbClr val="FFCC66"/>
                </a:solidFill>
                <a:latin typeface="Arial" pitchFamily="34" charset="0"/>
                <a:cs typeface="Arial" pitchFamily="34" charset="0"/>
              </a:rPr>
              <a:t>Marc </a:t>
            </a:r>
            <a:r>
              <a:rPr lang="fr-FR" sz="1800" dirty="0" smtClean="0">
                <a:solidFill>
                  <a:srgbClr val="FFCC66"/>
                </a:solidFill>
                <a:latin typeface="Arial" pitchFamily="34" charset="0"/>
                <a:cs typeface="Arial" pitchFamily="34" charset="0"/>
              </a:rPr>
              <a:t>SOURIS</a:t>
            </a:r>
            <a:endParaRPr lang="fr-FR" sz="1800" dirty="0">
              <a:solidFill>
                <a:srgbClr val="FFCC66"/>
              </a:solidFill>
              <a:latin typeface="Arial" pitchFamily="34" charset="0"/>
              <a:cs typeface="Arial" pitchFamily="34" charset="0"/>
            </a:endParaRPr>
          </a:p>
        </p:txBody>
      </p:sp>
      <p:sp>
        <p:nvSpPr>
          <p:cNvPr id="261124"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261128" name="Rectangle 8"/>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endParaRPr lang="fr-FR"/>
          </a:p>
        </p:txBody>
      </p:sp>
      <p:sp>
        <p:nvSpPr>
          <p:cNvPr id="261130" name="Text Box 10"/>
          <p:cNvSpPr txBox="1">
            <a:spLocks noChangeArrowheads="1"/>
          </p:cNvSpPr>
          <p:nvPr/>
        </p:nvSpPr>
        <p:spPr bwMode="auto">
          <a:xfrm>
            <a:off x="622300" y="1937792"/>
            <a:ext cx="8521700" cy="523220"/>
          </a:xfrm>
          <a:prstGeom prst="rect">
            <a:avLst/>
          </a:prstGeom>
          <a:noFill/>
          <a:ln w="9525">
            <a:noFill/>
            <a:miter lim="800000"/>
            <a:headEnd/>
            <a:tailEnd/>
          </a:ln>
          <a:effectLst/>
        </p:spPr>
        <p:txBody>
          <a:bodyPr wrap="square">
            <a:spAutoFit/>
          </a:bodyPr>
          <a:lstStyle/>
          <a:p>
            <a:pPr>
              <a:spcBef>
                <a:spcPct val="50000"/>
              </a:spcBef>
            </a:pPr>
            <a:r>
              <a:rPr lang="fr-FR" sz="2800" dirty="0" smtClean="0">
                <a:effectLst>
                  <a:outerShdw blurRad="38100" dist="38100" dir="2700000" algn="tl">
                    <a:srgbClr val="000000"/>
                  </a:outerShdw>
                </a:effectLst>
                <a:latin typeface="Arial" pitchFamily="34" charset="0"/>
                <a:cs typeface="Arial" pitchFamily="34" charset="0"/>
              </a:rPr>
              <a:t>2</a:t>
            </a:r>
            <a:r>
              <a:rPr lang="fr-FR" sz="2800" dirty="0" smtClean="0">
                <a:effectLst>
                  <a:outerShdw blurRad="38100" dist="38100" dir="2700000" algn="tl">
                    <a:srgbClr val="000000"/>
                  </a:outerShdw>
                </a:effectLst>
                <a:latin typeface="Arial" pitchFamily="34" charset="0"/>
                <a:cs typeface="Arial" pitchFamily="34" charset="0"/>
              </a:rPr>
              <a:t>. </a:t>
            </a:r>
            <a:r>
              <a:rPr lang="fr-FR" sz="2800" dirty="0" smtClean="0">
                <a:effectLst>
                  <a:outerShdw blurRad="38100" dist="38100" dir="2700000" algn="tl">
                    <a:srgbClr val="000000"/>
                  </a:outerShdw>
                </a:effectLst>
                <a:latin typeface="Arial" pitchFamily="34" charset="0"/>
                <a:cs typeface="Arial" pitchFamily="34" charset="0"/>
              </a:rPr>
              <a:t>Principes </a:t>
            </a:r>
            <a:r>
              <a:rPr lang="fr-FR" sz="2800" dirty="0">
                <a:effectLst>
                  <a:outerShdw blurRad="38100" dist="38100" dir="2700000" algn="tl">
                    <a:srgbClr val="000000"/>
                  </a:outerShdw>
                </a:effectLst>
                <a:latin typeface="Arial" pitchFamily="34" charset="0"/>
                <a:cs typeface="Arial" pitchFamily="34" charset="0"/>
              </a:rPr>
              <a:t>généraux des SIG</a:t>
            </a:r>
          </a:p>
        </p:txBody>
      </p:sp>
      <p:grpSp>
        <p:nvGrpSpPr>
          <p:cNvPr id="261165" name="Group 45"/>
          <p:cNvGrpSpPr>
            <a:grpSpLocks/>
          </p:cNvGrpSpPr>
          <p:nvPr/>
        </p:nvGrpSpPr>
        <p:grpSpPr bwMode="auto">
          <a:xfrm>
            <a:off x="6659563" y="3141663"/>
            <a:ext cx="1728787" cy="2447925"/>
            <a:chOff x="4195" y="1979"/>
            <a:chExt cx="1089" cy="1542"/>
          </a:xfrm>
        </p:grpSpPr>
        <p:pic>
          <p:nvPicPr>
            <p:cNvPr id="261136" name="Picture 16" descr="thumb?height=339&amp;width=200"/>
            <p:cNvPicPr>
              <a:picLocks noChangeAspect="1" noChangeArrowheads="1"/>
            </p:cNvPicPr>
            <p:nvPr/>
          </p:nvPicPr>
          <p:blipFill>
            <a:blip r:embed="rId2" cstate="print"/>
            <a:srcRect/>
            <a:stretch>
              <a:fillRect/>
            </a:stretch>
          </p:blipFill>
          <p:spPr bwMode="auto">
            <a:xfrm>
              <a:off x="4195" y="1979"/>
              <a:ext cx="1043" cy="1542"/>
            </a:xfrm>
            <a:prstGeom prst="rect">
              <a:avLst/>
            </a:prstGeom>
            <a:noFill/>
            <a:ln w="3175">
              <a:solidFill>
                <a:srgbClr val="333333"/>
              </a:solidFill>
              <a:miter lim="800000"/>
              <a:headEnd/>
              <a:tailEnd/>
            </a:ln>
          </p:spPr>
        </p:pic>
        <p:sp>
          <p:nvSpPr>
            <p:cNvPr id="261137" name="Text Box 17"/>
            <p:cNvSpPr txBox="1">
              <a:spLocks noChangeArrowheads="1"/>
            </p:cNvSpPr>
            <p:nvPr/>
          </p:nvSpPr>
          <p:spPr bwMode="auto">
            <a:xfrm>
              <a:off x="4496" y="3396"/>
              <a:ext cx="788" cy="125"/>
            </a:xfrm>
            <a:prstGeom prst="rect">
              <a:avLst/>
            </a:prstGeom>
            <a:noFill/>
            <a:ln w="3175">
              <a:noFill/>
              <a:miter lim="800000"/>
              <a:headEnd/>
              <a:tailEnd/>
            </a:ln>
            <a:effectLst/>
          </p:spPr>
          <p:txBody>
            <a:bodyPr>
              <a:spAutoFit/>
            </a:bodyPr>
            <a:lstStyle/>
            <a:p>
              <a:pPr algn="r">
                <a:spcBef>
                  <a:spcPct val="50000"/>
                </a:spcBef>
              </a:pPr>
              <a:r>
                <a:rPr lang="fr-FR" sz="700">
                  <a:solidFill>
                    <a:schemeClr val="bg1"/>
                  </a:solidFill>
                </a:rPr>
                <a:t>www.adeus.org</a:t>
              </a:r>
            </a:p>
          </p:txBody>
        </p:sp>
      </p:grpSp>
      <p:grpSp>
        <p:nvGrpSpPr>
          <p:cNvPr id="261166" name="Group 46"/>
          <p:cNvGrpSpPr>
            <a:grpSpLocks/>
          </p:cNvGrpSpPr>
          <p:nvPr/>
        </p:nvGrpSpPr>
        <p:grpSpPr bwMode="auto">
          <a:xfrm>
            <a:off x="5292725" y="3068638"/>
            <a:ext cx="1368425" cy="1495425"/>
            <a:chOff x="3379" y="2579"/>
            <a:chExt cx="862" cy="942"/>
          </a:xfrm>
        </p:grpSpPr>
        <p:pic>
          <p:nvPicPr>
            <p:cNvPr id="261153" name="Picture 33" descr="aster_spot5"/>
            <p:cNvPicPr>
              <a:picLocks noChangeAspect="1" noChangeArrowheads="1"/>
            </p:cNvPicPr>
            <p:nvPr/>
          </p:nvPicPr>
          <p:blipFill>
            <a:blip r:embed="rId3" cstate="print"/>
            <a:srcRect/>
            <a:stretch>
              <a:fillRect/>
            </a:stretch>
          </p:blipFill>
          <p:spPr bwMode="auto">
            <a:xfrm>
              <a:off x="3379" y="2614"/>
              <a:ext cx="803" cy="907"/>
            </a:xfrm>
            <a:prstGeom prst="rect">
              <a:avLst/>
            </a:prstGeom>
            <a:noFill/>
            <a:ln w="3175">
              <a:solidFill>
                <a:srgbClr val="333333"/>
              </a:solidFill>
              <a:miter lim="800000"/>
              <a:headEnd/>
              <a:tailEnd/>
            </a:ln>
          </p:spPr>
        </p:pic>
        <p:sp>
          <p:nvSpPr>
            <p:cNvPr id="261154" name="Text Box 34"/>
            <p:cNvSpPr txBox="1">
              <a:spLocks noChangeArrowheads="1"/>
            </p:cNvSpPr>
            <p:nvPr/>
          </p:nvSpPr>
          <p:spPr bwMode="auto">
            <a:xfrm>
              <a:off x="3651" y="2579"/>
              <a:ext cx="590" cy="125"/>
            </a:xfrm>
            <a:prstGeom prst="rect">
              <a:avLst/>
            </a:prstGeom>
            <a:noFill/>
            <a:ln w="9525">
              <a:noFill/>
              <a:miter lim="800000"/>
              <a:headEnd/>
              <a:tailEnd/>
            </a:ln>
            <a:effectLst/>
          </p:spPr>
          <p:txBody>
            <a:bodyPr>
              <a:spAutoFit/>
            </a:bodyPr>
            <a:lstStyle/>
            <a:p>
              <a:pPr algn="r">
                <a:spcBef>
                  <a:spcPct val="50000"/>
                </a:spcBef>
              </a:pPr>
              <a:r>
                <a:rPr lang="fr-FR" sz="700">
                  <a:solidFill>
                    <a:schemeClr val="tx2"/>
                  </a:solidFill>
                </a:rPr>
                <a:t>bdvilles.ird.fr</a:t>
              </a:r>
            </a:p>
          </p:txBody>
        </p:sp>
      </p:grpSp>
      <p:pic>
        <p:nvPicPr>
          <p:cNvPr id="261158" name="Picture 38" descr="Afficher l'image en taille réelle">
            <a:hlinkClick r:id="rId4"/>
          </p:cNvPr>
          <p:cNvPicPr>
            <a:picLocks noChangeAspect="1" noChangeArrowheads="1"/>
          </p:cNvPicPr>
          <p:nvPr/>
        </p:nvPicPr>
        <p:blipFill>
          <a:blip r:embed="rId5" cstate="print"/>
          <a:srcRect/>
          <a:stretch>
            <a:fillRect/>
          </a:stretch>
        </p:blipFill>
        <p:spPr bwMode="auto">
          <a:xfrm>
            <a:off x="4284663" y="3124200"/>
            <a:ext cx="930275" cy="1439863"/>
          </a:xfrm>
          <a:prstGeom prst="rect">
            <a:avLst/>
          </a:prstGeom>
          <a:noFill/>
          <a:ln w="3175">
            <a:solidFill>
              <a:srgbClr val="333333"/>
            </a:solidFill>
            <a:miter lim="800000"/>
            <a:headEnd/>
            <a:tailEnd/>
          </a:ln>
        </p:spPr>
      </p:pic>
      <p:pic>
        <p:nvPicPr>
          <p:cNvPr id="261164" name="Picture 44"/>
          <p:cNvPicPr>
            <a:picLocks noChangeAspect="1" noChangeArrowheads="1"/>
          </p:cNvPicPr>
          <p:nvPr/>
        </p:nvPicPr>
        <p:blipFill>
          <a:blip r:embed="rId6" cstate="print"/>
          <a:srcRect t="18381"/>
          <a:stretch>
            <a:fillRect/>
          </a:stretch>
        </p:blipFill>
        <p:spPr bwMode="auto">
          <a:xfrm>
            <a:off x="4500563" y="4622800"/>
            <a:ext cx="1943100" cy="966788"/>
          </a:xfrm>
          <a:prstGeom prst="rect">
            <a:avLst/>
          </a:prstGeom>
          <a:noFill/>
          <a:ln w="3175">
            <a:solidFill>
              <a:srgbClr val="333333"/>
            </a:solidFill>
            <a:miter lim="800000"/>
            <a:headEnd/>
            <a:tailEnd/>
          </a:ln>
          <a:effectLst/>
        </p:spPr>
      </p:pic>
      <p:sp>
        <p:nvSpPr>
          <p:cNvPr id="18"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 2012</a:t>
            </a:r>
            <a:endParaRPr lang="fr-FR" sz="15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5" name="Rectangle 3"/>
          <p:cNvSpPr>
            <a:spLocks noGrp="1" noRot="1" noChangeArrowheads="1"/>
          </p:cNvSpPr>
          <p:nvPr>
            <p:ph type="body" idx="1"/>
          </p:nvPr>
        </p:nvSpPr>
        <p:spPr>
          <a:xfrm>
            <a:off x="228600" y="1227138"/>
            <a:ext cx="8142288" cy="2303462"/>
          </a:xfrm>
          <a:solidFill>
            <a:srgbClr val="C0C0C0">
              <a:alpha val="10001"/>
            </a:srgbClr>
          </a:solidFill>
        </p:spPr>
        <p:txBody>
          <a:bodyPr/>
          <a:lstStyle/>
          <a:p>
            <a:pPr>
              <a:lnSpc>
                <a:spcPct val="90000"/>
              </a:lnSpc>
              <a:spcAft>
                <a:spcPct val="45000"/>
              </a:spcAft>
              <a:buClr>
                <a:srgbClr val="FFCC00"/>
              </a:buClr>
              <a:buSzPct val="70000"/>
            </a:pPr>
            <a:r>
              <a:rPr lang="fr-FR" sz="2000" dirty="0">
                <a:latin typeface="Arial" pitchFamily="34" charset="0"/>
                <a:cs typeface="Arial" pitchFamily="34" charset="0"/>
              </a:rPr>
              <a:t>Un atout principal : en regroupant dans un même ensemble différentes collections d’objets localisés, un SIG permet la mise en relation d’objets de collections différentes mais se trouvant « au même endroit ». D’une manière générale, un SIG utilise la localisation pour mettre des objets en relation</a:t>
            </a:r>
          </a:p>
          <a:p>
            <a:pPr>
              <a:lnSpc>
                <a:spcPct val="90000"/>
              </a:lnSpc>
              <a:spcAft>
                <a:spcPct val="45000"/>
              </a:spcAft>
              <a:buClr>
                <a:srgbClr val="FFC000"/>
              </a:buClr>
              <a:buSzPct val="70000"/>
            </a:pPr>
            <a:r>
              <a:rPr lang="fr-FR" sz="2000" dirty="0">
                <a:latin typeface="Arial" pitchFamily="34" charset="0"/>
                <a:cs typeface="Arial" pitchFamily="34" charset="0"/>
              </a:rPr>
              <a:t>Facilite les réponses à des questions du type « pourquoi ici et pas ailleurs »,  « comment ici » </a:t>
            </a:r>
          </a:p>
        </p:txBody>
      </p:sp>
      <p:pic>
        <p:nvPicPr>
          <p:cNvPr id="264196" name="Picture 4" descr="Image01"/>
          <p:cNvPicPr>
            <a:picLocks noChangeAspect="1" noChangeArrowheads="1"/>
          </p:cNvPicPr>
          <p:nvPr/>
        </p:nvPicPr>
        <p:blipFill>
          <a:blip r:embed="rId3" cstate="print"/>
          <a:srcRect b="2449"/>
          <a:stretch>
            <a:fillRect/>
          </a:stretch>
        </p:blipFill>
        <p:spPr bwMode="auto">
          <a:xfrm>
            <a:off x="4716463" y="4119563"/>
            <a:ext cx="4068762" cy="2420937"/>
          </a:xfrm>
          <a:prstGeom prst="rect">
            <a:avLst/>
          </a:prstGeom>
          <a:noFill/>
        </p:spPr>
      </p:pic>
      <p:grpSp>
        <p:nvGrpSpPr>
          <p:cNvPr id="264199" name="Group 7"/>
          <p:cNvGrpSpPr>
            <a:grpSpLocks/>
          </p:cNvGrpSpPr>
          <p:nvPr/>
        </p:nvGrpSpPr>
        <p:grpSpPr bwMode="auto">
          <a:xfrm>
            <a:off x="468313" y="4148138"/>
            <a:ext cx="3959225" cy="2376487"/>
            <a:chOff x="295" y="2613"/>
            <a:chExt cx="2494" cy="1497"/>
          </a:xfrm>
        </p:grpSpPr>
        <p:pic>
          <p:nvPicPr>
            <p:cNvPr id="264197" name="Picture 5"/>
            <p:cNvPicPr>
              <a:picLocks noChangeAspect="1" noChangeArrowheads="1"/>
            </p:cNvPicPr>
            <p:nvPr/>
          </p:nvPicPr>
          <p:blipFill>
            <a:blip r:embed="rId4" cstate="print"/>
            <a:srcRect/>
            <a:stretch>
              <a:fillRect/>
            </a:stretch>
          </p:blipFill>
          <p:spPr bwMode="auto">
            <a:xfrm>
              <a:off x="295" y="2613"/>
              <a:ext cx="2358" cy="1497"/>
            </a:xfrm>
            <a:prstGeom prst="rect">
              <a:avLst/>
            </a:prstGeom>
            <a:noFill/>
            <a:ln w="9525" algn="ctr">
              <a:noFill/>
              <a:miter lim="800000"/>
              <a:headEnd/>
              <a:tailEnd/>
            </a:ln>
            <a:effectLst/>
          </p:spPr>
        </p:pic>
        <p:sp>
          <p:nvSpPr>
            <p:cNvPr id="264198" name="Text Box 6"/>
            <p:cNvSpPr txBox="1">
              <a:spLocks noChangeArrowheads="1"/>
            </p:cNvSpPr>
            <p:nvPr/>
          </p:nvSpPr>
          <p:spPr bwMode="auto">
            <a:xfrm>
              <a:off x="2063" y="3974"/>
              <a:ext cx="726" cy="125"/>
            </a:xfrm>
            <a:prstGeom prst="rect">
              <a:avLst/>
            </a:prstGeom>
            <a:noFill/>
            <a:ln w="9525">
              <a:noFill/>
              <a:miter lim="800000"/>
              <a:headEnd/>
              <a:tailEnd/>
            </a:ln>
            <a:effectLst/>
          </p:spPr>
          <p:txBody>
            <a:bodyPr>
              <a:spAutoFit/>
            </a:bodyPr>
            <a:lstStyle/>
            <a:p>
              <a:pPr>
                <a:spcBef>
                  <a:spcPct val="50000"/>
                </a:spcBef>
              </a:pPr>
              <a:r>
                <a:rPr lang="fr-FR" sz="700">
                  <a:solidFill>
                    <a:schemeClr val="bg2"/>
                  </a:solidFill>
                </a:rPr>
                <a:t>LCA-IRD - Bondy</a:t>
              </a:r>
            </a:p>
          </p:txBody>
        </p:sp>
      </p:grpSp>
      <p:sp>
        <p:nvSpPr>
          <p:cNvPr id="9"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les atouts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Cadre004"/>
          <p:cNvPicPr>
            <a:picLocks noChangeAspect="1" noChangeArrowheads="1"/>
          </p:cNvPicPr>
          <p:nvPr/>
        </p:nvPicPr>
        <p:blipFill>
          <a:blip r:embed="rId3" cstate="print"/>
          <a:srcRect/>
          <a:stretch>
            <a:fillRect/>
          </a:stretch>
        </p:blipFill>
        <p:spPr bwMode="auto">
          <a:xfrm>
            <a:off x="360363" y="3843338"/>
            <a:ext cx="2411412" cy="2465387"/>
          </a:xfrm>
          <a:prstGeom prst="rect">
            <a:avLst/>
          </a:prstGeom>
          <a:noFill/>
          <a:ln w="9525">
            <a:noFill/>
            <a:miter lim="800000"/>
            <a:headEnd/>
            <a:tailEnd/>
          </a:ln>
        </p:spPr>
      </p:pic>
      <p:sp>
        <p:nvSpPr>
          <p:cNvPr id="613378" name="Rectangle 2"/>
          <p:cNvSpPr>
            <a:spLocks noGrp="1" noRot="1" noChangeArrowheads="1"/>
          </p:cNvSpPr>
          <p:nvPr>
            <p:ph type="body" idx="1"/>
          </p:nvPr>
        </p:nvSpPr>
        <p:spPr>
          <a:xfrm>
            <a:off x="323850" y="1196975"/>
            <a:ext cx="8135938" cy="2016125"/>
          </a:xfrm>
          <a:solidFill>
            <a:srgbClr val="C0C0C0">
              <a:alpha val="10001"/>
            </a:srgbClr>
          </a:solidFill>
        </p:spPr>
        <p:txBody>
          <a:bodyPr/>
          <a:lstStyle/>
          <a:p>
            <a:pPr eaLnBrk="1" hangingPunct="1">
              <a:lnSpc>
                <a:spcPct val="90000"/>
              </a:lnSpc>
              <a:spcAft>
                <a:spcPct val="45000"/>
              </a:spcAft>
              <a:buClr>
                <a:srgbClr val="FFC000"/>
              </a:buClr>
              <a:buSzPct val="70000"/>
              <a:defRPr/>
            </a:pPr>
            <a:r>
              <a:rPr lang="fr-FR" sz="2000" dirty="0" smtClean="0">
                <a:latin typeface="Arial" charset="0"/>
              </a:rPr>
              <a:t>Disponibilité et actualisation des données géographiques</a:t>
            </a:r>
          </a:p>
          <a:p>
            <a:pPr eaLnBrk="1" hangingPunct="1">
              <a:lnSpc>
                <a:spcPct val="90000"/>
              </a:lnSpc>
              <a:spcAft>
                <a:spcPct val="45000"/>
              </a:spcAft>
              <a:buClr>
                <a:srgbClr val="FFC000"/>
              </a:buClr>
              <a:buSzPct val="70000"/>
              <a:defRPr/>
            </a:pPr>
            <a:r>
              <a:rPr lang="fr-FR" sz="2000" dirty="0" smtClean="0">
                <a:latin typeface="Arial" charset="0"/>
              </a:rPr>
              <a:t>Qualité et précision des données géographiques</a:t>
            </a:r>
          </a:p>
          <a:p>
            <a:pPr eaLnBrk="1" hangingPunct="1">
              <a:lnSpc>
                <a:spcPct val="90000"/>
              </a:lnSpc>
              <a:spcAft>
                <a:spcPct val="45000"/>
              </a:spcAft>
              <a:buClr>
                <a:srgbClr val="FFC000"/>
              </a:buClr>
              <a:buSzPct val="70000"/>
              <a:defRPr/>
            </a:pPr>
            <a:r>
              <a:rPr lang="fr-FR" sz="2000" dirty="0" smtClean="0">
                <a:latin typeface="Arial" charset="0"/>
              </a:rPr>
              <a:t>Difficulté d’analyse et d’exploitation (1D </a:t>
            </a:r>
            <a:r>
              <a:rPr lang="fr-FR" sz="2000" dirty="0" smtClean="0">
                <a:latin typeface="Arial" charset="0"/>
                <a:sym typeface="Symbol"/>
              </a:rPr>
              <a:t></a:t>
            </a:r>
            <a:r>
              <a:rPr lang="fr-FR" sz="2000" dirty="0" smtClean="0">
                <a:latin typeface="Arial" charset="0"/>
              </a:rPr>
              <a:t> 2D,3D,4D)</a:t>
            </a:r>
          </a:p>
          <a:p>
            <a:pPr eaLnBrk="1" hangingPunct="1">
              <a:lnSpc>
                <a:spcPct val="90000"/>
              </a:lnSpc>
              <a:spcAft>
                <a:spcPct val="45000"/>
              </a:spcAft>
              <a:buClr>
                <a:srgbClr val="FFC000"/>
              </a:buClr>
              <a:buSzPct val="70000"/>
              <a:defRPr/>
            </a:pPr>
            <a:r>
              <a:rPr lang="fr-FR" sz="2000" dirty="0" smtClean="0">
                <a:latin typeface="Arial" charset="0"/>
              </a:rPr>
              <a:t>Fait appel à de nombreuses compétences</a:t>
            </a:r>
            <a:r>
              <a:rPr lang="fr-FR" sz="2000" dirty="0" smtClean="0"/>
              <a:t> </a:t>
            </a:r>
          </a:p>
        </p:txBody>
      </p:sp>
      <p:sp>
        <p:nvSpPr>
          <p:cNvPr id="613380" name="Text Box 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a:solidFill>
                  <a:srgbClr val="000000"/>
                </a:solidFill>
                <a:effectLst>
                  <a:outerShdw blurRad="38100" dist="38100" dir="2700000" algn="tl">
                    <a:srgbClr val="C0C0C0"/>
                  </a:outerShdw>
                </a:effectLst>
                <a:latin typeface="Arial" charset="0"/>
              </a:rPr>
              <a:t>SIG : les difficultés</a:t>
            </a:r>
          </a:p>
        </p:txBody>
      </p:sp>
      <p:pic>
        <p:nvPicPr>
          <p:cNvPr id="15365" name="Picture 5" descr="Cadre002"/>
          <p:cNvPicPr>
            <a:picLocks noChangeAspect="1" noChangeArrowheads="1"/>
          </p:cNvPicPr>
          <p:nvPr/>
        </p:nvPicPr>
        <p:blipFill>
          <a:blip r:embed="rId4" cstate="print"/>
          <a:srcRect/>
          <a:stretch>
            <a:fillRect/>
          </a:stretch>
        </p:blipFill>
        <p:spPr bwMode="auto">
          <a:xfrm>
            <a:off x="5580063" y="3573463"/>
            <a:ext cx="3168650" cy="3057525"/>
          </a:xfrm>
          <a:prstGeom prst="rect">
            <a:avLst/>
          </a:prstGeom>
          <a:noFill/>
          <a:ln w="9525">
            <a:noFill/>
            <a:miter lim="800000"/>
            <a:headEnd/>
            <a:tailEnd/>
          </a:ln>
        </p:spPr>
      </p:pic>
      <p:pic>
        <p:nvPicPr>
          <p:cNvPr id="15366" name="Picture 6" descr="Cadre003"/>
          <p:cNvPicPr>
            <a:picLocks noChangeAspect="1" noChangeArrowheads="1"/>
          </p:cNvPicPr>
          <p:nvPr/>
        </p:nvPicPr>
        <p:blipFill>
          <a:blip r:embed="rId5" cstate="print"/>
          <a:srcRect/>
          <a:stretch>
            <a:fillRect/>
          </a:stretch>
        </p:blipFill>
        <p:spPr bwMode="auto">
          <a:xfrm>
            <a:off x="2266950" y="3573463"/>
            <a:ext cx="3168650" cy="3059112"/>
          </a:xfrm>
          <a:prstGeom prst="rect">
            <a:avLst/>
          </a:prstGeom>
          <a:noFill/>
          <a:ln w="9525">
            <a:noFill/>
            <a:miter lim="800000"/>
            <a:headEnd/>
            <a:tailEnd/>
          </a:ln>
        </p:spPr>
      </p:pic>
      <p:sp>
        <p:nvSpPr>
          <p:cNvPr id="15367" name="Line 8"/>
          <p:cNvSpPr>
            <a:spLocks noChangeShapeType="1"/>
          </p:cNvSpPr>
          <p:nvPr/>
        </p:nvSpPr>
        <p:spPr bwMode="auto">
          <a:xfrm flipV="1">
            <a:off x="1023938" y="3573463"/>
            <a:ext cx="1244600" cy="1198562"/>
          </a:xfrm>
          <a:prstGeom prst="line">
            <a:avLst/>
          </a:prstGeom>
          <a:noFill/>
          <a:ln w="9525">
            <a:solidFill>
              <a:schemeClr val="tx1"/>
            </a:solidFill>
            <a:round/>
            <a:headEnd/>
            <a:tailEnd/>
          </a:ln>
        </p:spPr>
        <p:txBody>
          <a:bodyPr/>
          <a:lstStyle/>
          <a:p>
            <a:endParaRPr lang="en-US"/>
          </a:p>
        </p:txBody>
      </p:sp>
      <p:sp>
        <p:nvSpPr>
          <p:cNvPr id="15368" name="Line 9"/>
          <p:cNvSpPr>
            <a:spLocks noChangeShapeType="1"/>
          </p:cNvSpPr>
          <p:nvPr/>
        </p:nvSpPr>
        <p:spPr bwMode="auto">
          <a:xfrm>
            <a:off x="1042988" y="5013325"/>
            <a:ext cx="1225550" cy="1584325"/>
          </a:xfrm>
          <a:prstGeom prst="line">
            <a:avLst/>
          </a:prstGeom>
          <a:noFill/>
          <a:ln w="9525">
            <a:solidFill>
              <a:schemeClr val="tx1"/>
            </a:solidFill>
            <a:round/>
            <a:headEnd/>
            <a:tailEnd/>
          </a:ln>
        </p:spPr>
        <p:txBody>
          <a:bodyPr/>
          <a:lstStyle/>
          <a:p>
            <a:endParaRPr lang="en-US"/>
          </a:p>
        </p:txBody>
      </p:sp>
      <p:sp>
        <p:nvSpPr>
          <p:cNvPr id="15369" name="Line 10"/>
          <p:cNvSpPr>
            <a:spLocks noChangeShapeType="1"/>
          </p:cNvSpPr>
          <p:nvPr/>
        </p:nvSpPr>
        <p:spPr bwMode="auto">
          <a:xfrm flipV="1">
            <a:off x="1268413" y="3573463"/>
            <a:ext cx="4167187" cy="1179512"/>
          </a:xfrm>
          <a:prstGeom prst="line">
            <a:avLst/>
          </a:prstGeom>
          <a:noFill/>
          <a:ln w="9525">
            <a:solidFill>
              <a:schemeClr val="tx1"/>
            </a:solidFill>
            <a:round/>
            <a:headEnd/>
            <a:tailEnd/>
          </a:ln>
        </p:spPr>
        <p:txBody>
          <a:bodyPr/>
          <a:lstStyle/>
          <a:p>
            <a:endParaRPr lang="en-US"/>
          </a:p>
        </p:txBody>
      </p:sp>
      <p:sp>
        <p:nvSpPr>
          <p:cNvPr id="15370" name="Line 12"/>
          <p:cNvSpPr>
            <a:spLocks noChangeShapeType="1"/>
          </p:cNvSpPr>
          <p:nvPr/>
        </p:nvSpPr>
        <p:spPr bwMode="auto">
          <a:xfrm>
            <a:off x="1268413" y="4984750"/>
            <a:ext cx="4148137" cy="16224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2" name="Rectangle 4"/>
          <p:cNvSpPr>
            <a:spLocks noRot="1" noChangeArrowheads="1"/>
          </p:cNvSpPr>
          <p:nvPr/>
        </p:nvSpPr>
        <p:spPr bwMode="auto">
          <a:xfrm>
            <a:off x="0" y="2708275"/>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1.2. Les </a:t>
            </a:r>
            <a:r>
              <a:rPr lang="fr-FR" sz="3600" dirty="0">
                <a:solidFill>
                  <a:srgbClr val="FFCC66"/>
                </a:solidFill>
                <a:effectLst>
                  <a:outerShdw blurRad="38100" dist="38100" dir="2700000" algn="tl">
                    <a:srgbClr val="000000"/>
                  </a:outerShdw>
                </a:effectLst>
                <a:latin typeface="Arial" charset="0"/>
              </a:rPr>
              <a:t>SIG : historique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404813"/>
            <a:ext cx="9144000" cy="914400"/>
          </a:xfrm>
        </p:spPr>
        <p:txBody>
          <a:bodyPr/>
          <a:lstStyle/>
          <a:p>
            <a:r>
              <a:rPr lang="fr-FR" sz="3200" dirty="0">
                <a:solidFill>
                  <a:schemeClr val="tx1"/>
                </a:solidFill>
                <a:latin typeface="Arial" charset="0"/>
              </a:rPr>
              <a:t>Les SIG : historique</a:t>
            </a:r>
          </a:p>
        </p:txBody>
      </p:sp>
      <p:sp>
        <p:nvSpPr>
          <p:cNvPr id="3075" name="Rectangle 3"/>
          <p:cNvSpPr>
            <a:spLocks noGrp="1" noRot="1" noChangeArrowheads="1"/>
          </p:cNvSpPr>
          <p:nvPr>
            <p:ph type="body" idx="1"/>
          </p:nvPr>
        </p:nvSpPr>
        <p:spPr>
          <a:xfrm>
            <a:off x="395288" y="2274888"/>
            <a:ext cx="6048375" cy="3817937"/>
          </a:xfrm>
          <a:solidFill>
            <a:srgbClr val="C0C0C0">
              <a:alpha val="10001"/>
            </a:srgbClr>
          </a:solidFill>
        </p:spPr>
        <p:txBody>
          <a:bodyPr/>
          <a:lstStyle/>
          <a:p>
            <a:pPr>
              <a:lnSpc>
                <a:spcPct val="80000"/>
              </a:lnSpc>
              <a:buClr>
                <a:schemeClr val="folHlink"/>
              </a:buClr>
              <a:buFont typeface="Arial" charset="0"/>
              <a:buNone/>
            </a:pPr>
            <a:endParaRPr lang="fr-FR" sz="1000"/>
          </a:p>
          <a:p>
            <a:pPr>
              <a:lnSpc>
                <a:spcPct val="80000"/>
              </a:lnSpc>
              <a:spcAft>
                <a:spcPct val="40000"/>
              </a:spcAft>
              <a:buClr>
                <a:srgbClr val="FFCC66"/>
              </a:buClr>
              <a:buSzPct val="70000"/>
            </a:pPr>
            <a:r>
              <a:rPr lang="fr-FR" sz="2000"/>
              <a:t>Applications militaires, études des ressources naturelles, systèmes d’information urbains</a:t>
            </a:r>
          </a:p>
          <a:p>
            <a:pPr>
              <a:lnSpc>
                <a:spcPct val="80000"/>
              </a:lnSpc>
              <a:spcAft>
                <a:spcPct val="40000"/>
              </a:spcAft>
              <a:buClr>
                <a:srgbClr val="FFCC66"/>
              </a:buClr>
              <a:buSzPct val="70000"/>
            </a:pPr>
            <a:r>
              <a:rPr lang="fr-FR" sz="2000"/>
              <a:t>Développement de systèmes en mode raster</a:t>
            </a:r>
          </a:p>
          <a:p>
            <a:pPr>
              <a:lnSpc>
                <a:spcPct val="80000"/>
              </a:lnSpc>
              <a:spcAft>
                <a:spcPct val="40000"/>
              </a:spcAft>
              <a:buClr>
                <a:srgbClr val="FFCC66"/>
              </a:buClr>
              <a:buSzPct val="70000"/>
            </a:pPr>
            <a:r>
              <a:rPr lang="fr-FR" sz="2000"/>
              <a:t>Développement de la géométrie algorithmique</a:t>
            </a:r>
          </a:p>
          <a:p>
            <a:pPr>
              <a:lnSpc>
                <a:spcPct val="80000"/>
              </a:lnSpc>
              <a:spcAft>
                <a:spcPct val="40000"/>
              </a:spcAft>
              <a:buClr>
                <a:srgbClr val="FFCC66"/>
              </a:buClr>
              <a:buSzPct val="70000"/>
            </a:pPr>
            <a:r>
              <a:rPr lang="fr-FR" sz="2000"/>
              <a:t>Montée en puissance des ordinateurs</a:t>
            </a:r>
          </a:p>
          <a:p>
            <a:pPr>
              <a:lnSpc>
                <a:spcPct val="80000"/>
              </a:lnSpc>
              <a:spcAft>
                <a:spcPct val="40000"/>
              </a:spcAft>
              <a:buClr>
                <a:srgbClr val="FFCC66"/>
              </a:buClr>
              <a:buSzPct val="70000"/>
            </a:pPr>
            <a:r>
              <a:rPr lang="fr-FR" sz="2000"/>
              <a:t>Systèmes de dessin industriel en mode vecteur</a:t>
            </a:r>
          </a:p>
          <a:p>
            <a:pPr>
              <a:lnSpc>
                <a:spcPct val="80000"/>
              </a:lnSpc>
              <a:spcAft>
                <a:spcPct val="15000"/>
              </a:spcAft>
              <a:buClr>
                <a:srgbClr val="FFCC66"/>
              </a:buClr>
              <a:buSzPct val="70000"/>
            </a:pPr>
            <a:r>
              <a:rPr lang="fr-FR" sz="2000"/>
              <a:t>Développement de systèmes de cartographie </a:t>
            </a:r>
          </a:p>
          <a:p>
            <a:pPr>
              <a:lnSpc>
                <a:spcPct val="80000"/>
              </a:lnSpc>
              <a:spcAft>
                <a:spcPct val="15000"/>
              </a:spcAft>
              <a:buClr>
                <a:srgbClr val="FFCC66"/>
              </a:buClr>
              <a:buSzPct val="70000"/>
              <a:buFont typeface="Arial" charset="0"/>
              <a:buNone/>
            </a:pPr>
            <a:r>
              <a:rPr lang="fr-FR" sz="2000"/>
              <a:t>	automatique</a:t>
            </a:r>
          </a:p>
          <a:p>
            <a:pPr>
              <a:lnSpc>
                <a:spcPct val="80000"/>
              </a:lnSpc>
              <a:spcAft>
                <a:spcPct val="40000"/>
              </a:spcAft>
              <a:buClr>
                <a:srgbClr val="FFCC66"/>
              </a:buClr>
              <a:buSzPct val="70000"/>
            </a:pPr>
            <a:r>
              <a:rPr lang="fr-FR" sz="2000"/>
              <a:t>Développement de la télédétection spatiale</a:t>
            </a:r>
          </a:p>
        </p:txBody>
      </p:sp>
      <p:pic>
        <p:nvPicPr>
          <p:cNvPr id="3079" name="Picture 7" descr="ordinateur_eniac"/>
          <p:cNvPicPr>
            <a:picLocks noChangeAspect="1" noChangeArrowheads="1"/>
          </p:cNvPicPr>
          <p:nvPr/>
        </p:nvPicPr>
        <p:blipFill>
          <a:blip r:embed="rId3" cstate="print"/>
          <a:srcRect l="8830" t="7074" b="3391"/>
          <a:stretch>
            <a:fillRect/>
          </a:stretch>
        </p:blipFill>
        <p:spPr bwMode="auto">
          <a:xfrm>
            <a:off x="6588125" y="2363788"/>
            <a:ext cx="2376488" cy="1928812"/>
          </a:xfrm>
          <a:prstGeom prst="rect">
            <a:avLst/>
          </a:prstGeom>
          <a:noFill/>
        </p:spPr>
      </p:pic>
      <p:sp>
        <p:nvSpPr>
          <p:cNvPr id="3081" name="Text Box 9"/>
          <p:cNvSpPr txBox="1">
            <a:spLocks noChangeArrowheads="1"/>
          </p:cNvSpPr>
          <p:nvPr/>
        </p:nvSpPr>
        <p:spPr bwMode="auto">
          <a:xfrm>
            <a:off x="322263" y="1628775"/>
            <a:ext cx="5041900" cy="427038"/>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rPr>
              <a:t>Les années 1960-1970 : les débuts</a:t>
            </a:r>
            <a:endParaRPr lang="fr-FR" sz="2200"/>
          </a:p>
        </p:txBody>
      </p:sp>
      <p:grpSp>
        <p:nvGrpSpPr>
          <p:cNvPr id="3083" name="Group 11"/>
          <p:cNvGrpSpPr>
            <a:grpSpLocks/>
          </p:cNvGrpSpPr>
          <p:nvPr/>
        </p:nvGrpSpPr>
        <p:grpSpPr bwMode="auto">
          <a:xfrm>
            <a:off x="6875463" y="4652963"/>
            <a:ext cx="1674812" cy="1798637"/>
            <a:chOff x="4331" y="2931"/>
            <a:chExt cx="1055" cy="1133"/>
          </a:xfrm>
        </p:grpSpPr>
        <p:pic>
          <p:nvPicPr>
            <p:cNvPr id="3076" name="Picture 4" descr="vieux satellite artificiel"/>
            <p:cNvPicPr>
              <a:picLocks noChangeAspect="1" noChangeArrowheads="1"/>
            </p:cNvPicPr>
            <p:nvPr/>
          </p:nvPicPr>
          <p:blipFill>
            <a:blip r:embed="rId4" cstate="print"/>
            <a:srcRect/>
            <a:stretch>
              <a:fillRect/>
            </a:stretch>
          </p:blipFill>
          <p:spPr bwMode="auto">
            <a:xfrm>
              <a:off x="4377" y="2931"/>
              <a:ext cx="1009" cy="1117"/>
            </a:xfrm>
            <a:prstGeom prst="rect">
              <a:avLst/>
            </a:prstGeom>
            <a:noFill/>
          </p:spPr>
        </p:pic>
        <p:sp>
          <p:nvSpPr>
            <p:cNvPr id="3082" name="Text Box 10"/>
            <p:cNvSpPr txBox="1">
              <a:spLocks noChangeArrowheads="1"/>
            </p:cNvSpPr>
            <p:nvPr/>
          </p:nvSpPr>
          <p:spPr bwMode="auto">
            <a:xfrm>
              <a:off x="4331" y="3929"/>
              <a:ext cx="862" cy="135"/>
            </a:xfrm>
            <a:prstGeom prst="rect">
              <a:avLst/>
            </a:prstGeom>
            <a:noFill/>
            <a:ln w="9525">
              <a:noFill/>
              <a:miter lim="800000"/>
              <a:headEnd/>
              <a:tailEnd/>
            </a:ln>
            <a:effectLst/>
          </p:spPr>
          <p:txBody>
            <a:bodyPr>
              <a:spAutoFit/>
            </a:bodyPr>
            <a:lstStyle/>
            <a:p>
              <a:pPr>
                <a:spcBef>
                  <a:spcPct val="50000"/>
                </a:spcBef>
              </a:pPr>
              <a:r>
                <a:rPr lang="fr-FR" sz="800">
                  <a:solidFill>
                    <a:schemeClr val="bg2"/>
                  </a:solidFill>
                </a:rPr>
                <a:t>www.capcomespace.com</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404813"/>
            <a:ext cx="9144000" cy="914400"/>
          </a:xfrm>
        </p:spPr>
        <p:txBody>
          <a:bodyPr/>
          <a:lstStyle/>
          <a:p>
            <a:r>
              <a:rPr lang="fr-FR" sz="3200" dirty="0">
                <a:solidFill>
                  <a:schemeClr val="tx1"/>
                </a:solidFill>
                <a:latin typeface="Arial" charset="0"/>
              </a:rPr>
              <a:t>Les SIG : historique</a:t>
            </a:r>
          </a:p>
        </p:txBody>
      </p:sp>
      <p:sp>
        <p:nvSpPr>
          <p:cNvPr id="6147" name="Rectangle 3"/>
          <p:cNvSpPr>
            <a:spLocks noGrp="1" noRot="1" noChangeArrowheads="1"/>
          </p:cNvSpPr>
          <p:nvPr>
            <p:ph type="body" idx="1"/>
          </p:nvPr>
        </p:nvSpPr>
        <p:spPr>
          <a:xfrm>
            <a:off x="684213" y="1985963"/>
            <a:ext cx="7772400" cy="2306637"/>
          </a:xfrm>
          <a:solidFill>
            <a:srgbClr val="C0C0C0">
              <a:alpha val="10001"/>
            </a:srgbClr>
          </a:solidFill>
        </p:spPr>
        <p:txBody>
          <a:bodyPr/>
          <a:lstStyle/>
          <a:p>
            <a:pPr>
              <a:lnSpc>
                <a:spcPct val="90000"/>
              </a:lnSpc>
              <a:buClr>
                <a:schemeClr val="folHlink"/>
              </a:buClr>
            </a:pPr>
            <a:endParaRPr lang="fr-FR" sz="1000"/>
          </a:p>
          <a:p>
            <a:pPr>
              <a:lnSpc>
                <a:spcPct val="90000"/>
              </a:lnSpc>
              <a:spcAft>
                <a:spcPct val="20000"/>
              </a:spcAft>
              <a:buClr>
                <a:srgbClr val="FFCC66"/>
              </a:buClr>
              <a:buSzPct val="70000"/>
            </a:pPr>
            <a:r>
              <a:rPr lang="fr-FR" sz="2000"/>
              <a:t>Larges bases de données et développement de la théorie des bases de données (modèle relationnel)</a:t>
            </a:r>
          </a:p>
          <a:p>
            <a:pPr>
              <a:lnSpc>
                <a:spcPct val="90000"/>
              </a:lnSpc>
              <a:spcAft>
                <a:spcPct val="20000"/>
              </a:spcAft>
              <a:buClr>
                <a:srgbClr val="FFCC66"/>
              </a:buClr>
              <a:buSzPct val="70000"/>
            </a:pPr>
            <a:r>
              <a:rPr lang="fr-FR" sz="2000"/>
              <a:t>Développement de l’interactivité graphique et des stations de travail (SUN, APOLLO)</a:t>
            </a:r>
          </a:p>
          <a:p>
            <a:pPr>
              <a:lnSpc>
                <a:spcPct val="90000"/>
              </a:lnSpc>
              <a:spcAft>
                <a:spcPct val="20000"/>
              </a:spcAft>
              <a:buClr>
                <a:srgbClr val="FFCC66"/>
              </a:buClr>
              <a:buSzPct val="70000"/>
            </a:pPr>
            <a:r>
              <a:rPr lang="fr-FR" sz="2000"/>
              <a:t>Développement des SIG (vecteur-raster, statistique, cartographie, etc)</a:t>
            </a:r>
          </a:p>
        </p:txBody>
      </p:sp>
      <p:pic>
        <p:nvPicPr>
          <p:cNvPr id="6150" name="Picture 6" descr="sun_sparc2"/>
          <p:cNvPicPr>
            <a:picLocks noChangeAspect="1" noChangeArrowheads="1"/>
          </p:cNvPicPr>
          <p:nvPr/>
        </p:nvPicPr>
        <p:blipFill>
          <a:blip r:embed="rId3" cstate="print"/>
          <a:srcRect/>
          <a:stretch>
            <a:fillRect/>
          </a:stretch>
        </p:blipFill>
        <p:spPr bwMode="auto">
          <a:xfrm>
            <a:off x="5651500" y="4652963"/>
            <a:ext cx="2476500" cy="1962150"/>
          </a:xfrm>
          <a:prstGeom prst="rect">
            <a:avLst/>
          </a:prstGeom>
          <a:noFill/>
        </p:spPr>
      </p:pic>
      <p:sp>
        <p:nvSpPr>
          <p:cNvPr id="6152" name="Text Box 8"/>
          <p:cNvSpPr txBox="1">
            <a:spLocks noChangeArrowheads="1"/>
          </p:cNvSpPr>
          <p:nvPr/>
        </p:nvSpPr>
        <p:spPr bwMode="auto">
          <a:xfrm>
            <a:off x="684213" y="1341438"/>
            <a:ext cx="4824412" cy="427037"/>
          </a:xfrm>
          <a:prstGeom prst="rect">
            <a:avLst/>
          </a:prstGeom>
          <a:noFill/>
          <a:ln w="9525">
            <a:noFill/>
            <a:miter lim="800000"/>
            <a:headEnd/>
            <a:tailEnd/>
          </a:ln>
          <a:effectLst/>
        </p:spPr>
        <p:txBody>
          <a:bodyPr>
            <a:spAutoFit/>
          </a:bodyPr>
          <a:lstStyle/>
          <a:p>
            <a:pPr>
              <a:spcBef>
                <a:spcPct val="20000"/>
              </a:spcBef>
              <a:buClr>
                <a:schemeClr val="folHlink"/>
              </a:buClr>
              <a:buSzPct val="80000"/>
              <a:buFont typeface="Arial" charset="0"/>
              <a:buNone/>
            </a:pPr>
            <a:r>
              <a:rPr lang="fr-FR" sz="2200">
                <a:solidFill>
                  <a:srgbClr val="FFCC66"/>
                </a:solidFill>
                <a:effectLst>
                  <a:outerShdw blurRad="38100" dist="38100" dir="2700000" algn="tl">
                    <a:srgbClr val="000000"/>
                  </a:outerShdw>
                </a:effectLst>
              </a:rPr>
              <a:t>Les années 1980 : la consolidation</a:t>
            </a:r>
          </a:p>
        </p:txBody>
      </p:sp>
      <p:grpSp>
        <p:nvGrpSpPr>
          <p:cNvPr id="6155" name="Group 11"/>
          <p:cNvGrpSpPr>
            <a:grpSpLocks/>
          </p:cNvGrpSpPr>
          <p:nvPr/>
        </p:nvGrpSpPr>
        <p:grpSpPr bwMode="auto">
          <a:xfrm>
            <a:off x="1042988" y="4581525"/>
            <a:ext cx="3190875" cy="2016125"/>
            <a:chOff x="657" y="2886"/>
            <a:chExt cx="2010" cy="1270"/>
          </a:xfrm>
        </p:grpSpPr>
        <p:pic>
          <p:nvPicPr>
            <p:cNvPr id="6151" name="Picture 7" descr="pc"/>
            <p:cNvPicPr>
              <a:picLocks noChangeAspect="1" noChangeArrowheads="1"/>
            </p:cNvPicPr>
            <p:nvPr/>
          </p:nvPicPr>
          <p:blipFill>
            <a:blip r:embed="rId4" cstate="print"/>
            <a:srcRect t="19005"/>
            <a:stretch>
              <a:fillRect/>
            </a:stretch>
          </p:blipFill>
          <p:spPr bwMode="auto">
            <a:xfrm>
              <a:off x="703" y="2886"/>
              <a:ext cx="1964" cy="1253"/>
            </a:xfrm>
            <a:prstGeom prst="rect">
              <a:avLst/>
            </a:prstGeom>
            <a:noFill/>
          </p:spPr>
        </p:pic>
        <p:sp>
          <p:nvSpPr>
            <p:cNvPr id="6154" name="Text Box 10"/>
            <p:cNvSpPr txBox="1">
              <a:spLocks noChangeArrowheads="1"/>
            </p:cNvSpPr>
            <p:nvPr/>
          </p:nvSpPr>
          <p:spPr bwMode="auto">
            <a:xfrm>
              <a:off x="657" y="4021"/>
              <a:ext cx="998" cy="135"/>
            </a:xfrm>
            <a:prstGeom prst="rect">
              <a:avLst/>
            </a:prstGeom>
            <a:noFill/>
            <a:ln w="9525">
              <a:noFill/>
              <a:miter lim="800000"/>
              <a:headEnd/>
              <a:tailEnd/>
            </a:ln>
            <a:effectLst/>
          </p:spPr>
          <p:txBody>
            <a:bodyPr>
              <a:spAutoFit/>
            </a:bodyPr>
            <a:lstStyle/>
            <a:p>
              <a:pPr>
                <a:spcBef>
                  <a:spcPct val="50000"/>
                </a:spcBef>
              </a:pPr>
              <a:r>
                <a:rPr lang="fr-FR" sz="800">
                  <a:solidFill>
                    <a:schemeClr val="bg2"/>
                  </a:solidFill>
                </a:rPr>
                <a:t>www.visionfutur.com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 historique</a:t>
            </a:r>
          </a:p>
        </p:txBody>
      </p:sp>
      <p:sp>
        <p:nvSpPr>
          <p:cNvPr id="7171" name="Rectangle 3"/>
          <p:cNvSpPr>
            <a:spLocks noGrp="1" noRot="1" noChangeArrowheads="1"/>
          </p:cNvSpPr>
          <p:nvPr>
            <p:ph type="body" idx="1"/>
          </p:nvPr>
        </p:nvSpPr>
        <p:spPr>
          <a:xfrm>
            <a:off x="685800" y="1989138"/>
            <a:ext cx="7772400" cy="2738437"/>
          </a:xfrm>
          <a:solidFill>
            <a:srgbClr val="C0C0C0">
              <a:alpha val="10001"/>
            </a:srgbClr>
          </a:solidFill>
        </p:spPr>
        <p:txBody>
          <a:bodyPr/>
          <a:lstStyle/>
          <a:p>
            <a:pPr>
              <a:lnSpc>
                <a:spcPct val="80000"/>
              </a:lnSpc>
              <a:buClr>
                <a:schemeClr val="folHlink"/>
              </a:buClr>
              <a:buFont typeface="Arial" charset="0"/>
              <a:buNone/>
            </a:pPr>
            <a:endParaRPr lang="fr-FR" sz="1000"/>
          </a:p>
          <a:p>
            <a:pPr>
              <a:lnSpc>
                <a:spcPct val="80000"/>
              </a:lnSpc>
              <a:spcAft>
                <a:spcPct val="20000"/>
              </a:spcAft>
              <a:buClr>
                <a:srgbClr val="FFCC66"/>
              </a:buClr>
              <a:buSzPct val="70000"/>
            </a:pPr>
            <a:r>
              <a:rPr lang="fr-FR" sz="2000"/>
              <a:t>Industrialisation et diffusion de la technologie SIG</a:t>
            </a:r>
          </a:p>
          <a:p>
            <a:pPr>
              <a:lnSpc>
                <a:spcPct val="80000"/>
              </a:lnSpc>
              <a:spcAft>
                <a:spcPct val="20000"/>
              </a:spcAft>
              <a:buClr>
                <a:srgbClr val="FFCC66"/>
              </a:buClr>
              <a:buSzPct val="70000"/>
            </a:pPr>
            <a:r>
              <a:rPr lang="fr-FR" sz="2000"/>
              <a:t>Les micro-ordinateurs remplacent les stations de travail</a:t>
            </a:r>
          </a:p>
          <a:p>
            <a:pPr>
              <a:lnSpc>
                <a:spcPct val="80000"/>
              </a:lnSpc>
              <a:spcAft>
                <a:spcPct val="20000"/>
              </a:spcAft>
              <a:buClr>
                <a:srgbClr val="FFCC66"/>
              </a:buClr>
              <a:buSzPct val="70000"/>
            </a:pPr>
            <a:r>
              <a:rPr lang="fr-FR" sz="2000"/>
              <a:t>Développement du matériel graphique à bas prix</a:t>
            </a:r>
          </a:p>
          <a:p>
            <a:pPr>
              <a:lnSpc>
                <a:spcPct val="80000"/>
              </a:lnSpc>
              <a:spcAft>
                <a:spcPct val="20000"/>
              </a:spcAft>
              <a:buClr>
                <a:srgbClr val="FFCC66"/>
              </a:buClr>
              <a:buSzPct val="70000"/>
            </a:pPr>
            <a:r>
              <a:rPr lang="fr-FR" sz="2000"/>
              <a:t>Intégration de données de sources différentes (télédétection aérienne et spatiale, GPS)</a:t>
            </a:r>
          </a:p>
          <a:p>
            <a:pPr>
              <a:lnSpc>
                <a:spcPct val="80000"/>
              </a:lnSpc>
              <a:spcAft>
                <a:spcPct val="20000"/>
              </a:spcAft>
              <a:buClr>
                <a:srgbClr val="FFCC66"/>
              </a:buClr>
              <a:buSzPct val="70000"/>
            </a:pPr>
            <a:r>
              <a:rPr lang="fr-FR" sz="2000"/>
              <a:t>Applications dans tous les domaines ayant des liens avec la localisation, dont la santé</a:t>
            </a:r>
          </a:p>
        </p:txBody>
      </p:sp>
      <p:sp>
        <p:nvSpPr>
          <p:cNvPr id="7175" name="Text Box 7"/>
          <p:cNvSpPr txBox="1">
            <a:spLocks noChangeArrowheads="1"/>
          </p:cNvSpPr>
          <p:nvPr/>
        </p:nvSpPr>
        <p:spPr bwMode="auto">
          <a:xfrm>
            <a:off x="611188" y="1412875"/>
            <a:ext cx="5184775" cy="427038"/>
          </a:xfrm>
          <a:prstGeom prst="rect">
            <a:avLst/>
          </a:prstGeom>
          <a:noFill/>
          <a:ln w="9525">
            <a:noFill/>
            <a:miter lim="800000"/>
            <a:headEnd/>
            <a:tailEnd/>
          </a:ln>
          <a:effectLst/>
        </p:spPr>
        <p:txBody>
          <a:bodyPr>
            <a:spAutoFit/>
          </a:bodyPr>
          <a:lstStyle/>
          <a:p>
            <a:pPr>
              <a:spcBef>
                <a:spcPct val="50000"/>
              </a:spcBef>
            </a:pPr>
            <a:r>
              <a:rPr lang="fr-FR" sz="2200">
                <a:solidFill>
                  <a:srgbClr val="FFCC66"/>
                </a:solidFill>
                <a:effectLst>
                  <a:outerShdw blurRad="38100" dist="38100" dir="2700000" algn="tl">
                    <a:srgbClr val="000000"/>
                  </a:outerShdw>
                </a:effectLst>
              </a:rPr>
              <a:t>Les années 1990 : la diffusion</a:t>
            </a:r>
          </a:p>
        </p:txBody>
      </p:sp>
      <p:pic>
        <p:nvPicPr>
          <p:cNvPr id="7179" name="Picture 11" descr="Trois récepteurs GPS"/>
          <p:cNvPicPr>
            <a:picLocks noChangeAspect="1" noChangeArrowheads="1"/>
          </p:cNvPicPr>
          <p:nvPr/>
        </p:nvPicPr>
        <p:blipFill>
          <a:blip r:embed="rId3" cstate="print"/>
          <a:srcRect/>
          <a:stretch>
            <a:fillRect/>
          </a:stretch>
        </p:blipFill>
        <p:spPr bwMode="auto">
          <a:xfrm>
            <a:off x="4999038" y="5013325"/>
            <a:ext cx="2381250" cy="1476375"/>
          </a:xfrm>
          <a:prstGeom prst="rect">
            <a:avLst/>
          </a:prstGeom>
          <a:noFill/>
        </p:spPr>
      </p:pic>
      <p:grpSp>
        <p:nvGrpSpPr>
          <p:cNvPr id="7183" name="Group 15"/>
          <p:cNvGrpSpPr>
            <a:grpSpLocks/>
          </p:cNvGrpSpPr>
          <p:nvPr/>
        </p:nvGrpSpPr>
        <p:grpSpPr bwMode="auto">
          <a:xfrm>
            <a:off x="1476375" y="4941888"/>
            <a:ext cx="2735263" cy="1655762"/>
            <a:chOff x="930" y="3080"/>
            <a:chExt cx="1814" cy="1121"/>
          </a:xfrm>
        </p:grpSpPr>
        <p:pic>
          <p:nvPicPr>
            <p:cNvPr id="7181" name="Picture 13" descr="gpsIIF"/>
            <p:cNvPicPr>
              <a:picLocks noChangeAspect="1" noChangeArrowheads="1"/>
            </p:cNvPicPr>
            <p:nvPr/>
          </p:nvPicPr>
          <p:blipFill>
            <a:blip r:embed="rId4" cstate="print"/>
            <a:srcRect b="20872"/>
            <a:stretch>
              <a:fillRect/>
            </a:stretch>
          </p:blipFill>
          <p:spPr bwMode="auto">
            <a:xfrm>
              <a:off x="975" y="3080"/>
              <a:ext cx="1769" cy="1121"/>
            </a:xfrm>
            <a:prstGeom prst="rect">
              <a:avLst/>
            </a:prstGeom>
            <a:noFill/>
          </p:spPr>
        </p:pic>
        <p:sp>
          <p:nvSpPr>
            <p:cNvPr id="7182" name="Text Box 14"/>
            <p:cNvSpPr txBox="1">
              <a:spLocks noChangeArrowheads="1"/>
            </p:cNvSpPr>
            <p:nvPr/>
          </p:nvSpPr>
          <p:spPr bwMode="auto">
            <a:xfrm>
              <a:off x="930" y="4057"/>
              <a:ext cx="1270" cy="135"/>
            </a:xfrm>
            <a:prstGeom prst="rect">
              <a:avLst/>
            </a:prstGeom>
            <a:noFill/>
            <a:ln w="9525">
              <a:noFill/>
              <a:miter lim="800000"/>
              <a:headEnd/>
              <a:tailEnd/>
            </a:ln>
            <a:effectLst/>
          </p:spPr>
          <p:txBody>
            <a:bodyPr>
              <a:spAutoFit/>
            </a:bodyPr>
            <a:lstStyle/>
            <a:p>
              <a:pPr>
                <a:spcBef>
                  <a:spcPct val="50000"/>
                </a:spcBef>
              </a:pPr>
              <a:r>
                <a:rPr lang="fr-FR" sz="700"/>
                <a:t>www.geosoft-gps.de</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 historique</a:t>
            </a:r>
          </a:p>
        </p:txBody>
      </p:sp>
      <p:sp>
        <p:nvSpPr>
          <p:cNvPr id="8195" name="Rectangle 3"/>
          <p:cNvSpPr>
            <a:spLocks noGrp="1" noRot="1" noChangeArrowheads="1"/>
          </p:cNvSpPr>
          <p:nvPr>
            <p:ph type="body" idx="1"/>
          </p:nvPr>
        </p:nvSpPr>
        <p:spPr>
          <a:xfrm>
            <a:off x="684213" y="2203450"/>
            <a:ext cx="6048375" cy="3962400"/>
          </a:xfrm>
          <a:solidFill>
            <a:srgbClr val="C0C0C0">
              <a:alpha val="10001"/>
            </a:srgbClr>
          </a:solidFill>
        </p:spPr>
        <p:txBody>
          <a:bodyPr/>
          <a:lstStyle/>
          <a:p>
            <a:pPr>
              <a:lnSpc>
                <a:spcPct val="85000"/>
              </a:lnSpc>
              <a:spcAft>
                <a:spcPct val="60000"/>
              </a:spcAft>
              <a:buClr>
                <a:schemeClr val="folHlink"/>
              </a:buClr>
              <a:buFont typeface="Arial" charset="0"/>
              <a:buNone/>
            </a:pPr>
            <a:endParaRPr lang="fr-FR" sz="1000"/>
          </a:p>
          <a:p>
            <a:pPr>
              <a:lnSpc>
                <a:spcPct val="85000"/>
              </a:lnSpc>
              <a:spcBef>
                <a:spcPct val="15000"/>
              </a:spcBef>
              <a:spcAft>
                <a:spcPct val="60000"/>
              </a:spcAft>
              <a:buClr>
                <a:srgbClr val="FFCC66"/>
              </a:buClr>
              <a:buSzPct val="70000"/>
            </a:pPr>
            <a:r>
              <a:rPr lang="fr-FR" sz="2000"/>
              <a:t>Représentation de la connaissance et schématisation du monde réel</a:t>
            </a:r>
          </a:p>
          <a:p>
            <a:pPr>
              <a:lnSpc>
                <a:spcPct val="85000"/>
              </a:lnSpc>
              <a:spcBef>
                <a:spcPct val="35000"/>
              </a:spcBef>
              <a:spcAft>
                <a:spcPct val="60000"/>
              </a:spcAft>
              <a:buClr>
                <a:srgbClr val="FFCC66"/>
              </a:buClr>
              <a:buSzPct val="70000"/>
            </a:pPr>
            <a:r>
              <a:rPr lang="fr-FR" sz="2000"/>
              <a:t>SIG 3D, gestion du temps</a:t>
            </a:r>
          </a:p>
          <a:p>
            <a:pPr>
              <a:lnSpc>
                <a:spcPct val="85000"/>
              </a:lnSpc>
              <a:spcAft>
                <a:spcPct val="60000"/>
              </a:spcAft>
              <a:buClr>
                <a:srgbClr val="FFCC66"/>
              </a:buClr>
              <a:buSzPct val="70000"/>
            </a:pPr>
            <a:r>
              <a:rPr lang="fr-FR" sz="2000"/>
              <a:t>Animations graphiques, simulations et modélisations</a:t>
            </a:r>
          </a:p>
          <a:p>
            <a:pPr>
              <a:lnSpc>
                <a:spcPct val="85000"/>
              </a:lnSpc>
              <a:spcAft>
                <a:spcPct val="60000"/>
              </a:spcAft>
              <a:buClr>
                <a:srgbClr val="FFCC66"/>
              </a:buClr>
              <a:buSzPct val="70000"/>
            </a:pPr>
            <a:r>
              <a:rPr lang="fr-FR" sz="2000"/>
              <a:t>SIG et Internet : consultation</a:t>
            </a:r>
          </a:p>
          <a:p>
            <a:pPr>
              <a:lnSpc>
                <a:spcPct val="85000"/>
              </a:lnSpc>
              <a:spcAft>
                <a:spcPct val="60000"/>
              </a:spcAft>
              <a:buClr>
                <a:srgbClr val="FFCC66"/>
              </a:buClr>
              <a:buSzPct val="70000"/>
            </a:pPr>
            <a:r>
              <a:rPr lang="fr-FR" sz="2000"/>
              <a:t>SIG et Internet : diffusion de données, métadonnées, gratuiciels</a:t>
            </a:r>
          </a:p>
          <a:p>
            <a:pPr>
              <a:lnSpc>
                <a:spcPct val="85000"/>
              </a:lnSpc>
              <a:spcAft>
                <a:spcPct val="60000"/>
              </a:spcAft>
              <a:buClr>
                <a:srgbClr val="FFCC66"/>
              </a:buClr>
              <a:buSzPct val="70000"/>
            </a:pPr>
            <a:r>
              <a:rPr lang="fr-FR" sz="2000"/>
              <a:t>Open source</a:t>
            </a:r>
          </a:p>
        </p:txBody>
      </p:sp>
      <p:sp>
        <p:nvSpPr>
          <p:cNvPr id="8201" name="Text Box 9"/>
          <p:cNvSpPr txBox="1">
            <a:spLocks noChangeArrowheads="1"/>
          </p:cNvSpPr>
          <p:nvPr/>
        </p:nvSpPr>
        <p:spPr bwMode="auto">
          <a:xfrm>
            <a:off x="611188" y="1628775"/>
            <a:ext cx="4032250" cy="427038"/>
          </a:xfrm>
          <a:prstGeom prst="rect">
            <a:avLst/>
          </a:prstGeom>
          <a:noFill/>
          <a:ln w="9525">
            <a:noFill/>
            <a:miter lim="800000"/>
            <a:headEnd/>
            <a:tailEnd/>
          </a:ln>
          <a:effectLst/>
        </p:spPr>
        <p:txBody>
          <a:bodyPr>
            <a:spAutoFit/>
          </a:bodyPr>
          <a:lstStyle/>
          <a:p>
            <a:pPr>
              <a:spcBef>
                <a:spcPct val="20000"/>
              </a:spcBef>
              <a:buClr>
                <a:schemeClr val="folHlink"/>
              </a:buClr>
              <a:buSzPct val="80000"/>
              <a:buFont typeface="Arial" charset="0"/>
              <a:buNone/>
            </a:pPr>
            <a:r>
              <a:rPr lang="fr-FR" sz="2200">
                <a:solidFill>
                  <a:srgbClr val="FFCC66"/>
                </a:solidFill>
                <a:effectLst>
                  <a:outerShdw blurRad="38100" dist="38100" dir="2700000" algn="tl">
                    <a:srgbClr val="000000"/>
                  </a:outerShdw>
                </a:effectLst>
              </a:rPr>
              <a:t>Les années 2000</a:t>
            </a:r>
            <a:endParaRPr lang="fr-FR" sz="2200">
              <a:solidFill>
                <a:srgbClr val="FFCC66"/>
              </a:solidFill>
            </a:endParaRPr>
          </a:p>
        </p:txBody>
      </p:sp>
      <p:grpSp>
        <p:nvGrpSpPr>
          <p:cNvPr id="8210" name="Group 18"/>
          <p:cNvGrpSpPr>
            <a:grpSpLocks/>
          </p:cNvGrpSpPr>
          <p:nvPr/>
        </p:nvGrpSpPr>
        <p:grpSpPr bwMode="auto">
          <a:xfrm>
            <a:off x="7092950" y="5300663"/>
            <a:ext cx="1871663" cy="1382712"/>
            <a:chOff x="4468" y="3339"/>
            <a:chExt cx="1179" cy="871"/>
          </a:xfrm>
        </p:grpSpPr>
        <p:pic>
          <p:nvPicPr>
            <p:cNvPr id="8200" name="Picture 8" descr="Google_Bathymetry"/>
            <p:cNvPicPr>
              <a:picLocks noChangeAspect="1" noChangeArrowheads="1"/>
            </p:cNvPicPr>
            <p:nvPr/>
          </p:nvPicPr>
          <p:blipFill>
            <a:blip r:embed="rId3" cstate="print"/>
            <a:srcRect/>
            <a:stretch>
              <a:fillRect/>
            </a:stretch>
          </p:blipFill>
          <p:spPr bwMode="auto">
            <a:xfrm>
              <a:off x="4513" y="3339"/>
              <a:ext cx="1134" cy="871"/>
            </a:xfrm>
            <a:prstGeom prst="rect">
              <a:avLst/>
            </a:prstGeom>
            <a:noFill/>
          </p:spPr>
        </p:pic>
        <p:sp>
          <p:nvSpPr>
            <p:cNvPr id="8202" name="Text Box 10"/>
            <p:cNvSpPr txBox="1">
              <a:spLocks noChangeArrowheads="1"/>
            </p:cNvSpPr>
            <p:nvPr/>
          </p:nvSpPr>
          <p:spPr bwMode="auto">
            <a:xfrm>
              <a:off x="4468" y="4076"/>
              <a:ext cx="363" cy="125"/>
            </a:xfrm>
            <a:prstGeom prst="rect">
              <a:avLst/>
            </a:prstGeom>
            <a:noFill/>
            <a:ln w="9525">
              <a:noFill/>
              <a:miter lim="800000"/>
              <a:headEnd/>
              <a:tailEnd/>
            </a:ln>
            <a:effectLst/>
          </p:spPr>
          <p:txBody>
            <a:bodyPr>
              <a:spAutoFit/>
            </a:bodyPr>
            <a:lstStyle/>
            <a:p>
              <a:pPr>
                <a:spcBef>
                  <a:spcPct val="50000"/>
                </a:spcBef>
              </a:pPr>
              <a:r>
                <a:rPr lang="fr-FR" sz="700"/>
                <a:t>Google</a:t>
              </a:r>
            </a:p>
          </p:txBody>
        </p:sp>
      </p:grpSp>
      <p:grpSp>
        <p:nvGrpSpPr>
          <p:cNvPr id="8209" name="Group 17"/>
          <p:cNvGrpSpPr>
            <a:grpSpLocks/>
          </p:cNvGrpSpPr>
          <p:nvPr/>
        </p:nvGrpSpPr>
        <p:grpSpPr bwMode="auto">
          <a:xfrm>
            <a:off x="7164388" y="3789363"/>
            <a:ext cx="1871662" cy="1371600"/>
            <a:chOff x="4513" y="2387"/>
            <a:chExt cx="1179" cy="864"/>
          </a:xfrm>
        </p:grpSpPr>
        <p:pic>
          <p:nvPicPr>
            <p:cNvPr id="8198" name="Picture 6" descr="Afficher l'image en taille réelle">
              <a:hlinkClick r:id="rId4"/>
            </p:cNvPr>
            <p:cNvPicPr>
              <a:picLocks noChangeAspect="1" noChangeArrowheads="1"/>
            </p:cNvPicPr>
            <p:nvPr/>
          </p:nvPicPr>
          <p:blipFill>
            <a:blip r:embed="rId5" cstate="print"/>
            <a:srcRect r="7428"/>
            <a:stretch>
              <a:fillRect/>
            </a:stretch>
          </p:blipFill>
          <p:spPr bwMode="auto">
            <a:xfrm>
              <a:off x="4513" y="2387"/>
              <a:ext cx="1134" cy="864"/>
            </a:xfrm>
            <a:prstGeom prst="rect">
              <a:avLst/>
            </a:prstGeom>
            <a:noFill/>
          </p:spPr>
        </p:pic>
        <p:sp>
          <p:nvSpPr>
            <p:cNvPr id="8204" name="Text Box 12"/>
            <p:cNvSpPr txBox="1">
              <a:spLocks noChangeArrowheads="1"/>
            </p:cNvSpPr>
            <p:nvPr/>
          </p:nvSpPr>
          <p:spPr bwMode="auto">
            <a:xfrm>
              <a:off x="5193" y="3113"/>
              <a:ext cx="499" cy="125"/>
            </a:xfrm>
            <a:prstGeom prst="rect">
              <a:avLst/>
            </a:prstGeom>
            <a:noFill/>
            <a:ln w="9525">
              <a:noFill/>
              <a:miter lim="800000"/>
              <a:headEnd/>
              <a:tailEnd/>
            </a:ln>
            <a:effectLst/>
          </p:spPr>
          <p:txBody>
            <a:bodyPr>
              <a:spAutoFit/>
            </a:bodyPr>
            <a:lstStyle/>
            <a:p>
              <a:pPr algn="r">
                <a:spcBef>
                  <a:spcPct val="50000"/>
                </a:spcBef>
              </a:pPr>
              <a:r>
                <a:rPr lang="fr-FR" sz="700"/>
                <a:t>www.ngi.be</a:t>
              </a:r>
            </a:p>
          </p:txBody>
        </p:sp>
      </p:grpSp>
      <p:grpSp>
        <p:nvGrpSpPr>
          <p:cNvPr id="8208" name="Group 16"/>
          <p:cNvGrpSpPr>
            <a:grpSpLocks/>
          </p:cNvGrpSpPr>
          <p:nvPr/>
        </p:nvGrpSpPr>
        <p:grpSpPr bwMode="auto">
          <a:xfrm>
            <a:off x="7235825" y="2078038"/>
            <a:ext cx="1654175" cy="1585912"/>
            <a:chOff x="4604" y="1309"/>
            <a:chExt cx="1042" cy="999"/>
          </a:xfrm>
        </p:grpSpPr>
        <p:pic>
          <p:nvPicPr>
            <p:cNvPr id="8196" name="Picture 4" descr="carte 3d"/>
            <p:cNvPicPr>
              <a:picLocks noChangeAspect="1" noChangeArrowheads="1"/>
            </p:cNvPicPr>
            <p:nvPr/>
          </p:nvPicPr>
          <p:blipFill>
            <a:blip r:embed="rId6" cstate="print"/>
            <a:srcRect/>
            <a:stretch>
              <a:fillRect/>
            </a:stretch>
          </p:blipFill>
          <p:spPr bwMode="auto">
            <a:xfrm>
              <a:off x="4604" y="1344"/>
              <a:ext cx="995" cy="964"/>
            </a:xfrm>
            <a:prstGeom prst="rect">
              <a:avLst/>
            </a:prstGeom>
            <a:noFill/>
          </p:spPr>
        </p:pic>
        <p:sp>
          <p:nvSpPr>
            <p:cNvPr id="8206" name="Text Box 14"/>
            <p:cNvSpPr txBox="1">
              <a:spLocks noChangeArrowheads="1"/>
            </p:cNvSpPr>
            <p:nvPr/>
          </p:nvSpPr>
          <p:spPr bwMode="auto">
            <a:xfrm>
              <a:off x="4921" y="1309"/>
              <a:ext cx="725" cy="125"/>
            </a:xfrm>
            <a:prstGeom prst="rect">
              <a:avLst/>
            </a:prstGeom>
            <a:noFill/>
            <a:ln w="9525">
              <a:noFill/>
              <a:miter lim="800000"/>
              <a:headEnd/>
              <a:tailEnd/>
            </a:ln>
            <a:effectLst/>
          </p:spPr>
          <p:txBody>
            <a:bodyPr>
              <a:spAutoFit/>
            </a:bodyPr>
            <a:lstStyle/>
            <a:p>
              <a:pPr algn="r">
                <a:spcBef>
                  <a:spcPct val="50000"/>
                </a:spcBef>
              </a:pPr>
              <a:r>
                <a:rPr lang="fr-FR" sz="700">
                  <a:solidFill>
                    <a:schemeClr val="bg1"/>
                  </a:solidFill>
                </a:rPr>
                <a:t>www.trekmaq.com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476250"/>
            <a:ext cx="9144000" cy="792163"/>
          </a:xfrm>
        </p:spPr>
        <p:txBody>
          <a:bodyPr/>
          <a:lstStyle/>
          <a:p>
            <a:r>
              <a:rPr lang="fr-FR" sz="3200" dirty="0">
                <a:solidFill>
                  <a:schemeClr val="tx1"/>
                </a:solidFill>
                <a:latin typeface="Arial" charset="0"/>
              </a:rPr>
              <a:t>Aujourd’hui : logiciels et matériels</a:t>
            </a:r>
          </a:p>
        </p:txBody>
      </p:sp>
      <p:sp>
        <p:nvSpPr>
          <p:cNvPr id="9219" name="Rectangle 3"/>
          <p:cNvSpPr>
            <a:spLocks noGrp="1" noRot="1" noChangeArrowheads="1"/>
          </p:cNvSpPr>
          <p:nvPr>
            <p:ph type="body" idx="1"/>
          </p:nvPr>
        </p:nvSpPr>
        <p:spPr>
          <a:xfrm>
            <a:off x="684213" y="1557338"/>
            <a:ext cx="7991475" cy="3095625"/>
          </a:xfrm>
          <a:solidFill>
            <a:srgbClr val="C0C0C0">
              <a:alpha val="10001"/>
            </a:srgbClr>
          </a:solidFill>
        </p:spPr>
        <p:txBody>
          <a:bodyPr/>
          <a:lstStyle/>
          <a:p>
            <a:pPr>
              <a:lnSpc>
                <a:spcPct val="85000"/>
              </a:lnSpc>
              <a:spcAft>
                <a:spcPct val="45000"/>
              </a:spcAft>
              <a:buClr>
                <a:srgbClr val="FFCC66"/>
              </a:buClr>
              <a:buSzPct val="70000"/>
            </a:pPr>
            <a:endParaRPr lang="fr-FR" sz="1000" dirty="0"/>
          </a:p>
          <a:p>
            <a:pPr>
              <a:lnSpc>
                <a:spcPct val="85000"/>
              </a:lnSpc>
              <a:spcAft>
                <a:spcPct val="45000"/>
              </a:spcAft>
              <a:buClr>
                <a:srgbClr val="FFCC66"/>
              </a:buClr>
              <a:buSzPct val="70000"/>
            </a:pPr>
            <a:r>
              <a:rPr lang="fr-FR" sz="2000" dirty="0"/>
              <a:t>Logiciels légers sur ordinateurs personnels : cartographie statistique, systèmes raster, cartographie automatique élémentaire</a:t>
            </a:r>
          </a:p>
          <a:p>
            <a:pPr>
              <a:lnSpc>
                <a:spcPct val="85000"/>
              </a:lnSpc>
              <a:spcAft>
                <a:spcPct val="45000"/>
              </a:spcAft>
              <a:buClr>
                <a:srgbClr val="FFCC66"/>
              </a:buClr>
              <a:buSzPct val="70000"/>
            </a:pPr>
            <a:r>
              <a:rPr lang="fr-FR" sz="2000" dirty="0"/>
              <a:t>Systèmes plus sophistiqués </a:t>
            </a:r>
            <a:r>
              <a:rPr lang="fr-FR" sz="2000" dirty="0" smtClean="0"/>
              <a:t>plutôt dédiés </a:t>
            </a:r>
            <a:r>
              <a:rPr lang="fr-FR" sz="2000" dirty="0"/>
              <a:t>à l’édition cartographique (</a:t>
            </a:r>
            <a:r>
              <a:rPr lang="fr-FR" sz="2000" dirty="0" err="1"/>
              <a:t>Intergraph</a:t>
            </a:r>
            <a:r>
              <a:rPr lang="fr-FR" sz="2000" dirty="0"/>
              <a:t>, </a:t>
            </a:r>
            <a:r>
              <a:rPr lang="fr-FR" sz="2000" dirty="0" err="1"/>
              <a:t>MicroStation</a:t>
            </a:r>
            <a:r>
              <a:rPr lang="fr-FR" sz="2000" dirty="0"/>
              <a:t>, </a:t>
            </a:r>
            <a:r>
              <a:rPr lang="fr-FR" sz="2000" dirty="0" err="1"/>
              <a:t>Autocad</a:t>
            </a:r>
            <a:r>
              <a:rPr lang="fr-FR" sz="2000" dirty="0"/>
              <a:t>...)</a:t>
            </a:r>
          </a:p>
          <a:p>
            <a:pPr>
              <a:lnSpc>
                <a:spcPct val="85000"/>
              </a:lnSpc>
              <a:spcAft>
                <a:spcPct val="45000"/>
              </a:spcAft>
              <a:buClr>
                <a:srgbClr val="FFCC66"/>
              </a:buClr>
              <a:buSzPct val="70000"/>
            </a:pPr>
            <a:r>
              <a:rPr lang="fr-FR" sz="2000" dirty="0"/>
              <a:t>SIG généralistes (</a:t>
            </a:r>
            <a:r>
              <a:rPr lang="fr-FR" sz="2000" dirty="0" err="1"/>
              <a:t>Mapinfo</a:t>
            </a:r>
            <a:r>
              <a:rPr lang="fr-FR" sz="2000" dirty="0"/>
              <a:t>, </a:t>
            </a:r>
            <a:r>
              <a:rPr lang="fr-FR" sz="2000" dirty="0" err="1"/>
              <a:t>ArcGIS</a:t>
            </a:r>
            <a:r>
              <a:rPr lang="fr-FR" sz="2000" dirty="0"/>
              <a:t>, SavGIS, </a:t>
            </a:r>
            <a:r>
              <a:rPr lang="fr-FR" sz="2000" dirty="0" err="1" smtClean="0"/>
              <a:t>svSIG,qGIS</a:t>
            </a:r>
            <a:r>
              <a:rPr lang="fr-FR" sz="2000" dirty="0" smtClean="0"/>
              <a:t>...)</a:t>
            </a:r>
            <a:endParaRPr lang="fr-FR" sz="2000" dirty="0"/>
          </a:p>
          <a:p>
            <a:pPr>
              <a:lnSpc>
                <a:spcPct val="85000"/>
              </a:lnSpc>
              <a:spcAft>
                <a:spcPct val="45000"/>
              </a:spcAft>
              <a:buClr>
                <a:srgbClr val="FFCC66"/>
              </a:buClr>
              <a:buSzPct val="70000"/>
            </a:pPr>
            <a:r>
              <a:rPr lang="fr-FR" sz="2000" dirty="0" smtClean="0"/>
              <a:t>Logiciels </a:t>
            </a:r>
            <a:r>
              <a:rPr lang="fr-FR" sz="2000" dirty="0"/>
              <a:t>spécialisés dans un domaine (géologie, hydrologie, océanographie, télédétection...)</a:t>
            </a:r>
          </a:p>
        </p:txBody>
      </p:sp>
      <p:pic>
        <p:nvPicPr>
          <p:cNvPr id="9220" name="Picture 4" descr="table"/>
          <p:cNvPicPr>
            <a:picLocks noChangeAspect="1" noChangeArrowheads="1"/>
          </p:cNvPicPr>
          <p:nvPr/>
        </p:nvPicPr>
        <p:blipFill>
          <a:blip r:embed="rId3" cstate="print"/>
          <a:srcRect/>
          <a:stretch>
            <a:fillRect/>
          </a:stretch>
        </p:blipFill>
        <p:spPr bwMode="auto">
          <a:xfrm>
            <a:off x="6443663" y="4941888"/>
            <a:ext cx="2232025" cy="1658937"/>
          </a:xfrm>
          <a:prstGeom prst="rect">
            <a:avLst/>
          </a:prstGeom>
          <a:noFill/>
        </p:spPr>
      </p:pic>
      <p:sp>
        <p:nvSpPr>
          <p:cNvPr id="9225" name="Text Box 9"/>
          <p:cNvSpPr txBox="1">
            <a:spLocks noChangeArrowheads="1"/>
          </p:cNvSpPr>
          <p:nvPr/>
        </p:nvSpPr>
        <p:spPr bwMode="auto">
          <a:xfrm>
            <a:off x="3348038" y="5084763"/>
            <a:ext cx="2952750" cy="1323439"/>
          </a:xfrm>
          <a:prstGeom prst="rect">
            <a:avLst/>
          </a:prstGeom>
          <a:noFill/>
          <a:ln w="9525">
            <a:noFill/>
            <a:miter lim="800000"/>
            <a:headEnd/>
            <a:tailEnd/>
          </a:ln>
          <a:effectLst/>
        </p:spPr>
        <p:txBody>
          <a:bodyPr>
            <a:spAutoFit/>
          </a:bodyPr>
          <a:lstStyle/>
          <a:p>
            <a:pPr>
              <a:spcBef>
                <a:spcPct val="50000"/>
              </a:spcBef>
            </a:pPr>
            <a:r>
              <a:rPr lang="fr-FR" sz="1600" dirty="0">
                <a:effectLst>
                  <a:outerShdw blurRad="38100" dist="38100" dir="2700000" algn="tl">
                    <a:srgbClr val="000000"/>
                  </a:outerShdw>
                </a:effectLst>
              </a:rPr>
              <a:t>L’ordinateur personnel et la saisie sur écran ont </a:t>
            </a:r>
            <a:r>
              <a:rPr lang="fr-FR" sz="1600" dirty="0" smtClean="0">
                <a:effectLst>
                  <a:outerShdw blurRad="38100" dist="38100" dir="2700000" algn="tl">
                    <a:srgbClr val="000000"/>
                  </a:outerShdw>
                </a:effectLst>
              </a:rPr>
              <a:t>définitivement remplacé </a:t>
            </a:r>
            <a:r>
              <a:rPr lang="fr-FR" sz="1600" dirty="0">
                <a:effectLst>
                  <a:outerShdw blurRad="38100" dist="38100" dir="2700000" algn="tl">
                    <a:srgbClr val="000000"/>
                  </a:outerShdw>
                </a:effectLst>
              </a:rPr>
              <a:t>les stations de travail et les tables à digitaliser</a:t>
            </a:r>
          </a:p>
        </p:txBody>
      </p:sp>
      <p:grpSp>
        <p:nvGrpSpPr>
          <p:cNvPr id="9227" name="Group 11"/>
          <p:cNvGrpSpPr>
            <a:grpSpLocks/>
          </p:cNvGrpSpPr>
          <p:nvPr/>
        </p:nvGrpSpPr>
        <p:grpSpPr bwMode="auto">
          <a:xfrm>
            <a:off x="684213" y="4868863"/>
            <a:ext cx="2519362" cy="1609725"/>
            <a:chOff x="431" y="3067"/>
            <a:chExt cx="1587" cy="1014"/>
          </a:xfrm>
        </p:grpSpPr>
        <p:pic>
          <p:nvPicPr>
            <p:cNvPr id="9224" name="Picture 8" descr="vaio-zoom-1"/>
            <p:cNvPicPr>
              <a:picLocks noChangeAspect="1" noChangeArrowheads="1"/>
            </p:cNvPicPr>
            <p:nvPr/>
          </p:nvPicPr>
          <p:blipFill>
            <a:blip r:embed="rId4" cstate="print"/>
            <a:srcRect t="12389"/>
            <a:stretch>
              <a:fillRect/>
            </a:stretch>
          </p:blipFill>
          <p:spPr bwMode="auto">
            <a:xfrm>
              <a:off x="431" y="3067"/>
              <a:ext cx="1542" cy="1014"/>
            </a:xfrm>
            <a:prstGeom prst="rect">
              <a:avLst/>
            </a:prstGeom>
            <a:noFill/>
          </p:spPr>
        </p:pic>
        <p:sp>
          <p:nvSpPr>
            <p:cNvPr id="9226" name="Text Box 10"/>
            <p:cNvSpPr txBox="1">
              <a:spLocks noChangeArrowheads="1"/>
            </p:cNvSpPr>
            <p:nvPr/>
          </p:nvSpPr>
          <p:spPr bwMode="auto">
            <a:xfrm>
              <a:off x="1701" y="3884"/>
              <a:ext cx="317" cy="135"/>
            </a:xfrm>
            <a:prstGeom prst="rect">
              <a:avLst/>
            </a:prstGeom>
            <a:noFill/>
            <a:ln w="9525">
              <a:noFill/>
              <a:miter lim="800000"/>
              <a:headEnd/>
              <a:tailEnd/>
            </a:ln>
            <a:effectLst/>
          </p:spPr>
          <p:txBody>
            <a:bodyPr>
              <a:spAutoFit/>
            </a:bodyPr>
            <a:lstStyle/>
            <a:p>
              <a:pPr>
                <a:spcBef>
                  <a:spcPct val="50000"/>
                </a:spcBef>
              </a:pPr>
              <a:r>
                <a:rPr lang="fr-FR" sz="800">
                  <a:solidFill>
                    <a:schemeClr val="bg1"/>
                  </a:solidFill>
                </a:rPr>
                <a:t>SONY</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5" name="Rectangle 5"/>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1.3. SIG </a:t>
            </a:r>
            <a:r>
              <a:rPr lang="fr-FR" sz="3600" dirty="0">
                <a:solidFill>
                  <a:srgbClr val="FFCC66"/>
                </a:solidFill>
                <a:effectLst>
                  <a:outerShdw blurRad="38100" dist="38100" dir="2700000" algn="tl">
                    <a:srgbClr val="000000"/>
                  </a:outerShdw>
                </a:effectLst>
                <a:latin typeface="Arial" charset="0"/>
              </a:rPr>
              <a:t>: domaines d’applications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Des domaines d’applications très variés</a:t>
            </a:r>
          </a:p>
        </p:txBody>
      </p:sp>
      <p:sp>
        <p:nvSpPr>
          <p:cNvPr id="120835" name="Rectangle 3"/>
          <p:cNvSpPr>
            <a:spLocks noGrp="1" noRot="1" noChangeArrowheads="1"/>
          </p:cNvSpPr>
          <p:nvPr>
            <p:ph type="body" idx="1"/>
          </p:nvPr>
        </p:nvSpPr>
        <p:spPr>
          <a:xfrm>
            <a:off x="684213" y="1676400"/>
            <a:ext cx="5256212" cy="4273550"/>
          </a:xfrm>
          <a:solidFill>
            <a:srgbClr val="C0C0C0">
              <a:alpha val="10001"/>
            </a:srgbClr>
          </a:solidFill>
        </p:spPr>
        <p:txBody>
          <a:bodyPr/>
          <a:lstStyle/>
          <a:p>
            <a:pPr>
              <a:lnSpc>
                <a:spcPct val="90000"/>
              </a:lnSpc>
              <a:spcAft>
                <a:spcPct val="20000"/>
              </a:spcAft>
              <a:buClr>
                <a:srgbClr val="FFCC66"/>
              </a:buClr>
              <a:buSzPct val="70000"/>
            </a:pPr>
            <a:r>
              <a:rPr lang="fr-FR" sz="2000" dirty="0"/>
              <a:t>Génie civil</a:t>
            </a:r>
          </a:p>
          <a:p>
            <a:pPr>
              <a:lnSpc>
                <a:spcPct val="90000"/>
              </a:lnSpc>
              <a:spcAft>
                <a:spcPct val="20000"/>
              </a:spcAft>
              <a:buClr>
                <a:srgbClr val="FFCC66"/>
              </a:buClr>
              <a:buSzPct val="70000"/>
            </a:pPr>
            <a:r>
              <a:rPr lang="fr-FR" sz="2000" dirty="0"/>
              <a:t>Gestion de l’environnement et </a:t>
            </a:r>
            <a:r>
              <a:rPr lang="fr-FR" sz="2000" dirty="0" smtClean="0"/>
              <a:t>aménagement du </a:t>
            </a:r>
            <a:r>
              <a:rPr lang="fr-FR" sz="2000" dirty="0"/>
              <a:t>territoire</a:t>
            </a:r>
          </a:p>
          <a:p>
            <a:pPr>
              <a:lnSpc>
                <a:spcPct val="90000"/>
              </a:lnSpc>
              <a:spcAft>
                <a:spcPct val="20000"/>
              </a:spcAft>
              <a:buClr>
                <a:srgbClr val="FFCC66"/>
              </a:buClr>
              <a:buSzPct val="70000"/>
            </a:pPr>
            <a:r>
              <a:rPr lang="fr-FR" sz="2000" dirty="0"/>
              <a:t>Cartographie statistique</a:t>
            </a:r>
          </a:p>
          <a:p>
            <a:pPr>
              <a:lnSpc>
                <a:spcPct val="90000"/>
              </a:lnSpc>
              <a:spcAft>
                <a:spcPct val="20000"/>
              </a:spcAft>
              <a:buClr>
                <a:srgbClr val="FFCC66"/>
              </a:buClr>
              <a:buSzPct val="70000"/>
            </a:pPr>
            <a:r>
              <a:rPr lang="fr-FR" sz="2000" dirty="0"/>
              <a:t>Urbanisation et gestion urbaine, cadastres</a:t>
            </a:r>
          </a:p>
          <a:p>
            <a:pPr>
              <a:lnSpc>
                <a:spcPct val="90000"/>
              </a:lnSpc>
              <a:spcAft>
                <a:spcPct val="20000"/>
              </a:spcAft>
              <a:buClr>
                <a:srgbClr val="FFCC66"/>
              </a:buClr>
              <a:buSzPct val="70000"/>
            </a:pPr>
            <a:r>
              <a:rPr lang="fr-FR" sz="2000" dirty="0"/>
              <a:t>Gestion côtière</a:t>
            </a:r>
          </a:p>
          <a:p>
            <a:pPr>
              <a:lnSpc>
                <a:spcPct val="90000"/>
              </a:lnSpc>
              <a:spcAft>
                <a:spcPct val="20000"/>
              </a:spcAft>
              <a:buClr>
                <a:srgbClr val="FFCC66"/>
              </a:buClr>
              <a:buSzPct val="70000"/>
            </a:pPr>
            <a:r>
              <a:rPr lang="fr-FR" sz="2000" dirty="0"/>
              <a:t>Océanographie</a:t>
            </a:r>
          </a:p>
          <a:p>
            <a:pPr>
              <a:lnSpc>
                <a:spcPct val="90000"/>
              </a:lnSpc>
              <a:spcAft>
                <a:spcPct val="20000"/>
              </a:spcAft>
              <a:buClr>
                <a:srgbClr val="FFCC66"/>
              </a:buClr>
              <a:buSzPct val="70000"/>
            </a:pPr>
            <a:r>
              <a:rPr lang="fr-FR" sz="2000" dirty="0"/>
              <a:t>Santé</a:t>
            </a:r>
          </a:p>
          <a:p>
            <a:pPr>
              <a:lnSpc>
                <a:spcPct val="90000"/>
              </a:lnSpc>
              <a:spcAft>
                <a:spcPct val="20000"/>
              </a:spcAft>
              <a:buClr>
                <a:srgbClr val="FFCC66"/>
              </a:buClr>
              <a:buSzPct val="70000"/>
            </a:pPr>
            <a:r>
              <a:rPr lang="fr-FR" sz="2000" dirty="0"/>
              <a:t>Télécommunications</a:t>
            </a:r>
          </a:p>
          <a:p>
            <a:pPr>
              <a:lnSpc>
                <a:spcPct val="90000"/>
              </a:lnSpc>
              <a:spcAft>
                <a:spcPct val="20000"/>
              </a:spcAft>
              <a:buClr>
                <a:srgbClr val="FFCC66"/>
              </a:buClr>
              <a:buSzPct val="70000"/>
            </a:pPr>
            <a:r>
              <a:rPr lang="fr-FR" sz="2000" dirty="0"/>
              <a:t>Risques naturels</a:t>
            </a:r>
          </a:p>
          <a:p>
            <a:pPr>
              <a:lnSpc>
                <a:spcPct val="90000"/>
              </a:lnSpc>
              <a:spcAft>
                <a:spcPct val="20000"/>
              </a:spcAft>
              <a:buClr>
                <a:srgbClr val="FFCC66"/>
              </a:buClr>
              <a:buSzPct val="70000"/>
            </a:pPr>
            <a:r>
              <a:rPr lang="fr-FR" sz="2000" dirty="0" smtClean="0"/>
              <a:t>etc</a:t>
            </a:r>
            <a:r>
              <a:rPr lang="fr-FR" sz="2000" dirty="0"/>
              <a:t>..</a:t>
            </a:r>
          </a:p>
        </p:txBody>
      </p:sp>
      <p:pic>
        <p:nvPicPr>
          <p:cNvPr id="120836" name="Picture 4" descr="ceniza"/>
          <p:cNvPicPr>
            <a:picLocks noChangeAspect="1" noChangeArrowheads="1"/>
          </p:cNvPicPr>
          <p:nvPr/>
        </p:nvPicPr>
        <p:blipFill>
          <a:blip r:embed="rId3" cstate="print"/>
          <a:srcRect/>
          <a:stretch>
            <a:fillRect/>
          </a:stretch>
        </p:blipFill>
        <p:spPr bwMode="auto">
          <a:xfrm>
            <a:off x="6227763" y="2781300"/>
            <a:ext cx="2700337" cy="2212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0" y="404813"/>
            <a:ext cx="9144000" cy="838200"/>
          </a:xfrm>
        </p:spPr>
        <p:txBody>
          <a:bodyPr/>
          <a:lstStyle/>
          <a:p>
            <a:r>
              <a:rPr lang="fr-FR" sz="3200" dirty="0">
                <a:solidFill>
                  <a:srgbClr val="FFCC66"/>
                </a:solidFill>
                <a:latin typeface="Arial" charset="0"/>
              </a:rPr>
              <a:t>Sommaire</a:t>
            </a:r>
          </a:p>
        </p:txBody>
      </p:sp>
      <p:sp>
        <p:nvSpPr>
          <p:cNvPr id="68611" name="Rectangle 3"/>
          <p:cNvSpPr>
            <a:spLocks noGrp="1" noRot="1" noChangeArrowheads="1"/>
          </p:cNvSpPr>
          <p:nvPr>
            <p:ph type="body" idx="1"/>
          </p:nvPr>
        </p:nvSpPr>
        <p:spPr>
          <a:xfrm>
            <a:off x="1119188" y="1524000"/>
            <a:ext cx="6981825" cy="4641850"/>
          </a:xfrm>
          <a:solidFill>
            <a:srgbClr val="C0C0C0">
              <a:alpha val="10001"/>
            </a:srgbClr>
          </a:solidFill>
        </p:spPr>
        <p:txBody>
          <a:bodyPr/>
          <a:lstStyle/>
          <a:p>
            <a:pPr algn="ctr">
              <a:lnSpc>
                <a:spcPct val="125000"/>
              </a:lnSpc>
              <a:buClr>
                <a:srgbClr val="FFCC66"/>
              </a:buClr>
              <a:buSzPct val="70000"/>
              <a:buNone/>
            </a:pPr>
            <a:r>
              <a:rPr lang="fr-FR" sz="2400" dirty="0" smtClean="0">
                <a:latin typeface="Arial" pitchFamily="34" charset="0"/>
                <a:cs typeface="Arial" pitchFamily="34" charset="0"/>
              </a:rPr>
              <a:t>Première partie</a:t>
            </a:r>
          </a:p>
          <a:p>
            <a:pPr>
              <a:lnSpc>
                <a:spcPct val="125000"/>
              </a:lnSpc>
              <a:buClr>
                <a:srgbClr val="FFCC66"/>
              </a:buClr>
              <a:buSzPct val="70000"/>
            </a:pPr>
            <a:r>
              <a:rPr lang="fr-FR" sz="2000" dirty="0" smtClean="0">
                <a:latin typeface="Arial" pitchFamily="34" charset="0"/>
                <a:cs typeface="Arial" pitchFamily="34" charset="0"/>
              </a:rPr>
              <a:t>1. Systèmes d’Information Géographique : généralités </a:t>
            </a:r>
          </a:p>
          <a:p>
            <a:pPr>
              <a:lnSpc>
                <a:spcPct val="125000"/>
              </a:lnSpc>
              <a:buClr>
                <a:srgbClr val="FFCC66"/>
              </a:buClr>
              <a:buSzPct val="70000"/>
            </a:pPr>
            <a:r>
              <a:rPr lang="fr-FR" sz="2000" dirty="0" smtClean="0">
                <a:latin typeface="Arial" pitchFamily="34" charset="0"/>
                <a:cs typeface="Arial" pitchFamily="34" charset="0"/>
              </a:rPr>
              <a:t>2. La </a:t>
            </a:r>
            <a:r>
              <a:rPr lang="fr-FR" sz="2000" dirty="0">
                <a:latin typeface="Arial" pitchFamily="34" charset="0"/>
                <a:cs typeface="Arial" pitchFamily="34" charset="0"/>
              </a:rPr>
              <a:t>théorie de l’information géographique</a:t>
            </a:r>
          </a:p>
          <a:p>
            <a:pPr>
              <a:lnSpc>
                <a:spcPct val="125000"/>
              </a:lnSpc>
              <a:buClr>
                <a:srgbClr val="FFCC66"/>
              </a:buClr>
              <a:buSzPct val="70000"/>
            </a:pPr>
            <a:r>
              <a:rPr lang="fr-FR" sz="2000" dirty="0" smtClean="0">
                <a:latin typeface="Arial" pitchFamily="34" charset="0"/>
                <a:cs typeface="Arial" pitchFamily="34" charset="0"/>
              </a:rPr>
              <a:t>3. Systèmes </a:t>
            </a:r>
            <a:r>
              <a:rPr lang="fr-FR" sz="2000" dirty="0">
                <a:latin typeface="Arial" pitchFamily="34" charset="0"/>
                <a:cs typeface="Arial" pitchFamily="34" charset="0"/>
              </a:rPr>
              <a:t>géodésiques et </a:t>
            </a:r>
            <a:r>
              <a:rPr lang="fr-FR" sz="2000" dirty="0" smtClean="0">
                <a:latin typeface="Arial" pitchFamily="34" charset="0"/>
                <a:cs typeface="Arial" pitchFamily="34" charset="0"/>
              </a:rPr>
              <a:t>projections</a:t>
            </a:r>
          </a:p>
          <a:p>
            <a:pPr>
              <a:lnSpc>
                <a:spcPct val="125000"/>
              </a:lnSpc>
              <a:buClr>
                <a:srgbClr val="FFCC66"/>
              </a:buClr>
              <a:buSzPct val="70000"/>
            </a:pPr>
            <a:r>
              <a:rPr lang="fr-FR" sz="2000" dirty="0" smtClean="0">
                <a:latin typeface="Arial" pitchFamily="34" charset="0"/>
                <a:cs typeface="Arial" pitchFamily="34" charset="0"/>
              </a:rPr>
              <a:t>4. Bases de données</a:t>
            </a:r>
          </a:p>
          <a:p>
            <a:pPr algn="ctr">
              <a:lnSpc>
                <a:spcPct val="125000"/>
              </a:lnSpc>
              <a:buClr>
                <a:srgbClr val="FFCC66"/>
              </a:buClr>
              <a:buSzPct val="70000"/>
              <a:buNone/>
            </a:pPr>
            <a:r>
              <a:rPr lang="fr-FR" sz="2400" dirty="0" smtClean="0">
                <a:latin typeface="Arial" pitchFamily="34" charset="0"/>
                <a:cs typeface="Arial" pitchFamily="34" charset="0"/>
              </a:rPr>
              <a:t>Deuxième partie</a:t>
            </a:r>
          </a:p>
          <a:p>
            <a:pPr>
              <a:lnSpc>
                <a:spcPct val="125000"/>
              </a:lnSpc>
              <a:buClr>
                <a:srgbClr val="FFCC66"/>
              </a:buClr>
              <a:buSzPct val="70000"/>
            </a:pPr>
            <a:r>
              <a:rPr lang="fr-FR" sz="2000" dirty="0" smtClean="0">
                <a:latin typeface="Arial" pitchFamily="34" charset="0"/>
                <a:cs typeface="Arial" pitchFamily="34" charset="0"/>
              </a:rPr>
              <a:t>5. Méthodes </a:t>
            </a:r>
            <a:r>
              <a:rPr lang="fr-FR" sz="2000" dirty="0">
                <a:latin typeface="Arial" pitchFamily="34" charset="0"/>
                <a:cs typeface="Arial" pitchFamily="34" charset="0"/>
              </a:rPr>
              <a:t>d’analyse</a:t>
            </a:r>
          </a:p>
          <a:p>
            <a:pPr>
              <a:lnSpc>
                <a:spcPct val="125000"/>
              </a:lnSpc>
              <a:buClr>
                <a:srgbClr val="FFCC66"/>
              </a:buClr>
              <a:buSzPct val="70000"/>
            </a:pPr>
            <a:r>
              <a:rPr lang="fr-FR" sz="2000" dirty="0" smtClean="0">
                <a:latin typeface="Arial" pitchFamily="34" charset="0"/>
                <a:cs typeface="Arial" pitchFamily="34" charset="0"/>
              </a:rPr>
              <a:t>6. La </a:t>
            </a:r>
            <a:r>
              <a:rPr lang="fr-FR" sz="2000" dirty="0">
                <a:latin typeface="Arial" pitchFamily="34" charset="0"/>
                <a:cs typeface="Arial" pitchFamily="34" charset="0"/>
              </a:rPr>
              <a:t>cartographie </a:t>
            </a:r>
          </a:p>
          <a:p>
            <a:pPr>
              <a:lnSpc>
                <a:spcPct val="125000"/>
              </a:lnSpc>
              <a:buClr>
                <a:srgbClr val="FFCC66"/>
              </a:buClr>
              <a:buSzPct val="70000"/>
            </a:pPr>
            <a:r>
              <a:rPr lang="fr-FR" sz="2000" dirty="0" smtClean="0">
                <a:latin typeface="Arial" pitchFamily="34" charset="0"/>
                <a:cs typeface="Arial" pitchFamily="34" charset="0"/>
              </a:rPr>
              <a:t>7. SIG </a:t>
            </a:r>
            <a:r>
              <a:rPr lang="fr-FR" sz="2000" dirty="0">
                <a:latin typeface="Arial" pitchFamily="34" charset="0"/>
                <a:cs typeface="Arial" pitchFamily="34" charset="0"/>
              </a:rPr>
              <a:t>et Internet</a:t>
            </a:r>
          </a:p>
          <a:p>
            <a:pPr>
              <a:lnSpc>
                <a:spcPct val="125000"/>
              </a:lnSpc>
              <a:buClr>
                <a:srgbClr val="FFCC66"/>
              </a:buClr>
              <a:buSzPct val="70000"/>
            </a:pPr>
            <a:r>
              <a:rPr lang="fr-FR" sz="2000" dirty="0" smtClean="0">
                <a:latin typeface="Arial" pitchFamily="34" charset="0"/>
                <a:cs typeface="Arial" pitchFamily="34" charset="0"/>
              </a:rPr>
              <a:t>8. Organisation </a:t>
            </a:r>
            <a:r>
              <a:rPr lang="fr-FR" sz="2000" dirty="0">
                <a:latin typeface="Arial" pitchFamily="34" charset="0"/>
                <a:cs typeface="Arial" pitchFamily="34" charset="0"/>
              </a:rPr>
              <a:t>d’un projet SIG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dans le domaine de la santé</a:t>
            </a:r>
          </a:p>
        </p:txBody>
      </p:sp>
      <p:sp>
        <p:nvSpPr>
          <p:cNvPr id="73767" name="Rectangle 39"/>
          <p:cNvSpPr>
            <a:spLocks noGrp="1" noChangeArrowheads="1"/>
          </p:cNvSpPr>
          <p:nvPr>
            <p:ph type="body" idx="1"/>
          </p:nvPr>
        </p:nvSpPr>
        <p:spPr>
          <a:xfrm>
            <a:off x="467544" y="2060575"/>
            <a:ext cx="8208963" cy="2520950"/>
          </a:xfrm>
          <a:solidFill>
            <a:srgbClr val="C0C0C0">
              <a:alpha val="10001"/>
            </a:srgbClr>
          </a:solidFill>
          <a:ln/>
        </p:spPr>
        <p:txBody>
          <a:bodyPr/>
          <a:lstStyle/>
          <a:p>
            <a:pPr>
              <a:spcAft>
                <a:spcPct val="20000"/>
              </a:spcAft>
              <a:buClr>
                <a:srgbClr val="FFCC66"/>
              </a:buClr>
              <a:buSzPct val="70000"/>
            </a:pPr>
            <a:r>
              <a:rPr lang="fr-FR" sz="2000" dirty="0" smtClean="0"/>
              <a:t>la </a:t>
            </a:r>
            <a:r>
              <a:rPr lang="fr-FR" sz="2000" dirty="0"/>
              <a:t>cartographie des états de </a:t>
            </a:r>
            <a:r>
              <a:rPr lang="fr-FR" sz="2000" dirty="0" smtClean="0"/>
              <a:t>santé pour la géographie de la santé</a:t>
            </a:r>
            <a:endParaRPr lang="fr-FR" sz="2000" dirty="0"/>
          </a:p>
          <a:p>
            <a:pPr>
              <a:spcAft>
                <a:spcPct val="20000"/>
              </a:spcAft>
              <a:buClr>
                <a:srgbClr val="FFCC66"/>
              </a:buClr>
              <a:buSzPct val="70000"/>
            </a:pPr>
            <a:r>
              <a:rPr lang="fr-FR" sz="2000" dirty="0" smtClean="0"/>
              <a:t>L’analyse spatiale pour l’épidémiologie </a:t>
            </a:r>
            <a:r>
              <a:rPr lang="fr-FR" sz="2000" dirty="0"/>
              <a:t>et </a:t>
            </a:r>
            <a:r>
              <a:rPr lang="fr-FR" sz="2000" dirty="0" smtClean="0"/>
              <a:t>la recherche des </a:t>
            </a:r>
            <a:r>
              <a:rPr lang="fr-FR" sz="2000" dirty="0"/>
              <a:t>relations santé-environnement</a:t>
            </a:r>
          </a:p>
          <a:p>
            <a:pPr>
              <a:spcAft>
                <a:spcPct val="20000"/>
              </a:spcAft>
              <a:buClr>
                <a:srgbClr val="FFCC66"/>
              </a:buClr>
              <a:buSzPct val="70000"/>
            </a:pPr>
            <a:r>
              <a:rPr lang="fr-FR" sz="2000" dirty="0" smtClean="0"/>
              <a:t>La </a:t>
            </a:r>
            <a:r>
              <a:rPr lang="fr-FR" sz="2000" dirty="0"/>
              <a:t>modélisation des phénomènes d’émergence et de diffusion</a:t>
            </a:r>
          </a:p>
          <a:p>
            <a:pPr>
              <a:spcAft>
                <a:spcPct val="20000"/>
              </a:spcAft>
              <a:buClr>
                <a:srgbClr val="FFCC66"/>
              </a:buClr>
              <a:buSzPct val="70000"/>
            </a:pPr>
            <a:r>
              <a:rPr lang="fr-FR" sz="2000" dirty="0"/>
              <a:t>La préparation d’enquête de terrain</a:t>
            </a:r>
          </a:p>
          <a:p>
            <a:pPr>
              <a:spcAft>
                <a:spcPct val="20000"/>
              </a:spcAft>
              <a:buClr>
                <a:srgbClr val="FFCC66"/>
              </a:buClr>
              <a:buSzPct val="70000"/>
            </a:pPr>
            <a:r>
              <a:rPr lang="fr-FR" sz="2000" dirty="0"/>
              <a:t>L’optimisation des ressources médicales </a:t>
            </a:r>
            <a:r>
              <a:rPr lang="fr-FR" sz="2000" dirty="0" smtClean="0"/>
              <a:t> et du système de santé</a:t>
            </a:r>
            <a:endParaRPr lang="fr-FR" sz="2000" dirty="0"/>
          </a:p>
        </p:txBody>
      </p:sp>
      <p:pic>
        <p:nvPicPr>
          <p:cNvPr id="73771" name="Picture 43" descr="aedes"/>
          <p:cNvPicPr>
            <a:picLocks noChangeAspect="1" noChangeArrowheads="1"/>
          </p:cNvPicPr>
          <p:nvPr/>
        </p:nvPicPr>
        <p:blipFill>
          <a:blip r:embed="rId3" cstate="print"/>
          <a:srcRect/>
          <a:stretch>
            <a:fillRect/>
          </a:stretch>
        </p:blipFill>
        <p:spPr bwMode="auto">
          <a:xfrm>
            <a:off x="1042988" y="5084763"/>
            <a:ext cx="1152525" cy="1003300"/>
          </a:xfrm>
          <a:prstGeom prst="rect">
            <a:avLst/>
          </a:prstGeom>
          <a:noFill/>
        </p:spPr>
      </p:pic>
      <p:pic>
        <p:nvPicPr>
          <p:cNvPr id="73773" name="Picture 45" descr="Chachoensao04"/>
          <p:cNvPicPr>
            <a:picLocks noChangeAspect="1" noChangeArrowheads="1"/>
          </p:cNvPicPr>
          <p:nvPr/>
        </p:nvPicPr>
        <p:blipFill>
          <a:blip r:embed="rId4" cstate="print"/>
          <a:srcRect/>
          <a:stretch>
            <a:fillRect/>
          </a:stretch>
        </p:blipFill>
        <p:spPr bwMode="auto">
          <a:xfrm>
            <a:off x="3203575" y="4724400"/>
            <a:ext cx="1400175" cy="1927225"/>
          </a:xfrm>
          <a:prstGeom prst="rect">
            <a:avLst/>
          </a:prstGeom>
          <a:noFill/>
        </p:spPr>
      </p:pic>
      <p:pic>
        <p:nvPicPr>
          <p:cNvPr id="73774" name="Picture 46" descr="BPSept"/>
          <p:cNvPicPr>
            <a:picLocks noChangeAspect="1" noChangeArrowheads="1"/>
          </p:cNvPicPr>
          <p:nvPr/>
        </p:nvPicPr>
        <p:blipFill>
          <a:blip r:embed="rId5" cstate="print"/>
          <a:srcRect t="3499"/>
          <a:stretch>
            <a:fillRect/>
          </a:stretch>
        </p:blipFill>
        <p:spPr bwMode="auto">
          <a:xfrm>
            <a:off x="5430838" y="4724400"/>
            <a:ext cx="2886075" cy="1970088"/>
          </a:xfrm>
          <a:prstGeom prst="rect">
            <a:avLst/>
          </a:prstGeom>
          <a:noFill/>
        </p:spPr>
      </p:pic>
      <p:sp>
        <p:nvSpPr>
          <p:cNvPr id="73775" name="Text Box 47"/>
          <p:cNvSpPr txBox="1">
            <a:spLocks noChangeArrowheads="1"/>
          </p:cNvSpPr>
          <p:nvPr/>
        </p:nvSpPr>
        <p:spPr bwMode="auto">
          <a:xfrm>
            <a:off x="468313" y="1484313"/>
            <a:ext cx="5473700" cy="427037"/>
          </a:xfrm>
          <a:prstGeom prst="rect">
            <a:avLst/>
          </a:prstGeom>
          <a:noFill/>
          <a:ln w="9525">
            <a:noFill/>
            <a:miter lim="800000"/>
            <a:headEnd/>
            <a:tailEnd/>
          </a:ln>
          <a:effectLst/>
        </p:spPr>
        <p:txBody>
          <a:bodyPr>
            <a:spAutoFit/>
          </a:bodyPr>
          <a:lstStyle/>
          <a:p>
            <a:pPr>
              <a:spcBef>
                <a:spcPct val="20000"/>
              </a:spcBef>
              <a:spcAft>
                <a:spcPct val="20000"/>
              </a:spcAft>
              <a:buClr>
                <a:schemeClr val="folHlink"/>
              </a:buClr>
              <a:buSzPct val="80000"/>
              <a:buFont typeface="Arial" charset="0"/>
              <a:buNone/>
            </a:pPr>
            <a:r>
              <a:rPr lang="fr-FR" sz="2200">
                <a:solidFill>
                  <a:srgbClr val="FFCC66"/>
                </a:solidFill>
                <a:effectLst>
                  <a:outerShdw blurRad="38100" dist="38100" dir="2700000" algn="tl">
                    <a:srgbClr val="000000"/>
                  </a:outerShdw>
                </a:effectLst>
              </a:rPr>
              <a:t>Principaux domaines d’application :</a:t>
            </a:r>
            <a:endParaRPr lang="fr-FR" sz="2200">
              <a:solidFill>
                <a:srgbClr val="FFCC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dans le domaine de la santé</a:t>
            </a:r>
          </a:p>
        </p:txBody>
      </p:sp>
      <p:sp>
        <p:nvSpPr>
          <p:cNvPr id="80899" name="Rectangle 3"/>
          <p:cNvSpPr>
            <a:spLocks noGrp="1" noChangeArrowheads="1"/>
          </p:cNvSpPr>
          <p:nvPr>
            <p:ph type="body" idx="1"/>
          </p:nvPr>
        </p:nvSpPr>
        <p:spPr>
          <a:xfrm>
            <a:off x="539750" y="2060575"/>
            <a:ext cx="8424863" cy="4176713"/>
          </a:xfrm>
          <a:solidFill>
            <a:srgbClr val="C0C0C0">
              <a:alpha val="10001"/>
            </a:srgbClr>
          </a:solidFill>
          <a:ln/>
        </p:spPr>
        <p:txBody>
          <a:bodyPr/>
          <a:lstStyle/>
          <a:p>
            <a:pPr>
              <a:lnSpc>
                <a:spcPct val="80000"/>
              </a:lnSpc>
              <a:spcAft>
                <a:spcPct val="55000"/>
              </a:spcAft>
              <a:buClr>
                <a:srgbClr val="FFCC66"/>
              </a:buClr>
              <a:buSzPct val="70000"/>
            </a:pPr>
            <a:r>
              <a:rPr lang="fr-FR" sz="2000" dirty="0"/>
              <a:t>Adapter la couverture des systèmes de soin et des forces de secours aux effectifs et aux types de populations</a:t>
            </a:r>
          </a:p>
          <a:p>
            <a:pPr>
              <a:lnSpc>
                <a:spcPct val="80000"/>
              </a:lnSpc>
              <a:spcAft>
                <a:spcPct val="55000"/>
              </a:spcAft>
              <a:buClr>
                <a:srgbClr val="FFCC66"/>
              </a:buClr>
              <a:buSzPct val="70000"/>
            </a:pPr>
            <a:r>
              <a:rPr lang="fr-FR" sz="2000" dirty="0"/>
              <a:t>Comprendre les conditions d’émergence des maladies afin d’adapter une réponse sanitaire adéquate (lutte contre les vecteurs, éducation des populations, changement de pratiques sociétales…)</a:t>
            </a:r>
          </a:p>
          <a:p>
            <a:pPr>
              <a:lnSpc>
                <a:spcPct val="80000"/>
              </a:lnSpc>
              <a:spcAft>
                <a:spcPct val="55000"/>
              </a:spcAft>
              <a:buClr>
                <a:srgbClr val="FFCC66"/>
              </a:buClr>
              <a:buSzPct val="70000"/>
            </a:pPr>
            <a:r>
              <a:rPr lang="fr-FR" sz="2000" dirty="0"/>
              <a:t>Comprendre les mécanismes de diffusion des pathologies et évaluer les mesures </a:t>
            </a:r>
            <a:r>
              <a:rPr lang="fr-FR" sz="2000" dirty="0" smtClean="0"/>
              <a:t>sanitaires d’urgence </a:t>
            </a:r>
            <a:r>
              <a:rPr lang="fr-FR" sz="2000" dirty="0"/>
              <a:t>(confinements, restrictions de déplacements, abattages d’animaux, </a:t>
            </a:r>
            <a:r>
              <a:rPr lang="fr-FR" sz="2000" dirty="0" err="1"/>
              <a:t>etc</a:t>
            </a:r>
            <a:r>
              <a:rPr lang="fr-FR" sz="2000" dirty="0"/>
              <a:t>…)</a:t>
            </a:r>
          </a:p>
          <a:p>
            <a:pPr>
              <a:lnSpc>
                <a:spcPct val="80000"/>
              </a:lnSpc>
              <a:spcAft>
                <a:spcPct val="55000"/>
              </a:spcAft>
              <a:buClr>
                <a:srgbClr val="FFCC66"/>
              </a:buClr>
              <a:buSzPct val="70000"/>
            </a:pPr>
            <a:r>
              <a:rPr lang="fr-FR" sz="2000" dirty="0"/>
              <a:t>Améliorer la </a:t>
            </a:r>
            <a:r>
              <a:rPr lang="fr-FR" sz="2000" dirty="0" smtClean="0"/>
              <a:t>signalisation et </a:t>
            </a:r>
            <a:r>
              <a:rPr lang="fr-FR" sz="2000" dirty="0"/>
              <a:t>la gestion du trafic sur les routes les plus dangereuses</a:t>
            </a:r>
          </a:p>
          <a:p>
            <a:pPr>
              <a:lnSpc>
                <a:spcPct val="80000"/>
              </a:lnSpc>
              <a:spcAft>
                <a:spcPct val="55000"/>
              </a:spcAft>
              <a:buClr>
                <a:srgbClr val="FFCC66"/>
              </a:buClr>
              <a:buSzPct val="70000"/>
            </a:pPr>
            <a:r>
              <a:rPr lang="fr-FR" sz="2000" dirty="0"/>
              <a:t>Mettre en place des systèmes d’alerte précoces à partir de déclarations spatialisées en ligne</a:t>
            </a:r>
            <a:endParaRPr lang="en-US" sz="2000" dirty="0"/>
          </a:p>
        </p:txBody>
      </p:sp>
      <p:sp>
        <p:nvSpPr>
          <p:cNvPr id="80900" name="Text Box 4"/>
          <p:cNvSpPr txBox="1">
            <a:spLocks noChangeArrowheads="1"/>
          </p:cNvSpPr>
          <p:nvPr/>
        </p:nvSpPr>
        <p:spPr bwMode="auto">
          <a:xfrm>
            <a:off x="468313" y="1484313"/>
            <a:ext cx="4968875" cy="393700"/>
          </a:xfrm>
          <a:prstGeom prst="rect">
            <a:avLst/>
          </a:prstGeom>
          <a:noFill/>
          <a:ln w="9525">
            <a:noFill/>
            <a:miter lim="800000"/>
            <a:headEnd/>
            <a:tailEnd/>
          </a:ln>
          <a:effectLst/>
        </p:spPr>
        <p:txBody>
          <a:bodyPr>
            <a:spAutoFit/>
          </a:bodyPr>
          <a:lstStyle/>
          <a:p>
            <a:pPr>
              <a:lnSpc>
                <a:spcPct val="90000"/>
              </a:lnSpc>
              <a:spcBef>
                <a:spcPct val="20000"/>
              </a:spcBef>
              <a:spcAft>
                <a:spcPct val="20000"/>
              </a:spcAft>
              <a:buClr>
                <a:schemeClr val="folHlink"/>
              </a:buClr>
              <a:buSzPct val="80000"/>
              <a:buFont typeface="Arial" charset="0"/>
              <a:buNone/>
            </a:pPr>
            <a:r>
              <a:rPr lang="fr-FR" sz="2200">
                <a:solidFill>
                  <a:srgbClr val="FFCC66"/>
                </a:solidFill>
                <a:effectLst>
                  <a:outerShdw blurRad="38100" dist="38100" dir="2700000" algn="tl">
                    <a:srgbClr val="000000"/>
                  </a:outerShdw>
                </a:effectLst>
              </a:rPr>
              <a:t>Exemples d’application :</a:t>
            </a:r>
            <a:endParaRPr lang="fr-FR" sz="2200">
              <a:solidFill>
                <a:srgbClr val="FFCC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4" name="Rectangle 4"/>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2. L’information </a:t>
            </a:r>
            <a:r>
              <a:rPr lang="fr-FR" sz="3600" dirty="0">
                <a:solidFill>
                  <a:srgbClr val="FFCC66"/>
                </a:solidFill>
                <a:effectLst>
                  <a:outerShdw blurRad="38100" dist="38100" dir="2700000" algn="tl">
                    <a:srgbClr val="000000"/>
                  </a:outerShdw>
                </a:effectLst>
                <a:latin typeface="Arial" charset="0"/>
              </a:rPr>
              <a:t>géographique, généralités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a:t>
            </a:r>
            <a:endParaRPr lang="en-US" sz="3200">
              <a:solidFill>
                <a:schemeClr val="tx1"/>
              </a:solidFill>
              <a:latin typeface="Arial" charset="0"/>
            </a:endParaRPr>
          </a:p>
        </p:txBody>
      </p:sp>
      <p:sp>
        <p:nvSpPr>
          <p:cNvPr id="77827" name="Rectangle 3"/>
          <p:cNvSpPr>
            <a:spLocks noGrp="1" noRot="1" noChangeArrowheads="1"/>
          </p:cNvSpPr>
          <p:nvPr>
            <p:ph type="body" idx="1"/>
          </p:nvPr>
        </p:nvSpPr>
        <p:spPr>
          <a:xfrm>
            <a:off x="611188" y="2349500"/>
            <a:ext cx="6192837" cy="3455988"/>
          </a:xfrm>
          <a:solidFill>
            <a:srgbClr val="C0C0C0">
              <a:alpha val="10001"/>
            </a:srgbClr>
          </a:solidFill>
        </p:spPr>
        <p:txBody>
          <a:bodyPr/>
          <a:lstStyle/>
          <a:p>
            <a:pPr>
              <a:lnSpc>
                <a:spcPct val="80000"/>
              </a:lnSpc>
              <a:spcAft>
                <a:spcPct val="65000"/>
              </a:spcAft>
              <a:buClr>
                <a:srgbClr val="FFCC66"/>
              </a:buClr>
              <a:buSzPct val="70000"/>
            </a:pPr>
            <a:endParaRPr lang="fr-FR" altLang="zh-CN" sz="1000" dirty="0">
              <a:ea typeface="宋体" pitchFamily="2" charset="-122"/>
            </a:endParaRPr>
          </a:p>
          <a:p>
            <a:pPr>
              <a:lnSpc>
                <a:spcPct val="90000"/>
              </a:lnSpc>
              <a:spcAft>
                <a:spcPct val="65000"/>
              </a:spcAft>
              <a:buClr>
                <a:srgbClr val="FFCC66"/>
              </a:buClr>
              <a:buSzPct val="70000"/>
            </a:pPr>
            <a:r>
              <a:rPr lang="fr-FR" altLang="zh-CN" sz="2000" dirty="0">
                <a:solidFill>
                  <a:srgbClr val="FFCC66"/>
                </a:solidFill>
                <a:ea typeface="宋体" pitchFamily="2" charset="-122"/>
              </a:rPr>
              <a:t>Donn</a:t>
            </a:r>
            <a:r>
              <a:rPr lang="fr-FR" altLang="zh-CN" sz="2000" dirty="0">
                <a:solidFill>
                  <a:srgbClr val="FFCC66"/>
                </a:solidFill>
                <a:latin typeface="Arial"/>
                <a:ea typeface="宋体" pitchFamily="2" charset="-122"/>
              </a:rPr>
              <a:t>é</a:t>
            </a:r>
            <a:r>
              <a:rPr lang="fr-FR" altLang="zh-CN" sz="2000" dirty="0">
                <a:solidFill>
                  <a:srgbClr val="FFCC66"/>
                </a:solidFill>
                <a:ea typeface="宋体" pitchFamily="2" charset="-122"/>
              </a:rPr>
              <a:t>es :</a:t>
            </a:r>
            <a:r>
              <a:rPr lang="fr-FR" altLang="zh-CN" sz="2000" dirty="0">
                <a:ea typeface="宋体" pitchFamily="2" charset="-122"/>
              </a:rPr>
              <a:t> nombres, textes, symboles, en g</a:t>
            </a:r>
            <a:r>
              <a:rPr lang="fr-FR" altLang="zh-CN" sz="2000" dirty="0">
                <a:latin typeface="Arial"/>
                <a:ea typeface="宋体" pitchFamily="2" charset="-122"/>
              </a:rPr>
              <a:t>é</a:t>
            </a:r>
            <a:r>
              <a:rPr lang="fr-FR" altLang="zh-CN" sz="2000" dirty="0">
                <a:ea typeface="宋体" pitchFamily="2" charset="-122"/>
              </a:rPr>
              <a:t>n</a:t>
            </a:r>
            <a:r>
              <a:rPr lang="fr-FR" altLang="zh-CN" sz="2000" dirty="0">
                <a:latin typeface="Arial"/>
                <a:ea typeface="宋体" pitchFamily="2" charset="-122"/>
              </a:rPr>
              <a:t>é</a:t>
            </a:r>
            <a:r>
              <a:rPr lang="fr-FR" altLang="zh-CN" sz="2000" dirty="0">
                <a:ea typeface="宋体" pitchFamily="2" charset="-122"/>
              </a:rPr>
              <a:t>ral neutres et ind</a:t>
            </a:r>
            <a:r>
              <a:rPr lang="fr-FR" altLang="zh-CN" sz="2000" dirty="0">
                <a:latin typeface="Arial"/>
                <a:ea typeface="宋体" pitchFamily="2" charset="-122"/>
              </a:rPr>
              <a:t>é</a:t>
            </a:r>
            <a:r>
              <a:rPr lang="fr-FR" altLang="zh-CN" sz="2000" dirty="0">
                <a:ea typeface="宋体" pitchFamily="2" charset="-122"/>
              </a:rPr>
              <a:t>pendants du contexte (mesures brutes sans interpr</a:t>
            </a:r>
            <a:r>
              <a:rPr lang="fr-FR" altLang="zh-CN" sz="2000" dirty="0">
                <a:latin typeface="Arial"/>
                <a:ea typeface="宋体" pitchFamily="2" charset="-122"/>
              </a:rPr>
              <a:t>é</a:t>
            </a:r>
            <a:r>
              <a:rPr lang="fr-FR" altLang="zh-CN" sz="2000" dirty="0">
                <a:ea typeface="宋体" pitchFamily="2" charset="-122"/>
              </a:rPr>
              <a:t>tation)</a:t>
            </a:r>
          </a:p>
          <a:p>
            <a:pPr>
              <a:lnSpc>
                <a:spcPct val="90000"/>
              </a:lnSpc>
              <a:spcAft>
                <a:spcPct val="65000"/>
              </a:spcAft>
              <a:buClr>
                <a:srgbClr val="FFCC66"/>
              </a:buClr>
              <a:buSzPct val="70000"/>
            </a:pPr>
            <a:r>
              <a:rPr lang="fr-FR" altLang="zh-CN" sz="2000" dirty="0">
                <a:solidFill>
                  <a:srgbClr val="FFCC66"/>
                </a:solidFill>
                <a:ea typeface="宋体" pitchFamily="2" charset="-122"/>
              </a:rPr>
              <a:t>Information:</a:t>
            </a:r>
            <a:r>
              <a:rPr lang="fr-FR" altLang="zh-CN" sz="2000" dirty="0">
                <a:ea typeface="宋体" pitchFamily="2" charset="-122"/>
              </a:rPr>
              <a:t> </a:t>
            </a:r>
            <a:r>
              <a:rPr lang="fr-FR" altLang="zh-CN" sz="2000" dirty="0" smtClean="0">
                <a:ea typeface="宋体" pitchFamily="2" charset="-122"/>
              </a:rPr>
              <a:t>diff</a:t>
            </a:r>
            <a:r>
              <a:rPr lang="fr-FR" altLang="zh-CN" sz="2000" dirty="0" smtClean="0">
                <a:latin typeface="Arial"/>
                <a:ea typeface="宋体" pitchFamily="2" charset="-122"/>
              </a:rPr>
              <a:t>é</a:t>
            </a:r>
            <a:r>
              <a:rPr lang="fr-FR" altLang="zh-CN" sz="2000" dirty="0" smtClean="0">
                <a:ea typeface="宋体" pitchFamily="2" charset="-122"/>
              </a:rPr>
              <a:t>renci</a:t>
            </a:r>
            <a:r>
              <a:rPr lang="fr-FR" altLang="zh-CN" sz="2000" dirty="0" smtClean="0">
                <a:latin typeface="Arial"/>
                <a:ea typeface="宋体" pitchFamily="2" charset="-122"/>
              </a:rPr>
              <a:t>é</a:t>
            </a:r>
            <a:r>
              <a:rPr lang="fr-FR" altLang="zh-CN" sz="2000" dirty="0" smtClean="0">
                <a:ea typeface="宋体" pitchFamily="2" charset="-122"/>
              </a:rPr>
              <a:t>e </a:t>
            </a:r>
            <a:r>
              <a:rPr lang="fr-FR" altLang="zh-CN" sz="2000" dirty="0">
                <a:ea typeface="宋体" pitchFamily="2" charset="-122"/>
              </a:rPr>
              <a:t>des donn</a:t>
            </a:r>
            <a:r>
              <a:rPr lang="fr-FR" altLang="zh-CN" sz="2000" dirty="0">
                <a:latin typeface="Arial"/>
                <a:ea typeface="宋体" pitchFamily="2" charset="-122"/>
              </a:rPr>
              <a:t>é</a:t>
            </a:r>
            <a:r>
              <a:rPr lang="fr-FR" altLang="zh-CN" sz="2000" dirty="0">
                <a:ea typeface="宋体" pitchFamily="2" charset="-122"/>
              </a:rPr>
              <a:t>es car d</a:t>
            </a:r>
            <a:r>
              <a:rPr lang="fr-FR" altLang="zh-CN" sz="2000" dirty="0">
                <a:latin typeface="Arial"/>
                <a:ea typeface="宋体" pitchFamily="2" charset="-122"/>
              </a:rPr>
              <a:t>é</a:t>
            </a:r>
            <a:r>
              <a:rPr lang="fr-FR" altLang="zh-CN" sz="2000" dirty="0">
                <a:ea typeface="宋体" pitchFamily="2" charset="-122"/>
              </a:rPr>
              <a:t>di</a:t>
            </a:r>
            <a:r>
              <a:rPr lang="fr-FR" altLang="zh-CN" sz="2000" dirty="0">
                <a:latin typeface="Arial"/>
                <a:ea typeface="宋体" pitchFamily="2" charset="-122"/>
              </a:rPr>
              <a:t>é</a:t>
            </a:r>
            <a:r>
              <a:rPr lang="fr-FR" altLang="zh-CN" sz="2000" dirty="0">
                <a:ea typeface="宋体" pitchFamily="2" charset="-122"/>
              </a:rPr>
              <a:t>e </a:t>
            </a:r>
            <a:r>
              <a:rPr lang="fr-FR" altLang="zh-CN" sz="2000" dirty="0">
                <a:latin typeface="Arial"/>
                <a:ea typeface="宋体" pitchFamily="2" charset="-122"/>
              </a:rPr>
              <a:t>à</a:t>
            </a:r>
            <a:r>
              <a:rPr lang="fr-FR" altLang="zh-CN" sz="2000" dirty="0">
                <a:ea typeface="宋体" pitchFamily="2" charset="-122"/>
              </a:rPr>
              <a:t> un sujet ou soumise </a:t>
            </a:r>
            <a:r>
              <a:rPr lang="fr-FR" altLang="zh-CN" sz="2000" dirty="0">
                <a:latin typeface="Arial"/>
                <a:ea typeface="宋体" pitchFamily="2" charset="-122"/>
              </a:rPr>
              <a:t>à</a:t>
            </a:r>
            <a:r>
              <a:rPr lang="fr-FR" altLang="zh-CN" sz="2000" dirty="0">
                <a:ea typeface="宋体" pitchFamily="2" charset="-122"/>
              </a:rPr>
              <a:t> un certain degr</a:t>
            </a:r>
            <a:r>
              <a:rPr lang="fr-FR" altLang="zh-CN" sz="2000" dirty="0">
                <a:latin typeface="Arial"/>
                <a:ea typeface="宋体" pitchFamily="2" charset="-122"/>
              </a:rPr>
              <a:t>é</a:t>
            </a:r>
            <a:r>
              <a:rPr lang="fr-FR" altLang="zh-CN" sz="2000" dirty="0">
                <a:ea typeface="宋体" pitchFamily="2" charset="-122"/>
              </a:rPr>
              <a:t> d</a:t>
            </a:r>
            <a:r>
              <a:rPr lang="fr-FR" altLang="zh-CN" sz="2000" dirty="0">
                <a:latin typeface="Arial"/>
                <a:ea typeface="宋体" pitchFamily="2" charset="-122"/>
              </a:rPr>
              <a:t>’</a:t>
            </a:r>
            <a:r>
              <a:rPr lang="fr-FR" altLang="zh-CN" sz="2000" dirty="0">
                <a:ea typeface="宋体" pitchFamily="2" charset="-122"/>
              </a:rPr>
              <a:t>interpr</a:t>
            </a:r>
            <a:r>
              <a:rPr lang="fr-FR" altLang="zh-CN" sz="2000" dirty="0">
                <a:latin typeface="Arial"/>
                <a:ea typeface="宋体" pitchFamily="2" charset="-122"/>
              </a:rPr>
              <a:t>é</a:t>
            </a:r>
            <a:r>
              <a:rPr lang="fr-FR" altLang="zh-CN" sz="2000" dirty="0">
                <a:ea typeface="宋体" pitchFamily="2" charset="-122"/>
              </a:rPr>
              <a:t>tation</a:t>
            </a:r>
          </a:p>
          <a:p>
            <a:pPr>
              <a:lnSpc>
                <a:spcPct val="90000"/>
              </a:lnSpc>
              <a:spcAft>
                <a:spcPct val="65000"/>
              </a:spcAft>
              <a:buClr>
                <a:srgbClr val="FFCC66"/>
              </a:buClr>
              <a:buSzPct val="70000"/>
            </a:pPr>
            <a:r>
              <a:rPr lang="fr-FR" altLang="zh-CN" sz="2000" dirty="0">
                <a:solidFill>
                  <a:srgbClr val="FFCC66"/>
                </a:solidFill>
                <a:ea typeface="宋体" pitchFamily="2" charset="-122"/>
              </a:rPr>
              <a:t>Connaissance :</a:t>
            </a:r>
            <a:r>
              <a:rPr lang="fr-FR" altLang="zh-CN" sz="2000" dirty="0">
                <a:ea typeface="宋体" pitchFamily="2" charset="-122"/>
              </a:rPr>
              <a:t> information interpr</a:t>
            </a:r>
            <a:r>
              <a:rPr lang="fr-FR" altLang="zh-CN" sz="2000" dirty="0">
                <a:latin typeface="Arial"/>
                <a:ea typeface="宋体" pitchFamily="2" charset="-122"/>
              </a:rPr>
              <a:t>é</a:t>
            </a:r>
            <a:r>
              <a:rPr lang="fr-FR" altLang="zh-CN" sz="2000" dirty="0">
                <a:ea typeface="宋体" pitchFamily="2" charset="-122"/>
              </a:rPr>
              <a:t>t</a:t>
            </a:r>
            <a:r>
              <a:rPr lang="fr-FR" altLang="zh-CN" sz="2000" dirty="0">
                <a:latin typeface="Arial"/>
                <a:ea typeface="宋体" pitchFamily="2" charset="-122"/>
              </a:rPr>
              <a:t>é</a:t>
            </a:r>
            <a:r>
              <a:rPr lang="fr-FR" altLang="zh-CN" sz="2000" dirty="0">
                <a:ea typeface="宋体" pitchFamily="2" charset="-122"/>
              </a:rPr>
              <a:t>e par rapport </a:t>
            </a:r>
            <a:r>
              <a:rPr lang="fr-FR" altLang="zh-CN" sz="2000" dirty="0">
                <a:latin typeface="Arial"/>
                <a:ea typeface="宋体" pitchFamily="2" charset="-122"/>
              </a:rPr>
              <a:t>à</a:t>
            </a:r>
            <a:r>
              <a:rPr lang="fr-FR" altLang="zh-CN" sz="2000" dirty="0">
                <a:ea typeface="宋体" pitchFamily="2" charset="-122"/>
              </a:rPr>
              <a:t> un contexte particulier, </a:t>
            </a:r>
            <a:r>
              <a:rPr lang="fr-FR" altLang="zh-CN" sz="2000" dirty="0">
                <a:latin typeface="Arial"/>
                <a:ea typeface="宋体" pitchFamily="2" charset="-122"/>
              </a:rPr>
              <a:t>à</a:t>
            </a:r>
            <a:r>
              <a:rPr lang="fr-FR" altLang="zh-CN" sz="2000" dirty="0">
                <a:ea typeface="宋体" pitchFamily="2" charset="-122"/>
              </a:rPr>
              <a:t> l</a:t>
            </a:r>
            <a:r>
              <a:rPr lang="fr-FR" altLang="zh-CN" sz="2000" dirty="0">
                <a:latin typeface="Arial"/>
                <a:ea typeface="宋体" pitchFamily="2" charset="-122"/>
              </a:rPr>
              <a:t>’</a:t>
            </a:r>
            <a:r>
              <a:rPr lang="fr-FR" altLang="zh-CN" sz="2000" dirty="0">
                <a:ea typeface="宋体" pitchFamily="2" charset="-122"/>
              </a:rPr>
              <a:t>exp</a:t>
            </a:r>
            <a:r>
              <a:rPr lang="fr-FR" altLang="zh-CN" sz="2000" dirty="0">
                <a:latin typeface="Arial"/>
                <a:ea typeface="宋体" pitchFamily="2" charset="-122"/>
              </a:rPr>
              <a:t>é</a:t>
            </a:r>
            <a:r>
              <a:rPr lang="fr-FR" altLang="zh-CN" sz="2000" dirty="0">
                <a:ea typeface="宋体" pitchFamily="2" charset="-122"/>
              </a:rPr>
              <a:t>rience, ou </a:t>
            </a:r>
            <a:r>
              <a:rPr lang="fr-FR" altLang="zh-CN" sz="2000" dirty="0">
                <a:latin typeface="Arial"/>
                <a:ea typeface="宋体" pitchFamily="2" charset="-122"/>
              </a:rPr>
              <a:t>à</a:t>
            </a:r>
            <a:r>
              <a:rPr lang="fr-FR" altLang="zh-CN" sz="2000" dirty="0">
                <a:ea typeface="宋体" pitchFamily="2" charset="-122"/>
              </a:rPr>
              <a:t> un objectif donn</a:t>
            </a:r>
            <a:r>
              <a:rPr lang="fr-FR" altLang="zh-CN" sz="2000" dirty="0">
                <a:latin typeface="Arial"/>
                <a:ea typeface="宋体" pitchFamily="2" charset="-122"/>
              </a:rPr>
              <a:t>é</a:t>
            </a:r>
            <a:endParaRPr lang="fr-FR" sz="2000" dirty="0"/>
          </a:p>
        </p:txBody>
      </p:sp>
      <p:sp>
        <p:nvSpPr>
          <p:cNvPr id="77829" name="Line 5"/>
          <p:cNvSpPr>
            <a:spLocks noChangeShapeType="1"/>
          </p:cNvSpPr>
          <p:nvPr/>
        </p:nvSpPr>
        <p:spPr bwMode="auto">
          <a:xfrm>
            <a:off x="6948488" y="2349500"/>
            <a:ext cx="0" cy="3384550"/>
          </a:xfrm>
          <a:prstGeom prst="line">
            <a:avLst/>
          </a:prstGeom>
          <a:noFill/>
          <a:ln w="31750">
            <a:solidFill>
              <a:srgbClr val="FFCC66"/>
            </a:solidFill>
            <a:round/>
            <a:headEnd/>
            <a:tailEnd type="triangle" w="med" len="lg"/>
          </a:ln>
          <a:effectLst/>
        </p:spPr>
        <p:txBody>
          <a:bodyPr/>
          <a:lstStyle/>
          <a:p>
            <a:endParaRPr lang="fr-FR"/>
          </a:p>
        </p:txBody>
      </p:sp>
      <p:sp>
        <p:nvSpPr>
          <p:cNvPr id="77830" name="Rectangle 6"/>
          <p:cNvSpPr>
            <a:spLocks noChangeArrowheads="1"/>
          </p:cNvSpPr>
          <p:nvPr/>
        </p:nvSpPr>
        <p:spPr bwMode="auto">
          <a:xfrm>
            <a:off x="7172325" y="2603500"/>
            <a:ext cx="1647825" cy="393700"/>
          </a:xfrm>
          <a:prstGeom prst="rect">
            <a:avLst/>
          </a:prstGeom>
          <a:solidFill>
            <a:srgbClr val="C0C0C0">
              <a:alpha val="10001"/>
            </a:srgbClr>
          </a:solidFill>
          <a:ln w="9525">
            <a:solidFill>
              <a:srgbClr val="FFCC66"/>
            </a:solidFill>
            <a:miter lim="800000"/>
            <a:headEnd/>
            <a:tailEnd/>
          </a:ln>
          <a:effectLst/>
        </p:spPr>
        <p:txBody>
          <a:bodyPr wrap="none" anchor="ctr"/>
          <a:lstStyle/>
          <a:p>
            <a:pPr algn="ctr">
              <a:lnSpc>
                <a:spcPct val="130000"/>
              </a:lnSpc>
              <a:spcBef>
                <a:spcPct val="20000"/>
              </a:spcBef>
              <a:spcAft>
                <a:spcPct val="20000"/>
              </a:spcAft>
              <a:buClr>
                <a:srgbClr val="CC00CC"/>
              </a:buClr>
              <a:buFont typeface="Wingdings" pitchFamily="2" charset="2"/>
              <a:buNone/>
            </a:pPr>
            <a:r>
              <a:rPr kumimoji="1" lang="fr-FR" altLang="zh-CN" sz="1600" i="1">
                <a:effectLst>
                  <a:outerShdw blurRad="38100" dist="38100" dir="2700000" algn="tl">
                    <a:srgbClr val="000000"/>
                  </a:outerShdw>
                </a:effectLst>
                <a:latin typeface="Arial" charset="0"/>
                <a:ea typeface="楷体_GB2312" pitchFamily="49" charset="-122"/>
              </a:rPr>
              <a:t>Facile à partager</a:t>
            </a:r>
          </a:p>
        </p:txBody>
      </p:sp>
      <p:sp>
        <p:nvSpPr>
          <p:cNvPr id="77831" name="Rectangle 7"/>
          <p:cNvSpPr>
            <a:spLocks noChangeArrowheads="1"/>
          </p:cNvSpPr>
          <p:nvPr/>
        </p:nvSpPr>
        <p:spPr bwMode="auto">
          <a:xfrm>
            <a:off x="7172325" y="4979988"/>
            <a:ext cx="1720850" cy="393700"/>
          </a:xfrm>
          <a:prstGeom prst="rect">
            <a:avLst/>
          </a:prstGeom>
          <a:solidFill>
            <a:srgbClr val="C0C0C0">
              <a:alpha val="10001"/>
            </a:srgbClr>
          </a:solidFill>
          <a:ln w="9525">
            <a:solidFill>
              <a:srgbClr val="FFCC66"/>
            </a:solidFill>
            <a:miter lim="800000"/>
            <a:headEnd/>
            <a:tailEnd/>
          </a:ln>
          <a:effectLst/>
        </p:spPr>
        <p:txBody>
          <a:bodyPr wrap="none" anchor="ctr"/>
          <a:lstStyle/>
          <a:p>
            <a:pPr algn="ctr">
              <a:lnSpc>
                <a:spcPct val="130000"/>
              </a:lnSpc>
              <a:spcBef>
                <a:spcPct val="20000"/>
              </a:spcBef>
              <a:spcAft>
                <a:spcPct val="20000"/>
              </a:spcAft>
              <a:buClr>
                <a:srgbClr val="CC00CC"/>
              </a:buClr>
              <a:buFont typeface="Wingdings" pitchFamily="2" charset="2"/>
              <a:buNone/>
            </a:pPr>
            <a:r>
              <a:rPr kumimoji="1" lang="fr-FR" altLang="zh-CN" sz="1600" i="1">
                <a:effectLst>
                  <a:outerShdw blurRad="38100" dist="38100" dir="2700000" algn="tl">
                    <a:srgbClr val="000000"/>
                  </a:outerShdw>
                </a:effectLst>
                <a:latin typeface="Arial" charset="0"/>
                <a:ea typeface="楷体_GB2312" pitchFamily="49" charset="-122"/>
              </a:rPr>
              <a:t>Difficile à partager</a:t>
            </a:r>
          </a:p>
        </p:txBody>
      </p:sp>
      <p:sp>
        <p:nvSpPr>
          <p:cNvPr id="77834" name="Text Box 10"/>
          <p:cNvSpPr txBox="1">
            <a:spLocks noChangeArrowheads="1"/>
          </p:cNvSpPr>
          <p:nvPr/>
        </p:nvSpPr>
        <p:spPr bwMode="auto">
          <a:xfrm>
            <a:off x="611188" y="1628775"/>
            <a:ext cx="7019925" cy="427038"/>
          </a:xfrm>
          <a:prstGeom prst="rect">
            <a:avLst/>
          </a:prstGeom>
          <a:noFill/>
          <a:ln w="9525">
            <a:noFill/>
            <a:miter lim="800000"/>
            <a:headEnd/>
            <a:tailEnd/>
          </a:ln>
          <a:effectLst/>
        </p:spPr>
        <p:txBody>
          <a:bodyPr>
            <a:spAutoFit/>
          </a:bodyPr>
          <a:lstStyle/>
          <a:p>
            <a:pPr eaLnBrk="0" hangingPunct="0">
              <a:spcBef>
                <a:spcPct val="20000"/>
              </a:spcBef>
            </a:pPr>
            <a:r>
              <a:rPr lang="fr-FR" altLang="zh-CN" sz="2200">
                <a:solidFill>
                  <a:srgbClr val="FFCC66"/>
                </a:solidFill>
                <a:effectLst>
                  <a:outerShdw blurRad="38100" dist="38100" dir="2700000" algn="tl">
                    <a:srgbClr val="000000"/>
                  </a:outerShdw>
                </a:effectLst>
                <a:latin typeface="Arial" charset="0"/>
                <a:ea typeface="宋体" pitchFamily="2" charset="-122"/>
              </a:rPr>
              <a:t>Données, information, connaissance</a:t>
            </a:r>
            <a:endParaRPr lang="en-US" sz="2200" b="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10243" name="Rectangle 3"/>
          <p:cNvSpPr>
            <a:spLocks noGrp="1" noRot="1" noChangeArrowheads="1"/>
          </p:cNvSpPr>
          <p:nvPr>
            <p:ph type="body" idx="1"/>
          </p:nvPr>
        </p:nvSpPr>
        <p:spPr>
          <a:xfrm>
            <a:off x="684213" y="2420939"/>
            <a:ext cx="7772400" cy="2608261"/>
          </a:xfrm>
          <a:solidFill>
            <a:srgbClr val="C0C0C0">
              <a:alpha val="10001"/>
            </a:srgbClr>
          </a:solidFill>
        </p:spPr>
        <p:txBody>
          <a:bodyPr/>
          <a:lstStyle/>
          <a:p>
            <a:pPr>
              <a:spcAft>
                <a:spcPct val="45000"/>
              </a:spcAft>
              <a:buClr>
                <a:srgbClr val="FFCC66"/>
              </a:buClr>
              <a:buSzPct val="70000"/>
            </a:pPr>
            <a:r>
              <a:rPr lang="fr-FR" sz="2000" dirty="0"/>
              <a:t>Comment appréhender et représenter la réalité pour la traiter avec un ordinateur ?</a:t>
            </a:r>
          </a:p>
          <a:p>
            <a:pPr>
              <a:spcAft>
                <a:spcPct val="45000"/>
              </a:spcAft>
              <a:buClr>
                <a:srgbClr val="FFCC66"/>
              </a:buClr>
              <a:buSzPct val="70000"/>
            </a:pPr>
            <a:r>
              <a:rPr lang="fr-FR" sz="2000" dirty="0" smtClean="0"/>
              <a:t>Comment </a:t>
            </a:r>
            <a:r>
              <a:rPr lang="fr-FR" sz="2000" dirty="0"/>
              <a:t>définir les critères de description de la réalité sans problème spécifique posé au départ ?</a:t>
            </a:r>
          </a:p>
          <a:p>
            <a:pPr>
              <a:spcAft>
                <a:spcPct val="45000"/>
              </a:spcAft>
              <a:buClr>
                <a:srgbClr val="FFCC66"/>
              </a:buClr>
              <a:buSzPct val="70000"/>
            </a:pPr>
            <a:r>
              <a:rPr lang="fr-FR" sz="2000" dirty="0"/>
              <a:t>Précision, échelle et </a:t>
            </a:r>
            <a:r>
              <a:rPr lang="fr-FR" sz="2000" dirty="0" smtClean="0"/>
              <a:t>description : la </a:t>
            </a:r>
            <a:r>
              <a:rPr lang="fr-FR" sz="2000" dirty="0"/>
              <a:t>modélisation de la </a:t>
            </a:r>
            <a:r>
              <a:rPr lang="fr-FR" sz="2000" dirty="0" smtClean="0"/>
              <a:t>réalité (vision universelle, vision contextuelle)</a:t>
            </a:r>
            <a:endParaRPr lang="fr-FR" sz="2000" dirty="0"/>
          </a:p>
        </p:txBody>
      </p:sp>
      <p:sp>
        <p:nvSpPr>
          <p:cNvPr id="10246" name="Text Box 6"/>
          <p:cNvSpPr txBox="1">
            <a:spLocks noChangeArrowheads="1"/>
          </p:cNvSpPr>
          <p:nvPr/>
        </p:nvSpPr>
        <p:spPr bwMode="auto">
          <a:xfrm>
            <a:off x="684212" y="1633538"/>
            <a:ext cx="7773987" cy="430887"/>
          </a:xfrm>
          <a:prstGeom prst="rect">
            <a:avLst/>
          </a:prstGeom>
          <a:noFill/>
          <a:ln w="9525" algn="ctr">
            <a:noFill/>
            <a:miter lim="800000"/>
            <a:headEnd/>
            <a:tailEnd/>
          </a:ln>
          <a:effectLst/>
        </p:spPr>
        <p:txBody>
          <a:bodyPr wrap="square">
            <a:spAutoFit/>
          </a:bodyPr>
          <a:lstStyle/>
          <a:p>
            <a:pPr eaLnBrk="0" hangingPunct="0">
              <a:spcBef>
                <a:spcPct val="20000"/>
              </a:spcBef>
            </a:pPr>
            <a:r>
              <a:rPr lang="fr-FR" altLang="zh-CN" sz="2200" dirty="0" smtClean="0">
                <a:solidFill>
                  <a:srgbClr val="FFCC66"/>
                </a:solidFill>
                <a:effectLst>
                  <a:outerShdw blurRad="38100" dist="38100" dir="2700000" algn="tl">
                    <a:srgbClr val="000000"/>
                  </a:outerShdw>
                </a:effectLst>
                <a:latin typeface="Arial" charset="0"/>
                <a:ea typeface="宋体" pitchFamily="2" charset="-122"/>
              </a:rPr>
              <a:t>Données, information, connaissance </a:t>
            </a:r>
            <a:r>
              <a:rPr lang="fr-FR" altLang="zh-CN" sz="2200" dirty="0">
                <a:solidFill>
                  <a:srgbClr val="FFCC66"/>
                </a:solidFill>
                <a:effectLst>
                  <a:outerShdw blurRad="38100" dist="38100" dir="2700000" algn="tl">
                    <a:srgbClr val="000000"/>
                  </a:outerShdw>
                </a:effectLst>
                <a:latin typeface="Arial" charset="0"/>
                <a:ea typeface="宋体" pitchFamily="2" charset="-122"/>
              </a:rPr>
              <a:t>?</a:t>
            </a:r>
            <a:endParaRPr lang="en-US" sz="2200" dirty="0">
              <a:solidFill>
                <a:srgbClr val="FFCC66"/>
              </a:solidFill>
              <a:effectLst>
                <a:outerShdw blurRad="38100" dist="38100" dir="2700000" algn="tl">
                  <a:srgbClr val="000000"/>
                </a:outerShdw>
              </a:effectLst>
              <a:latin typeface="Arial" charset="0"/>
              <a:ea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0" y="533400"/>
            <a:ext cx="9144000" cy="762000"/>
          </a:xfrm>
        </p:spPr>
        <p:txBody>
          <a:bodyPr/>
          <a:lstStyle/>
          <a:p>
            <a:r>
              <a:rPr lang="fr-FR" sz="3200">
                <a:solidFill>
                  <a:schemeClr val="tx1"/>
                </a:solidFill>
                <a:latin typeface="Arial" charset="0"/>
              </a:rPr>
              <a:t>L’information géographique</a:t>
            </a:r>
          </a:p>
        </p:txBody>
      </p:sp>
      <p:sp>
        <p:nvSpPr>
          <p:cNvPr id="81923" name="Rectangle 3"/>
          <p:cNvSpPr>
            <a:spLocks noGrp="1" noRot="1" noChangeArrowheads="1"/>
          </p:cNvSpPr>
          <p:nvPr>
            <p:ph type="body" idx="1"/>
          </p:nvPr>
        </p:nvSpPr>
        <p:spPr>
          <a:xfrm>
            <a:off x="611188" y="2349500"/>
            <a:ext cx="7921625" cy="3527425"/>
          </a:xfrm>
          <a:solidFill>
            <a:srgbClr val="C0C0C0">
              <a:alpha val="10001"/>
            </a:srgbClr>
          </a:solidFill>
        </p:spPr>
        <p:txBody>
          <a:bodyPr/>
          <a:lstStyle/>
          <a:p>
            <a:pPr marL="0" indent="0">
              <a:lnSpc>
                <a:spcPct val="90000"/>
              </a:lnSpc>
              <a:spcAft>
                <a:spcPct val="20000"/>
              </a:spcAft>
              <a:buClr>
                <a:schemeClr val="folHlink"/>
              </a:buClr>
              <a:buFont typeface="Arial" charset="0"/>
              <a:buNone/>
            </a:pPr>
            <a:r>
              <a:rPr lang="fr-FR" sz="2000"/>
              <a:t>Un modèle de données, c’est un ensemble de règles pour représenter des objets et des comportements du monde réel dans le cadre logique d’un ordinateur.</a:t>
            </a:r>
          </a:p>
          <a:p>
            <a:pPr marL="0" indent="0">
              <a:lnSpc>
                <a:spcPct val="90000"/>
              </a:lnSpc>
              <a:spcAft>
                <a:spcPct val="20000"/>
              </a:spcAft>
              <a:buClr>
                <a:schemeClr val="folHlink"/>
              </a:buClr>
              <a:buFont typeface="Arial" charset="0"/>
              <a:buNone/>
            </a:pPr>
            <a:endParaRPr lang="fr-FR" sz="2000"/>
          </a:p>
          <a:p>
            <a:pPr marL="0" indent="0">
              <a:lnSpc>
                <a:spcPct val="90000"/>
              </a:lnSpc>
              <a:spcAft>
                <a:spcPct val="20000"/>
              </a:spcAft>
              <a:buClr>
                <a:schemeClr val="folHlink"/>
              </a:buClr>
              <a:buFont typeface="Arial" charset="0"/>
              <a:buNone/>
            </a:pPr>
            <a:r>
              <a:rPr lang="fr-FR" sz="2000"/>
              <a:t>On distingue quatre niveaux d’abstraction de la réalité :</a:t>
            </a:r>
          </a:p>
          <a:p>
            <a:pPr marL="0" indent="0">
              <a:lnSpc>
                <a:spcPct val="90000"/>
              </a:lnSpc>
              <a:spcAft>
                <a:spcPct val="20000"/>
              </a:spcAft>
              <a:buClr>
                <a:srgbClr val="FFCC66"/>
              </a:buClr>
              <a:buSzPct val="70000"/>
            </a:pPr>
            <a:r>
              <a:rPr lang="fr-FR" sz="2000"/>
              <a:t> Le monde réel </a:t>
            </a:r>
            <a:r>
              <a:rPr lang="fr-FR" sz="1800"/>
              <a:t>(aucune abstraction)</a:t>
            </a:r>
          </a:p>
          <a:p>
            <a:pPr marL="0" indent="0">
              <a:lnSpc>
                <a:spcPct val="90000"/>
              </a:lnSpc>
              <a:spcAft>
                <a:spcPct val="20000"/>
              </a:spcAft>
              <a:buClr>
                <a:srgbClr val="FFCC66"/>
              </a:buClr>
              <a:buSzPct val="70000"/>
            </a:pPr>
            <a:r>
              <a:rPr lang="fr-FR" sz="2000"/>
              <a:t> Le modèle conceptuel </a:t>
            </a:r>
            <a:r>
              <a:rPr lang="fr-FR" sz="1800"/>
              <a:t>(modélisation conceptuelle de la réalité)</a:t>
            </a:r>
          </a:p>
          <a:p>
            <a:pPr marL="0" indent="0">
              <a:lnSpc>
                <a:spcPct val="90000"/>
              </a:lnSpc>
              <a:spcAft>
                <a:spcPct val="20000"/>
              </a:spcAft>
              <a:buClr>
                <a:srgbClr val="FFCC66"/>
              </a:buClr>
              <a:buSzPct val="70000"/>
            </a:pPr>
            <a:r>
              <a:rPr lang="fr-FR" sz="2000"/>
              <a:t> Le modèle logique </a:t>
            </a:r>
            <a:r>
              <a:rPr lang="fr-FR" sz="1800"/>
              <a:t>(organisation du modèle liée à l’informatique)</a:t>
            </a:r>
          </a:p>
          <a:p>
            <a:pPr marL="0" indent="0">
              <a:lnSpc>
                <a:spcPct val="90000"/>
              </a:lnSpc>
              <a:spcAft>
                <a:spcPct val="20000"/>
              </a:spcAft>
              <a:buClr>
                <a:srgbClr val="FFCC66"/>
              </a:buClr>
              <a:buSzPct val="70000"/>
            </a:pPr>
            <a:r>
              <a:rPr lang="fr-FR" sz="2000"/>
              <a:t> Le modèle physique </a:t>
            </a:r>
            <a:r>
              <a:rPr lang="fr-FR" sz="1800"/>
              <a:t>(organisation interne à l’application)</a:t>
            </a:r>
          </a:p>
        </p:txBody>
      </p:sp>
      <p:sp>
        <p:nvSpPr>
          <p:cNvPr id="81924" name="Text Box 4"/>
          <p:cNvSpPr txBox="1">
            <a:spLocks noChangeArrowheads="1"/>
          </p:cNvSpPr>
          <p:nvPr/>
        </p:nvSpPr>
        <p:spPr bwMode="auto">
          <a:xfrm>
            <a:off x="576263" y="1633538"/>
            <a:ext cx="4716462" cy="427037"/>
          </a:xfrm>
          <a:prstGeom prst="rect">
            <a:avLst/>
          </a:prstGeom>
          <a:noFill/>
          <a:ln w="9525" algn="ctr">
            <a:noFill/>
            <a:miter lim="800000"/>
            <a:headEnd/>
            <a:tailEnd/>
          </a:ln>
          <a:effectLst/>
        </p:spPr>
        <p:txBody>
          <a:bodyPr>
            <a:spAutoFit/>
          </a:bodyPr>
          <a:lstStyle/>
          <a:p>
            <a:pPr eaLnBrk="0" hangingPunct="0">
              <a:spcBef>
                <a:spcPct val="20000"/>
              </a:spcBef>
            </a:pPr>
            <a:r>
              <a:rPr lang="fr-FR" altLang="zh-CN" sz="2200">
                <a:solidFill>
                  <a:srgbClr val="FFCC66"/>
                </a:solidFill>
                <a:effectLst>
                  <a:outerShdw blurRad="38100" dist="38100" dir="2700000" algn="tl">
                    <a:srgbClr val="000000"/>
                  </a:outerShdw>
                </a:effectLst>
                <a:latin typeface="Arial" charset="0"/>
                <a:ea typeface="宋体" pitchFamily="2" charset="-122"/>
              </a:rPr>
              <a:t>Modèles de données</a:t>
            </a:r>
            <a:endParaRPr lang="en-US" sz="2200">
              <a:solidFill>
                <a:srgbClr val="FFCC66"/>
              </a:solidFill>
              <a:effectLst>
                <a:outerShdw blurRad="38100" dist="38100" dir="2700000" algn="tl">
                  <a:srgbClr val="000000"/>
                </a:outerShdw>
              </a:effectLst>
              <a:latin typeface="Arial" charset="0"/>
              <a:ea typeface="宋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endParaRPr lang="en-US" sz="3200">
              <a:solidFill>
                <a:schemeClr val="tx1"/>
              </a:solidFill>
              <a:latin typeface="Arial" charset="0"/>
            </a:endParaRPr>
          </a:p>
        </p:txBody>
      </p:sp>
      <p:sp>
        <p:nvSpPr>
          <p:cNvPr id="78851" name="Rectangle 3"/>
          <p:cNvSpPr>
            <a:spLocks noGrp="1" noRot="1" noChangeArrowheads="1"/>
          </p:cNvSpPr>
          <p:nvPr>
            <p:ph type="body" idx="1"/>
          </p:nvPr>
        </p:nvSpPr>
        <p:spPr>
          <a:xfrm>
            <a:off x="684213" y="1989138"/>
            <a:ext cx="7920037" cy="2376487"/>
          </a:xfrm>
          <a:solidFill>
            <a:srgbClr val="C0C0C0">
              <a:alpha val="10001"/>
            </a:srgbClr>
          </a:solidFill>
        </p:spPr>
        <p:txBody>
          <a:bodyPr/>
          <a:lstStyle/>
          <a:p>
            <a:pPr>
              <a:lnSpc>
                <a:spcPct val="80000"/>
              </a:lnSpc>
              <a:spcAft>
                <a:spcPct val="50000"/>
              </a:spcAft>
              <a:buClr>
                <a:srgbClr val="FFCC66"/>
              </a:buClr>
              <a:buSzPct val="70000"/>
            </a:pPr>
            <a:endParaRPr lang="fr-FR" altLang="zh-CN" sz="1000">
              <a:ea typeface="宋体" pitchFamily="2" charset="-122"/>
            </a:endParaRPr>
          </a:p>
          <a:p>
            <a:pPr>
              <a:lnSpc>
                <a:spcPct val="80000"/>
              </a:lnSpc>
              <a:spcAft>
                <a:spcPct val="50000"/>
              </a:spcAft>
              <a:buClr>
                <a:srgbClr val="FFCC66"/>
              </a:buClr>
              <a:buSzPct val="70000"/>
            </a:pPr>
            <a:r>
              <a:rPr lang="fr-FR" altLang="zh-CN" sz="2000">
                <a:ea typeface="宋体" pitchFamily="2" charset="-122"/>
              </a:rPr>
              <a:t>Enregistrement de mesures prises </a:t>
            </a:r>
            <a:r>
              <a:rPr lang="fr-FR" altLang="zh-CN" sz="2000">
                <a:latin typeface="Arial"/>
                <a:ea typeface="宋体" pitchFamily="2" charset="-122"/>
              </a:rPr>
              <a:t>à</a:t>
            </a:r>
            <a:r>
              <a:rPr lang="fr-FR" altLang="zh-CN" sz="2000">
                <a:ea typeface="宋体" pitchFamily="2" charset="-122"/>
              </a:rPr>
              <a:t> un certain endroit </a:t>
            </a:r>
            <a:r>
              <a:rPr lang="fr-FR" altLang="zh-CN" sz="2000">
                <a:latin typeface="Arial"/>
                <a:ea typeface="宋体" pitchFamily="2" charset="-122"/>
              </a:rPr>
              <a:t>à</a:t>
            </a:r>
            <a:r>
              <a:rPr lang="fr-FR" altLang="zh-CN" sz="2000">
                <a:ea typeface="宋体" pitchFamily="2" charset="-122"/>
              </a:rPr>
              <a:t> un certain moment dans le monde r</a:t>
            </a:r>
            <a:r>
              <a:rPr lang="fr-FR" altLang="zh-CN" sz="2000">
                <a:latin typeface="Arial"/>
                <a:ea typeface="宋体" pitchFamily="2" charset="-122"/>
              </a:rPr>
              <a:t>é</a:t>
            </a:r>
            <a:r>
              <a:rPr lang="fr-FR" altLang="zh-CN" sz="2000">
                <a:ea typeface="宋体" pitchFamily="2" charset="-122"/>
              </a:rPr>
              <a:t>el</a:t>
            </a:r>
          </a:p>
          <a:p>
            <a:pPr>
              <a:lnSpc>
                <a:spcPct val="80000"/>
              </a:lnSpc>
              <a:spcAft>
                <a:spcPct val="50000"/>
              </a:spcAft>
              <a:buClr>
                <a:srgbClr val="FFCC66"/>
              </a:buClr>
              <a:buSzPct val="70000"/>
            </a:pPr>
            <a:r>
              <a:rPr lang="fr-FR" altLang="zh-CN" sz="2000">
                <a:ea typeface="宋体" pitchFamily="2" charset="-122"/>
              </a:rPr>
              <a:t>Associe lieu, instant, et attributs descriptifs</a:t>
            </a:r>
          </a:p>
          <a:p>
            <a:pPr>
              <a:lnSpc>
                <a:spcPct val="80000"/>
              </a:lnSpc>
              <a:spcAft>
                <a:spcPct val="50000"/>
              </a:spcAft>
              <a:buClr>
                <a:srgbClr val="FFCC66"/>
              </a:buClr>
              <a:buSzPct val="70000"/>
            </a:pPr>
            <a:r>
              <a:rPr lang="fr-FR" altLang="zh-CN" sz="2000">
                <a:ea typeface="宋体" pitchFamily="2" charset="-122"/>
              </a:rPr>
              <a:t>Difficiles </a:t>
            </a:r>
            <a:r>
              <a:rPr lang="fr-FR" altLang="zh-CN" sz="2000">
                <a:latin typeface="Arial"/>
                <a:ea typeface="宋体" pitchFamily="2" charset="-122"/>
              </a:rPr>
              <a:t>à</a:t>
            </a:r>
            <a:r>
              <a:rPr lang="fr-FR" altLang="zh-CN" sz="2000">
                <a:ea typeface="宋体" pitchFamily="2" charset="-122"/>
              </a:rPr>
              <a:t> manipuler dans les syst</a:t>
            </a:r>
            <a:r>
              <a:rPr lang="fr-FR" altLang="zh-CN" sz="2000">
                <a:latin typeface="Arial"/>
                <a:ea typeface="宋体" pitchFamily="2" charset="-122"/>
              </a:rPr>
              <a:t>è</a:t>
            </a:r>
            <a:r>
              <a:rPr lang="fr-FR" altLang="zh-CN" sz="2000">
                <a:ea typeface="宋体" pitchFamily="2" charset="-122"/>
              </a:rPr>
              <a:t>mes classiques de gestion de donn</a:t>
            </a:r>
            <a:r>
              <a:rPr lang="fr-FR" altLang="zh-CN" sz="2000">
                <a:latin typeface="Arial"/>
                <a:ea typeface="宋体" pitchFamily="2" charset="-122"/>
              </a:rPr>
              <a:t>é</a:t>
            </a:r>
            <a:r>
              <a:rPr lang="fr-FR" altLang="zh-CN" sz="2000">
                <a:ea typeface="宋体" pitchFamily="2" charset="-122"/>
              </a:rPr>
              <a:t>es, qui ne sont pas outill</a:t>
            </a:r>
            <a:r>
              <a:rPr lang="fr-FR" altLang="zh-CN" sz="2000">
                <a:latin typeface="Arial"/>
                <a:ea typeface="宋体" pitchFamily="2" charset="-122"/>
              </a:rPr>
              <a:t>é</a:t>
            </a:r>
            <a:r>
              <a:rPr lang="fr-FR" altLang="zh-CN" sz="2000">
                <a:ea typeface="宋体" pitchFamily="2" charset="-122"/>
              </a:rPr>
              <a:t>s pour les donn</a:t>
            </a:r>
            <a:r>
              <a:rPr lang="fr-FR" altLang="zh-CN" sz="2000">
                <a:latin typeface="Arial"/>
                <a:ea typeface="宋体" pitchFamily="2" charset="-122"/>
              </a:rPr>
              <a:t>é</a:t>
            </a:r>
            <a:r>
              <a:rPr lang="fr-FR" altLang="zh-CN" sz="2000">
                <a:ea typeface="宋体" pitchFamily="2" charset="-122"/>
              </a:rPr>
              <a:t>es de dimension sup</a:t>
            </a:r>
            <a:r>
              <a:rPr lang="fr-FR" altLang="zh-CN" sz="2000">
                <a:latin typeface="Arial"/>
                <a:ea typeface="宋体" pitchFamily="2" charset="-122"/>
              </a:rPr>
              <a:t>é</a:t>
            </a:r>
            <a:r>
              <a:rPr lang="fr-FR" altLang="zh-CN" sz="2000">
                <a:ea typeface="宋体" pitchFamily="2" charset="-122"/>
              </a:rPr>
              <a:t>rieure </a:t>
            </a:r>
            <a:r>
              <a:rPr lang="fr-FR" altLang="zh-CN" sz="2000">
                <a:latin typeface="Arial"/>
                <a:ea typeface="宋体" pitchFamily="2" charset="-122"/>
              </a:rPr>
              <a:t>à</a:t>
            </a:r>
            <a:r>
              <a:rPr lang="fr-FR" altLang="zh-CN" sz="2000">
                <a:ea typeface="宋体" pitchFamily="2" charset="-122"/>
              </a:rPr>
              <a:t> 1</a:t>
            </a:r>
          </a:p>
        </p:txBody>
      </p:sp>
      <p:sp>
        <p:nvSpPr>
          <p:cNvPr id="78852" name="Text Box 4"/>
          <p:cNvSpPr txBox="1">
            <a:spLocks noChangeArrowheads="1"/>
          </p:cNvSpPr>
          <p:nvPr/>
        </p:nvSpPr>
        <p:spPr bwMode="auto">
          <a:xfrm>
            <a:off x="649288" y="1412875"/>
            <a:ext cx="6227762" cy="427038"/>
          </a:xfrm>
          <a:prstGeom prst="rect">
            <a:avLst/>
          </a:prstGeom>
          <a:noFill/>
          <a:ln w="9525" algn="ctr">
            <a:noFill/>
            <a:miter lim="800000"/>
            <a:headEnd/>
            <a:tailEnd/>
          </a:ln>
          <a:effectLst/>
        </p:spPr>
        <p:txBody>
          <a:bodyPr>
            <a:spAutoFit/>
          </a:bodyPr>
          <a:lstStyle/>
          <a:p>
            <a:pPr eaLnBrk="0" hangingPunct="0">
              <a:spcBef>
                <a:spcPct val="20000"/>
              </a:spcBef>
            </a:pPr>
            <a:r>
              <a:rPr lang="fr-FR" altLang="zh-CN" sz="2200" dirty="0">
                <a:solidFill>
                  <a:srgbClr val="FFCC66"/>
                </a:solidFill>
                <a:effectLst>
                  <a:outerShdw blurRad="38100" dist="38100" dir="2700000" algn="tl">
                    <a:srgbClr val="000000"/>
                  </a:outerShdw>
                </a:effectLst>
                <a:latin typeface="Arial" charset="0"/>
                <a:ea typeface="宋体" pitchFamily="2" charset="-122"/>
              </a:rPr>
              <a:t>Les données géographiques, spatio-temporelles</a:t>
            </a:r>
            <a:endParaRPr lang="en-US" sz="2200" dirty="0">
              <a:solidFill>
                <a:srgbClr val="FFCC66"/>
              </a:solidFill>
              <a:effectLst>
                <a:outerShdw blurRad="38100" dist="38100" dir="2700000" algn="tl">
                  <a:srgbClr val="000000"/>
                </a:outerShdw>
              </a:effectLst>
              <a:latin typeface="Arial" charset="0"/>
              <a:ea typeface="宋体" pitchFamily="2" charset="-122"/>
            </a:endParaRPr>
          </a:p>
        </p:txBody>
      </p:sp>
      <p:grpSp>
        <p:nvGrpSpPr>
          <p:cNvPr id="78862" name="Group 14"/>
          <p:cNvGrpSpPr>
            <a:grpSpLocks/>
          </p:cNvGrpSpPr>
          <p:nvPr/>
        </p:nvGrpSpPr>
        <p:grpSpPr bwMode="auto">
          <a:xfrm>
            <a:off x="1908175" y="4508500"/>
            <a:ext cx="5614988" cy="2233613"/>
            <a:chOff x="976" y="2840"/>
            <a:chExt cx="3537" cy="1407"/>
          </a:xfrm>
        </p:grpSpPr>
        <p:pic>
          <p:nvPicPr>
            <p:cNvPr id="78857" name="Picture 2" descr="Représentation_5"/>
            <p:cNvPicPr>
              <a:picLocks noChangeAspect="1" noChangeArrowheads="1"/>
            </p:cNvPicPr>
            <p:nvPr/>
          </p:nvPicPr>
          <p:blipFill>
            <a:blip r:embed="rId3" cstate="print"/>
            <a:srcRect l="5656" t="46492" b="34308"/>
            <a:stretch>
              <a:fillRect/>
            </a:stretch>
          </p:blipFill>
          <p:spPr bwMode="auto">
            <a:xfrm>
              <a:off x="976" y="2840"/>
              <a:ext cx="3492" cy="1229"/>
            </a:xfrm>
            <a:prstGeom prst="rect">
              <a:avLst/>
            </a:prstGeom>
            <a:noFill/>
            <a:ln w="9525">
              <a:noFill/>
              <a:miter lim="800000"/>
              <a:headEnd/>
              <a:tailEnd/>
            </a:ln>
          </p:spPr>
        </p:pic>
        <p:sp>
          <p:nvSpPr>
            <p:cNvPr id="78861" name="Text Box 13"/>
            <p:cNvSpPr txBox="1">
              <a:spLocks noChangeArrowheads="1"/>
            </p:cNvSpPr>
            <p:nvPr/>
          </p:nvSpPr>
          <p:spPr bwMode="auto">
            <a:xfrm>
              <a:off x="1655" y="4055"/>
              <a:ext cx="2858" cy="192"/>
            </a:xfrm>
            <a:prstGeom prst="rect">
              <a:avLst/>
            </a:prstGeom>
            <a:noFill/>
            <a:ln w="9525">
              <a:noFill/>
              <a:miter lim="800000"/>
              <a:headEnd/>
              <a:tailEnd/>
            </a:ln>
            <a:effectLst/>
          </p:spPr>
          <p:txBody>
            <a:bodyPr>
              <a:spAutoFit/>
            </a:bodyPr>
            <a:lstStyle/>
            <a:p>
              <a:pPr algn="r">
                <a:spcBef>
                  <a:spcPct val="50000"/>
                </a:spcBef>
              </a:pPr>
              <a:r>
                <a:rPr lang="fr-FR" sz="700"/>
                <a:t>ALLAIN P., MELODIA F;, PHILIUS J.L;, TOUZE A., VANDEN BOGAERDE R; 2000. Interroger et représenter des données spatio-temporelles: des pistes pour demain. Département de Géographie. Université Rennes II.</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0" y="549275"/>
            <a:ext cx="9144000" cy="720725"/>
          </a:xfrm>
        </p:spPr>
        <p:txBody>
          <a:bodyPr/>
          <a:lstStyle/>
          <a:p>
            <a:r>
              <a:rPr lang="fr-FR" sz="3200">
                <a:solidFill>
                  <a:schemeClr val="tx1"/>
                </a:solidFill>
                <a:latin typeface="Arial" charset="0"/>
              </a:rPr>
              <a:t>L’information géographique</a:t>
            </a:r>
          </a:p>
        </p:txBody>
      </p:sp>
      <p:sp>
        <p:nvSpPr>
          <p:cNvPr id="11267" name="Rectangle 3"/>
          <p:cNvSpPr>
            <a:spLocks noGrp="1" noRot="1" noChangeArrowheads="1"/>
          </p:cNvSpPr>
          <p:nvPr>
            <p:ph type="body" idx="1"/>
          </p:nvPr>
        </p:nvSpPr>
        <p:spPr>
          <a:xfrm>
            <a:off x="684213" y="2349500"/>
            <a:ext cx="8161337" cy="1879600"/>
          </a:xfrm>
          <a:solidFill>
            <a:srgbClr val="C0C0C0">
              <a:alpha val="10001"/>
            </a:srgbClr>
          </a:solidFill>
        </p:spPr>
        <p:txBody>
          <a:bodyPr/>
          <a:lstStyle/>
          <a:p>
            <a:pPr>
              <a:lnSpc>
                <a:spcPct val="85000"/>
              </a:lnSpc>
              <a:spcAft>
                <a:spcPct val="40000"/>
              </a:spcAft>
              <a:buClr>
                <a:srgbClr val="FFCC66"/>
              </a:buClr>
              <a:buSzPct val="70000"/>
            </a:pPr>
            <a:r>
              <a:rPr lang="fr-FR" sz="2000" dirty="0"/>
              <a:t>Un objet en théorie de l’information, c’est un ensemble encapsulé d’attributs et de méthodes, permettant de décrire </a:t>
            </a:r>
            <a:r>
              <a:rPr lang="fr-FR" sz="2000" dirty="0" smtClean="0"/>
              <a:t>connaissance </a:t>
            </a:r>
            <a:r>
              <a:rPr lang="fr-FR" sz="2000" dirty="0"/>
              <a:t>et </a:t>
            </a:r>
            <a:r>
              <a:rPr lang="fr-FR" sz="2000" dirty="0" smtClean="0"/>
              <a:t>comportement</a:t>
            </a:r>
            <a:endParaRPr lang="fr-FR" sz="2000" dirty="0"/>
          </a:p>
          <a:p>
            <a:pPr>
              <a:lnSpc>
                <a:spcPct val="85000"/>
              </a:lnSpc>
              <a:spcAft>
                <a:spcPct val="40000"/>
              </a:spcAft>
              <a:buClr>
                <a:srgbClr val="FFCC66"/>
              </a:buClr>
              <a:buSzPct val="70000"/>
            </a:pPr>
            <a:r>
              <a:rPr lang="fr-FR" sz="2000" dirty="0"/>
              <a:t>Un objet géographique a trois composantes principales : </a:t>
            </a:r>
            <a:r>
              <a:rPr lang="fr-FR" sz="2000" dirty="0" smtClean="0"/>
              <a:t>localisation (2D,3D,4D), description (attributs classiques), comportement (règles)</a:t>
            </a:r>
            <a:endParaRPr lang="fr-FR" sz="2000" dirty="0"/>
          </a:p>
        </p:txBody>
      </p:sp>
      <p:sp>
        <p:nvSpPr>
          <p:cNvPr id="11268" name="Text Box 4"/>
          <p:cNvSpPr txBox="1">
            <a:spLocks noChangeArrowheads="1"/>
          </p:cNvSpPr>
          <p:nvPr/>
        </p:nvSpPr>
        <p:spPr bwMode="auto">
          <a:xfrm>
            <a:off x="720725" y="1557338"/>
            <a:ext cx="4572000" cy="427037"/>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L’objet géographique</a:t>
            </a:r>
          </a:p>
        </p:txBody>
      </p:sp>
      <p:sp>
        <p:nvSpPr>
          <p:cNvPr id="1126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11270" name="Picture 6" descr="2-04"/>
          <p:cNvPicPr>
            <a:picLocks noChangeAspect="1" noChangeArrowheads="1"/>
          </p:cNvPicPr>
          <p:nvPr/>
        </p:nvPicPr>
        <p:blipFill>
          <a:blip r:embed="rId3" cstate="print"/>
          <a:srcRect/>
          <a:stretch>
            <a:fillRect/>
          </a:stretch>
        </p:blipFill>
        <p:spPr bwMode="auto">
          <a:xfrm>
            <a:off x="2700338" y="4392613"/>
            <a:ext cx="3997325" cy="21986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p>
        </p:txBody>
      </p:sp>
      <p:sp>
        <p:nvSpPr>
          <p:cNvPr id="79875" name="Rectangle 3"/>
          <p:cNvSpPr>
            <a:spLocks noGrp="1" noRot="1" noChangeArrowheads="1"/>
          </p:cNvSpPr>
          <p:nvPr>
            <p:ph type="body" idx="1"/>
          </p:nvPr>
        </p:nvSpPr>
        <p:spPr>
          <a:xfrm>
            <a:off x="611188" y="2216150"/>
            <a:ext cx="8234362" cy="4006850"/>
          </a:xfrm>
          <a:solidFill>
            <a:srgbClr val="C0C0C0">
              <a:alpha val="10001"/>
            </a:srgbClr>
          </a:solidFill>
        </p:spPr>
        <p:txBody>
          <a:bodyPr/>
          <a:lstStyle/>
          <a:p>
            <a:pPr>
              <a:buClr>
                <a:srgbClr val="FFCC66"/>
              </a:buClr>
              <a:buSzPct val="70000"/>
            </a:pPr>
            <a:r>
              <a:rPr lang="fr-FR" sz="2000" i="1" dirty="0"/>
              <a:t>Information descriptive :</a:t>
            </a:r>
          </a:p>
          <a:p>
            <a:pPr lvl="1">
              <a:buClr>
                <a:srgbClr val="FFCC66"/>
              </a:buClr>
              <a:buSzPct val="70000"/>
            </a:pPr>
            <a:r>
              <a:rPr lang="fr-FR" sz="2000" dirty="0"/>
              <a:t>Données classiques simples (ensemble fini, N, Z, R, etc.) et méthodes liées à l'ordre naturel. Modalité, </a:t>
            </a:r>
            <a:r>
              <a:rPr lang="fr-FR" sz="2000" dirty="0" smtClean="0"/>
              <a:t>valeur.</a:t>
            </a:r>
            <a:endParaRPr lang="fr-FR" sz="2000" dirty="0"/>
          </a:p>
          <a:p>
            <a:pPr>
              <a:buClr>
                <a:schemeClr val="folHlink"/>
              </a:buClr>
              <a:buFont typeface="Arial" charset="0"/>
              <a:buNone/>
            </a:pPr>
            <a:endParaRPr lang="fr-FR" sz="1200" dirty="0"/>
          </a:p>
          <a:p>
            <a:pPr>
              <a:buClr>
                <a:schemeClr val="folHlink"/>
              </a:buClr>
              <a:buFont typeface="Arial" charset="0"/>
              <a:buNone/>
            </a:pPr>
            <a:endParaRPr lang="fr-FR" sz="1200" dirty="0"/>
          </a:p>
          <a:p>
            <a:pPr>
              <a:buClr>
                <a:srgbClr val="FFCC66"/>
              </a:buClr>
              <a:buSzPct val="70000"/>
            </a:pPr>
            <a:r>
              <a:rPr lang="fr-FR" sz="2000" i="1" dirty="0"/>
              <a:t>Information de localisation :</a:t>
            </a:r>
          </a:p>
          <a:p>
            <a:pPr lvl="1">
              <a:buClr>
                <a:srgbClr val="FFCC66"/>
              </a:buClr>
              <a:buSzPct val="70000"/>
            </a:pPr>
            <a:r>
              <a:rPr lang="fr-FR" sz="2000" dirty="0"/>
              <a:t>Données de localisation : en deux ou trois dimensions (R</a:t>
            </a:r>
            <a:r>
              <a:rPr lang="fr-FR" sz="2000" baseline="30000" dirty="0"/>
              <a:t>2</a:t>
            </a:r>
            <a:r>
              <a:rPr lang="fr-FR" sz="2000" dirty="0"/>
              <a:t> ou R</a:t>
            </a:r>
            <a:r>
              <a:rPr lang="fr-FR" sz="2000" baseline="30000" dirty="0"/>
              <a:t>3</a:t>
            </a:r>
            <a:r>
              <a:rPr lang="fr-FR" sz="2000" dirty="0"/>
              <a:t>), points ou ensemble de points (éléments ou ensembles</a:t>
            </a:r>
            <a:r>
              <a:rPr lang="fr-FR" sz="2000" dirty="0" smtClean="0"/>
              <a:t>)</a:t>
            </a:r>
          </a:p>
          <a:p>
            <a:pPr lvl="1">
              <a:buClr>
                <a:srgbClr val="FFCC66"/>
              </a:buClr>
              <a:buSzPct val="70000"/>
            </a:pPr>
            <a:r>
              <a:rPr lang="fr-FR" sz="2000" dirty="0" smtClean="0"/>
              <a:t>Le temps peut également être inclus</a:t>
            </a:r>
            <a:endParaRPr lang="fr-FR" sz="2000" dirty="0"/>
          </a:p>
          <a:p>
            <a:pPr lvl="1">
              <a:buClr>
                <a:srgbClr val="FFCC66"/>
              </a:buClr>
              <a:buSzPct val="70000"/>
            </a:pPr>
            <a:r>
              <a:rPr lang="fr-FR" sz="2000" dirty="0"/>
              <a:t>L'attribut de localisation : nouvel espace de définition, nouvelles méthodes, nouvelles mesures, nouvelles </a:t>
            </a:r>
            <a:r>
              <a:rPr lang="fr-FR" sz="2000" dirty="0" smtClean="0"/>
              <a:t>précisions</a:t>
            </a:r>
          </a:p>
          <a:p>
            <a:pPr>
              <a:buNone/>
            </a:pPr>
            <a:endParaRPr lang="fr-FR" sz="1200" dirty="0"/>
          </a:p>
        </p:txBody>
      </p:sp>
      <p:sp>
        <p:nvSpPr>
          <p:cNvPr id="79876" name="Text Box 4"/>
          <p:cNvSpPr txBox="1">
            <a:spLocks noChangeArrowheads="1"/>
          </p:cNvSpPr>
          <p:nvPr/>
        </p:nvSpPr>
        <p:spPr bwMode="auto">
          <a:xfrm>
            <a:off x="539750" y="1489075"/>
            <a:ext cx="7596188"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différents types d’attributs d’un objet géographique :</a:t>
            </a:r>
          </a:p>
        </p:txBody>
      </p:sp>
      <p:sp>
        <p:nvSpPr>
          <p:cNvPr id="7987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p>
        </p:txBody>
      </p:sp>
      <p:sp>
        <p:nvSpPr>
          <p:cNvPr id="87043" name="Rectangle 3"/>
          <p:cNvSpPr>
            <a:spLocks noGrp="1" noRot="1" noChangeArrowheads="1"/>
          </p:cNvSpPr>
          <p:nvPr>
            <p:ph type="body" idx="1"/>
          </p:nvPr>
        </p:nvSpPr>
        <p:spPr>
          <a:xfrm>
            <a:off x="684213" y="2284413"/>
            <a:ext cx="7920037" cy="4024312"/>
          </a:xfrm>
          <a:solidFill>
            <a:srgbClr val="C0C0C0">
              <a:alpha val="10001"/>
            </a:srgbClr>
          </a:solidFill>
        </p:spPr>
        <p:txBody>
          <a:bodyPr/>
          <a:lstStyle/>
          <a:p>
            <a:pPr>
              <a:spcAft>
                <a:spcPct val="40000"/>
              </a:spcAft>
              <a:buClr>
                <a:srgbClr val="FFCC66"/>
              </a:buClr>
              <a:buSzPct val="70000"/>
            </a:pPr>
            <a:r>
              <a:rPr lang="fr-FR" sz="2000"/>
              <a:t>Description et précision de localisation, méthodes, attributs, pour la définition d'un objet géographique</a:t>
            </a:r>
          </a:p>
          <a:p>
            <a:pPr>
              <a:spcAft>
                <a:spcPct val="40000"/>
              </a:spcAft>
              <a:buClr>
                <a:srgbClr val="FFCC66"/>
              </a:buClr>
              <a:buSzPct val="70000"/>
            </a:pPr>
            <a:r>
              <a:rPr lang="fr-FR" sz="2000"/>
              <a:t>Liens entre attributs descriptifs et précision de l'attribut de localisation pour la définition de l'objet géographique. Exemple : la généralisation cartographique ?</a:t>
            </a:r>
          </a:p>
          <a:p>
            <a:pPr>
              <a:spcAft>
                <a:spcPct val="40000"/>
              </a:spcAft>
              <a:buClr>
                <a:srgbClr val="FFCC66"/>
              </a:buClr>
              <a:buSzPct val="70000"/>
            </a:pPr>
            <a:r>
              <a:rPr lang="fr-FR" sz="2000"/>
              <a:t>L'objet géographique : relation entre définition sémantique (attributs descriptifs) et précision de la description de la géométrie de la localisation</a:t>
            </a:r>
          </a:p>
          <a:p>
            <a:pPr>
              <a:lnSpc>
                <a:spcPct val="60000"/>
              </a:lnSpc>
              <a:spcAft>
                <a:spcPct val="40000"/>
              </a:spcAft>
              <a:buClr>
                <a:srgbClr val="FFCC66"/>
              </a:buClr>
              <a:buSzPct val="70000"/>
              <a:buFont typeface="Arial" charset="0"/>
              <a:buNone/>
            </a:pPr>
            <a:r>
              <a:rPr lang="fr-FR" altLang="zh-CN" sz="2000">
                <a:ea typeface="宋体" pitchFamily="2" charset="-122"/>
              </a:rPr>
              <a:t>	</a:t>
            </a:r>
          </a:p>
          <a:p>
            <a:pPr>
              <a:spcAft>
                <a:spcPct val="40000"/>
              </a:spcAft>
              <a:buClr>
                <a:srgbClr val="FFCC66"/>
              </a:buClr>
              <a:buSzPct val="70000"/>
              <a:buFont typeface="Arial" charset="0"/>
              <a:buNone/>
            </a:pPr>
            <a:r>
              <a:rPr lang="fr-FR" altLang="zh-CN" sz="2000">
                <a:ea typeface="宋体" pitchFamily="2" charset="-122"/>
              </a:rPr>
              <a:t>	De la r</a:t>
            </a:r>
            <a:r>
              <a:rPr lang="fr-FR" altLang="zh-CN" sz="2000">
                <a:latin typeface="Arial"/>
                <a:ea typeface="宋体" pitchFamily="2" charset="-122"/>
              </a:rPr>
              <a:t>é</a:t>
            </a:r>
            <a:r>
              <a:rPr lang="fr-FR" altLang="zh-CN" sz="2000">
                <a:ea typeface="宋体" pitchFamily="2" charset="-122"/>
              </a:rPr>
              <a:t>alit</a:t>
            </a:r>
            <a:r>
              <a:rPr lang="fr-FR" altLang="zh-CN" sz="2000">
                <a:latin typeface="Arial"/>
                <a:ea typeface="宋体" pitchFamily="2" charset="-122"/>
              </a:rPr>
              <a:t>é</a:t>
            </a:r>
            <a:r>
              <a:rPr lang="fr-FR" altLang="zh-CN" sz="2000">
                <a:ea typeface="宋体" pitchFamily="2" charset="-122"/>
              </a:rPr>
              <a:t> </a:t>
            </a:r>
            <a:r>
              <a:rPr lang="fr-FR" altLang="zh-CN" sz="2000">
                <a:latin typeface="Arial"/>
                <a:ea typeface="宋体" pitchFamily="2" charset="-122"/>
              </a:rPr>
              <a:t>à</a:t>
            </a:r>
            <a:r>
              <a:rPr lang="fr-FR" altLang="zh-CN" sz="2000">
                <a:ea typeface="宋体" pitchFamily="2" charset="-122"/>
              </a:rPr>
              <a:t> la g</a:t>
            </a:r>
            <a:r>
              <a:rPr lang="fr-FR" altLang="zh-CN" sz="2000">
                <a:latin typeface="Arial"/>
                <a:ea typeface="宋体" pitchFamily="2" charset="-122"/>
              </a:rPr>
              <a:t>é</a:t>
            </a:r>
            <a:r>
              <a:rPr lang="fr-FR" altLang="zh-CN" sz="2000">
                <a:ea typeface="宋体" pitchFamily="2" charset="-122"/>
              </a:rPr>
              <a:t>ographie : un mod</a:t>
            </a:r>
            <a:r>
              <a:rPr lang="fr-FR" altLang="zh-CN" sz="2000">
                <a:latin typeface="Arial"/>
                <a:ea typeface="宋体" pitchFamily="2" charset="-122"/>
              </a:rPr>
              <a:t>è</a:t>
            </a:r>
            <a:r>
              <a:rPr lang="fr-FR" altLang="zh-CN" sz="2000">
                <a:ea typeface="宋体" pitchFamily="2" charset="-122"/>
              </a:rPr>
              <a:t>le conceptuel</a:t>
            </a:r>
            <a:endParaRPr lang="fr-FR" sz="2000"/>
          </a:p>
        </p:txBody>
      </p:sp>
      <p:sp>
        <p:nvSpPr>
          <p:cNvPr id="87044" name="Text Box 4"/>
          <p:cNvSpPr txBox="1">
            <a:spLocks noChangeArrowheads="1"/>
          </p:cNvSpPr>
          <p:nvPr/>
        </p:nvSpPr>
        <p:spPr bwMode="auto">
          <a:xfrm>
            <a:off x="647700" y="1447800"/>
            <a:ext cx="810101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 modélisation du monde réel : de la réalité à la géographie</a:t>
            </a:r>
          </a:p>
        </p:txBody>
      </p:sp>
      <p:sp>
        <p:nvSpPr>
          <p:cNvPr id="87045"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0" y="2708275"/>
            <a:ext cx="9144000" cy="1223963"/>
          </a:xfrm>
          <a:solidFill>
            <a:srgbClr val="C0C0C0">
              <a:alpha val="10001"/>
            </a:srgbClr>
          </a:solidFill>
        </p:spPr>
        <p:txBody>
          <a:bodyPr/>
          <a:lstStyle/>
          <a:p>
            <a:r>
              <a:rPr lang="fr-FR" sz="3600" dirty="0" smtClean="0">
                <a:solidFill>
                  <a:srgbClr val="FFCC66"/>
                </a:solidFill>
                <a:latin typeface="Arial" charset="0"/>
              </a:rPr>
              <a:t>1. SIG </a:t>
            </a:r>
            <a:r>
              <a:rPr lang="fr-FR" sz="3600" dirty="0">
                <a:solidFill>
                  <a:srgbClr val="FFCC66"/>
                </a:solidFill>
                <a:latin typeface="Arial" charset="0"/>
              </a:rPr>
              <a:t>: </a:t>
            </a:r>
            <a:r>
              <a:rPr lang="fr-FR" sz="3600" dirty="0" smtClean="0">
                <a:solidFill>
                  <a:srgbClr val="FFCC66"/>
                </a:solidFill>
                <a:latin typeface="Arial" charset="0"/>
              </a:rPr>
              <a:t>généralités</a:t>
            </a:r>
            <a:endParaRPr lang="fr-FR" dirty="0">
              <a:solidFill>
                <a:srgbClr val="FFCC66"/>
              </a:solidFill>
              <a:latin typeface="Arial" charset="0"/>
            </a:endParaRPr>
          </a:p>
        </p:txBody>
      </p:sp>
      <p:sp>
        <p:nvSpPr>
          <p:cNvPr id="3" name="ZoneTexte 2"/>
          <p:cNvSpPr txBox="1"/>
          <p:nvPr/>
        </p:nvSpPr>
        <p:spPr>
          <a:xfrm>
            <a:off x="2616200" y="330200"/>
            <a:ext cx="37719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Arial" pitchFamily="34" charset="0"/>
                <a:cs typeface="Arial" pitchFamily="34" charset="0"/>
              </a:rPr>
              <a:t>Première </a:t>
            </a:r>
            <a:r>
              <a:rPr lang="en-US" sz="2400" dirty="0" err="1" smtClean="0">
                <a:effectLst>
                  <a:outerShdw blurRad="38100" dist="38100" dir="2700000" algn="tl">
                    <a:srgbClr val="000000">
                      <a:alpha val="43137"/>
                    </a:srgbClr>
                  </a:outerShdw>
                </a:effectLst>
                <a:latin typeface="Arial" pitchFamily="34" charset="0"/>
                <a:cs typeface="Arial" pitchFamily="34" charset="0"/>
              </a:rPr>
              <a:t>partie</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p>
        </p:txBody>
      </p:sp>
      <p:sp>
        <p:nvSpPr>
          <p:cNvPr id="88067" name="Rectangle 3"/>
          <p:cNvSpPr>
            <a:spLocks noGrp="1" noRot="1" noChangeArrowheads="1"/>
          </p:cNvSpPr>
          <p:nvPr>
            <p:ph type="body" idx="1"/>
          </p:nvPr>
        </p:nvSpPr>
        <p:spPr>
          <a:xfrm>
            <a:off x="684213" y="2284413"/>
            <a:ext cx="7920037" cy="2368550"/>
          </a:xfrm>
          <a:solidFill>
            <a:srgbClr val="C0C0C0">
              <a:alpha val="10001"/>
            </a:srgbClr>
          </a:solidFill>
        </p:spPr>
        <p:txBody>
          <a:bodyPr/>
          <a:lstStyle/>
          <a:p>
            <a:pPr>
              <a:lnSpc>
                <a:spcPct val="90000"/>
              </a:lnSpc>
              <a:spcAft>
                <a:spcPct val="40000"/>
              </a:spcAft>
              <a:buClr>
                <a:srgbClr val="FFCC66"/>
              </a:buClr>
              <a:buSzPct val="70000"/>
            </a:pPr>
            <a:r>
              <a:rPr lang="fr-FR" sz="2000"/>
              <a:t>Le modèle de schématisation cartographique classique en zones, lignes, points (dans un espace continu, 2D ou 3D). La carte et son histoire.</a:t>
            </a:r>
          </a:p>
          <a:p>
            <a:pPr>
              <a:lnSpc>
                <a:spcPct val="90000"/>
              </a:lnSpc>
              <a:spcAft>
                <a:spcPct val="40000"/>
              </a:spcAft>
              <a:buClr>
                <a:srgbClr val="FFCC66"/>
              </a:buClr>
              <a:buSzPct val="70000"/>
            </a:pPr>
            <a:r>
              <a:rPr lang="fr-FR" sz="2000"/>
              <a:t>Le pixel : une zone ou un point ?</a:t>
            </a:r>
          </a:p>
          <a:p>
            <a:pPr>
              <a:lnSpc>
                <a:spcPct val="90000"/>
              </a:lnSpc>
              <a:spcAft>
                <a:spcPct val="40000"/>
              </a:spcAft>
            </a:pPr>
            <a:endParaRPr lang="fr-FR" sz="2000"/>
          </a:p>
          <a:p>
            <a:pPr>
              <a:lnSpc>
                <a:spcPct val="90000"/>
              </a:lnSpc>
              <a:spcAft>
                <a:spcPct val="40000"/>
              </a:spcAft>
              <a:buFont typeface="Arial" charset="0"/>
              <a:buNone/>
            </a:pPr>
            <a:r>
              <a:rPr lang="fr-FR" sz="2000"/>
              <a:t>	De la géographie à la géométrie : un modèle conceptuel</a:t>
            </a:r>
          </a:p>
        </p:txBody>
      </p:sp>
      <p:sp>
        <p:nvSpPr>
          <p:cNvPr id="88068" name="Text Box 4"/>
          <p:cNvSpPr txBox="1">
            <a:spLocks noChangeArrowheads="1"/>
          </p:cNvSpPr>
          <p:nvPr/>
        </p:nvSpPr>
        <p:spPr bwMode="auto">
          <a:xfrm>
            <a:off x="647700" y="1447800"/>
            <a:ext cx="7812088"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géographie à la géométrie : schématiser la localisation</a:t>
            </a:r>
          </a:p>
        </p:txBody>
      </p:sp>
      <p:sp>
        <p:nvSpPr>
          <p:cNvPr id="8806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0115" name="Rectangle 3"/>
          <p:cNvSpPr>
            <a:spLocks noGrp="1" noRot="1" noChangeArrowheads="1"/>
          </p:cNvSpPr>
          <p:nvPr>
            <p:ph type="body" idx="1"/>
          </p:nvPr>
        </p:nvSpPr>
        <p:spPr>
          <a:xfrm>
            <a:off x="611188" y="2284413"/>
            <a:ext cx="7993062" cy="3773487"/>
          </a:xfrm>
          <a:solidFill>
            <a:srgbClr val="C0C0C0">
              <a:alpha val="10001"/>
            </a:srgbClr>
          </a:solidFill>
        </p:spPr>
        <p:txBody>
          <a:bodyPr/>
          <a:lstStyle/>
          <a:p>
            <a:pPr marL="271463" indent="-271463" algn="just">
              <a:lnSpc>
                <a:spcPct val="90000"/>
              </a:lnSpc>
              <a:spcAft>
                <a:spcPct val="50000"/>
              </a:spcAft>
              <a:buClr>
                <a:srgbClr val="FFCC66"/>
              </a:buClr>
              <a:buSzPct val="70000"/>
            </a:pPr>
            <a:r>
              <a:rPr lang="fr-FR" sz="2000" dirty="0"/>
              <a:t>On suppose que la géométrie classique permet de décrire la localisation des objets géographiques. On introduit donc des discontinuités dans la réalité en utilisant la schématisation en zone, ligne, point pour définir les objets géographiques. La précision ou l'incertitude ne sont pas traitées par ces modèles de description. L'espace n'est pas traité de façon continue, la définition géographique des objets est discontinue et simplifie fortement la réalité.</a:t>
            </a:r>
          </a:p>
          <a:p>
            <a:pPr marL="271463" indent="-271463" algn="just">
              <a:lnSpc>
                <a:spcPct val="90000"/>
              </a:lnSpc>
              <a:spcAft>
                <a:spcPct val="50000"/>
              </a:spcAft>
              <a:buClr>
                <a:srgbClr val="FFCC66"/>
              </a:buClr>
              <a:buSzPct val="70000"/>
            </a:pPr>
            <a:r>
              <a:rPr lang="fr-FR" sz="2000" dirty="0"/>
              <a:t>La description géométrique en zone, ligne, point est-elle suffisante pour décrire de manière satisfaisante les objets géographiques ? </a:t>
            </a:r>
            <a:endParaRPr lang="fr-FR" sz="2000" dirty="0" smtClean="0"/>
          </a:p>
          <a:p>
            <a:pPr marL="271463" indent="-271463" algn="just">
              <a:lnSpc>
                <a:spcPct val="90000"/>
              </a:lnSpc>
              <a:spcAft>
                <a:spcPct val="50000"/>
              </a:spcAft>
              <a:buClr>
                <a:srgbClr val="FFCC66"/>
              </a:buClr>
              <a:buSzPct val="70000"/>
            </a:pPr>
            <a:r>
              <a:rPr lang="fr-FR" sz="2000" dirty="0" smtClean="0"/>
              <a:t>Les objets multi-échelles sont-ils une solution ?</a:t>
            </a:r>
            <a:endParaRPr lang="fr-FR" sz="2000" dirty="0"/>
          </a:p>
        </p:txBody>
      </p:sp>
      <p:sp>
        <p:nvSpPr>
          <p:cNvPr id="90116" name="Text Box 4"/>
          <p:cNvSpPr txBox="1">
            <a:spLocks noChangeArrowheads="1"/>
          </p:cNvSpPr>
          <p:nvPr/>
        </p:nvSpPr>
        <p:spPr bwMode="auto">
          <a:xfrm>
            <a:off x="574675" y="1447800"/>
            <a:ext cx="781367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limites de la géométrie et du modèle cartographique</a:t>
            </a:r>
          </a:p>
        </p:txBody>
      </p:sp>
      <p:sp>
        <p:nvSpPr>
          <p:cNvPr id="9011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1139" name="Rectangle 3"/>
          <p:cNvSpPr>
            <a:spLocks noGrp="1" noRot="1" noChangeArrowheads="1"/>
          </p:cNvSpPr>
          <p:nvPr>
            <p:ph type="body" idx="1"/>
          </p:nvPr>
        </p:nvSpPr>
        <p:spPr>
          <a:xfrm>
            <a:off x="611188" y="2284413"/>
            <a:ext cx="7993062" cy="3582987"/>
          </a:xfrm>
          <a:solidFill>
            <a:srgbClr val="C0C0C0">
              <a:alpha val="10001"/>
            </a:srgbClr>
          </a:solidFill>
        </p:spPr>
        <p:txBody>
          <a:bodyPr/>
          <a:lstStyle/>
          <a:p>
            <a:pPr marL="271463" indent="-271463">
              <a:lnSpc>
                <a:spcPct val="85000"/>
              </a:lnSpc>
              <a:spcAft>
                <a:spcPct val="50000"/>
              </a:spcAft>
              <a:buClr>
                <a:schemeClr val="folHlink"/>
              </a:buClr>
              <a:buFont typeface="Arial" charset="0"/>
              <a:buNone/>
            </a:pPr>
            <a:r>
              <a:rPr lang="fr-FR" sz="2000" i="1" dirty="0"/>
              <a:t>Les apports de l'informatique</a:t>
            </a:r>
            <a:r>
              <a:rPr lang="fr-FR" sz="2000" dirty="0"/>
              <a:t> :</a:t>
            </a:r>
          </a:p>
          <a:p>
            <a:pPr marL="271463" indent="-271463" algn="just">
              <a:lnSpc>
                <a:spcPct val="85000"/>
              </a:lnSpc>
              <a:spcAft>
                <a:spcPct val="50000"/>
              </a:spcAft>
              <a:buClr>
                <a:srgbClr val="FFCC66"/>
              </a:buClr>
              <a:buSzPct val="70000"/>
            </a:pPr>
            <a:r>
              <a:rPr lang="fr-FR" sz="2000" dirty="0"/>
              <a:t>De la description géographique à la description informatique : l'informatique doit-elle reprendre la géométrie des objets ou remettre en cause la schématisation trop réductrice du modèle cartographique ? Permettra-t-elle d’améliorer la modélisation de l'espace, alors que pour le moment elle ne fait que reprendre les schémas existants (le modèle cartographique) ?</a:t>
            </a:r>
          </a:p>
          <a:p>
            <a:pPr marL="271463" indent="-271463">
              <a:lnSpc>
                <a:spcPct val="85000"/>
              </a:lnSpc>
              <a:spcAft>
                <a:spcPct val="50000"/>
              </a:spcAft>
              <a:buClr>
                <a:srgbClr val="FFCC66"/>
              </a:buClr>
              <a:buSzPct val="70000"/>
            </a:pPr>
            <a:r>
              <a:rPr lang="fr-FR" sz="2000" dirty="0" smtClean="0"/>
              <a:t>Ne jamais oublier le modèle de description de la réalité : les </a:t>
            </a:r>
            <a:r>
              <a:rPr lang="fr-FR" sz="2000" dirty="0"/>
              <a:t>traitements appliqués aux objets géographiques dans les SIG ne sont-ils pas trop sophistiqués par rapport à la validité de la schématisation de la réalité ?</a:t>
            </a:r>
          </a:p>
        </p:txBody>
      </p:sp>
      <p:sp>
        <p:nvSpPr>
          <p:cNvPr id="91140" name="Text Box 4"/>
          <p:cNvSpPr txBox="1">
            <a:spLocks noChangeArrowheads="1"/>
          </p:cNvSpPr>
          <p:nvPr/>
        </p:nvSpPr>
        <p:spPr bwMode="auto">
          <a:xfrm>
            <a:off x="576263" y="1447800"/>
            <a:ext cx="63722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Modèle cartographique et puissance informatique</a:t>
            </a:r>
          </a:p>
        </p:txBody>
      </p:sp>
      <p:sp>
        <p:nvSpPr>
          <p:cNvPr id="9114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3187" name="Rectangle 3"/>
          <p:cNvSpPr>
            <a:spLocks noGrp="1" noRot="1" noChangeArrowheads="1"/>
          </p:cNvSpPr>
          <p:nvPr>
            <p:ph type="body" idx="1"/>
          </p:nvPr>
        </p:nvSpPr>
        <p:spPr>
          <a:xfrm>
            <a:off x="611188" y="2060575"/>
            <a:ext cx="7993062" cy="1863725"/>
          </a:xfrm>
          <a:solidFill>
            <a:srgbClr val="C0C0C0">
              <a:alpha val="10001"/>
            </a:srgbClr>
          </a:solidFill>
        </p:spPr>
        <p:txBody>
          <a:bodyPr/>
          <a:lstStyle/>
          <a:p>
            <a:pPr marL="271463" indent="-271463">
              <a:buClr>
                <a:srgbClr val="FFCC66"/>
              </a:buClr>
              <a:buSzPct val="70000"/>
            </a:pPr>
            <a:r>
              <a:rPr lang="fr-FR" sz="2000" i="1"/>
              <a:t>Représentation Raster</a:t>
            </a:r>
            <a:endParaRPr lang="fr-FR" sz="2000" b="1" i="1"/>
          </a:p>
          <a:p>
            <a:pPr marL="271463" indent="-271463">
              <a:buFont typeface="Arial" charset="0"/>
              <a:buNone/>
            </a:pPr>
            <a:endParaRPr lang="fr-FR" sz="1200" i="1"/>
          </a:p>
          <a:p>
            <a:pPr marL="271463" indent="-271463" algn="just">
              <a:buClr>
                <a:srgbClr val="FFCC66"/>
              </a:buClr>
              <a:buSzPct val="70000"/>
              <a:buFont typeface="Arial" charset="0"/>
              <a:buNone/>
            </a:pPr>
            <a:r>
              <a:rPr lang="fr-FR" sz="2000"/>
              <a:t>	La simplification de la localisation des objets est totale (tous les objets ont la même taille et la même forme). On ne définit qu'une seule géométrie d'objet (la maille) auquel on attache tous les attributs descriptifs.</a:t>
            </a:r>
          </a:p>
        </p:txBody>
      </p:sp>
      <p:sp>
        <p:nvSpPr>
          <p:cNvPr id="93188" name="Text Box 4"/>
          <p:cNvSpPr txBox="1">
            <a:spLocks noChangeArrowheads="1"/>
          </p:cNvSpPr>
          <p:nvPr/>
        </p:nvSpPr>
        <p:spPr bwMode="auto">
          <a:xfrm>
            <a:off x="576263" y="1484313"/>
            <a:ext cx="6588125" cy="427037"/>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318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93191" name="Picture 7"/>
          <p:cNvPicPr>
            <a:picLocks noChangeAspect="1" noChangeArrowheads="1"/>
          </p:cNvPicPr>
          <p:nvPr/>
        </p:nvPicPr>
        <p:blipFill>
          <a:blip r:embed="rId3" cstate="print"/>
          <a:srcRect/>
          <a:stretch>
            <a:fillRect/>
          </a:stretch>
        </p:blipFill>
        <p:spPr bwMode="auto">
          <a:xfrm>
            <a:off x="5795963" y="4365625"/>
            <a:ext cx="2881312" cy="1911350"/>
          </a:xfrm>
          <a:prstGeom prst="rect">
            <a:avLst/>
          </a:prstGeom>
          <a:noFill/>
          <a:ln w="9525">
            <a:noFill/>
            <a:miter lim="800000"/>
            <a:headEnd/>
            <a:tailEnd/>
          </a:ln>
          <a:effectLst/>
        </p:spPr>
      </p:pic>
      <p:pic>
        <p:nvPicPr>
          <p:cNvPr id="93193" name="Picture 9"/>
          <p:cNvPicPr>
            <a:picLocks noChangeAspect="1" noChangeArrowheads="1"/>
          </p:cNvPicPr>
          <p:nvPr/>
        </p:nvPicPr>
        <p:blipFill>
          <a:blip r:embed="rId4" cstate="print"/>
          <a:srcRect/>
          <a:stretch>
            <a:fillRect/>
          </a:stretch>
        </p:blipFill>
        <p:spPr bwMode="auto">
          <a:xfrm>
            <a:off x="395288" y="4149725"/>
            <a:ext cx="1908175" cy="2319338"/>
          </a:xfrm>
          <a:prstGeom prst="rect">
            <a:avLst/>
          </a:prstGeom>
          <a:noFill/>
        </p:spPr>
      </p:pic>
      <p:pic>
        <p:nvPicPr>
          <p:cNvPr id="93194" name="Picture 10"/>
          <p:cNvPicPr>
            <a:picLocks noChangeAspect="1" noChangeArrowheads="1"/>
          </p:cNvPicPr>
          <p:nvPr/>
        </p:nvPicPr>
        <p:blipFill>
          <a:blip r:embed="rId5" cstate="print"/>
          <a:srcRect/>
          <a:stretch>
            <a:fillRect/>
          </a:stretch>
        </p:blipFill>
        <p:spPr bwMode="auto">
          <a:xfrm>
            <a:off x="3203575" y="4365625"/>
            <a:ext cx="2124075" cy="1924050"/>
          </a:xfrm>
          <a:prstGeom prst="rect">
            <a:avLst/>
          </a:prstGeom>
          <a:noFill/>
        </p:spPr>
      </p:pic>
      <p:sp>
        <p:nvSpPr>
          <p:cNvPr id="93195" name="Line 11"/>
          <p:cNvSpPr>
            <a:spLocks noChangeShapeType="1"/>
          </p:cNvSpPr>
          <p:nvPr/>
        </p:nvSpPr>
        <p:spPr bwMode="auto">
          <a:xfrm>
            <a:off x="2482850" y="5300663"/>
            <a:ext cx="504825" cy="0"/>
          </a:xfrm>
          <a:prstGeom prst="line">
            <a:avLst/>
          </a:prstGeom>
          <a:noFill/>
          <a:ln w="28575">
            <a:solidFill>
              <a:schemeClr val="folHlink"/>
            </a:solidFill>
            <a:round/>
            <a:headEnd/>
            <a:tailEnd type="triangle" w="lg" len="lg"/>
          </a:ln>
          <a:effectLst/>
        </p:spPr>
        <p:txBody>
          <a:bodyPr/>
          <a:lstStyle/>
          <a:p>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5235" name="Rectangle 3"/>
          <p:cNvSpPr>
            <a:spLocks noGrp="1" noRot="1" noChangeArrowheads="1"/>
          </p:cNvSpPr>
          <p:nvPr>
            <p:ph type="body" idx="1"/>
          </p:nvPr>
        </p:nvSpPr>
        <p:spPr>
          <a:xfrm>
            <a:off x="611188" y="2060575"/>
            <a:ext cx="7993062" cy="4264025"/>
          </a:xfrm>
          <a:solidFill>
            <a:srgbClr val="C0C0C0">
              <a:alpha val="10001"/>
            </a:srgbClr>
          </a:solidFill>
        </p:spPr>
        <p:txBody>
          <a:bodyPr/>
          <a:lstStyle/>
          <a:p>
            <a:pPr marL="271463" indent="-271463">
              <a:lnSpc>
                <a:spcPct val="80000"/>
              </a:lnSpc>
              <a:spcAft>
                <a:spcPct val="50000"/>
              </a:spcAft>
              <a:buClr>
                <a:srgbClr val="FFCC66"/>
              </a:buClr>
              <a:buSzPct val="70000"/>
            </a:pPr>
            <a:r>
              <a:rPr lang="fr-FR" sz="2000" i="1" dirty="0"/>
              <a:t>Représentation Raster</a:t>
            </a:r>
            <a:endParaRPr lang="fr-FR" sz="2000" b="1" i="1" dirty="0"/>
          </a:p>
          <a:p>
            <a:pPr marL="271463" indent="-271463">
              <a:lnSpc>
                <a:spcPct val="80000"/>
              </a:lnSpc>
              <a:spcAft>
                <a:spcPct val="50000"/>
              </a:spcAft>
              <a:buClr>
                <a:schemeClr val="folHlink"/>
              </a:buClr>
              <a:buFont typeface="Arial" charset="0"/>
              <a:buNone/>
            </a:pPr>
            <a:endParaRPr lang="fr-FR" sz="1000" i="1" dirty="0"/>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Les donn</a:t>
            </a:r>
            <a:r>
              <a:rPr kumimoji="1" lang="fr-FR" altLang="zh-CN" sz="2000" dirty="0">
                <a:latin typeface="Arial"/>
                <a:ea typeface="宋体" pitchFamily="2" charset="-122"/>
              </a:rPr>
              <a:t>é</a:t>
            </a:r>
            <a:r>
              <a:rPr kumimoji="1" lang="fr-FR" altLang="zh-CN" sz="2000" dirty="0">
                <a:ea typeface="宋体" pitchFamily="2" charset="-122"/>
              </a:rPr>
              <a:t>es raster remplissent tout l</a:t>
            </a:r>
            <a:r>
              <a:rPr kumimoji="1" lang="fr-FR" altLang="zh-CN" sz="2000" dirty="0">
                <a:latin typeface="Arial"/>
                <a:ea typeface="宋体" pitchFamily="2" charset="-122"/>
              </a:rPr>
              <a:t>’</a:t>
            </a:r>
            <a:r>
              <a:rPr kumimoji="1" lang="fr-FR" altLang="zh-CN" sz="2000" dirty="0">
                <a:ea typeface="宋体" pitchFamily="2" charset="-122"/>
              </a:rPr>
              <a:t>espace</a:t>
            </a:r>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La pr</a:t>
            </a:r>
            <a:r>
              <a:rPr kumimoji="1" lang="fr-FR" altLang="zh-CN" sz="2000" dirty="0">
                <a:latin typeface="Arial"/>
                <a:ea typeface="宋体" pitchFamily="2" charset="-122"/>
              </a:rPr>
              <a:t>é</a:t>
            </a:r>
            <a:r>
              <a:rPr kumimoji="1" lang="fr-FR" altLang="zh-CN" sz="2000" dirty="0">
                <a:ea typeface="宋体" pitchFamily="2" charset="-122"/>
              </a:rPr>
              <a:t>cision est fix</a:t>
            </a:r>
            <a:r>
              <a:rPr kumimoji="1" lang="fr-FR" altLang="zh-CN" sz="2000" dirty="0">
                <a:latin typeface="Arial"/>
                <a:ea typeface="宋体" pitchFamily="2" charset="-122"/>
              </a:rPr>
              <a:t>é</a:t>
            </a:r>
            <a:r>
              <a:rPr kumimoji="1" lang="fr-FR" altLang="zh-CN" sz="2000" dirty="0">
                <a:ea typeface="宋体" pitchFamily="2" charset="-122"/>
              </a:rPr>
              <a:t>e une fois pour toute, et d</a:t>
            </a:r>
            <a:r>
              <a:rPr kumimoji="1" lang="fr-FR" altLang="zh-CN" sz="2000" dirty="0">
                <a:latin typeface="Arial"/>
                <a:ea typeface="宋体" pitchFamily="2" charset="-122"/>
              </a:rPr>
              <a:t>é</a:t>
            </a:r>
            <a:r>
              <a:rPr kumimoji="1" lang="fr-FR" altLang="zh-CN" sz="2000" dirty="0">
                <a:ea typeface="宋体" pitchFamily="2" charset="-122"/>
              </a:rPr>
              <a:t>grade en g</a:t>
            </a:r>
            <a:r>
              <a:rPr kumimoji="1" lang="fr-FR" altLang="zh-CN" sz="2000" dirty="0">
                <a:latin typeface="Arial"/>
                <a:ea typeface="宋体" pitchFamily="2" charset="-122"/>
              </a:rPr>
              <a:t>é</a:t>
            </a:r>
            <a:r>
              <a:rPr kumimoji="1" lang="fr-FR" altLang="zh-CN" sz="2000" dirty="0">
                <a:ea typeface="宋体" pitchFamily="2" charset="-122"/>
              </a:rPr>
              <a:t>n</a:t>
            </a:r>
            <a:r>
              <a:rPr kumimoji="1" lang="fr-FR" altLang="zh-CN" sz="2000" dirty="0">
                <a:latin typeface="Arial"/>
                <a:ea typeface="宋体" pitchFamily="2" charset="-122"/>
              </a:rPr>
              <a:t>é</a:t>
            </a:r>
            <a:r>
              <a:rPr kumimoji="1" lang="fr-FR" altLang="zh-CN" sz="2000" dirty="0">
                <a:ea typeface="宋体" pitchFamily="2" charset="-122"/>
              </a:rPr>
              <a:t>ral la pr</a:t>
            </a:r>
            <a:r>
              <a:rPr kumimoji="1" lang="fr-FR" altLang="zh-CN" sz="2000" dirty="0">
                <a:latin typeface="Arial"/>
                <a:ea typeface="宋体" pitchFamily="2" charset="-122"/>
              </a:rPr>
              <a:t>é</a:t>
            </a:r>
            <a:r>
              <a:rPr kumimoji="1" lang="fr-FR" altLang="zh-CN" sz="2000" dirty="0">
                <a:ea typeface="宋体" pitchFamily="2" charset="-122"/>
              </a:rPr>
              <a:t>cision du mod</a:t>
            </a:r>
            <a:r>
              <a:rPr kumimoji="1" lang="fr-FR" altLang="zh-CN" sz="2000" dirty="0">
                <a:latin typeface="Arial"/>
                <a:ea typeface="宋体" pitchFamily="2" charset="-122"/>
              </a:rPr>
              <a:t>è</a:t>
            </a:r>
            <a:r>
              <a:rPr kumimoji="1" lang="fr-FR" altLang="zh-CN" sz="2000" dirty="0">
                <a:ea typeface="宋体" pitchFamily="2" charset="-122"/>
              </a:rPr>
              <a:t>le cartographique dont l</a:t>
            </a:r>
            <a:r>
              <a:rPr kumimoji="1" lang="fr-FR" altLang="zh-CN" sz="2000" dirty="0">
                <a:latin typeface="Arial"/>
                <a:ea typeface="宋体" pitchFamily="2" charset="-122"/>
              </a:rPr>
              <a:t>’</a:t>
            </a:r>
            <a:r>
              <a:rPr kumimoji="1" lang="fr-FR" altLang="zh-CN" sz="2000" dirty="0">
                <a:ea typeface="宋体" pitchFamily="2" charset="-122"/>
              </a:rPr>
              <a:t>information est issue</a:t>
            </a:r>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La mise en </a:t>
            </a:r>
            <a:r>
              <a:rPr kumimoji="1" lang="fr-FR" altLang="zh-CN" sz="2000" dirty="0" err="1">
                <a:ea typeface="宋体" pitchFamily="2" charset="-122"/>
              </a:rPr>
              <a:t>oeuvre</a:t>
            </a:r>
            <a:r>
              <a:rPr kumimoji="1" lang="fr-FR" altLang="zh-CN" sz="2000" dirty="0">
                <a:ea typeface="宋体" pitchFamily="2" charset="-122"/>
              </a:rPr>
              <a:t> des algorithmes informatiques pour les op</a:t>
            </a:r>
            <a:r>
              <a:rPr kumimoji="1" lang="fr-FR" altLang="zh-CN" sz="2000" dirty="0">
                <a:latin typeface="Arial"/>
                <a:ea typeface="宋体" pitchFamily="2" charset="-122"/>
              </a:rPr>
              <a:t>é</a:t>
            </a:r>
            <a:r>
              <a:rPr kumimoji="1" lang="fr-FR" altLang="zh-CN" sz="2000" dirty="0">
                <a:ea typeface="宋体" pitchFamily="2" charset="-122"/>
              </a:rPr>
              <a:t>rations d</a:t>
            </a:r>
            <a:r>
              <a:rPr kumimoji="1" lang="fr-FR" altLang="zh-CN" sz="2000" dirty="0">
                <a:latin typeface="Arial"/>
                <a:ea typeface="宋体" pitchFamily="2" charset="-122"/>
              </a:rPr>
              <a:t>’</a:t>
            </a:r>
            <a:r>
              <a:rPr kumimoji="1" lang="fr-FR" altLang="zh-CN" sz="2000" dirty="0">
                <a:ea typeface="宋体" pitchFamily="2" charset="-122"/>
              </a:rPr>
              <a:t>analyse est facile, mais la difficult</a:t>
            </a:r>
            <a:r>
              <a:rPr kumimoji="1" lang="fr-FR" altLang="zh-CN" sz="2000" dirty="0">
                <a:latin typeface="Arial"/>
                <a:ea typeface="宋体" pitchFamily="2" charset="-122"/>
              </a:rPr>
              <a:t>é</a:t>
            </a:r>
            <a:r>
              <a:rPr kumimoji="1" lang="fr-FR" altLang="zh-CN" sz="2000" dirty="0">
                <a:ea typeface="宋体" pitchFamily="2" charset="-122"/>
              </a:rPr>
              <a:t> de l</a:t>
            </a:r>
            <a:r>
              <a:rPr kumimoji="1" lang="fr-FR" altLang="zh-CN" sz="2000" dirty="0">
                <a:latin typeface="Arial"/>
                <a:ea typeface="宋体" pitchFamily="2" charset="-122"/>
              </a:rPr>
              <a:t>’</a:t>
            </a:r>
            <a:r>
              <a:rPr kumimoji="1" lang="fr-FR" altLang="zh-CN" sz="2000" dirty="0">
                <a:ea typeface="宋体" pitchFamily="2" charset="-122"/>
              </a:rPr>
              <a:t>analyse spatiale reste enti</a:t>
            </a:r>
            <a:r>
              <a:rPr kumimoji="1" lang="fr-FR" altLang="zh-CN" sz="2000" dirty="0">
                <a:latin typeface="Arial"/>
                <a:ea typeface="宋体" pitchFamily="2" charset="-122"/>
              </a:rPr>
              <a:t>è</a:t>
            </a:r>
            <a:r>
              <a:rPr kumimoji="1" lang="fr-FR" altLang="zh-CN" sz="2000" dirty="0">
                <a:ea typeface="宋体" pitchFamily="2" charset="-122"/>
              </a:rPr>
              <a:t>re</a:t>
            </a:r>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Il faut distinguer </a:t>
            </a:r>
            <a:r>
              <a:rPr kumimoji="1" lang="fr-FR" altLang="zh-CN" sz="2000" dirty="0">
                <a:latin typeface="Arial"/>
                <a:ea typeface="宋体" pitchFamily="2" charset="-122"/>
              </a:rPr>
              <a:t>« </a:t>
            </a:r>
            <a:r>
              <a:rPr kumimoji="1" lang="fr-FR" altLang="zh-CN" sz="2000" dirty="0">
                <a:ea typeface="宋体" pitchFamily="2" charset="-122"/>
              </a:rPr>
              <a:t>repr</a:t>
            </a:r>
            <a:r>
              <a:rPr kumimoji="1" lang="fr-FR" altLang="zh-CN" sz="2000" dirty="0">
                <a:latin typeface="Arial"/>
                <a:ea typeface="宋体" pitchFamily="2" charset="-122"/>
              </a:rPr>
              <a:t>é</a:t>
            </a:r>
            <a:r>
              <a:rPr kumimoji="1" lang="fr-FR" altLang="zh-CN" sz="2000" dirty="0">
                <a:ea typeface="宋体" pitchFamily="2" charset="-122"/>
              </a:rPr>
              <a:t>sentation raster</a:t>
            </a:r>
            <a:r>
              <a:rPr kumimoji="1" lang="fr-FR" altLang="zh-CN" sz="2000" dirty="0">
                <a:latin typeface="Arial"/>
                <a:ea typeface="宋体" pitchFamily="2" charset="-122"/>
              </a:rPr>
              <a:t> » </a:t>
            </a:r>
            <a:r>
              <a:rPr kumimoji="1" lang="fr-FR" altLang="zh-CN" sz="2000" dirty="0">
                <a:ea typeface="宋体" pitchFamily="2" charset="-122"/>
              </a:rPr>
              <a:t>et information de </a:t>
            </a:r>
            <a:r>
              <a:rPr kumimoji="1" lang="fr-FR" altLang="zh-CN" sz="2000" dirty="0">
                <a:latin typeface="Arial"/>
                <a:ea typeface="宋体" pitchFamily="2" charset="-122"/>
              </a:rPr>
              <a:t>« </a:t>
            </a:r>
            <a:r>
              <a:rPr kumimoji="1" lang="fr-FR" altLang="zh-CN" sz="2000" dirty="0">
                <a:ea typeface="宋体" pitchFamily="2" charset="-122"/>
              </a:rPr>
              <a:t>type raster</a:t>
            </a:r>
            <a:r>
              <a:rPr kumimoji="1" lang="fr-FR" altLang="zh-CN" sz="2000" dirty="0">
                <a:latin typeface="Arial"/>
                <a:ea typeface="宋体" pitchFamily="2" charset="-122"/>
              </a:rPr>
              <a:t> »</a:t>
            </a:r>
            <a:r>
              <a:rPr kumimoji="1" lang="fr-FR" altLang="zh-CN" sz="2000" dirty="0">
                <a:ea typeface="宋体" pitchFamily="2" charset="-122"/>
              </a:rPr>
              <a:t>, comme les images satellites ou les photographies scann</a:t>
            </a:r>
            <a:r>
              <a:rPr kumimoji="1" lang="fr-FR" altLang="zh-CN" sz="2000" dirty="0">
                <a:latin typeface="Arial"/>
                <a:ea typeface="宋体" pitchFamily="2" charset="-122"/>
              </a:rPr>
              <a:t>é</a:t>
            </a:r>
            <a:r>
              <a:rPr kumimoji="1" lang="fr-FR" altLang="zh-CN" sz="2000" dirty="0">
                <a:ea typeface="宋体" pitchFamily="2" charset="-122"/>
              </a:rPr>
              <a:t>es : la pr</a:t>
            </a:r>
            <a:r>
              <a:rPr kumimoji="1" lang="fr-FR" altLang="zh-CN" sz="2000" dirty="0">
                <a:latin typeface="Arial"/>
                <a:ea typeface="宋体" pitchFamily="2" charset="-122"/>
              </a:rPr>
              <a:t>é</a:t>
            </a:r>
            <a:r>
              <a:rPr kumimoji="1" lang="fr-FR" altLang="zh-CN" sz="2000" dirty="0">
                <a:ea typeface="宋体" pitchFamily="2" charset="-122"/>
              </a:rPr>
              <a:t>cision d</a:t>
            </a:r>
            <a:r>
              <a:rPr kumimoji="1" lang="fr-FR" altLang="zh-CN" sz="2000" dirty="0">
                <a:latin typeface="Arial"/>
                <a:ea typeface="宋体" pitchFamily="2" charset="-122"/>
              </a:rPr>
              <a:t>é</a:t>
            </a:r>
            <a:r>
              <a:rPr kumimoji="1" lang="fr-FR" altLang="zh-CN" sz="2000" dirty="0">
                <a:ea typeface="宋体" pitchFamily="2" charset="-122"/>
              </a:rPr>
              <a:t>pend du capteur et ne d</a:t>
            </a:r>
            <a:r>
              <a:rPr kumimoji="1" lang="fr-FR" altLang="zh-CN" sz="2000" dirty="0">
                <a:latin typeface="Arial"/>
                <a:ea typeface="宋体" pitchFamily="2" charset="-122"/>
              </a:rPr>
              <a:t>é</a:t>
            </a:r>
            <a:r>
              <a:rPr kumimoji="1" lang="fr-FR" altLang="zh-CN" sz="2000" dirty="0">
                <a:ea typeface="宋体" pitchFamily="2" charset="-122"/>
              </a:rPr>
              <a:t>grade pas la donn</a:t>
            </a:r>
            <a:r>
              <a:rPr kumimoji="1" lang="fr-FR" altLang="zh-CN" sz="2000" dirty="0">
                <a:latin typeface="Arial"/>
                <a:ea typeface="宋体" pitchFamily="2" charset="-122"/>
              </a:rPr>
              <a:t>é</a:t>
            </a:r>
            <a:r>
              <a:rPr kumimoji="1" lang="fr-FR" altLang="zh-CN" sz="2000" dirty="0">
                <a:ea typeface="宋体" pitchFamily="2" charset="-122"/>
              </a:rPr>
              <a:t>e </a:t>
            </a:r>
            <a:r>
              <a:rPr kumimoji="1" lang="fr-FR" altLang="zh-CN" sz="2000" dirty="0" smtClean="0">
                <a:ea typeface="宋体" pitchFamily="2" charset="-122"/>
              </a:rPr>
              <a:t>d</a:t>
            </a:r>
            <a:r>
              <a:rPr kumimoji="1" lang="fr-FR" altLang="zh-CN" sz="2000" dirty="0" smtClean="0">
                <a:latin typeface="Arial"/>
                <a:ea typeface="宋体" pitchFamily="2" charset="-122"/>
              </a:rPr>
              <a:t>’</a:t>
            </a:r>
            <a:r>
              <a:rPr kumimoji="1" lang="fr-FR" altLang="zh-CN" sz="2000" dirty="0" smtClean="0">
                <a:ea typeface="宋体" pitchFamily="2" charset="-122"/>
              </a:rPr>
              <a:t>origine (c’est une modélisation de la réalité imposée par le capteur).</a:t>
            </a:r>
            <a:endParaRPr kumimoji="1" lang="fr-FR" sz="2000" dirty="0">
              <a:ea typeface="宋体" pitchFamily="2" charset="-122"/>
            </a:endParaRPr>
          </a:p>
        </p:txBody>
      </p:sp>
      <p:sp>
        <p:nvSpPr>
          <p:cNvPr id="95236" name="Text Box 4"/>
          <p:cNvSpPr txBox="1">
            <a:spLocks noChangeArrowheads="1"/>
          </p:cNvSpPr>
          <p:nvPr/>
        </p:nvSpPr>
        <p:spPr bwMode="auto">
          <a:xfrm>
            <a:off x="576263" y="1447800"/>
            <a:ext cx="66595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523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4211" name="Rectangle 3"/>
          <p:cNvSpPr>
            <a:spLocks noGrp="1" noRot="1" noChangeArrowheads="1"/>
          </p:cNvSpPr>
          <p:nvPr>
            <p:ph type="body" idx="1"/>
          </p:nvPr>
        </p:nvSpPr>
        <p:spPr>
          <a:xfrm>
            <a:off x="611188" y="2060575"/>
            <a:ext cx="7993062" cy="2808288"/>
          </a:xfrm>
          <a:solidFill>
            <a:srgbClr val="C0C0C0">
              <a:alpha val="10001"/>
            </a:srgbClr>
          </a:solidFill>
        </p:spPr>
        <p:txBody>
          <a:bodyPr/>
          <a:lstStyle/>
          <a:p>
            <a:pPr marL="271463" indent="-271463">
              <a:lnSpc>
                <a:spcPct val="80000"/>
              </a:lnSpc>
              <a:spcAft>
                <a:spcPct val="30000"/>
              </a:spcAft>
              <a:buClr>
                <a:srgbClr val="FFCC66"/>
              </a:buClr>
              <a:buSzPct val="70000"/>
            </a:pPr>
            <a:r>
              <a:rPr lang="fr-FR" sz="2000" i="1"/>
              <a:t>Représentation Vecteur</a:t>
            </a:r>
            <a:endParaRPr lang="fr-FR" sz="2000" b="1" i="1"/>
          </a:p>
          <a:p>
            <a:pPr marL="271463" indent="-271463">
              <a:lnSpc>
                <a:spcPct val="80000"/>
              </a:lnSpc>
              <a:spcAft>
                <a:spcPct val="40000"/>
              </a:spcAft>
              <a:buClr>
                <a:srgbClr val="FFCC66"/>
              </a:buClr>
              <a:buFont typeface="Wingdings" pitchFamily="2" charset="2"/>
              <a:buChar char="§"/>
            </a:pPr>
            <a:r>
              <a:rPr lang="fr-FR" sz="2000"/>
              <a:t>Zones et contours, réseaux et lignes, points. On conserve la définition géométrique des objets du modèle cartographique, mais on passe d'une description mathématique (dans R</a:t>
            </a:r>
            <a:r>
              <a:rPr lang="fr-FR" sz="2000" baseline="30000"/>
              <a:t>2</a:t>
            </a:r>
            <a:r>
              <a:rPr lang="fr-FR" sz="2000"/>
              <a:t> ou R</a:t>
            </a:r>
            <a:r>
              <a:rPr lang="fr-FR" sz="2000" baseline="30000"/>
              <a:t>3</a:t>
            </a:r>
            <a:r>
              <a:rPr lang="fr-FR" sz="2000"/>
              <a:t>) à une description informatique simple dans un ensemble discret (avec un nombre fini de paramètres) :</a:t>
            </a:r>
          </a:p>
          <a:p>
            <a:pPr marL="271463" indent="-271463">
              <a:lnSpc>
                <a:spcPct val="80000"/>
              </a:lnSpc>
              <a:spcAft>
                <a:spcPct val="30000"/>
              </a:spcAft>
              <a:buClr>
                <a:srgbClr val="FFCC66"/>
              </a:buClr>
              <a:buFont typeface="Wingdings" pitchFamily="2" charset="2"/>
              <a:buChar char="§"/>
            </a:pPr>
            <a:r>
              <a:rPr lang="fr-FR" sz="2000"/>
              <a:t>Représentation d'un arc par un ensemble fini de points. Représentation d'une zone par un ensemble d'arcs. Graphes et réseaux</a:t>
            </a:r>
            <a:endParaRPr kumimoji="1" lang="fr-FR" sz="2000"/>
          </a:p>
        </p:txBody>
      </p:sp>
      <p:sp>
        <p:nvSpPr>
          <p:cNvPr id="94212" name="Text Box 4"/>
          <p:cNvSpPr txBox="1">
            <a:spLocks noChangeArrowheads="1"/>
          </p:cNvSpPr>
          <p:nvPr/>
        </p:nvSpPr>
        <p:spPr bwMode="auto">
          <a:xfrm>
            <a:off x="611188" y="1447800"/>
            <a:ext cx="69484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4213"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94219" name="Picture 11"/>
          <p:cNvPicPr>
            <a:picLocks noChangeAspect="1" noChangeArrowheads="1"/>
          </p:cNvPicPr>
          <p:nvPr/>
        </p:nvPicPr>
        <p:blipFill>
          <a:blip r:embed="rId3" cstate="print"/>
          <a:srcRect l="797" r="22644" b="15471"/>
          <a:stretch>
            <a:fillRect/>
          </a:stretch>
        </p:blipFill>
        <p:spPr bwMode="auto">
          <a:xfrm>
            <a:off x="6659563" y="5013325"/>
            <a:ext cx="2012950" cy="1582738"/>
          </a:xfrm>
          <a:prstGeom prst="rect">
            <a:avLst/>
          </a:prstGeom>
          <a:noFill/>
          <a:ln w="9525" algn="ctr">
            <a:noFill/>
            <a:miter lim="800000"/>
            <a:headEnd/>
            <a:tailEnd/>
          </a:ln>
          <a:effectLst/>
        </p:spPr>
      </p:pic>
      <p:pic>
        <p:nvPicPr>
          <p:cNvPr id="94220" name="Picture 12"/>
          <p:cNvPicPr>
            <a:picLocks noChangeAspect="1" noChangeArrowheads="1"/>
          </p:cNvPicPr>
          <p:nvPr/>
        </p:nvPicPr>
        <p:blipFill>
          <a:blip r:embed="rId4" cstate="print"/>
          <a:srcRect t="11505"/>
          <a:stretch>
            <a:fillRect/>
          </a:stretch>
        </p:blipFill>
        <p:spPr bwMode="auto">
          <a:xfrm>
            <a:off x="2987675" y="5291138"/>
            <a:ext cx="1439863" cy="1404937"/>
          </a:xfrm>
          <a:prstGeom prst="rect">
            <a:avLst/>
          </a:prstGeom>
          <a:noFill/>
        </p:spPr>
      </p:pic>
      <p:pic>
        <p:nvPicPr>
          <p:cNvPr id="94221" name="Picture 13"/>
          <p:cNvPicPr>
            <a:picLocks noChangeAspect="1" noChangeArrowheads="1"/>
          </p:cNvPicPr>
          <p:nvPr/>
        </p:nvPicPr>
        <p:blipFill>
          <a:blip r:embed="rId5" cstate="print"/>
          <a:srcRect l="7571" r="9401" b="50308"/>
          <a:stretch>
            <a:fillRect/>
          </a:stretch>
        </p:blipFill>
        <p:spPr bwMode="auto">
          <a:xfrm>
            <a:off x="684213" y="5300663"/>
            <a:ext cx="1584325" cy="1152525"/>
          </a:xfrm>
          <a:prstGeom prst="rect">
            <a:avLst/>
          </a:prstGeom>
          <a:noFill/>
        </p:spPr>
      </p:pic>
      <p:sp>
        <p:nvSpPr>
          <p:cNvPr id="94222" name="Line 14"/>
          <p:cNvSpPr>
            <a:spLocks noChangeShapeType="1"/>
          </p:cNvSpPr>
          <p:nvPr/>
        </p:nvSpPr>
        <p:spPr bwMode="auto">
          <a:xfrm>
            <a:off x="2411413" y="5876925"/>
            <a:ext cx="503237" cy="0"/>
          </a:xfrm>
          <a:prstGeom prst="line">
            <a:avLst/>
          </a:prstGeom>
          <a:noFill/>
          <a:ln w="28575">
            <a:solidFill>
              <a:schemeClr val="folHlink"/>
            </a:solidFill>
            <a:round/>
            <a:headEnd/>
            <a:tailEnd type="triangle" w="lg" len="lg"/>
          </a:ln>
          <a:effectLst/>
        </p:spPr>
        <p:txBody>
          <a:bodyPr/>
          <a:lstStyle/>
          <a:p>
            <a:endParaRPr lang="fr-FR"/>
          </a:p>
        </p:txBody>
      </p:sp>
      <p:pic>
        <p:nvPicPr>
          <p:cNvPr id="94223" name="Picture 15"/>
          <p:cNvPicPr>
            <a:picLocks noChangeAspect="1" noChangeArrowheads="1"/>
          </p:cNvPicPr>
          <p:nvPr/>
        </p:nvPicPr>
        <p:blipFill>
          <a:blip r:embed="rId6" cstate="print"/>
          <a:srcRect/>
          <a:stretch>
            <a:fillRect/>
          </a:stretch>
        </p:blipFill>
        <p:spPr bwMode="auto">
          <a:xfrm>
            <a:off x="4716463" y="5373688"/>
            <a:ext cx="1800225" cy="903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6259" name="Rectangle 3"/>
          <p:cNvSpPr>
            <a:spLocks noGrp="1" noRot="1" noChangeArrowheads="1"/>
          </p:cNvSpPr>
          <p:nvPr>
            <p:ph type="body" idx="1"/>
          </p:nvPr>
        </p:nvSpPr>
        <p:spPr>
          <a:xfrm>
            <a:off x="611188" y="2060575"/>
            <a:ext cx="7993062" cy="2374900"/>
          </a:xfrm>
          <a:solidFill>
            <a:srgbClr val="C0C0C0">
              <a:alpha val="10001"/>
            </a:srgbClr>
          </a:solidFill>
        </p:spPr>
        <p:txBody>
          <a:bodyPr/>
          <a:lstStyle/>
          <a:p>
            <a:pPr marL="271463" indent="-271463">
              <a:lnSpc>
                <a:spcPct val="90000"/>
              </a:lnSpc>
              <a:spcAft>
                <a:spcPct val="35000"/>
              </a:spcAft>
              <a:buClr>
                <a:srgbClr val="FFCC66"/>
              </a:buClr>
              <a:buSzPct val="70000"/>
            </a:pPr>
            <a:r>
              <a:rPr lang="fr-FR" sz="2000" i="1"/>
              <a:t>Représentation Vecteur</a:t>
            </a:r>
          </a:p>
          <a:p>
            <a:pPr marL="271463" indent="-271463">
              <a:lnSpc>
                <a:spcPct val="90000"/>
              </a:lnSpc>
              <a:spcAft>
                <a:spcPct val="35000"/>
              </a:spcAft>
              <a:buClr>
                <a:srgbClr val="FFCC66"/>
              </a:buClr>
              <a:buFont typeface="Wingdings" pitchFamily="2" charset="2"/>
              <a:buChar char="§"/>
            </a:pPr>
            <a:r>
              <a:rPr kumimoji="1" lang="fr-FR" altLang="zh-CN" sz="2000">
                <a:ea typeface="宋体" pitchFamily="2" charset="-122"/>
              </a:rPr>
              <a:t>Les objets du mod</a:t>
            </a:r>
            <a:r>
              <a:rPr kumimoji="1" lang="fr-FR" altLang="zh-CN" sz="2000">
                <a:latin typeface="Arial"/>
                <a:ea typeface="宋体" pitchFamily="2" charset="-122"/>
              </a:rPr>
              <a:t>è</a:t>
            </a:r>
            <a:r>
              <a:rPr kumimoji="1" lang="fr-FR" altLang="zh-CN" sz="2000">
                <a:ea typeface="宋体" pitchFamily="2" charset="-122"/>
              </a:rPr>
              <a:t>le conceptuel ne sont pas modifi</a:t>
            </a:r>
            <a:r>
              <a:rPr kumimoji="1" lang="fr-FR" altLang="zh-CN" sz="2000">
                <a:latin typeface="Arial"/>
                <a:ea typeface="宋体" pitchFamily="2" charset="-122"/>
              </a:rPr>
              <a:t>é</a:t>
            </a:r>
            <a:r>
              <a:rPr kumimoji="1" lang="fr-FR" altLang="zh-CN" sz="2000">
                <a:ea typeface="宋体" pitchFamily="2" charset="-122"/>
              </a:rPr>
              <a:t>s, la pr</a:t>
            </a:r>
            <a:r>
              <a:rPr kumimoji="1" lang="fr-FR" altLang="zh-CN" sz="2000">
                <a:latin typeface="Arial"/>
                <a:ea typeface="宋体" pitchFamily="2" charset="-122"/>
              </a:rPr>
              <a:t>é</a:t>
            </a:r>
            <a:r>
              <a:rPr kumimoji="1" lang="fr-FR" altLang="zh-CN" sz="2000">
                <a:ea typeface="宋体" pitchFamily="2" charset="-122"/>
              </a:rPr>
              <a:t>cision g</a:t>
            </a:r>
            <a:r>
              <a:rPr kumimoji="1" lang="fr-FR" altLang="zh-CN" sz="2000">
                <a:latin typeface="Arial"/>
                <a:ea typeface="宋体" pitchFamily="2" charset="-122"/>
              </a:rPr>
              <a:t>é</a:t>
            </a:r>
            <a:r>
              <a:rPr kumimoji="1" lang="fr-FR" altLang="zh-CN" sz="2000">
                <a:ea typeface="宋体" pitchFamily="2" charset="-122"/>
              </a:rPr>
              <a:t>om</a:t>
            </a:r>
            <a:r>
              <a:rPr kumimoji="1" lang="fr-FR" altLang="zh-CN" sz="2000">
                <a:latin typeface="Arial"/>
                <a:ea typeface="宋体" pitchFamily="2" charset="-122"/>
              </a:rPr>
              <a:t>é</a:t>
            </a:r>
            <a:r>
              <a:rPr kumimoji="1" lang="fr-FR" altLang="zh-CN" sz="2000">
                <a:ea typeface="宋体" pitchFamily="2" charset="-122"/>
              </a:rPr>
              <a:t>trique est conserv</a:t>
            </a:r>
            <a:r>
              <a:rPr kumimoji="1" lang="fr-FR" altLang="zh-CN" sz="2000">
                <a:latin typeface="Arial"/>
                <a:ea typeface="宋体" pitchFamily="2" charset="-122"/>
              </a:rPr>
              <a:t>é</a:t>
            </a:r>
            <a:r>
              <a:rPr kumimoji="1" lang="fr-FR" altLang="zh-CN" sz="2000">
                <a:ea typeface="宋体" pitchFamily="2" charset="-122"/>
              </a:rPr>
              <a:t>e, le rapport graphique-descriptif n</a:t>
            </a:r>
            <a:r>
              <a:rPr kumimoji="1" lang="fr-FR" altLang="zh-CN" sz="2000">
                <a:latin typeface="Arial"/>
                <a:ea typeface="宋体" pitchFamily="2" charset="-122"/>
              </a:rPr>
              <a:t>’</a:t>
            </a:r>
            <a:r>
              <a:rPr kumimoji="1" lang="fr-FR" altLang="zh-CN" sz="2000">
                <a:ea typeface="宋体" pitchFamily="2" charset="-122"/>
              </a:rPr>
              <a:t>est pas perturb</a:t>
            </a:r>
            <a:r>
              <a:rPr kumimoji="1" lang="fr-FR" altLang="zh-CN" sz="2000">
                <a:latin typeface="Arial"/>
                <a:ea typeface="宋体" pitchFamily="2" charset="-122"/>
              </a:rPr>
              <a:t>é</a:t>
            </a:r>
            <a:endParaRPr kumimoji="1" lang="fr-FR" altLang="zh-CN" sz="2000">
              <a:ea typeface="宋体" pitchFamily="2" charset="-122"/>
            </a:endParaRPr>
          </a:p>
          <a:p>
            <a:pPr marL="271463" indent="-271463">
              <a:lnSpc>
                <a:spcPct val="90000"/>
              </a:lnSpc>
              <a:spcAft>
                <a:spcPct val="35000"/>
              </a:spcAft>
              <a:buClr>
                <a:srgbClr val="FFCC66"/>
              </a:buClr>
              <a:buFont typeface="Wingdings" pitchFamily="2" charset="2"/>
              <a:buChar char="§"/>
            </a:pPr>
            <a:r>
              <a:rPr kumimoji="1" lang="fr-FR" altLang="zh-CN" sz="2000">
                <a:ea typeface="宋体" pitchFamily="2" charset="-122"/>
              </a:rPr>
              <a:t>L</a:t>
            </a:r>
            <a:r>
              <a:rPr kumimoji="1" lang="fr-FR" altLang="zh-CN" sz="2000">
                <a:latin typeface="Arial"/>
                <a:ea typeface="宋体" pitchFamily="2" charset="-122"/>
              </a:rPr>
              <a:t>’</a:t>
            </a:r>
            <a:r>
              <a:rPr kumimoji="1" lang="fr-FR" altLang="zh-CN" sz="2000">
                <a:ea typeface="宋体" pitchFamily="2" charset="-122"/>
              </a:rPr>
              <a:t>espace de stockage est faible</a:t>
            </a:r>
          </a:p>
          <a:p>
            <a:pPr marL="271463" indent="-271463">
              <a:lnSpc>
                <a:spcPct val="90000"/>
              </a:lnSpc>
              <a:spcAft>
                <a:spcPct val="35000"/>
              </a:spcAft>
              <a:buClr>
                <a:srgbClr val="FFCC66"/>
              </a:buClr>
              <a:buFont typeface="Wingdings" pitchFamily="2" charset="2"/>
              <a:buChar char="§"/>
            </a:pPr>
            <a:r>
              <a:rPr kumimoji="1" lang="fr-FR" altLang="zh-CN" sz="2000">
                <a:ea typeface="宋体" pitchFamily="2" charset="-122"/>
              </a:rPr>
              <a:t>La structure permet l</a:t>
            </a:r>
            <a:r>
              <a:rPr kumimoji="1" lang="fr-FR" altLang="zh-CN" sz="2000">
                <a:latin typeface="Arial"/>
                <a:ea typeface="宋体" pitchFamily="2" charset="-122"/>
              </a:rPr>
              <a:t>’</a:t>
            </a:r>
            <a:r>
              <a:rPr kumimoji="1" lang="fr-FR" altLang="zh-CN" sz="2000">
                <a:ea typeface="宋体" pitchFamily="2" charset="-122"/>
              </a:rPr>
              <a:t>indexation bidimensionnelle</a:t>
            </a:r>
            <a:endParaRPr lang="fr-FR" sz="2000"/>
          </a:p>
        </p:txBody>
      </p:sp>
      <p:sp>
        <p:nvSpPr>
          <p:cNvPr id="96260" name="Text Box 4"/>
          <p:cNvSpPr txBox="1">
            <a:spLocks noChangeArrowheads="1"/>
          </p:cNvSpPr>
          <p:nvPr/>
        </p:nvSpPr>
        <p:spPr bwMode="auto">
          <a:xfrm>
            <a:off x="647700" y="1447800"/>
            <a:ext cx="65881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626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96263" name="Picture 7"/>
          <p:cNvPicPr>
            <a:picLocks noChangeAspect="1" noChangeArrowheads="1"/>
          </p:cNvPicPr>
          <p:nvPr/>
        </p:nvPicPr>
        <p:blipFill>
          <a:blip r:embed="rId3" cstate="print"/>
          <a:srcRect/>
          <a:stretch>
            <a:fillRect/>
          </a:stretch>
        </p:blipFill>
        <p:spPr bwMode="auto">
          <a:xfrm>
            <a:off x="2843213" y="4745038"/>
            <a:ext cx="3384550" cy="1636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7283" name="Rectangle 3"/>
          <p:cNvSpPr>
            <a:spLocks noGrp="1" noRot="1" noChangeArrowheads="1"/>
          </p:cNvSpPr>
          <p:nvPr>
            <p:ph type="body" idx="1"/>
          </p:nvPr>
        </p:nvSpPr>
        <p:spPr>
          <a:xfrm>
            <a:off x="611188" y="2060575"/>
            <a:ext cx="7993062" cy="2808288"/>
          </a:xfrm>
          <a:solidFill>
            <a:srgbClr val="C0C0C0">
              <a:alpha val="10001"/>
            </a:srgbClr>
          </a:solidFill>
        </p:spPr>
        <p:txBody>
          <a:bodyPr/>
          <a:lstStyle/>
          <a:p>
            <a:pPr marL="271463" indent="-271463">
              <a:lnSpc>
                <a:spcPct val="90000"/>
              </a:lnSpc>
              <a:spcAft>
                <a:spcPct val="30000"/>
              </a:spcAft>
              <a:buClr>
                <a:srgbClr val="FFCC66"/>
              </a:buClr>
              <a:buSzPct val="70000"/>
            </a:pPr>
            <a:r>
              <a:rPr lang="fr-FR" sz="2000" i="1"/>
              <a:t>Représentation des pixels</a:t>
            </a:r>
          </a:p>
          <a:p>
            <a:pPr marL="271463" indent="-271463">
              <a:lnSpc>
                <a:spcPct val="90000"/>
              </a:lnSpc>
              <a:buFont typeface="Arial" charset="0"/>
              <a:buNone/>
            </a:pPr>
            <a:endParaRPr lang="fr-FR" sz="1000" i="1"/>
          </a:p>
          <a:p>
            <a:pPr marL="271463" indent="-271463">
              <a:lnSpc>
                <a:spcPct val="90000"/>
              </a:lnSpc>
              <a:spcAft>
                <a:spcPct val="30000"/>
              </a:spcAft>
              <a:buClr>
                <a:srgbClr val="FFCC66"/>
              </a:buClr>
              <a:buFont typeface="Wingdings" pitchFamily="2" charset="2"/>
              <a:buChar char="§"/>
            </a:pPr>
            <a:r>
              <a:rPr lang="fr-FR" sz="2000"/>
              <a:t>Les images satellites ou les photographies aériennes scannées sont différentes d’une représentation raster : la localisation en grille vient directement du capteur. L’information est la valeur d’une cellule, nommée pixel. Ce n’est pas un modèle logique, mais un modèle conceptuel de description de la réalité (modèle défini par le fabriquant du capteur, qui choisit la résolution, les longueurs d’ondes).</a:t>
            </a:r>
          </a:p>
        </p:txBody>
      </p:sp>
      <p:sp>
        <p:nvSpPr>
          <p:cNvPr id="97284" name="Text Box 4"/>
          <p:cNvSpPr txBox="1">
            <a:spLocks noChangeArrowheads="1"/>
          </p:cNvSpPr>
          <p:nvPr/>
        </p:nvSpPr>
        <p:spPr bwMode="auto">
          <a:xfrm>
            <a:off x="647700" y="1447800"/>
            <a:ext cx="63722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7285"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
        <p:nvSpPr>
          <p:cNvPr id="97293" name="Freeform 13"/>
          <p:cNvSpPr>
            <a:spLocks/>
          </p:cNvSpPr>
          <p:nvPr/>
        </p:nvSpPr>
        <p:spPr bwMode="auto">
          <a:xfrm>
            <a:off x="6856413" y="7037388"/>
            <a:ext cx="150812" cy="1587"/>
          </a:xfrm>
          <a:custGeom>
            <a:avLst/>
            <a:gdLst/>
            <a:ahLst/>
            <a:cxnLst>
              <a:cxn ang="0">
                <a:pos x="0" y="0"/>
              </a:cxn>
              <a:cxn ang="0">
                <a:pos x="95" y="0"/>
              </a:cxn>
              <a:cxn ang="0">
                <a:pos x="0" y="0"/>
              </a:cxn>
            </a:cxnLst>
            <a:rect l="0" t="0" r="r" b="b"/>
            <a:pathLst>
              <a:path w="95">
                <a:moveTo>
                  <a:pt x="0" y="0"/>
                </a:moveTo>
                <a:lnTo>
                  <a:pt x="95" y="0"/>
                </a:lnTo>
                <a:lnTo>
                  <a:pt x="0" y="0"/>
                </a:lnTo>
                <a:close/>
              </a:path>
            </a:pathLst>
          </a:custGeom>
          <a:solidFill>
            <a:srgbClr val="FFFFFF"/>
          </a:solidFill>
          <a:ln w="9525">
            <a:noFill/>
            <a:round/>
            <a:headEnd/>
            <a:tailEnd/>
          </a:ln>
        </p:spPr>
        <p:txBody>
          <a:bodyPr/>
          <a:lstStyle/>
          <a:p>
            <a:endParaRPr lang="fr-FR"/>
          </a:p>
        </p:txBody>
      </p:sp>
      <p:sp>
        <p:nvSpPr>
          <p:cNvPr id="97294" name="Line 14"/>
          <p:cNvSpPr>
            <a:spLocks noChangeShapeType="1"/>
          </p:cNvSpPr>
          <p:nvPr/>
        </p:nvSpPr>
        <p:spPr bwMode="auto">
          <a:xfrm>
            <a:off x="6856413" y="7037388"/>
            <a:ext cx="150812" cy="1587"/>
          </a:xfrm>
          <a:prstGeom prst="line">
            <a:avLst/>
          </a:prstGeom>
          <a:noFill/>
          <a:ln w="9525">
            <a:noFill/>
            <a:round/>
            <a:headEnd/>
            <a:tailEnd/>
          </a:ln>
        </p:spPr>
        <p:txBody>
          <a:bodyPr/>
          <a:lstStyle/>
          <a:p>
            <a:endParaRPr lang="fr-FR"/>
          </a:p>
        </p:txBody>
      </p:sp>
      <p:sp>
        <p:nvSpPr>
          <p:cNvPr id="97310" name="Rectangle 30"/>
          <p:cNvSpPr>
            <a:spLocks noChangeArrowheads="1"/>
          </p:cNvSpPr>
          <p:nvPr/>
        </p:nvSpPr>
        <p:spPr bwMode="auto">
          <a:xfrm>
            <a:off x="4743450" y="5980113"/>
            <a:ext cx="0" cy="274637"/>
          </a:xfrm>
          <a:prstGeom prst="rect">
            <a:avLst/>
          </a:prstGeom>
          <a:noFill/>
          <a:ln w="9525">
            <a:noFill/>
            <a:miter lim="800000"/>
            <a:headEnd/>
            <a:tailEnd/>
          </a:ln>
        </p:spPr>
        <p:txBody>
          <a:bodyPr wrap="none" lIns="0" tIns="0" rIns="0" bIns="0">
            <a:spAutoFit/>
          </a:bodyPr>
          <a:lstStyle/>
          <a:p>
            <a:endParaRPr lang="en-US"/>
          </a:p>
        </p:txBody>
      </p:sp>
      <p:grpSp>
        <p:nvGrpSpPr>
          <p:cNvPr id="97351" name="Group 71"/>
          <p:cNvGrpSpPr>
            <a:grpSpLocks/>
          </p:cNvGrpSpPr>
          <p:nvPr/>
        </p:nvGrpSpPr>
        <p:grpSpPr bwMode="auto">
          <a:xfrm>
            <a:off x="6227763" y="5084763"/>
            <a:ext cx="1368425" cy="1511300"/>
            <a:chOff x="3923" y="3203"/>
            <a:chExt cx="862" cy="952"/>
          </a:xfrm>
        </p:grpSpPr>
        <p:pic>
          <p:nvPicPr>
            <p:cNvPr id="97292" name="Picture 12"/>
            <p:cNvPicPr>
              <a:picLocks noChangeAspect="1" noChangeArrowheads="1"/>
            </p:cNvPicPr>
            <p:nvPr/>
          </p:nvPicPr>
          <p:blipFill>
            <a:blip r:embed="rId3" cstate="print"/>
            <a:srcRect/>
            <a:stretch>
              <a:fillRect/>
            </a:stretch>
          </p:blipFill>
          <p:spPr bwMode="auto">
            <a:xfrm>
              <a:off x="3923" y="3203"/>
              <a:ext cx="769" cy="771"/>
            </a:xfrm>
            <a:prstGeom prst="rect">
              <a:avLst/>
            </a:prstGeom>
            <a:noFill/>
            <a:ln w="9525">
              <a:noFill/>
              <a:miter lim="800000"/>
              <a:headEnd/>
              <a:tailEnd/>
            </a:ln>
          </p:spPr>
        </p:pic>
        <p:sp>
          <p:nvSpPr>
            <p:cNvPr id="97347" name="Text Box 67"/>
            <p:cNvSpPr txBox="1">
              <a:spLocks noChangeArrowheads="1"/>
            </p:cNvSpPr>
            <p:nvPr/>
          </p:nvSpPr>
          <p:spPr bwMode="auto">
            <a:xfrm>
              <a:off x="3923" y="4020"/>
              <a:ext cx="862" cy="135"/>
            </a:xfrm>
            <a:prstGeom prst="rect">
              <a:avLst/>
            </a:prstGeom>
            <a:noFill/>
            <a:ln w="9525">
              <a:noFill/>
              <a:miter lim="800000"/>
              <a:headEnd/>
              <a:tailEnd/>
            </a:ln>
            <a:effectLst/>
          </p:spPr>
          <p:txBody>
            <a:bodyPr>
              <a:spAutoFit/>
            </a:bodyPr>
            <a:lstStyle/>
            <a:p>
              <a:pPr>
                <a:spcBef>
                  <a:spcPct val="50000"/>
                </a:spcBef>
              </a:pPr>
              <a:r>
                <a:rPr lang="fr-FR" sz="800">
                  <a:latin typeface="Arial" charset="0"/>
                </a:rPr>
                <a:t>Orthophotos aériennes</a:t>
              </a:r>
            </a:p>
          </p:txBody>
        </p:sp>
      </p:grpSp>
      <p:grpSp>
        <p:nvGrpSpPr>
          <p:cNvPr id="97350" name="Group 70"/>
          <p:cNvGrpSpPr>
            <a:grpSpLocks/>
          </p:cNvGrpSpPr>
          <p:nvPr/>
        </p:nvGrpSpPr>
        <p:grpSpPr bwMode="auto">
          <a:xfrm>
            <a:off x="3857625" y="5084763"/>
            <a:ext cx="1290638" cy="1511300"/>
            <a:chOff x="2430" y="3203"/>
            <a:chExt cx="813" cy="952"/>
          </a:xfrm>
        </p:grpSpPr>
        <p:pic>
          <p:nvPicPr>
            <p:cNvPr id="97291" name="Picture 11"/>
            <p:cNvPicPr>
              <a:picLocks noChangeAspect="1" noChangeArrowheads="1"/>
            </p:cNvPicPr>
            <p:nvPr/>
          </p:nvPicPr>
          <p:blipFill>
            <a:blip r:embed="rId4" cstate="print"/>
            <a:srcRect/>
            <a:stretch>
              <a:fillRect/>
            </a:stretch>
          </p:blipFill>
          <p:spPr bwMode="auto">
            <a:xfrm>
              <a:off x="2430" y="3203"/>
              <a:ext cx="768" cy="771"/>
            </a:xfrm>
            <a:prstGeom prst="rect">
              <a:avLst/>
            </a:prstGeom>
            <a:noFill/>
            <a:ln w="9525">
              <a:noFill/>
              <a:miter lim="800000"/>
              <a:headEnd/>
              <a:tailEnd/>
            </a:ln>
          </p:spPr>
        </p:pic>
        <p:sp>
          <p:nvSpPr>
            <p:cNvPr id="97348" name="Text Box 68"/>
            <p:cNvSpPr txBox="1">
              <a:spLocks noChangeArrowheads="1"/>
            </p:cNvSpPr>
            <p:nvPr/>
          </p:nvSpPr>
          <p:spPr bwMode="auto">
            <a:xfrm>
              <a:off x="2517" y="4020"/>
              <a:ext cx="726" cy="135"/>
            </a:xfrm>
            <a:prstGeom prst="rect">
              <a:avLst/>
            </a:prstGeom>
            <a:noFill/>
            <a:ln w="9525">
              <a:noFill/>
              <a:miter lim="800000"/>
              <a:headEnd/>
              <a:tailEnd/>
            </a:ln>
            <a:effectLst/>
          </p:spPr>
          <p:txBody>
            <a:bodyPr>
              <a:spAutoFit/>
            </a:bodyPr>
            <a:lstStyle/>
            <a:p>
              <a:pPr>
                <a:spcBef>
                  <a:spcPct val="50000"/>
                </a:spcBef>
              </a:pPr>
              <a:r>
                <a:rPr lang="fr-FR" sz="800">
                  <a:latin typeface="Arial" charset="0"/>
                </a:rPr>
                <a:t>Images scanées</a:t>
              </a:r>
            </a:p>
          </p:txBody>
        </p:sp>
      </p:grpSp>
      <p:grpSp>
        <p:nvGrpSpPr>
          <p:cNvPr id="97352" name="Group 72"/>
          <p:cNvGrpSpPr>
            <a:grpSpLocks/>
          </p:cNvGrpSpPr>
          <p:nvPr/>
        </p:nvGrpSpPr>
        <p:grpSpPr bwMode="auto">
          <a:xfrm>
            <a:off x="1476375" y="5084763"/>
            <a:ext cx="1439863" cy="1511300"/>
            <a:chOff x="930" y="3203"/>
            <a:chExt cx="907" cy="952"/>
          </a:xfrm>
        </p:grpSpPr>
        <p:pic>
          <p:nvPicPr>
            <p:cNvPr id="97290" name="Picture 10"/>
            <p:cNvPicPr>
              <a:picLocks noChangeAspect="1" noChangeArrowheads="1"/>
            </p:cNvPicPr>
            <p:nvPr/>
          </p:nvPicPr>
          <p:blipFill>
            <a:blip r:embed="rId5" cstate="print"/>
            <a:srcRect/>
            <a:stretch>
              <a:fillRect/>
            </a:stretch>
          </p:blipFill>
          <p:spPr bwMode="auto">
            <a:xfrm>
              <a:off x="930" y="3203"/>
              <a:ext cx="770" cy="771"/>
            </a:xfrm>
            <a:prstGeom prst="rect">
              <a:avLst/>
            </a:prstGeom>
            <a:noFill/>
            <a:ln w="9525">
              <a:noFill/>
              <a:miter lim="800000"/>
              <a:headEnd/>
              <a:tailEnd/>
            </a:ln>
          </p:spPr>
        </p:pic>
        <p:sp>
          <p:nvSpPr>
            <p:cNvPr id="97349" name="Text Box 69"/>
            <p:cNvSpPr txBox="1">
              <a:spLocks noChangeArrowheads="1"/>
            </p:cNvSpPr>
            <p:nvPr/>
          </p:nvSpPr>
          <p:spPr bwMode="auto">
            <a:xfrm>
              <a:off x="975" y="4020"/>
              <a:ext cx="862" cy="135"/>
            </a:xfrm>
            <a:prstGeom prst="rect">
              <a:avLst/>
            </a:prstGeom>
            <a:noFill/>
            <a:ln w="9525">
              <a:noFill/>
              <a:miter lim="800000"/>
              <a:headEnd/>
              <a:tailEnd/>
            </a:ln>
            <a:effectLst/>
          </p:spPr>
          <p:txBody>
            <a:bodyPr>
              <a:spAutoFit/>
            </a:bodyPr>
            <a:lstStyle/>
            <a:p>
              <a:pPr>
                <a:spcBef>
                  <a:spcPct val="50000"/>
                </a:spcBef>
              </a:pPr>
              <a:r>
                <a:rPr lang="fr-FR" sz="800">
                  <a:latin typeface="Arial" charset="0"/>
                </a:rPr>
                <a:t>Images satellitales</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0" y="476250"/>
            <a:ext cx="9144000" cy="865188"/>
          </a:xfrm>
        </p:spPr>
        <p:txBody>
          <a:bodyPr/>
          <a:lstStyle/>
          <a:p>
            <a:r>
              <a:rPr lang="fr-FR" sz="3200" dirty="0">
                <a:solidFill>
                  <a:schemeClr val="tx1"/>
                </a:solidFill>
                <a:latin typeface="Arial" charset="0"/>
              </a:rPr>
              <a:t>L’information géographique</a:t>
            </a:r>
          </a:p>
        </p:txBody>
      </p:sp>
      <p:sp>
        <p:nvSpPr>
          <p:cNvPr id="98307" name="Rectangle 3"/>
          <p:cNvSpPr>
            <a:spLocks noGrp="1" noRot="1" noChangeArrowheads="1"/>
          </p:cNvSpPr>
          <p:nvPr>
            <p:ph type="body" idx="1"/>
          </p:nvPr>
        </p:nvSpPr>
        <p:spPr>
          <a:xfrm>
            <a:off x="684213" y="2060575"/>
            <a:ext cx="7920037" cy="3530600"/>
          </a:xfrm>
          <a:solidFill>
            <a:srgbClr val="C0C0C0">
              <a:alpha val="10001"/>
            </a:srgbClr>
          </a:solidFill>
        </p:spPr>
        <p:txBody>
          <a:bodyPr/>
          <a:lstStyle/>
          <a:p>
            <a:pPr marL="271463" indent="-271463">
              <a:lnSpc>
                <a:spcPct val="80000"/>
              </a:lnSpc>
              <a:spcAft>
                <a:spcPct val="30000"/>
              </a:spcAft>
              <a:buClr>
                <a:srgbClr val="FFCC66"/>
              </a:buClr>
              <a:buSzPct val="70000"/>
            </a:pPr>
            <a:r>
              <a:rPr lang="fr-FR" sz="2000" i="1" dirty="0"/>
              <a:t>Représentation des pixels</a:t>
            </a:r>
          </a:p>
          <a:p>
            <a:pPr marL="271463" indent="-271463">
              <a:lnSpc>
                <a:spcPct val="90000"/>
              </a:lnSpc>
              <a:spcAft>
                <a:spcPct val="50000"/>
              </a:spcAft>
              <a:buClr>
                <a:srgbClr val="FFCC66"/>
              </a:buClr>
              <a:buFont typeface="Wingdings" pitchFamily="2" charset="2"/>
              <a:buChar char="§"/>
            </a:pPr>
            <a:r>
              <a:rPr lang="fr-FR" sz="2000" dirty="0"/>
              <a:t>Le principal objet de le télédétection est de passer du pixel (et des valeurs descriptives qu'il contient, radiométrie ou niveau de gris) à la localisation d'objets définis par leur contenu descriptif (usage du sol, type de végétation, ...) par </a:t>
            </a:r>
            <a:r>
              <a:rPr lang="fr-FR" sz="2000" dirty="0" smtClean="0"/>
              <a:t>interprétation </a:t>
            </a:r>
            <a:r>
              <a:rPr lang="fr-FR" sz="2000" dirty="0"/>
              <a:t>des pixels </a:t>
            </a:r>
            <a:r>
              <a:rPr lang="fr-FR" sz="2000" dirty="0" smtClean="0"/>
              <a:t>ou des groupes de pixels</a:t>
            </a:r>
            <a:endParaRPr lang="fr-FR" sz="2000" dirty="0"/>
          </a:p>
          <a:p>
            <a:pPr marL="271463" indent="-271463">
              <a:lnSpc>
                <a:spcPct val="90000"/>
              </a:lnSpc>
              <a:spcAft>
                <a:spcPct val="50000"/>
              </a:spcAft>
              <a:buClr>
                <a:srgbClr val="FFCC66"/>
              </a:buClr>
              <a:buFont typeface="Wingdings" pitchFamily="2" charset="2"/>
              <a:buChar char="§"/>
            </a:pPr>
            <a:r>
              <a:rPr lang="fr-FR" sz="2000" dirty="0"/>
              <a:t>Une autre approche est le traitement du pixel comme un objet de type zone. Tout dépend de la taille du pixel par rapport à la définition de l'objet géographique étudié (le pixel peut-il être assimilé à un point de l'espace mathématique ou doit-il être considéré comme une zone ?).</a:t>
            </a:r>
          </a:p>
        </p:txBody>
      </p:sp>
      <p:sp>
        <p:nvSpPr>
          <p:cNvPr id="98308" name="Text Box 4"/>
          <p:cNvSpPr txBox="1">
            <a:spLocks noChangeArrowheads="1"/>
          </p:cNvSpPr>
          <p:nvPr/>
        </p:nvSpPr>
        <p:spPr bwMode="auto">
          <a:xfrm>
            <a:off x="684213" y="1447800"/>
            <a:ext cx="69484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830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9331" name="Rectangle 3"/>
          <p:cNvSpPr>
            <a:spLocks noGrp="1" noRot="1" noChangeArrowheads="1"/>
          </p:cNvSpPr>
          <p:nvPr>
            <p:ph type="body" idx="1"/>
          </p:nvPr>
        </p:nvSpPr>
        <p:spPr>
          <a:xfrm>
            <a:off x="684213" y="2349500"/>
            <a:ext cx="7920037" cy="3455988"/>
          </a:xfrm>
          <a:solidFill>
            <a:srgbClr val="C0C0C0">
              <a:alpha val="10001"/>
            </a:srgbClr>
          </a:solidFill>
        </p:spPr>
        <p:txBody>
          <a:bodyPr/>
          <a:lstStyle/>
          <a:p>
            <a:pPr marL="269875" indent="-269875">
              <a:lnSpc>
                <a:spcPct val="80000"/>
              </a:lnSpc>
              <a:spcAft>
                <a:spcPct val="50000"/>
              </a:spcAft>
              <a:buFont typeface="Arial" charset="0"/>
              <a:buNone/>
            </a:pPr>
            <a:r>
              <a:rPr lang="fr-FR" sz="2000" dirty="0"/>
              <a:t>	Un modèle interne est la manière de stocker de façon interne, dans des fichiers, la description logique d’un ensemble d’objets géométriques, en assurant </a:t>
            </a:r>
            <a:r>
              <a:rPr lang="fr-FR" sz="2000" dirty="0" smtClean="0"/>
              <a:t>sa cohérence</a:t>
            </a:r>
            <a:r>
              <a:rPr lang="fr-FR" sz="2000" dirty="0"/>
              <a:t>.</a:t>
            </a:r>
          </a:p>
          <a:p>
            <a:pPr marL="269875" indent="-269875">
              <a:lnSpc>
                <a:spcPct val="80000"/>
              </a:lnSpc>
              <a:spcAft>
                <a:spcPct val="50000"/>
              </a:spcAft>
              <a:buFont typeface="Arial" charset="0"/>
              <a:buNone/>
            </a:pPr>
            <a:r>
              <a:rPr lang="fr-FR" sz="2000" dirty="0"/>
              <a:t>	Par exemple, pour un modèle logique vecteur, un ensemble de zones peut être stocké de plusieurs façons :</a:t>
            </a:r>
          </a:p>
          <a:p>
            <a:pPr marL="269875" indent="-269875">
              <a:lnSpc>
                <a:spcPct val="80000"/>
              </a:lnSpc>
              <a:spcAft>
                <a:spcPct val="50000"/>
              </a:spcAft>
              <a:buFont typeface="Arial" charset="0"/>
              <a:buNone/>
            </a:pPr>
            <a:endParaRPr lang="fr-FR" sz="2000" dirty="0"/>
          </a:p>
          <a:p>
            <a:pPr marL="269875" indent="-269875">
              <a:lnSpc>
                <a:spcPct val="80000"/>
              </a:lnSpc>
              <a:spcAft>
                <a:spcPct val="50000"/>
              </a:spcAft>
              <a:buClr>
                <a:srgbClr val="FFCC66"/>
              </a:buClr>
              <a:buSzPct val="70000"/>
            </a:pPr>
            <a:r>
              <a:rPr lang="fr-FR" sz="2000" dirty="0"/>
              <a:t>En décrivant les coordonnées du contour pour chaque zone</a:t>
            </a:r>
          </a:p>
          <a:p>
            <a:pPr marL="269875" indent="-269875">
              <a:lnSpc>
                <a:spcPct val="80000"/>
              </a:lnSpc>
              <a:spcAft>
                <a:spcPct val="50000"/>
              </a:spcAft>
              <a:buClr>
                <a:srgbClr val="FFCC66"/>
              </a:buClr>
              <a:buSzPct val="70000"/>
            </a:pPr>
            <a:r>
              <a:rPr lang="fr-FR" sz="2000" dirty="0"/>
              <a:t>En décrivant un ensemble d’arcs par leurs coordonnées et par leurs relations frontalières avec les zones dont elles forment le contour</a:t>
            </a:r>
          </a:p>
        </p:txBody>
      </p:sp>
      <p:sp>
        <p:nvSpPr>
          <p:cNvPr id="99332" name="Text Box 4"/>
          <p:cNvSpPr txBox="1">
            <a:spLocks noChangeArrowheads="1"/>
          </p:cNvSpPr>
          <p:nvPr/>
        </p:nvSpPr>
        <p:spPr bwMode="auto">
          <a:xfrm>
            <a:off x="684213" y="1447800"/>
            <a:ext cx="575945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99333"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Rot="1" noChangeArrowheads="1"/>
          </p:cNvSpPr>
          <p:nvPr>
            <p:ph type="body" idx="1"/>
          </p:nvPr>
        </p:nvSpPr>
        <p:spPr>
          <a:xfrm>
            <a:off x="611188" y="1739900"/>
            <a:ext cx="5902325" cy="4568825"/>
          </a:xfrm>
          <a:solidFill>
            <a:srgbClr val="C0C0C0">
              <a:alpha val="10001"/>
            </a:srgbClr>
          </a:solidFill>
        </p:spPr>
        <p:txBody>
          <a:bodyPr/>
          <a:lstStyle/>
          <a:p>
            <a:pPr>
              <a:lnSpc>
                <a:spcPct val="90000"/>
              </a:lnSpc>
              <a:spcBef>
                <a:spcPct val="0"/>
              </a:spcBef>
              <a:buClr>
                <a:srgbClr val="FFCC66"/>
              </a:buClr>
              <a:buSzPct val="70000"/>
            </a:pPr>
            <a:endParaRPr lang="fr-FR" sz="1000" dirty="0"/>
          </a:p>
          <a:p>
            <a:pPr>
              <a:lnSpc>
                <a:spcPct val="90000"/>
              </a:lnSpc>
              <a:spcBef>
                <a:spcPct val="0"/>
              </a:spcBef>
              <a:buClr>
                <a:srgbClr val="FFCC66"/>
              </a:buClr>
              <a:buSzPct val="70000"/>
            </a:pPr>
            <a:r>
              <a:rPr lang="fr-FR" sz="2000" dirty="0"/>
              <a:t>Un type particulier de </a:t>
            </a:r>
            <a:r>
              <a:rPr lang="fr-FR" sz="2000" dirty="0">
                <a:solidFill>
                  <a:srgbClr val="FFCC00"/>
                </a:solidFill>
              </a:rPr>
              <a:t>base de données </a:t>
            </a:r>
            <a:r>
              <a:rPr lang="fr-FR" sz="2000" dirty="0"/>
              <a:t>permettant de gérer des objets associant des données descriptives à une entité physique localisée</a:t>
            </a:r>
          </a:p>
          <a:p>
            <a:pPr>
              <a:lnSpc>
                <a:spcPct val="90000"/>
              </a:lnSpc>
              <a:spcBef>
                <a:spcPct val="0"/>
              </a:spcBef>
              <a:buClr>
                <a:srgbClr val="FFCC66"/>
              </a:buClr>
              <a:buSzPct val="70000"/>
            </a:pPr>
            <a:endParaRPr lang="fr-FR" sz="2000" dirty="0"/>
          </a:p>
          <a:p>
            <a:pPr>
              <a:lnSpc>
                <a:spcPct val="90000"/>
              </a:lnSpc>
              <a:spcBef>
                <a:spcPct val="0"/>
              </a:spcBef>
              <a:buClr>
                <a:srgbClr val="FFCC66"/>
              </a:buClr>
              <a:buSzPct val="70000"/>
            </a:pPr>
            <a:r>
              <a:rPr lang="fr-FR" sz="2000" dirty="0">
                <a:solidFill>
                  <a:srgbClr val="FFC000"/>
                </a:solidFill>
              </a:rPr>
              <a:t>Un outil </a:t>
            </a:r>
            <a:r>
              <a:rPr lang="fr-FR" sz="2000" dirty="0"/>
              <a:t>de </a:t>
            </a:r>
            <a:r>
              <a:rPr lang="fr-FR" sz="2000" dirty="0" smtClean="0"/>
              <a:t>stockage et </a:t>
            </a:r>
            <a:r>
              <a:rPr lang="fr-FR" sz="2000" dirty="0"/>
              <a:t>de gestion </a:t>
            </a:r>
            <a:r>
              <a:rPr lang="fr-FR" sz="2000" dirty="0" smtClean="0"/>
              <a:t>d’informations </a:t>
            </a:r>
            <a:r>
              <a:rPr lang="fr-FR" sz="2000" dirty="0"/>
              <a:t>spatialisées</a:t>
            </a:r>
          </a:p>
          <a:p>
            <a:pPr>
              <a:lnSpc>
                <a:spcPct val="90000"/>
              </a:lnSpc>
              <a:spcBef>
                <a:spcPct val="0"/>
              </a:spcBef>
              <a:buClr>
                <a:srgbClr val="FFCC66"/>
              </a:buClr>
              <a:buSzPct val="70000"/>
            </a:pPr>
            <a:endParaRPr lang="fr-FR" sz="2000" dirty="0"/>
          </a:p>
          <a:p>
            <a:pPr>
              <a:lnSpc>
                <a:spcPct val="90000"/>
              </a:lnSpc>
              <a:spcBef>
                <a:spcPct val="0"/>
              </a:spcBef>
              <a:buClr>
                <a:srgbClr val="FFCC66"/>
              </a:buClr>
              <a:buSzPct val="70000"/>
            </a:pPr>
            <a:r>
              <a:rPr lang="fr-FR" sz="2000" dirty="0" smtClean="0">
                <a:solidFill>
                  <a:srgbClr val="FFC000"/>
                </a:solidFill>
              </a:rPr>
              <a:t>Une application </a:t>
            </a:r>
            <a:r>
              <a:rPr lang="fr-FR" sz="2000" dirty="0" smtClean="0"/>
              <a:t>informatique </a:t>
            </a:r>
            <a:r>
              <a:rPr lang="fr-FR" sz="2000" dirty="0"/>
              <a:t>permettant </a:t>
            </a:r>
            <a:r>
              <a:rPr lang="fr-FR" sz="2000" dirty="0" smtClean="0"/>
              <a:t>l’analyse et la cartographie </a:t>
            </a:r>
            <a:r>
              <a:rPr lang="fr-FR" sz="2000" dirty="0"/>
              <a:t>à partir d’une base de données spatialisées</a:t>
            </a:r>
          </a:p>
          <a:p>
            <a:pPr>
              <a:lnSpc>
                <a:spcPct val="90000"/>
              </a:lnSpc>
              <a:spcBef>
                <a:spcPct val="0"/>
              </a:spcBef>
              <a:buClr>
                <a:srgbClr val="FFCC66"/>
              </a:buClr>
              <a:buSzPct val="70000"/>
            </a:pPr>
            <a:endParaRPr lang="fr-FR" sz="2000" dirty="0"/>
          </a:p>
          <a:p>
            <a:pPr>
              <a:lnSpc>
                <a:spcPct val="90000"/>
              </a:lnSpc>
              <a:spcBef>
                <a:spcPct val="0"/>
              </a:spcBef>
              <a:buClr>
                <a:srgbClr val="FFCC66"/>
              </a:buClr>
              <a:buSzPct val="70000"/>
            </a:pPr>
            <a:r>
              <a:rPr lang="fr-FR" sz="2000" dirty="0">
                <a:solidFill>
                  <a:srgbClr val="FFC000"/>
                </a:solidFill>
              </a:rPr>
              <a:t>Une approche </a:t>
            </a:r>
            <a:r>
              <a:rPr lang="fr-FR" sz="2000" dirty="0"/>
              <a:t>intégrant un ensemble technologique (logiciel), informatif (données géographiques) et une méthodologie précise</a:t>
            </a:r>
          </a:p>
        </p:txBody>
      </p:sp>
      <p:pic>
        <p:nvPicPr>
          <p:cNvPr id="70669" name="Picture 13" descr="ex50"/>
          <p:cNvPicPr>
            <a:picLocks noChangeAspect="1" noChangeArrowheads="1"/>
          </p:cNvPicPr>
          <p:nvPr/>
        </p:nvPicPr>
        <p:blipFill>
          <a:blip r:embed="rId3" cstate="print"/>
          <a:srcRect/>
          <a:stretch>
            <a:fillRect/>
          </a:stretch>
        </p:blipFill>
        <p:spPr bwMode="auto">
          <a:xfrm>
            <a:off x="6732588" y="4076700"/>
            <a:ext cx="2159000" cy="2159000"/>
          </a:xfrm>
          <a:prstGeom prst="rect">
            <a:avLst/>
          </a:prstGeom>
          <a:noFill/>
        </p:spPr>
      </p:pic>
      <p:grpSp>
        <p:nvGrpSpPr>
          <p:cNvPr id="70672" name="Group 16"/>
          <p:cNvGrpSpPr>
            <a:grpSpLocks/>
          </p:cNvGrpSpPr>
          <p:nvPr/>
        </p:nvGrpSpPr>
        <p:grpSpPr bwMode="auto">
          <a:xfrm>
            <a:off x="6732588" y="1916113"/>
            <a:ext cx="1982787" cy="1447800"/>
            <a:chOff x="336" y="864"/>
            <a:chExt cx="3315" cy="1935"/>
          </a:xfrm>
        </p:grpSpPr>
        <p:grpSp>
          <p:nvGrpSpPr>
            <p:cNvPr id="70673" name="Group 17"/>
            <p:cNvGrpSpPr>
              <a:grpSpLocks/>
            </p:cNvGrpSpPr>
            <p:nvPr/>
          </p:nvGrpSpPr>
          <p:grpSpPr bwMode="auto">
            <a:xfrm>
              <a:off x="336" y="864"/>
              <a:ext cx="2156" cy="1491"/>
              <a:chOff x="3312" y="1889"/>
              <a:chExt cx="2156" cy="1491"/>
            </a:xfrm>
          </p:grpSpPr>
          <p:pic>
            <p:nvPicPr>
              <p:cNvPr id="70674" name="Picture 18"/>
              <p:cNvPicPr>
                <a:picLocks noChangeAspect="1" noChangeArrowheads="1"/>
              </p:cNvPicPr>
              <p:nvPr/>
            </p:nvPicPr>
            <p:blipFill>
              <a:blip r:embed="rId4" cstate="print"/>
              <a:srcRect/>
              <a:stretch>
                <a:fillRect/>
              </a:stretch>
            </p:blipFill>
            <p:spPr bwMode="auto">
              <a:xfrm>
                <a:off x="3895" y="1889"/>
                <a:ext cx="1573" cy="1215"/>
              </a:xfrm>
              <a:prstGeom prst="rect">
                <a:avLst/>
              </a:prstGeom>
              <a:noFill/>
            </p:spPr>
          </p:pic>
          <p:pic>
            <p:nvPicPr>
              <p:cNvPr id="70675" name="Picture 19"/>
              <p:cNvPicPr>
                <a:picLocks noChangeAspect="1" noChangeArrowheads="1"/>
              </p:cNvPicPr>
              <p:nvPr/>
            </p:nvPicPr>
            <p:blipFill>
              <a:blip r:embed="rId5" cstate="print"/>
              <a:srcRect/>
              <a:stretch>
                <a:fillRect/>
              </a:stretch>
            </p:blipFill>
            <p:spPr bwMode="auto">
              <a:xfrm>
                <a:off x="3696" y="2352"/>
                <a:ext cx="688" cy="617"/>
              </a:xfrm>
              <a:prstGeom prst="rect">
                <a:avLst/>
              </a:prstGeom>
              <a:noFill/>
            </p:spPr>
          </p:pic>
          <p:pic>
            <p:nvPicPr>
              <p:cNvPr id="70676" name="Picture 20"/>
              <p:cNvPicPr>
                <a:picLocks noChangeAspect="1" noChangeArrowheads="1"/>
              </p:cNvPicPr>
              <p:nvPr/>
            </p:nvPicPr>
            <p:blipFill>
              <a:blip r:embed="rId6" cstate="print"/>
              <a:srcRect/>
              <a:stretch>
                <a:fillRect/>
              </a:stretch>
            </p:blipFill>
            <p:spPr bwMode="auto">
              <a:xfrm>
                <a:off x="3552" y="2496"/>
                <a:ext cx="744" cy="671"/>
              </a:xfrm>
              <a:prstGeom prst="rect">
                <a:avLst/>
              </a:prstGeom>
              <a:noFill/>
            </p:spPr>
          </p:pic>
          <p:pic>
            <p:nvPicPr>
              <p:cNvPr id="70677" name="Picture 21"/>
              <p:cNvPicPr>
                <a:picLocks noChangeAspect="1" noChangeArrowheads="1"/>
              </p:cNvPicPr>
              <p:nvPr/>
            </p:nvPicPr>
            <p:blipFill>
              <a:blip r:embed="rId7" cstate="print"/>
              <a:srcRect/>
              <a:stretch>
                <a:fillRect/>
              </a:stretch>
            </p:blipFill>
            <p:spPr bwMode="auto">
              <a:xfrm>
                <a:off x="3312" y="2688"/>
                <a:ext cx="874" cy="692"/>
              </a:xfrm>
              <a:prstGeom prst="rect">
                <a:avLst/>
              </a:prstGeom>
              <a:noFill/>
            </p:spPr>
          </p:pic>
        </p:grpSp>
        <p:pic>
          <p:nvPicPr>
            <p:cNvPr id="70678" name="Picture 22" descr="page-database-mammals"/>
            <p:cNvPicPr>
              <a:picLocks noChangeAspect="1" noChangeArrowheads="1"/>
            </p:cNvPicPr>
            <p:nvPr/>
          </p:nvPicPr>
          <p:blipFill>
            <a:blip r:embed="rId8" cstate="print"/>
            <a:srcRect/>
            <a:stretch>
              <a:fillRect/>
            </a:stretch>
          </p:blipFill>
          <p:spPr bwMode="auto">
            <a:xfrm>
              <a:off x="1872" y="1632"/>
              <a:ext cx="1392" cy="941"/>
            </a:xfrm>
            <a:prstGeom prst="rect">
              <a:avLst/>
            </a:prstGeom>
            <a:noFill/>
          </p:spPr>
        </p:pic>
        <p:pic>
          <p:nvPicPr>
            <p:cNvPr id="70679" name="Picture 23" descr="page-database-clinical"/>
            <p:cNvPicPr>
              <a:picLocks noChangeAspect="1" noChangeArrowheads="1"/>
            </p:cNvPicPr>
            <p:nvPr/>
          </p:nvPicPr>
          <p:blipFill>
            <a:blip r:embed="rId9" cstate="print"/>
            <a:srcRect/>
            <a:stretch>
              <a:fillRect/>
            </a:stretch>
          </p:blipFill>
          <p:spPr bwMode="auto">
            <a:xfrm>
              <a:off x="2496" y="2016"/>
              <a:ext cx="1155" cy="783"/>
            </a:xfrm>
            <a:prstGeom prst="rect">
              <a:avLst/>
            </a:prstGeom>
            <a:noFill/>
          </p:spPr>
        </p:pic>
      </p:grpSp>
      <p:sp>
        <p:nvSpPr>
          <p:cNvPr id="13"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plusieurs définitions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121859" name="Rectangle 3"/>
          <p:cNvSpPr>
            <a:spLocks noGrp="1" noRot="1" noChangeArrowheads="1"/>
          </p:cNvSpPr>
          <p:nvPr>
            <p:ph type="body" idx="1"/>
          </p:nvPr>
        </p:nvSpPr>
        <p:spPr>
          <a:xfrm>
            <a:off x="684213" y="2060575"/>
            <a:ext cx="7920037" cy="4321175"/>
          </a:xfrm>
          <a:solidFill>
            <a:srgbClr val="C0C0C0">
              <a:alpha val="10001"/>
            </a:srgbClr>
          </a:solidFill>
        </p:spPr>
        <p:txBody>
          <a:bodyPr/>
          <a:lstStyle/>
          <a:p>
            <a:pPr marL="271463" indent="-271463">
              <a:lnSpc>
                <a:spcPct val="80000"/>
              </a:lnSpc>
              <a:spcAft>
                <a:spcPct val="40000"/>
              </a:spcAft>
              <a:buFont typeface="Arial" charset="0"/>
              <a:buNone/>
            </a:pPr>
            <a:r>
              <a:rPr lang="fr-FR" sz="2000" i="1" dirty="0"/>
              <a:t>La topologie</a:t>
            </a:r>
          </a:p>
          <a:p>
            <a:pPr marL="271463" indent="-271463">
              <a:lnSpc>
                <a:spcPct val="80000"/>
              </a:lnSpc>
              <a:spcAft>
                <a:spcPct val="40000"/>
              </a:spcAft>
              <a:buClr>
                <a:srgbClr val="FFCC66"/>
              </a:buClr>
              <a:buSzPct val="70000"/>
            </a:pPr>
            <a:r>
              <a:rPr lang="fr-FR" altLang="zh-CN" sz="2000" dirty="0">
                <a:ea typeface="宋体" pitchFamily="2" charset="-122"/>
              </a:rPr>
              <a:t>La topologie en </a:t>
            </a:r>
            <a:r>
              <a:rPr lang="fr-FR" altLang="zh-CN" sz="2000" dirty="0" err="1">
                <a:ea typeface="宋体" pitchFamily="2" charset="-122"/>
              </a:rPr>
              <a:t>g</a:t>
            </a:r>
            <a:r>
              <a:rPr lang="fr-FR" altLang="zh-CN" sz="2000" dirty="0" err="1">
                <a:latin typeface="Arial"/>
                <a:ea typeface="宋体" pitchFamily="2" charset="-122"/>
              </a:rPr>
              <a:t>é</a:t>
            </a:r>
            <a:r>
              <a:rPr lang="fr-FR" altLang="zh-CN" sz="2000" dirty="0" err="1">
                <a:ea typeface="宋体" pitchFamily="2" charset="-122"/>
              </a:rPr>
              <a:t>omatique</a:t>
            </a:r>
            <a:r>
              <a:rPr lang="fr-FR" altLang="zh-CN" sz="2000" dirty="0">
                <a:ea typeface="宋体" pitchFamily="2" charset="-122"/>
              </a:rPr>
              <a:t> concerne les relations g</a:t>
            </a:r>
            <a:r>
              <a:rPr lang="fr-FR" altLang="zh-CN" sz="2000" dirty="0">
                <a:latin typeface="Arial"/>
                <a:ea typeface="宋体" pitchFamily="2" charset="-122"/>
              </a:rPr>
              <a:t>é</a:t>
            </a:r>
            <a:r>
              <a:rPr lang="fr-FR" altLang="zh-CN" sz="2000" dirty="0">
                <a:ea typeface="宋体" pitchFamily="2" charset="-122"/>
              </a:rPr>
              <a:t>om</a:t>
            </a:r>
            <a:r>
              <a:rPr lang="fr-FR" altLang="zh-CN" sz="2000" dirty="0">
                <a:latin typeface="Arial"/>
                <a:ea typeface="宋体" pitchFamily="2" charset="-122"/>
              </a:rPr>
              <a:t>é</a:t>
            </a:r>
            <a:r>
              <a:rPr lang="fr-FR" altLang="zh-CN" sz="2000" dirty="0">
                <a:ea typeface="宋体" pitchFamily="2" charset="-122"/>
              </a:rPr>
              <a:t>triques entre objets graphiques (adjacence, fermeture, connectivit</a:t>
            </a:r>
            <a:r>
              <a:rPr lang="fr-FR" altLang="zh-CN" sz="2000" dirty="0">
                <a:latin typeface="Arial"/>
                <a:ea typeface="宋体" pitchFamily="2" charset="-122"/>
              </a:rPr>
              <a:t>é</a:t>
            </a:r>
            <a:r>
              <a:rPr lang="fr-FR" altLang="zh-CN" sz="2000" dirty="0">
                <a:ea typeface="宋体" pitchFamily="2" charset="-122"/>
              </a:rPr>
              <a:t>, etc.)</a:t>
            </a:r>
          </a:p>
          <a:p>
            <a:pPr marL="271463" indent="-271463">
              <a:lnSpc>
                <a:spcPct val="80000"/>
              </a:lnSpc>
              <a:spcAft>
                <a:spcPct val="40000"/>
              </a:spcAft>
              <a:buClr>
                <a:srgbClr val="FFCC66"/>
              </a:buClr>
              <a:buSzPct val="70000"/>
            </a:pPr>
            <a:r>
              <a:rPr lang="fr-FR" altLang="zh-CN" sz="2000" dirty="0">
                <a:ea typeface="宋体" pitchFamily="2" charset="-122"/>
              </a:rPr>
              <a:t>Elle permet de :</a:t>
            </a:r>
          </a:p>
          <a:p>
            <a:pPr lvl="1">
              <a:lnSpc>
                <a:spcPct val="80000"/>
              </a:lnSpc>
              <a:spcAft>
                <a:spcPct val="40000"/>
              </a:spcAft>
              <a:buClr>
                <a:srgbClr val="FFCC66"/>
              </a:buClr>
              <a:buSzPct val="80000"/>
            </a:pPr>
            <a:r>
              <a:rPr lang="fr-FR" altLang="zh-CN" sz="2000" dirty="0">
                <a:ea typeface="宋体" pitchFamily="2" charset="-122"/>
              </a:rPr>
              <a:t>D</a:t>
            </a:r>
            <a:r>
              <a:rPr lang="fr-FR" altLang="zh-CN" sz="2000" dirty="0">
                <a:latin typeface="Arial"/>
                <a:ea typeface="宋体" pitchFamily="2" charset="-122"/>
              </a:rPr>
              <a:t>é</a:t>
            </a:r>
            <a:r>
              <a:rPr lang="fr-FR" altLang="zh-CN" sz="2000" dirty="0">
                <a:ea typeface="宋体" pitchFamily="2" charset="-122"/>
              </a:rPr>
              <a:t>crire des relations spatiales entre </a:t>
            </a:r>
            <a:r>
              <a:rPr lang="fr-FR" altLang="zh-CN" sz="2000" dirty="0">
                <a:latin typeface="Arial"/>
                <a:ea typeface="宋体" pitchFamily="2" charset="-122"/>
              </a:rPr>
              <a:t>é</a:t>
            </a:r>
            <a:r>
              <a:rPr lang="fr-FR" altLang="zh-CN" sz="2000" dirty="0">
                <a:ea typeface="宋体" pitchFamily="2" charset="-122"/>
              </a:rPr>
              <a:t>l</a:t>
            </a:r>
            <a:r>
              <a:rPr lang="fr-FR" altLang="zh-CN" sz="2000" dirty="0">
                <a:latin typeface="Arial"/>
                <a:ea typeface="宋体" pitchFamily="2" charset="-122"/>
              </a:rPr>
              <a:t>é</a:t>
            </a:r>
            <a:r>
              <a:rPr lang="fr-FR" altLang="zh-CN" sz="2000" dirty="0">
                <a:ea typeface="宋体" pitchFamily="2" charset="-122"/>
              </a:rPr>
              <a:t>ments g</a:t>
            </a:r>
            <a:r>
              <a:rPr lang="fr-FR" altLang="zh-CN" sz="2000" dirty="0">
                <a:latin typeface="Arial"/>
                <a:ea typeface="宋体" pitchFamily="2" charset="-122"/>
              </a:rPr>
              <a:t>é</a:t>
            </a:r>
            <a:r>
              <a:rPr lang="fr-FR" altLang="zh-CN" sz="2000" dirty="0">
                <a:ea typeface="宋体" pitchFamily="2" charset="-122"/>
              </a:rPr>
              <a:t>om</a:t>
            </a:r>
            <a:r>
              <a:rPr lang="fr-FR" altLang="zh-CN" sz="2000" dirty="0">
                <a:latin typeface="Arial"/>
                <a:ea typeface="宋体" pitchFamily="2" charset="-122"/>
              </a:rPr>
              <a:t>é</a:t>
            </a:r>
            <a:r>
              <a:rPr lang="fr-FR" altLang="zh-CN" sz="2000" dirty="0">
                <a:ea typeface="宋体" pitchFamily="2" charset="-122"/>
              </a:rPr>
              <a:t>triques</a:t>
            </a:r>
          </a:p>
          <a:p>
            <a:pPr lvl="1">
              <a:lnSpc>
                <a:spcPct val="80000"/>
              </a:lnSpc>
              <a:spcAft>
                <a:spcPct val="40000"/>
              </a:spcAft>
              <a:buClr>
                <a:srgbClr val="FFCC66"/>
              </a:buClr>
              <a:buSzPct val="80000"/>
            </a:pPr>
            <a:r>
              <a:rPr lang="fr-FR" altLang="zh-CN" sz="2000" dirty="0">
                <a:ea typeface="宋体" pitchFamily="2" charset="-122"/>
              </a:rPr>
              <a:t>Maintenir la coh</a:t>
            </a:r>
            <a:r>
              <a:rPr lang="fr-FR" altLang="zh-CN" sz="2000" dirty="0">
                <a:latin typeface="Arial"/>
                <a:ea typeface="宋体" pitchFamily="2" charset="-122"/>
              </a:rPr>
              <a:t>é</a:t>
            </a:r>
            <a:r>
              <a:rPr lang="fr-FR" altLang="zh-CN" sz="2000" dirty="0">
                <a:ea typeface="宋体" pitchFamily="2" charset="-122"/>
              </a:rPr>
              <a:t>rence d</a:t>
            </a:r>
            <a:r>
              <a:rPr lang="fr-FR" altLang="zh-CN" sz="2000" dirty="0">
                <a:latin typeface="Arial"/>
                <a:ea typeface="宋体" pitchFamily="2" charset="-122"/>
              </a:rPr>
              <a:t>’</a:t>
            </a:r>
            <a:r>
              <a:rPr lang="fr-FR" altLang="zh-CN" sz="2000" dirty="0">
                <a:ea typeface="宋体" pitchFamily="2" charset="-122"/>
              </a:rPr>
              <a:t>un ensemble</a:t>
            </a:r>
          </a:p>
          <a:p>
            <a:pPr lvl="1">
              <a:lnSpc>
                <a:spcPct val="80000"/>
              </a:lnSpc>
              <a:spcAft>
                <a:spcPct val="40000"/>
              </a:spcAft>
              <a:buClr>
                <a:srgbClr val="FFCC66"/>
              </a:buClr>
              <a:buSzPct val="80000"/>
            </a:pPr>
            <a:r>
              <a:rPr lang="fr-FR" altLang="zh-CN" sz="2000" dirty="0">
                <a:ea typeface="宋体" pitchFamily="2" charset="-122"/>
              </a:rPr>
              <a:t>Am</a:t>
            </a:r>
            <a:r>
              <a:rPr lang="fr-FR" altLang="zh-CN" sz="2000" dirty="0">
                <a:latin typeface="Arial"/>
                <a:ea typeface="宋体" pitchFamily="2" charset="-122"/>
              </a:rPr>
              <a:t>é</a:t>
            </a:r>
            <a:r>
              <a:rPr lang="fr-FR" altLang="zh-CN" sz="2000" dirty="0">
                <a:ea typeface="宋体" pitchFamily="2" charset="-122"/>
              </a:rPr>
              <a:t>liorer le stockage en diminuant le volume (par exemple, permet d</a:t>
            </a:r>
            <a:r>
              <a:rPr lang="fr-FR" altLang="zh-CN" sz="2000" dirty="0">
                <a:latin typeface="Arial"/>
                <a:ea typeface="宋体" pitchFamily="2" charset="-122"/>
              </a:rPr>
              <a:t>’é</a:t>
            </a:r>
            <a:r>
              <a:rPr lang="fr-FR" altLang="zh-CN" sz="2000" dirty="0">
                <a:ea typeface="宋体" pitchFamily="2" charset="-122"/>
              </a:rPr>
              <a:t>viter de stocker des arcs en double)</a:t>
            </a:r>
          </a:p>
          <a:p>
            <a:pPr lvl="1">
              <a:lnSpc>
                <a:spcPct val="80000"/>
              </a:lnSpc>
              <a:spcAft>
                <a:spcPct val="40000"/>
              </a:spcAft>
              <a:buClr>
                <a:srgbClr val="FFCC66"/>
              </a:buClr>
              <a:buSzPct val="80000"/>
            </a:pPr>
            <a:r>
              <a:rPr lang="fr-FR" altLang="zh-CN" sz="2000" dirty="0">
                <a:ea typeface="宋体" pitchFamily="2" charset="-122"/>
              </a:rPr>
              <a:t>Faciliter les algorithmes d</a:t>
            </a:r>
            <a:r>
              <a:rPr lang="fr-FR" altLang="zh-CN" sz="2000" dirty="0">
                <a:latin typeface="Arial"/>
                <a:ea typeface="宋体" pitchFamily="2" charset="-122"/>
              </a:rPr>
              <a:t>’</a:t>
            </a:r>
            <a:r>
              <a:rPr lang="fr-FR" altLang="zh-CN" sz="2000" dirty="0">
                <a:ea typeface="宋体" pitchFamily="2" charset="-122"/>
              </a:rPr>
              <a:t>analyse spatiale</a:t>
            </a:r>
          </a:p>
          <a:p>
            <a:pPr lvl="1">
              <a:lnSpc>
                <a:spcPct val="80000"/>
              </a:lnSpc>
              <a:spcAft>
                <a:spcPct val="40000"/>
              </a:spcAft>
              <a:buClr>
                <a:schemeClr val="hlink"/>
              </a:buClr>
              <a:buFont typeface="Wingdings" pitchFamily="2" charset="2"/>
              <a:buNone/>
            </a:pPr>
            <a:endParaRPr lang="fr-FR" sz="2000" dirty="0"/>
          </a:p>
          <a:p>
            <a:pPr marL="271463" indent="-271463">
              <a:lnSpc>
                <a:spcPct val="80000"/>
              </a:lnSpc>
              <a:spcAft>
                <a:spcPct val="40000"/>
              </a:spcAft>
              <a:buFont typeface="Arial" charset="0"/>
              <a:buNone/>
            </a:pPr>
            <a:r>
              <a:rPr lang="fr-FR" sz="2000" i="1" dirty="0"/>
              <a:t>Modèle interne avec ou sans topologie ?</a:t>
            </a:r>
          </a:p>
        </p:txBody>
      </p:sp>
      <p:sp>
        <p:nvSpPr>
          <p:cNvPr id="121860" name="Text Box 4"/>
          <p:cNvSpPr txBox="1">
            <a:spLocks noChangeArrowheads="1"/>
          </p:cNvSpPr>
          <p:nvPr/>
        </p:nvSpPr>
        <p:spPr bwMode="auto">
          <a:xfrm>
            <a:off x="720725" y="1447800"/>
            <a:ext cx="4859338"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12186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0" y="476250"/>
            <a:ext cx="9144000" cy="865188"/>
          </a:xfrm>
        </p:spPr>
        <p:txBody>
          <a:bodyPr/>
          <a:lstStyle/>
          <a:p>
            <a:r>
              <a:rPr lang="fr-FR" sz="3200" dirty="0">
                <a:solidFill>
                  <a:schemeClr val="tx1"/>
                </a:solidFill>
                <a:latin typeface="Arial" charset="0"/>
              </a:rPr>
              <a:t>L’information géographique</a:t>
            </a:r>
          </a:p>
        </p:txBody>
      </p:sp>
      <p:sp>
        <p:nvSpPr>
          <p:cNvPr id="101379" name="Rectangle 3"/>
          <p:cNvSpPr>
            <a:spLocks noGrp="1" noRot="1" noChangeArrowheads="1"/>
          </p:cNvSpPr>
          <p:nvPr>
            <p:ph type="body" idx="1"/>
          </p:nvPr>
        </p:nvSpPr>
        <p:spPr>
          <a:xfrm>
            <a:off x="684213" y="2060575"/>
            <a:ext cx="7920037" cy="4105275"/>
          </a:xfrm>
          <a:solidFill>
            <a:srgbClr val="C0C0C0">
              <a:alpha val="10001"/>
            </a:srgbClr>
          </a:solidFill>
        </p:spPr>
        <p:txBody>
          <a:bodyPr/>
          <a:lstStyle/>
          <a:p>
            <a:pPr marL="271463" indent="-271463">
              <a:lnSpc>
                <a:spcPct val="85000"/>
              </a:lnSpc>
              <a:spcAft>
                <a:spcPct val="45000"/>
              </a:spcAft>
              <a:buFont typeface="Arial" charset="0"/>
              <a:buNone/>
            </a:pPr>
            <a:r>
              <a:rPr lang="fr-FR" sz="2000" dirty="0">
                <a:latin typeface="Arial" pitchFamily="34" charset="0"/>
                <a:cs typeface="Arial" pitchFamily="34" charset="0"/>
              </a:rPr>
              <a:t>La saisie des données vecteur et les contraintes d’intégrité spatiale</a:t>
            </a:r>
          </a:p>
          <a:p>
            <a:pPr marL="271463" indent="-271463">
              <a:lnSpc>
                <a:spcPct val="85000"/>
              </a:lnSpc>
              <a:spcAft>
                <a:spcPct val="45000"/>
              </a:spcAft>
              <a:buClr>
                <a:srgbClr val="FFCC66"/>
              </a:buClr>
              <a:buFont typeface="Wingdings" pitchFamily="2" charset="2"/>
              <a:buChar char="§"/>
            </a:pPr>
            <a:r>
              <a:rPr lang="fr-FR" sz="2000" dirty="0">
                <a:latin typeface="Arial" pitchFamily="34" charset="0"/>
                <a:cs typeface="Arial" pitchFamily="34" charset="0"/>
              </a:rPr>
              <a:t>La saisie graphique est l’opération de constitution de la géométrie des objets en mode vecteur. Le résultat doit être globalement cohérent et suivre des règles d’intégrité (pas d’intersection d’arcs dans un même ensemble, pas de zones non fermées, pas de </a:t>
            </a:r>
            <a:r>
              <a:rPr lang="fr-FR" sz="2000" dirty="0" smtClean="0">
                <a:latin typeface="Arial" pitchFamily="34" charset="0"/>
                <a:cs typeface="Arial" pitchFamily="34" charset="0"/>
              </a:rPr>
              <a:t>nœuds </a:t>
            </a:r>
            <a:r>
              <a:rPr lang="fr-FR" sz="2000" dirty="0">
                <a:latin typeface="Arial" pitchFamily="34" charset="0"/>
                <a:cs typeface="Arial" pitchFamily="34" charset="0"/>
              </a:rPr>
              <a:t>non connectés, etc.).</a:t>
            </a:r>
          </a:p>
          <a:p>
            <a:pPr marL="271463" indent="-271463">
              <a:lnSpc>
                <a:spcPct val="85000"/>
              </a:lnSpc>
              <a:spcAft>
                <a:spcPct val="45000"/>
              </a:spcAft>
              <a:buClr>
                <a:srgbClr val="FFCC66"/>
              </a:buClr>
              <a:buFont typeface="Wingdings" pitchFamily="2" charset="2"/>
              <a:buChar char="§"/>
            </a:pPr>
            <a:r>
              <a:rPr lang="fr-FR" sz="2000" dirty="0">
                <a:latin typeface="Arial" pitchFamily="34" charset="0"/>
                <a:cs typeface="Arial" pitchFamily="34" charset="0"/>
              </a:rPr>
              <a:t>Le respect des règles d’intégrité est essentiel dans le cas des modèles internes utilisant une description topologique. </a:t>
            </a:r>
            <a:endParaRPr lang="fr-FR" sz="2000" i="1" dirty="0">
              <a:latin typeface="Arial" pitchFamily="34" charset="0"/>
              <a:cs typeface="Arial" pitchFamily="34" charset="0"/>
            </a:endParaRPr>
          </a:p>
          <a:p>
            <a:pPr marL="271463" indent="-271463">
              <a:lnSpc>
                <a:spcPct val="85000"/>
              </a:lnSpc>
              <a:spcAft>
                <a:spcPct val="45000"/>
              </a:spcAft>
              <a:buClr>
                <a:srgbClr val="FFCC66"/>
              </a:buClr>
              <a:buFont typeface="Wingdings" pitchFamily="2" charset="2"/>
              <a:buChar char="§"/>
            </a:pPr>
            <a:r>
              <a:rPr lang="fr-FR" sz="2000" dirty="0">
                <a:latin typeface="Arial" pitchFamily="34" charset="0"/>
                <a:cs typeface="Arial" pitchFamily="34" charset="0"/>
              </a:rPr>
              <a:t>Les SIG sont conçus pour gérer des objets géographiques, alors que les systèmes de dessin manipulent des objets géométriques (ceux-là traitent uniquement le dessin des objets géographiques, sans contraintes d’intégrité)</a:t>
            </a:r>
            <a:endParaRPr lang="fr-FR" dirty="0">
              <a:latin typeface="Arial" pitchFamily="34" charset="0"/>
              <a:cs typeface="Arial" pitchFamily="34" charset="0"/>
            </a:endParaRPr>
          </a:p>
          <a:p>
            <a:pPr marL="271463" indent="-271463">
              <a:lnSpc>
                <a:spcPct val="85000"/>
              </a:lnSpc>
              <a:spcAft>
                <a:spcPct val="45000"/>
              </a:spcAft>
              <a:buFont typeface="Arial" charset="0"/>
              <a:buNone/>
            </a:pPr>
            <a:endParaRPr lang="fr-FR" sz="2000" dirty="0"/>
          </a:p>
        </p:txBody>
      </p:sp>
      <p:sp>
        <p:nvSpPr>
          <p:cNvPr id="101380" name="Text Box 4"/>
          <p:cNvSpPr txBox="1">
            <a:spLocks noChangeArrowheads="1"/>
          </p:cNvSpPr>
          <p:nvPr/>
        </p:nvSpPr>
        <p:spPr bwMode="auto">
          <a:xfrm>
            <a:off x="720725" y="1447800"/>
            <a:ext cx="45720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10138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100355" name="Rectangle 3"/>
          <p:cNvSpPr>
            <a:spLocks noGrp="1" noRot="1" noChangeArrowheads="1"/>
          </p:cNvSpPr>
          <p:nvPr>
            <p:ph type="body" idx="1"/>
          </p:nvPr>
        </p:nvSpPr>
        <p:spPr>
          <a:xfrm>
            <a:off x="684213" y="2060575"/>
            <a:ext cx="7920037" cy="3673475"/>
          </a:xfrm>
          <a:solidFill>
            <a:srgbClr val="C0C0C0">
              <a:alpha val="10001"/>
            </a:srgbClr>
          </a:solidFill>
        </p:spPr>
        <p:txBody>
          <a:bodyPr/>
          <a:lstStyle/>
          <a:p>
            <a:pPr marL="271463" indent="-271463">
              <a:lnSpc>
                <a:spcPct val="90000"/>
              </a:lnSpc>
              <a:spcAft>
                <a:spcPct val="30000"/>
              </a:spcAft>
              <a:buClr>
                <a:srgbClr val="FFCC66"/>
              </a:buClr>
              <a:buSzPct val="70000"/>
            </a:pPr>
            <a:r>
              <a:rPr lang="fr-FR" sz="2000" i="1"/>
              <a:t>Modèle logique raster, représentation matricielle interne</a:t>
            </a:r>
            <a:endParaRPr lang="fr-FR" sz="1000" i="1"/>
          </a:p>
          <a:p>
            <a:pPr marL="271463" indent="-271463">
              <a:lnSpc>
                <a:spcPct val="90000"/>
              </a:lnSpc>
              <a:buClr>
                <a:srgbClr val="FFCC66"/>
              </a:buClr>
              <a:buFont typeface="Wingdings" pitchFamily="2" charset="2"/>
              <a:buChar char="§"/>
            </a:pPr>
            <a:r>
              <a:rPr lang="fr-FR" sz="2000"/>
              <a:t>La représentation matricielle « raster » correspond au modèle « raster » qui impose la forme et la taille géométrique des objets dans la base de données.</a:t>
            </a:r>
          </a:p>
          <a:p>
            <a:pPr marL="271463" indent="-271463">
              <a:lnSpc>
                <a:spcPct val="90000"/>
              </a:lnSpc>
              <a:buClr>
                <a:schemeClr val="folHlink"/>
              </a:buClr>
              <a:buFont typeface="Arial" charset="0"/>
              <a:buNone/>
            </a:pPr>
            <a:endParaRPr lang="fr-FR" sz="2000"/>
          </a:p>
          <a:p>
            <a:pPr marL="271463" indent="-271463">
              <a:lnSpc>
                <a:spcPct val="90000"/>
              </a:lnSpc>
              <a:spcAft>
                <a:spcPct val="30000"/>
              </a:spcAft>
              <a:buClr>
                <a:srgbClr val="FFCC66"/>
              </a:buClr>
              <a:buSzPct val="70000"/>
            </a:pPr>
            <a:r>
              <a:rPr lang="fr-FR" sz="2000" i="1"/>
              <a:t>Traitement matriciel de certaines opérations, mais modèle interne vecteur</a:t>
            </a:r>
          </a:p>
          <a:p>
            <a:pPr marL="271463" indent="-271463">
              <a:lnSpc>
                <a:spcPct val="90000"/>
              </a:lnSpc>
              <a:spcAft>
                <a:spcPct val="30000"/>
              </a:spcAft>
              <a:buClr>
                <a:srgbClr val="FFCC66"/>
              </a:buClr>
              <a:buFont typeface="Wingdings" pitchFamily="2" charset="2"/>
              <a:buChar char="§"/>
            </a:pPr>
            <a:r>
              <a:rPr lang="fr-FR" sz="2000"/>
              <a:t>Le traitement matriciel assimile la maille créée temporairement pour le traitement et le point de l'espace mathématique, et n'est donc qu'une question de précision au niveau de la mise en œuvre de certains traitements liés à la localisation.</a:t>
            </a:r>
          </a:p>
        </p:txBody>
      </p:sp>
      <p:sp>
        <p:nvSpPr>
          <p:cNvPr id="100356" name="Text Box 4"/>
          <p:cNvSpPr txBox="1">
            <a:spLocks noChangeArrowheads="1"/>
          </p:cNvSpPr>
          <p:nvPr/>
        </p:nvSpPr>
        <p:spPr bwMode="auto">
          <a:xfrm>
            <a:off x="647700" y="1447800"/>
            <a:ext cx="45720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10035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2163" name="Rectangle 3"/>
          <p:cNvSpPr>
            <a:spLocks noGrp="1" noRot="1" noChangeArrowheads="1"/>
          </p:cNvSpPr>
          <p:nvPr>
            <p:ph type="body" idx="1"/>
          </p:nvPr>
        </p:nvSpPr>
        <p:spPr>
          <a:xfrm>
            <a:off x="685800" y="2057400"/>
            <a:ext cx="8062913" cy="4251325"/>
          </a:xfrm>
          <a:solidFill>
            <a:srgbClr val="C0C0C0">
              <a:alpha val="10001"/>
            </a:srgbClr>
          </a:solidFill>
        </p:spPr>
        <p:txBody>
          <a:bodyPr/>
          <a:lstStyle/>
          <a:p>
            <a:pPr>
              <a:lnSpc>
                <a:spcPct val="90000"/>
              </a:lnSpc>
              <a:buFont typeface="Arial" charset="0"/>
              <a:buNone/>
            </a:pPr>
            <a:r>
              <a:rPr lang="fr-FR" sz="2000" i="1"/>
              <a:t>Acquisition de l’information par création de données</a:t>
            </a:r>
          </a:p>
          <a:p>
            <a:pPr>
              <a:lnSpc>
                <a:spcPct val="90000"/>
              </a:lnSpc>
              <a:buFont typeface="Arial" charset="0"/>
              <a:buNone/>
            </a:pPr>
            <a:r>
              <a:rPr lang="fr-FR" sz="2000" i="1"/>
              <a:t>Acquisition de l’information par importation de données</a:t>
            </a:r>
          </a:p>
          <a:p>
            <a:pPr>
              <a:lnSpc>
                <a:spcPct val="90000"/>
              </a:lnSpc>
              <a:buFont typeface="Arial" charset="0"/>
              <a:buNone/>
            </a:pPr>
            <a:endParaRPr lang="fr-FR" sz="2000"/>
          </a:p>
          <a:p>
            <a:pPr>
              <a:lnSpc>
                <a:spcPct val="90000"/>
              </a:lnSpc>
              <a:buClr>
                <a:srgbClr val="FFCC66"/>
              </a:buClr>
              <a:buSzPct val="70000"/>
            </a:pPr>
            <a:r>
              <a:rPr lang="fr-FR" sz="2000"/>
              <a:t>Relevés de terrain ou levés topographiques, GPS</a:t>
            </a:r>
          </a:p>
          <a:p>
            <a:pPr>
              <a:lnSpc>
                <a:spcPct val="90000"/>
              </a:lnSpc>
              <a:buClr>
                <a:srgbClr val="FFCC66"/>
              </a:buClr>
              <a:buSzPct val="70000"/>
            </a:pPr>
            <a:r>
              <a:rPr lang="fr-FR" sz="2000"/>
              <a:t>Enquêtes et recensements, registres administratifs, état civil</a:t>
            </a:r>
          </a:p>
          <a:p>
            <a:pPr>
              <a:lnSpc>
                <a:spcPct val="90000"/>
              </a:lnSpc>
              <a:buClr>
                <a:srgbClr val="FFCC66"/>
              </a:buClr>
              <a:buSzPct val="70000"/>
            </a:pPr>
            <a:r>
              <a:rPr lang="fr-FR" sz="2000"/>
              <a:t>Photographies aériennes et photogrammétrie</a:t>
            </a:r>
          </a:p>
          <a:p>
            <a:pPr>
              <a:lnSpc>
                <a:spcPct val="90000"/>
              </a:lnSpc>
              <a:buClr>
                <a:srgbClr val="FFCC66"/>
              </a:buClr>
              <a:buSzPct val="70000"/>
            </a:pPr>
            <a:r>
              <a:rPr lang="fr-FR" sz="2000"/>
              <a:t>Télédétection spatiale</a:t>
            </a:r>
          </a:p>
          <a:p>
            <a:pPr>
              <a:lnSpc>
                <a:spcPct val="90000"/>
              </a:lnSpc>
              <a:buClr>
                <a:srgbClr val="FFCC66"/>
              </a:buClr>
              <a:buSzPct val="70000"/>
            </a:pPr>
            <a:r>
              <a:rPr lang="fr-FR" sz="2000"/>
              <a:t>Cartes scannées et/ou vectorisées</a:t>
            </a:r>
          </a:p>
          <a:p>
            <a:pPr>
              <a:lnSpc>
                <a:spcPct val="90000"/>
              </a:lnSpc>
              <a:buClr>
                <a:srgbClr val="FFCC66"/>
              </a:buClr>
              <a:buSzPct val="70000"/>
            </a:pPr>
            <a:r>
              <a:rPr lang="fr-FR" sz="2000"/>
              <a:t>Modèles numériques de terrain</a:t>
            </a:r>
          </a:p>
          <a:p>
            <a:pPr>
              <a:lnSpc>
                <a:spcPct val="90000"/>
              </a:lnSpc>
            </a:pPr>
            <a:endParaRPr lang="fr-FR" sz="2000"/>
          </a:p>
          <a:p>
            <a:pPr>
              <a:lnSpc>
                <a:spcPct val="90000"/>
              </a:lnSpc>
              <a:spcBef>
                <a:spcPct val="10000"/>
              </a:spcBef>
              <a:buFont typeface="Arial" charset="0"/>
              <a:buNone/>
            </a:pPr>
            <a:r>
              <a:rPr lang="fr-FR" sz="2000"/>
              <a:t>	L’acquisition de données peut représenter plus de 80% du coût d’un projet SIG</a:t>
            </a:r>
          </a:p>
        </p:txBody>
      </p:sp>
      <p:sp>
        <p:nvSpPr>
          <p:cNvPr id="92164" name="Text Box 4"/>
          <p:cNvSpPr txBox="1">
            <a:spLocks noChangeArrowheads="1"/>
          </p:cNvSpPr>
          <p:nvPr/>
        </p:nvSpPr>
        <p:spPr bwMode="auto">
          <a:xfrm>
            <a:off x="574675" y="1371600"/>
            <a:ext cx="52927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principales sources de données</a:t>
            </a:r>
          </a:p>
        </p:txBody>
      </p:sp>
      <p:grpSp>
        <p:nvGrpSpPr>
          <p:cNvPr id="92172" name="Group 12"/>
          <p:cNvGrpSpPr>
            <a:grpSpLocks/>
          </p:cNvGrpSpPr>
          <p:nvPr/>
        </p:nvGrpSpPr>
        <p:grpSpPr bwMode="auto">
          <a:xfrm>
            <a:off x="7308850" y="3716338"/>
            <a:ext cx="1143000" cy="1585912"/>
            <a:chOff x="4604" y="2341"/>
            <a:chExt cx="720" cy="999"/>
          </a:xfrm>
        </p:grpSpPr>
        <p:pic>
          <p:nvPicPr>
            <p:cNvPr id="92170" name="Picture 10" descr="Station trimble"/>
            <p:cNvPicPr>
              <a:picLocks noChangeAspect="1" noChangeArrowheads="1"/>
            </p:cNvPicPr>
            <p:nvPr/>
          </p:nvPicPr>
          <p:blipFill>
            <a:blip r:embed="rId3" cstate="print"/>
            <a:srcRect l="19777" r="19778" b="5185"/>
            <a:stretch>
              <a:fillRect/>
            </a:stretch>
          </p:blipFill>
          <p:spPr bwMode="auto">
            <a:xfrm>
              <a:off x="4649" y="2387"/>
              <a:ext cx="675" cy="953"/>
            </a:xfrm>
            <a:prstGeom prst="rect">
              <a:avLst/>
            </a:prstGeom>
            <a:noFill/>
          </p:spPr>
        </p:pic>
        <p:sp>
          <p:nvSpPr>
            <p:cNvPr id="92171" name="Text Box 11"/>
            <p:cNvSpPr txBox="1">
              <a:spLocks noChangeArrowheads="1"/>
            </p:cNvSpPr>
            <p:nvPr/>
          </p:nvSpPr>
          <p:spPr bwMode="auto">
            <a:xfrm>
              <a:off x="4604" y="2341"/>
              <a:ext cx="680" cy="192"/>
            </a:xfrm>
            <a:prstGeom prst="rect">
              <a:avLst/>
            </a:prstGeom>
            <a:noFill/>
            <a:ln w="9525">
              <a:noFill/>
              <a:miter lim="800000"/>
              <a:headEnd/>
              <a:tailEnd/>
            </a:ln>
            <a:effectLst/>
          </p:spPr>
          <p:txBody>
            <a:bodyPr>
              <a:spAutoFit/>
            </a:bodyPr>
            <a:lstStyle/>
            <a:p>
              <a:pPr>
                <a:spcBef>
                  <a:spcPct val="50000"/>
                </a:spcBef>
              </a:pPr>
              <a:r>
                <a:rPr lang="fr-FR" sz="700">
                  <a:solidFill>
                    <a:schemeClr val="bg2"/>
                  </a:solidFill>
                  <a:cs typeface="Tahoma" pitchFamily="34" charset="0"/>
                </a:rPr>
                <a:t>www.asterie-environnement.fr</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35" name="Rectangle 11"/>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3. Systèmes </a:t>
            </a:r>
            <a:r>
              <a:rPr lang="fr-FR" sz="3600" dirty="0">
                <a:solidFill>
                  <a:srgbClr val="FFCC66"/>
                </a:solidFill>
                <a:effectLst>
                  <a:outerShdw blurRad="38100" dist="38100" dir="2700000" algn="tl">
                    <a:srgbClr val="000000"/>
                  </a:outerShdw>
                </a:effectLst>
                <a:latin typeface="Arial" charset="0"/>
              </a:rPr>
              <a:t>géodésiques et projections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Picture 2" descr="globe4"/>
          <p:cNvPicPr>
            <a:picLocks noChangeAspect="1" noChangeArrowheads="1"/>
          </p:cNvPicPr>
          <p:nvPr/>
        </p:nvPicPr>
        <p:blipFill>
          <a:blip r:embed="rId3" cstate="print"/>
          <a:srcRect/>
          <a:stretch>
            <a:fillRect/>
          </a:stretch>
        </p:blipFill>
        <p:spPr bwMode="auto">
          <a:xfrm>
            <a:off x="1116013" y="4437063"/>
            <a:ext cx="1727200" cy="1727200"/>
          </a:xfrm>
          <a:prstGeom prst="rect">
            <a:avLst/>
          </a:prstGeom>
          <a:noFill/>
        </p:spPr>
      </p:pic>
      <p:sp>
        <p:nvSpPr>
          <p:cNvPr id="124931" name="Rectangle 3"/>
          <p:cNvSpPr>
            <a:spLocks noGrp="1" noRot="1" noChangeArrowheads="1"/>
          </p:cNvSpPr>
          <p:nvPr>
            <p:ph type="title"/>
          </p:nvPr>
        </p:nvSpPr>
        <p:spPr>
          <a:xfrm>
            <a:off x="0" y="476250"/>
            <a:ext cx="9144000" cy="720725"/>
          </a:xfrm>
        </p:spPr>
        <p:txBody>
          <a:bodyPr/>
          <a:lstStyle/>
          <a:p>
            <a:r>
              <a:rPr lang="fr-FR" sz="3200">
                <a:solidFill>
                  <a:schemeClr val="tx1"/>
                </a:solidFill>
                <a:latin typeface="Arial" charset="0"/>
              </a:rPr>
              <a:t>Datum et projections</a:t>
            </a:r>
          </a:p>
        </p:txBody>
      </p:sp>
      <p:sp>
        <p:nvSpPr>
          <p:cNvPr id="124932" name="Rectangle 4"/>
          <p:cNvSpPr>
            <a:spLocks noGrp="1" noRot="1" noChangeArrowheads="1"/>
          </p:cNvSpPr>
          <p:nvPr>
            <p:ph type="body" idx="1"/>
          </p:nvPr>
        </p:nvSpPr>
        <p:spPr>
          <a:xfrm>
            <a:off x="685800" y="2057400"/>
            <a:ext cx="7772400" cy="1587500"/>
          </a:xfrm>
          <a:solidFill>
            <a:srgbClr val="C0C0C0">
              <a:alpha val="10001"/>
            </a:srgbClr>
          </a:solidFill>
        </p:spPr>
        <p:txBody>
          <a:bodyPr/>
          <a:lstStyle/>
          <a:p>
            <a:pPr>
              <a:lnSpc>
                <a:spcPct val="80000"/>
              </a:lnSpc>
              <a:buClr>
                <a:srgbClr val="FFCC66"/>
              </a:buClr>
              <a:buSzPct val="70000"/>
            </a:pPr>
            <a:endParaRPr lang="fr-FR" sz="1000"/>
          </a:p>
          <a:p>
            <a:pPr>
              <a:lnSpc>
                <a:spcPct val="80000"/>
              </a:lnSpc>
              <a:buClr>
                <a:srgbClr val="FFCC66"/>
              </a:buClr>
              <a:buSzPct val="70000"/>
            </a:pPr>
            <a:r>
              <a:rPr lang="fr-FR" sz="2000"/>
              <a:t>L’objectif de mise en relation sur la localisation impose un référentiel commun et des précisions connues pour l’attribut de localisation.</a:t>
            </a:r>
          </a:p>
          <a:p>
            <a:pPr>
              <a:lnSpc>
                <a:spcPct val="80000"/>
              </a:lnSpc>
              <a:buClr>
                <a:srgbClr val="FFCC66"/>
              </a:buClr>
              <a:buSzPct val="70000"/>
            </a:pPr>
            <a:endParaRPr lang="fr-FR" sz="1000"/>
          </a:p>
          <a:p>
            <a:pPr>
              <a:lnSpc>
                <a:spcPct val="80000"/>
              </a:lnSpc>
              <a:buClr>
                <a:srgbClr val="FFCC66"/>
              </a:buClr>
              <a:buSzPct val="70000"/>
            </a:pPr>
            <a:r>
              <a:rPr lang="fr-FR" sz="2000"/>
              <a:t>Les objets doivent être géoréférencés dans le même système.</a:t>
            </a:r>
            <a:endParaRPr lang="fr-FR" sz="1000"/>
          </a:p>
        </p:txBody>
      </p:sp>
      <p:sp>
        <p:nvSpPr>
          <p:cNvPr id="124933" name="Text Box 5"/>
          <p:cNvSpPr txBox="1">
            <a:spLocks noChangeArrowheads="1"/>
          </p:cNvSpPr>
          <p:nvPr/>
        </p:nvSpPr>
        <p:spPr bwMode="auto">
          <a:xfrm>
            <a:off x="611188" y="1371600"/>
            <a:ext cx="63007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 mesure et la représentation de la localisation</a:t>
            </a:r>
          </a:p>
        </p:txBody>
      </p:sp>
      <p:pic>
        <p:nvPicPr>
          <p:cNvPr id="124934" name="Picture 6" descr="geographic"/>
          <p:cNvPicPr>
            <a:picLocks noChangeAspect="1" noChangeArrowheads="1"/>
          </p:cNvPicPr>
          <p:nvPr/>
        </p:nvPicPr>
        <p:blipFill>
          <a:blip r:embed="rId4" cstate="print"/>
          <a:srcRect/>
          <a:stretch>
            <a:fillRect/>
          </a:stretch>
        </p:blipFill>
        <p:spPr bwMode="auto">
          <a:xfrm>
            <a:off x="4211638" y="4221163"/>
            <a:ext cx="4211637" cy="218281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Rectangle 3"/>
          <p:cNvSpPr>
            <a:spLocks noGrp="1" noRot="1" noChangeArrowheads="1"/>
          </p:cNvSpPr>
          <p:nvPr>
            <p:ph type="title"/>
          </p:nvPr>
        </p:nvSpPr>
        <p:spPr>
          <a:xfrm>
            <a:off x="0" y="476250"/>
            <a:ext cx="9144000" cy="720725"/>
          </a:xfrm>
        </p:spPr>
        <p:txBody>
          <a:bodyPr/>
          <a:lstStyle/>
          <a:p>
            <a:r>
              <a:rPr lang="fr-FR" sz="3200">
                <a:solidFill>
                  <a:schemeClr val="tx1"/>
                </a:solidFill>
                <a:latin typeface="Arial" charset="0"/>
              </a:rPr>
              <a:t>Datum et projections</a:t>
            </a:r>
          </a:p>
        </p:txBody>
      </p:sp>
      <p:sp>
        <p:nvSpPr>
          <p:cNvPr id="122884" name="Rectangle 4"/>
          <p:cNvSpPr>
            <a:spLocks noGrp="1" noRot="1" noChangeArrowheads="1"/>
          </p:cNvSpPr>
          <p:nvPr>
            <p:ph type="body" idx="1"/>
          </p:nvPr>
        </p:nvSpPr>
        <p:spPr>
          <a:xfrm>
            <a:off x="684213" y="2057400"/>
            <a:ext cx="7775575" cy="3676650"/>
          </a:xfrm>
          <a:solidFill>
            <a:srgbClr val="C0C0C0">
              <a:alpha val="10001"/>
            </a:srgbClr>
          </a:solidFill>
        </p:spPr>
        <p:txBody>
          <a:bodyPr/>
          <a:lstStyle/>
          <a:p>
            <a:pPr>
              <a:lnSpc>
                <a:spcPct val="80000"/>
              </a:lnSpc>
              <a:buClr>
                <a:srgbClr val="FFCC66"/>
              </a:buClr>
              <a:buSzPct val="70000"/>
            </a:pPr>
            <a:r>
              <a:rPr lang="fr-FR" sz="2000" dirty="0" smtClean="0"/>
              <a:t>C’est un </a:t>
            </a:r>
            <a:r>
              <a:rPr lang="fr-FR" sz="2000" dirty="0"/>
              <a:t>système de référence, associant :</a:t>
            </a:r>
          </a:p>
          <a:p>
            <a:pPr>
              <a:lnSpc>
                <a:spcPct val="80000"/>
              </a:lnSpc>
              <a:buClr>
                <a:schemeClr val="folHlink"/>
              </a:buClr>
              <a:buFont typeface="Arial" charset="0"/>
              <a:buNone/>
            </a:pPr>
            <a:endParaRPr lang="fr-FR" sz="1000" dirty="0"/>
          </a:p>
          <a:p>
            <a:pPr lvl="1">
              <a:lnSpc>
                <a:spcPct val="80000"/>
              </a:lnSpc>
              <a:spcAft>
                <a:spcPct val="30000"/>
              </a:spcAft>
              <a:buClr>
                <a:srgbClr val="FFCC66"/>
              </a:buClr>
              <a:buSzPct val="70000"/>
            </a:pPr>
            <a:r>
              <a:rPr lang="fr-FR" sz="1800" dirty="0"/>
              <a:t>La définition d’une forme de référence pour décrire la position d’un point par des coordonnées sphériques (longitude, latitude, altitude). Cette forme est un </a:t>
            </a:r>
            <a:r>
              <a:rPr lang="fr-FR" sz="1800" dirty="0" err="1"/>
              <a:t>éllipsoïde</a:t>
            </a:r>
            <a:r>
              <a:rPr lang="fr-FR" sz="1800" dirty="0"/>
              <a:t> de révolution.</a:t>
            </a:r>
          </a:p>
          <a:p>
            <a:pPr lvl="1">
              <a:lnSpc>
                <a:spcPct val="80000"/>
              </a:lnSpc>
              <a:spcAft>
                <a:spcPct val="30000"/>
              </a:spcAft>
              <a:buClr>
                <a:srgbClr val="FFCC66"/>
              </a:buClr>
              <a:buSzPct val="70000"/>
            </a:pPr>
            <a:r>
              <a:rPr lang="fr-FR" sz="1800" dirty="0"/>
              <a:t>La position de cet ellipsoïde dans l’univers (centre et inclinaison)</a:t>
            </a:r>
          </a:p>
          <a:p>
            <a:pPr lvl="1">
              <a:lnSpc>
                <a:spcPct val="80000"/>
              </a:lnSpc>
              <a:buFont typeface="Wingdings" pitchFamily="2" charset="2"/>
              <a:buNone/>
            </a:pPr>
            <a:endParaRPr lang="fr-FR" sz="1800" dirty="0"/>
          </a:p>
          <a:p>
            <a:pPr>
              <a:lnSpc>
                <a:spcPct val="80000"/>
              </a:lnSpc>
              <a:spcAft>
                <a:spcPct val="50000"/>
              </a:spcAft>
              <a:buClr>
                <a:srgbClr val="FFCC66"/>
              </a:buClr>
              <a:buSzPct val="70000"/>
            </a:pPr>
            <a:r>
              <a:rPr lang="fr-FR" sz="2000" dirty="0"/>
              <a:t>De nombreux systèmes ont été définis, indépendamment les uns des autres, par des conditions de tangence de l’ellipsoïde à la surface de la Terre en un point</a:t>
            </a:r>
          </a:p>
          <a:p>
            <a:pPr>
              <a:lnSpc>
                <a:spcPct val="80000"/>
              </a:lnSpc>
              <a:spcAft>
                <a:spcPct val="50000"/>
              </a:spcAft>
              <a:buClr>
                <a:srgbClr val="FFCC66"/>
              </a:buClr>
              <a:buSzPct val="70000"/>
            </a:pPr>
            <a:r>
              <a:rPr lang="fr-FR" sz="2000" dirty="0"/>
              <a:t>Toutes les coordonnées des objets d’une </a:t>
            </a:r>
            <a:r>
              <a:rPr lang="fr-FR" sz="2000" dirty="0" smtClean="0"/>
              <a:t>base </a:t>
            </a:r>
            <a:r>
              <a:rPr lang="fr-FR" sz="2000" dirty="0"/>
              <a:t>de données doivent </a:t>
            </a:r>
            <a:r>
              <a:rPr lang="fr-FR" sz="2000" dirty="0" smtClean="0"/>
              <a:t>pouvoir être </a:t>
            </a:r>
            <a:r>
              <a:rPr lang="fr-FR" sz="2000" dirty="0"/>
              <a:t>exprimées </a:t>
            </a:r>
            <a:r>
              <a:rPr lang="fr-FR" sz="2000" dirty="0" smtClean="0"/>
              <a:t>ou transformées dans un </a:t>
            </a:r>
            <a:r>
              <a:rPr lang="fr-FR" sz="2000" dirty="0"/>
              <a:t>même système pour pouvoir être comparées</a:t>
            </a:r>
          </a:p>
        </p:txBody>
      </p:sp>
      <p:sp>
        <p:nvSpPr>
          <p:cNvPr id="122885" name="Text Box 5"/>
          <p:cNvSpPr txBox="1">
            <a:spLocks noChangeArrowheads="1"/>
          </p:cNvSpPr>
          <p:nvPr/>
        </p:nvSpPr>
        <p:spPr bwMode="auto">
          <a:xfrm>
            <a:off x="647700" y="1371600"/>
            <a:ext cx="60118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Datum : la forme et la position de la Terre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0" y="476250"/>
            <a:ext cx="9144000" cy="720725"/>
          </a:xfrm>
        </p:spPr>
        <p:txBody>
          <a:bodyPr/>
          <a:lstStyle/>
          <a:p>
            <a:r>
              <a:rPr lang="fr-FR" sz="3200">
                <a:solidFill>
                  <a:schemeClr val="tx1"/>
                </a:solidFill>
                <a:latin typeface="Arial" charset="0"/>
              </a:rPr>
              <a:t>Datum et projections</a:t>
            </a:r>
          </a:p>
        </p:txBody>
      </p:sp>
      <p:sp>
        <p:nvSpPr>
          <p:cNvPr id="123907" name="Rectangle 3"/>
          <p:cNvSpPr>
            <a:spLocks noGrp="1" noRot="1" noChangeArrowheads="1"/>
          </p:cNvSpPr>
          <p:nvPr>
            <p:ph type="body" idx="1"/>
          </p:nvPr>
        </p:nvSpPr>
        <p:spPr>
          <a:xfrm>
            <a:off x="684213" y="2057400"/>
            <a:ext cx="7775575" cy="1658938"/>
          </a:xfrm>
          <a:solidFill>
            <a:srgbClr val="C0C0C0">
              <a:alpha val="10001"/>
            </a:srgbClr>
          </a:solidFill>
        </p:spPr>
        <p:txBody>
          <a:bodyPr/>
          <a:lstStyle/>
          <a:p>
            <a:pPr>
              <a:buClr>
                <a:srgbClr val="FFCC66"/>
              </a:buClr>
              <a:buSzPct val="70000"/>
            </a:pPr>
            <a:r>
              <a:rPr lang="fr-FR" sz="2000"/>
              <a:t>Une projection cartographique est une opération mathématique permettant de représenter une portion de l’ellipsoïde sur un plan, en estimant les déformations induites par cette opération sur les distances curvilignes, les angles, les directions, les surfaces curvilignes...</a:t>
            </a:r>
          </a:p>
        </p:txBody>
      </p:sp>
      <p:sp>
        <p:nvSpPr>
          <p:cNvPr id="123908" name="Text Box 4"/>
          <p:cNvSpPr txBox="1">
            <a:spLocks noChangeArrowheads="1"/>
          </p:cNvSpPr>
          <p:nvPr/>
        </p:nvSpPr>
        <p:spPr bwMode="auto">
          <a:xfrm>
            <a:off x="649288" y="1371600"/>
            <a:ext cx="64436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Projection : représenter un ellipsoïde sur un plan</a:t>
            </a:r>
          </a:p>
        </p:txBody>
      </p:sp>
      <p:pic>
        <p:nvPicPr>
          <p:cNvPr id="123909" name="Picture 5" descr="ENSGchap3_Page_07_Image_0001"/>
          <p:cNvPicPr>
            <a:picLocks noChangeAspect="1" noChangeArrowheads="1"/>
          </p:cNvPicPr>
          <p:nvPr/>
        </p:nvPicPr>
        <p:blipFill>
          <a:blip r:embed="rId3" cstate="print"/>
          <a:srcRect/>
          <a:stretch>
            <a:fillRect/>
          </a:stretch>
        </p:blipFill>
        <p:spPr bwMode="auto">
          <a:xfrm>
            <a:off x="2627313" y="4005263"/>
            <a:ext cx="3887787" cy="238601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9" name="Rectangle 7"/>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4. Bases </a:t>
            </a:r>
            <a:r>
              <a:rPr lang="fr-FR" sz="3600" dirty="0">
                <a:solidFill>
                  <a:srgbClr val="FFCC66"/>
                </a:solidFill>
                <a:effectLst>
                  <a:outerShdw blurRad="38100" dist="38100" dir="2700000" algn="tl">
                    <a:srgbClr val="000000"/>
                  </a:outerShdw>
                </a:effectLst>
                <a:latin typeface="Arial" charset="0"/>
              </a:rPr>
              <a:t>de données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30723" name="Rectangle 3"/>
          <p:cNvSpPr>
            <a:spLocks noGrp="1" noRot="1" noChangeArrowheads="1"/>
          </p:cNvSpPr>
          <p:nvPr>
            <p:ph type="body" idx="1"/>
          </p:nvPr>
        </p:nvSpPr>
        <p:spPr>
          <a:xfrm>
            <a:off x="685800" y="2057400"/>
            <a:ext cx="8207375" cy="4305300"/>
          </a:xfrm>
          <a:solidFill>
            <a:srgbClr val="C0C0C0">
              <a:alpha val="10001"/>
            </a:srgbClr>
          </a:solidFill>
        </p:spPr>
        <p:txBody>
          <a:bodyPr/>
          <a:lstStyle/>
          <a:p>
            <a:pPr>
              <a:lnSpc>
                <a:spcPct val="90000"/>
              </a:lnSpc>
              <a:spcAft>
                <a:spcPct val="60000"/>
              </a:spcAft>
              <a:buClr>
                <a:srgbClr val="FFCC66"/>
              </a:buClr>
              <a:buSzPct val="70000"/>
            </a:pPr>
            <a:r>
              <a:rPr lang="fr-FR" sz="2000" dirty="0">
                <a:latin typeface="Arial" pitchFamily="34" charset="0"/>
                <a:cs typeface="Arial" pitchFamily="34" charset="0"/>
              </a:rPr>
              <a:t>La schématisation du réel a ici pour but de décrire non pas un seul objet, mais un </a:t>
            </a:r>
            <a:r>
              <a:rPr lang="fr-FR" sz="2000" dirty="0">
                <a:solidFill>
                  <a:srgbClr val="FFCC66"/>
                </a:solidFill>
                <a:latin typeface="Arial" pitchFamily="34" charset="0"/>
                <a:cs typeface="Arial" pitchFamily="34" charset="0"/>
              </a:rPr>
              <a:t>ensemble d'objets</a:t>
            </a:r>
            <a:r>
              <a:rPr lang="fr-FR" sz="2000" dirty="0">
                <a:latin typeface="Arial" pitchFamily="34" charset="0"/>
                <a:cs typeface="Arial" pitchFamily="34" charset="0"/>
              </a:rPr>
              <a:t>. Elle est donc encore </a:t>
            </a:r>
            <a:r>
              <a:rPr lang="fr-FR" sz="2000" dirty="0">
                <a:solidFill>
                  <a:srgbClr val="FFCC66"/>
                </a:solidFill>
                <a:latin typeface="Arial" pitchFamily="34" charset="0"/>
                <a:cs typeface="Arial" pitchFamily="34" charset="0"/>
              </a:rPr>
              <a:t>plus réductrice</a:t>
            </a:r>
            <a:r>
              <a:rPr lang="fr-FR" sz="2000" dirty="0">
                <a:latin typeface="Arial" pitchFamily="34" charset="0"/>
                <a:cs typeface="Arial" pitchFamily="34" charset="0"/>
              </a:rPr>
              <a:t> puisque le contexte est celui d'une </a:t>
            </a:r>
            <a:r>
              <a:rPr lang="fr-FR" sz="2000" dirty="0" smtClean="0">
                <a:latin typeface="Arial" pitchFamily="34" charset="0"/>
                <a:cs typeface="Arial" pitchFamily="34" charset="0"/>
              </a:rPr>
              <a:t>collection : les </a:t>
            </a:r>
            <a:r>
              <a:rPr lang="fr-FR" sz="2000" dirty="0">
                <a:latin typeface="Arial" pitchFamily="34" charset="0"/>
                <a:cs typeface="Arial" pitchFamily="34" charset="0"/>
              </a:rPr>
              <a:t>attributs doivent </a:t>
            </a:r>
            <a:r>
              <a:rPr lang="fr-FR" sz="2000" dirty="0" smtClean="0">
                <a:latin typeface="Arial" pitchFamily="34" charset="0"/>
                <a:cs typeface="Arial" pitchFamily="34" charset="0"/>
              </a:rPr>
              <a:t>être </a:t>
            </a:r>
            <a:r>
              <a:rPr lang="fr-FR" sz="2000" dirty="0">
                <a:latin typeface="Arial" pitchFamily="34" charset="0"/>
                <a:cs typeface="Arial" pitchFamily="34" charset="0"/>
              </a:rPr>
              <a:t>communs à tous les objets de la collection. </a:t>
            </a:r>
            <a:r>
              <a:rPr lang="fr-FR" sz="2000" dirty="0" smtClean="0">
                <a:latin typeface="Arial" pitchFamily="34" charset="0"/>
                <a:cs typeface="Arial" pitchFamily="34" charset="0"/>
              </a:rPr>
              <a:t>Mais elle permettra de facilement </a:t>
            </a:r>
            <a:r>
              <a:rPr lang="fr-FR" sz="2000" dirty="0" smtClean="0">
                <a:solidFill>
                  <a:srgbClr val="FFCC66"/>
                </a:solidFill>
                <a:latin typeface="Arial" pitchFamily="34" charset="0"/>
                <a:cs typeface="Arial" pitchFamily="34" charset="0"/>
              </a:rPr>
              <a:t>comparer</a:t>
            </a:r>
            <a:r>
              <a:rPr lang="fr-FR" sz="2000" dirty="0" smtClean="0">
                <a:latin typeface="Arial" pitchFamily="34" charset="0"/>
                <a:cs typeface="Arial" pitchFamily="34" charset="0"/>
              </a:rPr>
              <a:t> les objets entre eux.</a:t>
            </a:r>
            <a:endParaRPr lang="fr-FR" sz="2000" dirty="0">
              <a:latin typeface="Arial" pitchFamily="34" charset="0"/>
              <a:cs typeface="Arial" pitchFamily="34" charset="0"/>
            </a:endParaRPr>
          </a:p>
          <a:p>
            <a:pPr>
              <a:lnSpc>
                <a:spcPct val="90000"/>
              </a:lnSpc>
              <a:spcAft>
                <a:spcPct val="60000"/>
              </a:spcAft>
              <a:buClr>
                <a:srgbClr val="FFCC66"/>
              </a:buClr>
              <a:buSzPct val="70000"/>
            </a:pPr>
            <a:r>
              <a:rPr lang="fr-FR" sz="2000" dirty="0">
                <a:latin typeface="Arial" pitchFamily="34" charset="0"/>
                <a:cs typeface="Arial" pitchFamily="34" charset="0"/>
              </a:rPr>
              <a:t>Une base de données est l'association entre une schématisation de la réalité et les objets décrivant la réalité suivant ce schéma.</a:t>
            </a:r>
          </a:p>
          <a:p>
            <a:pPr>
              <a:lnSpc>
                <a:spcPct val="90000"/>
              </a:lnSpc>
              <a:spcAft>
                <a:spcPct val="60000"/>
              </a:spcAft>
              <a:buClr>
                <a:srgbClr val="FFCC66"/>
              </a:buClr>
              <a:buSzPct val="70000"/>
            </a:pPr>
            <a:r>
              <a:rPr lang="fr-FR" sz="2000" dirty="0">
                <a:latin typeface="Arial" pitchFamily="34" charset="0"/>
                <a:cs typeface="Arial" pitchFamily="34" charset="0"/>
              </a:rPr>
              <a:t>La nécessité de la </a:t>
            </a:r>
            <a:r>
              <a:rPr lang="fr-FR" sz="2000" dirty="0">
                <a:solidFill>
                  <a:srgbClr val="FFCC66"/>
                </a:solidFill>
                <a:latin typeface="Arial" pitchFamily="34" charset="0"/>
                <a:cs typeface="Arial" pitchFamily="34" charset="0"/>
              </a:rPr>
              <a:t>gestion informatique</a:t>
            </a:r>
            <a:r>
              <a:rPr lang="fr-FR" sz="2000" dirty="0">
                <a:latin typeface="Arial" pitchFamily="34" charset="0"/>
                <a:cs typeface="Arial" pitchFamily="34" charset="0"/>
              </a:rPr>
              <a:t> est évidente, pour gérer l'ensemble des objets par rapport aux descripteurs (attributs), pour gérer les liens entre les objets et pour mettre les objets en relation les uns avec les autres. Cette gestion est assurée par un </a:t>
            </a:r>
            <a:r>
              <a:rPr lang="fr-FR" sz="2000" dirty="0">
                <a:solidFill>
                  <a:srgbClr val="FFCC66"/>
                </a:solidFill>
                <a:latin typeface="Arial" pitchFamily="34" charset="0"/>
                <a:cs typeface="Arial" pitchFamily="34" charset="0"/>
              </a:rPr>
              <a:t>système de gestion de base de données</a:t>
            </a:r>
            <a:r>
              <a:rPr lang="fr-FR" sz="2000" dirty="0">
                <a:latin typeface="Arial" pitchFamily="34" charset="0"/>
                <a:cs typeface="Arial" pitchFamily="34" charset="0"/>
              </a:rPr>
              <a:t> (SGBD</a:t>
            </a:r>
            <a:r>
              <a:rPr lang="fr-FR" sz="2000" dirty="0" smtClean="0">
                <a:latin typeface="Arial" pitchFamily="34" charset="0"/>
                <a:cs typeface="Arial" pitchFamily="34" charset="0"/>
              </a:rPr>
              <a:t>), indépendamment de l’application.</a:t>
            </a:r>
            <a:endParaRPr lang="fr-FR" dirty="0">
              <a:latin typeface="Arial" pitchFamily="34" charset="0"/>
              <a:cs typeface="Arial" pitchFamily="34" charset="0"/>
            </a:endParaRPr>
          </a:p>
        </p:txBody>
      </p:sp>
      <p:sp>
        <p:nvSpPr>
          <p:cNvPr id="30724" name="Text Box 4"/>
          <p:cNvSpPr txBox="1">
            <a:spLocks noChangeArrowheads="1"/>
          </p:cNvSpPr>
          <p:nvPr/>
        </p:nvSpPr>
        <p:spPr bwMode="auto">
          <a:xfrm>
            <a:off x="647700" y="1295400"/>
            <a:ext cx="7164388"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l'objet à la collection d'objets : les bases de données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Rot="1" noChangeArrowheads="1"/>
          </p:cNvSpPr>
          <p:nvPr>
            <p:ph type="body" idx="1"/>
          </p:nvPr>
        </p:nvSpPr>
        <p:spPr>
          <a:xfrm>
            <a:off x="323850" y="1484313"/>
            <a:ext cx="6189663" cy="1284287"/>
          </a:xfrm>
          <a:solidFill>
            <a:srgbClr val="C0C0C0">
              <a:alpha val="10001"/>
            </a:srgbClr>
          </a:solidFill>
        </p:spPr>
        <p:txBody>
          <a:bodyPr/>
          <a:lstStyle/>
          <a:p>
            <a:pPr eaLnBrk="1" hangingPunct="1">
              <a:lnSpc>
                <a:spcPct val="90000"/>
              </a:lnSpc>
              <a:spcBef>
                <a:spcPct val="0"/>
              </a:spcBef>
              <a:buClr>
                <a:srgbClr val="FFCC66"/>
              </a:buClr>
              <a:buSzPct val="70000"/>
              <a:buFont typeface="Arial" charset="0"/>
              <a:buNone/>
              <a:defRPr/>
            </a:pPr>
            <a:endParaRPr lang="fr-FR" sz="2000" dirty="0" smtClean="0">
              <a:latin typeface="Arial" charset="0"/>
            </a:endParaRPr>
          </a:p>
          <a:p>
            <a:pPr>
              <a:lnSpc>
                <a:spcPct val="90000"/>
              </a:lnSpc>
              <a:spcBef>
                <a:spcPct val="0"/>
              </a:spcBef>
              <a:buClr>
                <a:srgbClr val="FFCC66"/>
              </a:buClr>
              <a:buSzPct val="70000"/>
            </a:pPr>
            <a:r>
              <a:rPr lang="fr-FR" sz="2000" dirty="0" smtClean="0">
                <a:solidFill>
                  <a:srgbClr val="FFC000"/>
                </a:solidFill>
              </a:rPr>
              <a:t>Un outil </a:t>
            </a:r>
            <a:r>
              <a:rPr lang="fr-FR" sz="2000" dirty="0" smtClean="0"/>
              <a:t>de stockage et de gestion et </a:t>
            </a:r>
            <a:r>
              <a:rPr lang="fr-FR" sz="2000" dirty="0" smtClean="0">
                <a:solidFill>
                  <a:srgbClr val="FFC000"/>
                </a:solidFill>
              </a:rPr>
              <a:t>une application </a:t>
            </a:r>
            <a:r>
              <a:rPr lang="fr-FR" sz="2000" dirty="0" smtClean="0"/>
              <a:t>permettant l’analyse et la cartographie à partir d’une base de données spatialisées</a:t>
            </a:r>
          </a:p>
          <a:p>
            <a:pPr eaLnBrk="1" hangingPunct="1">
              <a:lnSpc>
                <a:spcPct val="90000"/>
              </a:lnSpc>
              <a:spcBef>
                <a:spcPct val="0"/>
              </a:spcBef>
              <a:buClr>
                <a:srgbClr val="FF9933"/>
              </a:buClr>
              <a:buSzPct val="70000"/>
              <a:buFont typeface="Arial" charset="0"/>
              <a:buNone/>
              <a:defRPr/>
            </a:pPr>
            <a:endParaRPr lang="fr-FR" sz="2000" dirty="0" smtClean="0">
              <a:latin typeface="Arial" charset="0"/>
            </a:endParaRPr>
          </a:p>
        </p:txBody>
      </p:sp>
      <p:pic>
        <p:nvPicPr>
          <p:cNvPr id="7171" name="Picture 4" descr="ex50"/>
          <p:cNvPicPr>
            <a:picLocks noChangeAspect="1" noChangeArrowheads="1"/>
          </p:cNvPicPr>
          <p:nvPr/>
        </p:nvPicPr>
        <p:blipFill>
          <a:blip r:embed="rId3" cstate="print"/>
          <a:srcRect/>
          <a:stretch>
            <a:fillRect/>
          </a:stretch>
        </p:blipFill>
        <p:spPr bwMode="auto">
          <a:xfrm>
            <a:off x="6732588" y="4076700"/>
            <a:ext cx="2159000" cy="2159000"/>
          </a:xfrm>
          <a:prstGeom prst="rect">
            <a:avLst/>
          </a:prstGeom>
          <a:noFill/>
          <a:ln w="9525">
            <a:noFill/>
            <a:miter lim="800000"/>
            <a:headEnd/>
            <a:tailEnd/>
          </a:ln>
        </p:spPr>
      </p:pic>
      <p:grpSp>
        <p:nvGrpSpPr>
          <p:cNvPr id="2" name="Group 5"/>
          <p:cNvGrpSpPr>
            <a:grpSpLocks/>
          </p:cNvGrpSpPr>
          <p:nvPr/>
        </p:nvGrpSpPr>
        <p:grpSpPr bwMode="auto">
          <a:xfrm>
            <a:off x="6732588" y="1916113"/>
            <a:ext cx="1982787" cy="1447800"/>
            <a:chOff x="336" y="864"/>
            <a:chExt cx="3315" cy="1935"/>
          </a:xfrm>
        </p:grpSpPr>
        <p:grpSp>
          <p:nvGrpSpPr>
            <p:cNvPr id="3" name="Group 6"/>
            <p:cNvGrpSpPr>
              <a:grpSpLocks/>
            </p:cNvGrpSpPr>
            <p:nvPr/>
          </p:nvGrpSpPr>
          <p:grpSpPr bwMode="auto">
            <a:xfrm>
              <a:off x="336" y="864"/>
              <a:ext cx="2156" cy="1491"/>
              <a:chOff x="3312" y="1889"/>
              <a:chExt cx="2156" cy="1491"/>
            </a:xfrm>
          </p:grpSpPr>
          <p:pic>
            <p:nvPicPr>
              <p:cNvPr id="7181" name="Picture 7"/>
              <p:cNvPicPr>
                <a:picLocks noChangeAspect="1" noChangeArrowheads="1"/>
              </p:cNvPicPr>
              <p:nvPr/>
            </p:nvPicPr>
            <p:blipFill>
              <a:blip r:embed="rId4" cstate="print"/>
              <a:srcRect/>
              <a:stretch>
                <a:fillRect/>
              </a:stretch>
            </p:blipFill>
            <p:spPr bwMode="auto">
              <a:xfrm>
                <a:off x="3895" y="1889"/>
                <a:ext cx="1573" cy="1215"/>
              </a:xfrm>
              <a:prstGeom prst="rect">
                <a:avLst/>
              </a:prstGeom>
              <a:noFill/>
              <a:ln w="9525">
                <a:noFill/>
                <a:miter lim="800000"/>
                <a:headEnd/>
                <a:tailEnd/>
              </a:ln>
            </p:spPr>
          </p:pic>
          <p:pic>
            <p:nvPicPr>
              <p:cNvPr id="7182" name="Picture 8"/>
              <p:cNvPicPr>
                <a:picLocks noChangeAspect="1" noChangeArrowheads="1"/>
              </p:cNvPicPr>
              <p:nvPr/>
            </p:nvPicPr>
            <p:blipFill>
              <a:blip r:embed="rId5" cstate="print"/>
              <a:srcRect/>
              <a:stretch>
                <a:fillRect/>
              </a:stretch>
            </p:blipFill>
            <p:spPr bwMode="auto">
              <a:xfrm>
                <a:off x="3696" y="2352"/>
                <a:ext cx="688" cy="617"/>
              </a:xfrm>
              <a:prstGeom prst="rect">
                <a:avLst/>
              </a:prstGeom>
              <a:noFill/>
              <a:ln w="9525">
                <a:noFill/>
                <a:miter lim="800000"/>
                <a:headEnd/>
                <a:tailEnd/>
              </a:ln>
            </p:spPr>
          </p:pic>
          <p:pic>
            <p:nvPicPr>
              <p:cNvPr id="7183" name="Picture 9"/>
              <p:cNvPicPr>
                <a:picLocks noChangeAspect="1" noChangeArrowheads="1"/>
              </p:cNvPicPr>
              <p:nvPr/>
            </p:nvPicPr>
            <p:blipFill>
              <a:blip r:embed="rId6" cstate="print"/>
              <a:srcRect/>
              <a:stretch>
                <a:fillRect/>
              </a:stretch>
            </p:blipFill>
            <p:spPr bwMode="auto">
              <a:xfrm>
                <a:off x="3552" y="2496"/>
                <a:ext cx="744" cy="671"/>
              </a:xfrm>
              <a:prstGeom prst="rect">
                <a:avLst/>
              </a:prstGeom>
              <a:noFill/>
              <a:ln w="9525">
                <a:noFill/>
                <a:miter lim="800000"/>
                <a:headEnd/>
                <a:tailEnd/>
              </a:ln>
            </p:spPr>
          </p:pic>
          <p:pic>
            <p:nvPicPr>
              <p:cNvPr id="7184" name="Picture 10"/>
              <p:cNvPicPr>
                <a:picLocks noChangeAspect="1" noChangeArrowheads="1"/>
              </p:cNvPicPr>
              <p:nvPr/>
            </p:nvPicPr>
            <p:blipFill>
              <a:blip r:embed="rId7" cstate="print"/>
              <a:srcRect/>
              <a:stretch>
                <a:fillRect/>
              </a:stretch>
            </p:blipFill>
            <p:spPr bwMode="auto">
              <a:xfrm>
                <a:off x="3312" y="2688"/>
                <a:ext cx="874" cy="692"/>
              </a:xfrm>
              <a:prstGeom prst="rect">
                <a:avLst/>
              </a:prstGeom>
              <a:noFill/>
              <a:ln w="9525">
                <a:noFill/>
                <a:miter lim="800000"/>
                <a:headEnd/>
                <a:tailEnd/>
              </a:ln>
            </p:spPr>
          </p:pic>
        </p:grpSp>
        <p:pic>
          <p:nvPicPr>
            <p:cNvPr id="7179" name="Picture 11" descr="page-database-mammals"/>
            <p:cNvPicPr>
              <a:picLocks noChangeAspect="1" noChangeArrowheads="1"/>
            </p:cNvPicPr>
            <p:nvPr/>
          </p:nvPicPr>
          <p:blipFill>
            <a:blip r:embed="rId8" cstate="print"/>
            <a:srcRect/>
            <a:stretch>
              <a:fillRect/>
            </a:stretch>
          </p:blipFill>
          <p:spPr bwMode="auto">
            <a:xfrm>
              <a:off x="1872" y="1632"/>
              <a:ext cx="1392" cy="941"/>
            </a:xfrm>
            <a:prstGeom prst="rect">
              <a:avLst/>
            </a:prstGeom>
            <a:noFill/>
            <a:ln w="9525">
              <a:noFill/>
              <a:miter lim="800000"/>
              <a:headEnd/>
              <a:tailEnd/>
            </a:ln>
          </p:spPr>
        </p:pic>
        <p:pic>
          <p:nvPicPr>
            <p:cNvPr id="7180" name="Picture 12" descr="page-database-clinical"/>
            <p:cNvPicPr>
              <a:picLocks noChangeAspect="1" noChangeArrowheads="1"/>
            </p:cNvPicPr>
            <p:nvPr/>
          </p:nvPicPr>
          <p:blipFill>
            <a:blip r:embed="rId9" cstate="print"/>
            <a:srcRect/>
            <a:stretch>
              <a:fillRect/>
            </a:stretch>
          </p:blipFill>
          <p:spPr bwMode="auto">
            <a:xfrm>
              <a:off x="2496" y="2016"/>
              <a:ext cx="1155" cy="783"/>
            </a:xfrm>
            <a:prstGeom prst="rect">
              <a:avLst/>
            </a:prstGeom>
            <a:noFill/>
            <a:ln w="9525">
              <a:noFill/>
              <a:miter lim="800000"/>
              <a:headEnd/>
              <a:tailEnd/>
            </a:ln>
          </p:spPr>
        </p:pic>
      </p:grpSp>
      <p:sp>
        <p:nvSpPr>
          <p:cNvPr id="421902"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notre définition</a:t>
            </a:r>
            <a:endParaRPr lang="fr-FR" sz="2400" b="1" i="1" dirty="0">
              <a:solidFill>
                <a:srgbClr val="000000"/>
              </a:solidFill>
              <a:effectLst>
                <a:outerShdw blurRad="38100" dist="38100" dir="2700000" algn="tl">
                  <a:srgbClr val="C0C0C0"/>
                </a:outerShdw>
              </a:effectLst>
              <a:latin typeface="Arial" charset="0"/>
            </a:endParaRPr>
          </a:p>
        </p:txBody>
      </p:sp>
      <p:grpSp>
        <p:nvGrpSpPr>
          <p:cNvPr id="4" name="Group 16"/>
          <p:cNvGrpSpPr>
            <a:grpSpLocks/>
          </p:cNvGrpSpPr>
          <p:nvPr/>
        </p:nvGrpSpPr>
        <p:grpSpPr bwMode="auto">
          <a:xfrm>
            <a:off x="395288" y="3068638"/>
            <a:ext cx="4464050" cy="2808287"/>
            <a:chOff x="295" y="2613"/>
            <a:chExt cx="2494" cy="1497"/>
          </a:xfrm>
        </p:grpSpPr>
        <p:pic>
          <p:nvPicPr>
            <p:cNvPr id="7176" name="Picture 17"/>
            <p:cNvPicPr>
              <a:picLocks noChangeAspect="1" noChangeArrowheads="1"/>
            </p:cNvPicPr>
            <p:nvPr/>
          </p:nvPicPr>
          <p:blipFill>
            <a:blip r:embed="rId10" cstate="print"/>
            <a:srcRect/>
            <a:stretch>
              <a:fillRect/>
            </a:stretch>
          </p:blipFill>
          <p:spPr bwMode="auto">
            <a:xfrm>
              <a:off x="295" y="2613"/>
              <a:ext cx="2358" cy="1497"/>
            </a:xfrm>
            <a:prstGeom prst="rect">
              <a:avLst/>
            </a:prstGeom>
            <a:noFill/>
            <a:ln w="9525" algn="ctr">
              <a:noFill/>
              <a:miter lim="800000"/>
              <a:headEnd/>
              <a:tailEnd/>
            </a:ln>
          </p:spPr>
        </p:pic>
        <p:sp>
          <p:nvSpPr>
            <p:cNvPr id="7177" name="Text Box 18"/>
            <p:cNvSpPr txBox="1">
              <a:spLocks noChangeArrowheads="1"/>
            </p:cNvSpPr>
            <p:nvPr/>
          </p:nvSpPr>
          <p:spPr bwMode="auto">
            <a:xfrm>
              <a:off x="2063" y="3974"/>
              <a:ext cx="726" cy="106"/>
            </a:xfrm>
            <a:prstGeom prst="rect">
              <a:avLst/>
            </a:prstGeom>
            <a:noFill/>
            <a:ln w="9525">
              <a:noFill/>
              <a:miter lim="800000"/>
              <a:headEnd/>
              <a:tailEnd/>
            </a:ln>
          </p:spPr>
          <p:txBody>
            <a:bodyPr>
              <a:spAutoFit/>
            </a:bodyPr>
            <a:lstStyle/>
            <a:p>
              <a:pPr>
                <a:spcBef>
                  <a:spcPct val="50000"/>
                </a:spcBef>
              </a:pPr>
              <a:r>
                <a:rPr lang="fr-FR" sz="700">
                  <a:solidFill>
                    <a:schemeClr val="bg2"/>
                  </a:solidFill>
                </a:rPr>
                <a:t>LCA-IRD - Bondy</a:t>
              </a:r>
            </a:p>
          </p:txBody>
        </p:sp>
      </p:grpSp>
      <p:pic>
        <p:nvPicPr>
          <p:cNvPr id="7175" name="Picture 20" descr="e-42a85130-13593ac-0-1"/>
          <p:cNvPicPr>
            <a:picLocks noChangeAspect="1" noChangeArrowheads="1"/>
          </p:cNvPicPr>
          <p:nvPr/>
        </p:nvPicPr>
        <p:blipFill>
          <a:blip r:embed="rId11" cstate="print"/>
          <a:srcRect l="12323" r="12090" b="11436"/>
          <a:stretch>
            <a:fillRect/>
          </a:stretch>
        </p:blipFill>
        <p:spPr bwMode="auto">
          <a:xfrm>
            <a:off x="4932363" y="3500438"/>
            <a:ext cx="2136775"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26979" name="Rectangle 3"/>
          <p:cNvSpPr>
            <a:spLocks noGrp="1" noRot="1" noChangeArrowheads="1"/>
          </p:cNvSpPr>
          <p:nvPr>
            <p:ph type="body" idx="1"/>
          </p:nvPr>
        </p:nvSpPr>
        <p:spPr>
          <a:xfrm>
            <a:off x="685800" y="2057400"/>
            <a:ext cx="8207375" cy="4251325"/>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Indépendance physique et logique entre les données et les programmes d'application</a:t>
            </a:r>
          </a:p>
          <a:p>
            <a:pPr>
              <a:buClr>
                <a:srgbClr val="FFCC66"/>
              </a:buClr>
              <a:buSzPct val="70000"/>
            </a:pPr>
            <a:r>
              <a:rPr lang="fr-FR" sz="2000" dirty="0">
                <a:latin typeface="Arial" pitchFamily="34" charset="0"/>
                <a:cs typeface="Arial" pitchFamily="34" charset="0"/>
              </a:rPr>
              <a:t>Persistance des objets</a:t>
            </a:r>
          </a:p>
          <a:p>
            <a:pPr>
              <a:buClr>
                <a:srgbClr val="FFCC66"/>
              </a:buClr>
              <a:buSzPct val="70000"/>
            </a:pPr>
            <a:r>
              <a:rPr lang="fr-FR" sz="2000" dirty="0">
                <a:latin typeface="Arial" pitchFamily="34" charset="0"/>
                <a:cs typeface="Arial" pitchFamily="34" charset="0"/>
              </a:rPr>
              <a:t>Administration centralisée des données</a:t>
            </a:r>
          </a:p>
          <a:p>
            <a:pPr>
              <a:buClr>
                <a:srgbClr val="FFCC66"/>
              </a:buClr>
              <a:buSzPct val="70000"/>
            </a:pPr>
            <a:r>
              <a:rPr lang="fr-FR" sz="2000" dirty="0">
                <a:latin typeface="Arial" pitchFamily="34" charset="0"/>
                <a:cs typeface="Arial" pitchFamily="34" charset="0"/>
              </a:rPr>
              <a:t>Gestion optimale de la mémoire informatique et efficacité de l'accès aux données</a:t>
            </a:r>
          </a:p>
          <a:p>
            <a:pPr>
              <a:buClr>
                <a:srgbClr val="FFCC66"/>
              </a:buClr>
              <a:buSzPct val="70000"/>
            </a:pPr>
            <a:r>
              <a:rPr lang="fr-FR" sz="2000" dirty="0">
                <a:latin typeface="Arial" pitchFamily="34" charset="0"/>
                <a:cs typeface="Arial" pitchFamily="34" charset="0"/>
              </a:rPr>
              <a:t>Partage des données entre utilisateurs et gestion des accès concurrents</a:t>
            </a:r>
          </a:p>
          <a:p>
            <a:pPr>
              <a:buClr>
                <a:srgbClr val="FFCC66"/>
              </a:buClr>
              <a:buSzPct val="70000"/>
            </a:pPr>
            <a:r>
              <a:rPr lang="fr-FR" sz="2000" dirty="0">
                <a:latin typeface="Arial" pitchFamily="34" charset="0"/>
                <a:cs typeface="Arial" pitchFamily="34" charset="0"/>
              </a:rPr>
              <a:t>Fiabilité, intégrité et cohérence des données</a:t>
            </a:r>
          </a:p>
          <a:p>
            <a:pPr>
              <a:buClr>
                <a:srgbClr val="FFCC66"/>
              </a:buClr>
              <a:buSzPct val="70000"/>
            </a:pPr>
            <a:r>
              <a:rPr lang="fr-FR" sz="2000" dirty="0">
                <a:latin typeface="Arial" pitchFamily="34" charset="0"/>
                <a:cs typeface="Arial" pitchFamily="34" charset="0"/>
              </a:rPr>
              <a:t>Sécurité des données</a:t>
            </a:r>
          </a:p>
          <a:p>
            <a:pPr>
              <a:buClr>
                <a:srgbClr val="FFCC66"/>
              </a:buClr>
              <a:buSzPct val="70000"/>
            </a:pPr>
            <a:r>
              <a:rPr lang="fr-FR" sz="2000" dirty="0">
                <a:latin typeface="Arial" pitchFamily="34" charset="0"/>
                <a:cs typeface="Arial" pitchFamily="34" charset="0"/>
              </a:rPr>
              <a:t>Interrogations interactives, consultation déclarative des données, accès à des non-informaticiens</a:t>
            </a:r>
          </a:p>
        </p:txBody>
      </p:sp>
      <p:sp>
        <p:nvSpPr>
          <p:cNvPr id="126980" name="Text Box 4"/>
          <p:cNvSpPr txBox="1">
            <a:spLocks noChangeArrowheads="1"/>
          </p:cNvSpPr>
          <p:nvPr/>
        </p:nvSpPr>
        <p:spPr bwMode="auto">
          <a:xfrm>
            <a:off x="684213" y="1295400"/>
            <a:ext cx="687705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Systèmes de gestion de bases de données : objectifs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28003" name="Rectangle 3"/>
          <p:cNvSpPr>
            <a:spLocks noGrp="1" noRot="1" noChangeArrowheads="1"/>
          </p:cNvSpPr>
          <p:nvPr>
            <p:ph type="body" idx="1"/>
          </p:nvPr>
        </p:nvSpPr>
        <p:spPr>
          <a:xfrm>
            <a:off x="684213" y="1989138"/>
            <a:ext cx="8208962" cy="4248150"/>
          </a:xfrm>
          <a:solidFill>
            <a:srgbClr val="C0C0C0">
              <a:alpha val="10001"/>
            </a:srgbClr>
          </a:solidFill>
        </p:spPr>
        <p:txBody>
          <a:bodyPr/>
          <a:lstStyle/>
          <a:p>
            <a:pPr>
              <a:spcAft>
                <a:spcPct val="30000"/>
              </a:spcAft>
              <a:buClr>
                <a:schemeClr val="folHlink"/>
              </a:buClr>
              <a:buFont typeface="Arial" charset="0"/>
              <a:buNone/>
            </a:pPr>
            <a:r>
              <a:rPr lang="fr-FR" sz="2000" i="1" dirty="0">
                <a:latin typeface="Arial" pitchFamily="34" charset="0"/>
                <a:cs typeface="Arial" pitchFamily="34" charset="0"/>
              </a:rPr>
              <a:t>Un modèle de description simple</a:t>
            </a:r>
            <a:endParaRPr lang="fr-FR" sz="2000" dirty="0">
              <a:latin typeface="Arial" pitchFamily="34" charset="0"/>
              <a:cs typeface="Arial" pitchFamily="34" charset="0"/>
            </a:endParaRPr>
          </a:p>
          <a:p>
            <a:pPr>
              <a:spcAft>
                <a:spcPct val="30000"/>
              </a:spcAft>
              <a:buClr>
                <a:srgbClr val="FFCC66"/>
              </a:buClr>
              <a:buSzPct val="70000"/>
            </a:pPr>
            <a:r>
              <a:rPr lang="fr-FR" sz="2000" dirty="0">
                <a:latin typeface="Arial" pitchFamily="34" charset="0"/>
                <a:cs typeface="Arial" pitchFamily="34" charset="0"/>
              </a:rPr>
              <a:t>Les objets ne sont décrits que par des attributs de type simple (par exemple, pas d'attribut dans R</a:t>
            </a:r>
            <a:r>
              <a:rPr lang="fr-FR" sz="2000" baseline="30000" dirty="0">
                <a:latin typeface="Arial" pitchFamily="34" charset="0"/>
                <a:cs typeface="Arial" pitchFamily="34" charset="0"/>
              </a:rPr>
              <a:t>2</a:t>
            </a:r>
            <a:r>
              <a:rPr lang="fr-FR" sz="2000" dirty="0">
                <a:latin typeface="Arial" pitchFamily="34" charset="0"/>
                <a:cs typeface="Arial" pitchFamily="34" charset="0"/>
              </a:rPr>
              <a:t> ou R</a:t>
            </a:r>
            <a:r>
              <a:rPr lang="fr-FR" sz="2000" baseline="30000" dirty="0">
                <a:latin typeface="Arial" pitchFamily="34" charset="0"/>
                <a:cs typeface="Arial" pitchFamily="34" charset="0"/>
              </a:rPr>
              <a:t>3</a:t>
            </a:r>
            <a:r>
              <a:rPr lang="fr-FR" sz="2000" dirty="0">
                <a:latin typeface="Arial" pitchFamily="34" charset="0"/>
                <a:cs typeface="Arial" pitchFamily="34" charset="0"/>
              </a:rPr>
              <a:t>, pas de définition récursive, pas de méthodes)</a:t>
            </a:r>
          </a:p>
          <a:p>
            <a:pPr>
              <a:spcAft>
                <a:spcPct val="30000"/>
              </a:spcAft>
              <a:buClr>
                <a:srgbClr val="FFCC66"/>
              </a:buClr>
              <a:buSzPct val="70000"/>
            </a:pPr>
            <a:r>
              <a:rPr lang="fr-FR" sz="2000" dirty="0">
                <a:latin typeface="Arial" pitchFamily="34" charset="0"/>
                <a:cs typeface="Arial" pitchFamily="34" charset="0"/>
              </a:rPr>
              <a:t>L'ensemble des objets décrits par les mêmes attributs s'appelle </a:t>
            </a:r>
            <a:r>
              <a:rPr lang="fr-FR" sz="2000" dirty="0">
                <a:solidFill>
                  <a:srgbClr val="FFCC66"/>
                </a:solidFill>
                <a:latin typeface="Arial" pitchFamily="34" charset="0"/>
                <a:cs typeface="Arial" pitchFamily="34" charset="0"/>
              </a:rPr>
              <a:t>une relation</a:t>
            </a:r>
            <a:r>
              <a:rPr lang="fr-FR" sz="2000" dirty="0">
                <a:latin typeface="Arial" pitchFamily="34" charset="0"/>
                <a:cs typeface="Arial" pitchFamily="34" charset="0"/>
              </a:rPr>
              <a:t>. Les objets sont appelés des </a:t>
            </a:r>
            <a:r>
              <a:rPr lang="fr-FR" sz="2000" dirty="0" err="1">
                <a:solidFill>
                  <a:srgbClr val="FFCC66"/>
                </a:solidFill>
                <a:latin typeface="Arial" pitchFamily="34" charset="0"/>
                <a:cs typeface="Arial" pitchFamily="34" charset="0"/>
              </a:rPr>
              <a:t>tuples</a:t>
            </a:r>
            <a:endParaRPr lang="fr-FR" sz="2000" dirty="0">
              <a:solidFill>
                <a:srgbClr val="FFCC66"/>
              </a:solidFill>
              <a:latin typeface="Arial" pitchFamily="34" charset="0"/>
              <a:cs typeface="Arial" pitchFamily="34" charset="0"/>
            </a:endParaRPr>
          </a:p>
          <a:p>
            <a:pPr>
              <a:spcAft>
                <a:spcPct val="30000"/>
              </a:spcAft>
              <a:buClr>
                <a:srgbClr val="FFCC66"/>
              </a:buClr>
              <a:buSzPct val="70000"/>
            </a:pPr>
            <a:r>
              <a:rPr lang="fr-FR" sz="2000" dirty="0">
                <a:latin typeface="Arial" pitchFamily="34" charset="0"/>
                <a:cs typeface="Arial" pitchFamily="34" charset="0"/>
              </a:rPr>
              <a:t>L'ensemble des objets d'une relation peut être représenté par une </a:t>
            </a:r>
            <a:r>
              <a:rPr lang="fr-FR" sz="2000" dirty="0">
                <a:solidFill>
                  <a:srgbClr val="FFCC66"/>
                </a:solidFill>
                <a:latin typeface="Arial" pitchFamily="34" charset="0"/>
                <a:cs typeface="Arial" pitchFamily="34" charset="0"/>
              </a:rPr>
              <a:t>table</a:t>
            </a:r>
            <a:r>
              <a:rPr lang="fr-FR" sz="2000" dirty="0">
                <a:latin typeface="Arial" pitchFamily="34" charset="0"/>
                <a:cs typeface="Arial" pitchFamily="34" charset="0"/>
              </a:rPr>
              <a:t> (ligne=</a:t>
            </a:r>
            <a:r>
              <a:rPr lang="fr-FR" sz="2000" dirty="0" err="1">
                <a:latin typeface="Arial" pitchFamily="34" charset="0"/>
                <a:cs typeface="Arial" pitchFamily="34" charset="0"/>
              </a:rPr>
              <a:t>tuple</a:t>
            </a:r>
            <a:r>
              <a:rPr lang="fr-FR" sz="2000" dirty="0">
                <a:latin typeface="Arial" pitchFamily="34" charset="0"/>
                <a:cs typeface="Arial" pitchFamily="34" charset="0"/>
              </a:rPr>
              <a:t>, colonne = attribut)</a:t>
            </a:r>
          </a:p>
          <a:p>
            <a:pPr>
              <a:spcAft>
                <a:spcPct val="30000"/>
              </a:spcAft>
              <a:buClr>
                <a:schemeClr val="folHlink"/>
              </a:buClr>
            </a:pPr>
            <a:endParaRPr lang="fr-FR" sz="2000" dirty="0">
              <a:latin typeface="Arial" pitchFamily="34" charset="0"/>
              <a:cs typeface="Arial" pitchFamily="34" charset="0"/>
            </a:endParaRPr>
          </a:p>
          <a:p>
            <a:pPr>
              <a:spcAft>
                <a:spcPct val="30000"/>
              </a:spcAft>
              <a:buClr>
                <a:schemeClr val="folHlink"/>
              </a:buClr>
              <a:buFont typeface="Arial" charset="0"/>
              <a:buNone/>
            </a:pPr>
            <a:r>
              <a:rPr lang="fr-FR" sz="2000" dirty="0">
                <a:latin typeface="Arial" pitchFamily="34" charset="0"/>
                <a:cs typeface="Arial" pitchFamily="34" charset="0"/>
              </a:rPr>
              <a:t>	Les SGBD les plus courants sont relationnels : ACCESS, DBASE, MySQL, ORACLE, etc.</a:t>
            </a:r>
          </a:p>
        </p:txBody>
      </p:sp>
      <p:sp>
        <p:nvSpPr>
          <p:cNvPr id="128004" name="Text Box 4"/>
          <p:cNvSpPr txBox="1">
            <a:spLocks noChangeArrowheads="1"/>
          </p:cNvSpPr>
          <p:nvPr/>
        </p:nvSpPr>
        <p:spPr bwMode="auto">
          <a:xfrm>
            <a:off x="647700" y="1295400"/>
            <a:ext cx="45720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 modèle relationnel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29027" name="Rectangle 3"/>
          <p:cNvSpPr>
            <a:spLocks noGrp="1" noRot="1" noChangeArrowheads="1"/>
          </p:cNvSpPr>
          <p:nvPr>
            <p:ph type="body" idx="1"/>
          </p:nvPr>
        </p:nvSpPr>
        <p:spPr>
          <a:xfrm>
            <a:off x="684213" y="2057400"/>
            <a:ext cx="8208962" cy="4035425"/>
          </a:xfrm>
          <a:solidFill>
            <a:srgbClr val="C0C0C0">
              <a:alpha val="10001"/>
            </a:srgbClr>
          </a:solidFill>
        </p:spPr>
        <p:txBody>
          <a:bodyPr/>
          <a:lstStyle/>
          <a:p>
            <a:pPr>
              <a:lnSpc>
                <a:spcPct val="90000"/>
              </a:lnSpc>
              <a:spcAft>
                <a:spcPct val="10000"/>
              </a:spcAft>
              <a:buClr>
                <a:schemeClr val="folHlink"/>
              </a:buClr>
              <a:buFont typeface="Arial" charset="0"/>
              <a:buNone/>
            </a:pPr>
            <a:r>
              <a:rPr lang="fr-FR" sz="2000" dirty="0">
                <a:latin typeface="Arial" pitchFamily="34" charset="0"/>
                <a:cs typeface="Arial" pitchFamily="34" charset="0"/>
              </a:rPr>
              <a:t>	Les </a:t>
            </a:r>
            <a:r>
              <a:rPr lang="fr-FR" sz="2000" i="1" dirty="0" err="1">
                <a:latin typeface="Arial" pitchFamily="34" charset="0"/>
                <a:cs typeface="Arial" pitchFamily="34" charset="0"/>
              </a:rPr>
              <a:t>tuples</a:t>
            </a:r>
            <a:r>
              <a:rPr lang="fr-FR" sz="2000" dirty="0">
                <a:latin typeface="Arial" pitchFamily="34" charset="0"/>
                <a:cs typeface="Arial" pitchFamily="34" charset="0"/>
              </a:rPr>
              <a:t> sont manipulés grâce aux opérateurs de l'algèbre relationnelle, formalisme qui permet d'interroger le contenu de la base de données :</a:t>
            </a:r>
          </a:p>
          <a:p>
            <a:pPr lvl="1">
              <a:lnSpc>
                <a:spcPct val="80000"/>
              </a:lnSpc>
              <a:spcAft>
                <a:spcPct val="10000"/>
              </a:spcAft>
              <a:buClr>
                <a:srgbClr val="FFCC66"/>
              </a:buClr>
              <a:buSzPct val="80000"/>
            </a:pPr>
            <a:r>
              <a:rPr lang="fr-FR" sz="1800" dirty="0">
                <a:latin typeface="Arial" pitchFamily="34" charset="0"/>
                <a:cs typeface="Arial" pitchFamily="34" charset="0"/>
              </a:rPr>
              <a:t>union</a:t>
            </a:r>
          </a:p>
          <a:p>
            <a:pPr lvl="1">
              <a:lnSpc>
                <a:spcPct val="80000"/>
              </a:lnSpc>
              <a:spcAft>
                <a:spcPct val="10000"/>
              </a:spcAft>
              <a:buClr>
                <a:srgbClr val="FFCC66"/>
              </a:buClr>
              <a:buSzPct val="80000"/>
            </a:pPr>
            <a:r>
              <a:rPr lang="fr-FR" sz="1800" dirty="0">
                <a:latin typeface="Arial" pitchFamily="34" charset="0"/>
                <a:cs typeface="Arial" pitchFamily="34" charset="0"/>
              </a:rPr>
              <a:t>produit cartésien</a:t>
            </a:r>
          </a:p>
          <a:p>
            <a:pPr lvl="1">
              <a:lnSpc>
                <a:spcPct val="80000"/>
              </a:lnSpc>
              <a:spcAft>
                <a:spcPct val="10000"/>
              </a:spcAft>
              <a:buClr>
                <a:srgbClr val="FFCC66"/>
              </a:buClr>
              <a:buSzPct val="80000"/>
            </a:pPr>
            <a:r>
              <a:rPr lang="fr-FR" sz="1800" dirty="0">
                <a:latin typeface="Arial" pitchFamily="34" charset="0"/>
                <a:cs typeface="Arial" pitchFamily="34" charset="0"/>
              </a:rPr>
              <a:t>projection</a:t>
            </a:r>
          </a:p>
          <a:p>
            <a:pPr lvl="1">
              <a:lnSpc>
                <a:spcPct val="80000"/>
              </a:lnSpc>
              <a:spcAft>
                <a:spcPct val="10000"/>
              </a:spcAft>
              <a:buClr>
                <a:srgbClr val="FFCC66"/>
              </a:buClr>
              <a:buSzPct val="80000"/>
            </a:pPr>
            <a:r>
              <a:rPr lang="fr-FR" sz="1800" dirty="0">
                <a:latin typeface="Arial" pitchFamily="34" charset="0"/>
                <a:cs typeface="Arial" pitchFamily="34" charset="0"/>
              </a:rPr>
              <a:t>sélection</a:t>
            </a:r>
          </a:p>
          <a:p>
            <a:pPr lvl="1">
              <a:lnSpc>
                <a:spcPct val="80000"/>
              </a:lnSpc>
              <a:spcAft>
                <a:spcPct val="10000"/>
              </a:spcAft>
              <a:buClr>
                <a:srgbClr val="FFCC66"/>
              </a:buClr>
              <a:buSzPct val="80000"/>
            </a:pPr>
            <a:r>
              <a:rPr lang="fr-FR" sz="1800" dirty="0">
                <a:latin typeface="Arial" pitchFamily="34" charset="0"/>
                <a:cs typeface="Arial" pitchFamily="34" charset="0"/>
              </a:rPr>
              <a:t>jointure</a:t>
            </a:r>
          </a:p>
          <a:p>
            <a:pPr>
              <a:lnSpc>
                <a:spcPct val="80000"/>
              </a:lnSpc>
              <a:spcAft>
                <a:spcPct val="10000"/>
              </a:spcAft>
              <a:buClr>
                <a:schemeClr val="folHlink"/>
              </a:buClr>
              <a:buFont typeface="Arial" charset="0"/>
              <a:buNone/>
            </a:pPr>
            <a:endParaRPr lang="fr-FR" sz="1800" dirty="0">
              <a:latin typeface="Arial" pitchFamily="34" charset="0"/>
              <a:cs typeface="Arial" pitchFamily="34" charset="0"/>
            </a:endParaRPr>
          </a:p>
          <a:p>
            <a:pPr>
              <a:lnSpc>
                <a:spcPct val="90000"/>
              </a:lnSpc>
              <a:buFont typeface="Arial" charset="0"/>
              <a:buNone/>
            </a:pPr>
            <a:r>
              <a:rPr lang="fr-FR" sz="2000" dirty="0">
                <a:latin typeface="Arial" pitchFamily="34" charset="0"/>
                <a:cs typeface="Arial" pitchFamily="34" charset="0"/>
              </a:rPr>
              <a:t>	L'algèbre relationnelle permet d'exprimer des </a:t>
            </a:r>
            <a:r>
              <a:rPr lang="fr-FR" sz="2000" dirty="0">
                <a:solidFill>
                  <a:srgbClr val="FFCC66"/>
                </a:solidFill>
                <a:latin typeface="Arial" pitchFamily="34" charset="0"/>
                <a:cs typeface="Arial" pitchFamily="34" charset="0"/>
              </a:rPr>
              <a:t>requêtes</a:t>
            </a:r>
            <a:r>
              <a:rPr lang="fr-FR" sz="2000" dirty="0">
                <a:latin typeface="Arial" pitchFamily="34" charset="0"/>
                <a:cs typeface="Arial" pitchFamily="34" charset="0"/>
              </a:rPr>
              <a:t> par enchaînement des opérateurs. Exprimée en langage de haut niveau, la requête permet d'assurer l'objectif d'indépendance physique entre données et programme d'application (langages de type SQL).</a:t>
            </a:r>
          </a:p>
        </p:txBody>
      </p:sp>
      <p:sp>
        <p:nvSpPr>
          <p:cNvPr id="129032" name="Text Box 8"/>
          <p:cNvSpPr txBox="1">
            <a:spLocks noChangeArrowheads="1"/>
          </p:cNvSpPr>
          <p:nvPr/>
        </p:nvSpPr>
        <p:spPr bwMode="auto">
          <a:xfrm>
            <a:off x="647700" y="1295400"/>
            <a:ext cx="45720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 modèle relationnel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0051" name="Rectangle 3"/>
          <p:cNvSpPr>
            <a:spLocks noGrp="1" noRot="1" noChangeArrowheads="1"/>
          </p:cNvSpPr>
          <p:nvPr>
            <p:ph type="body" idx="1"/>
          </p:nvPr>
        </p:nvSpPr>
        <p:spPr>
          <a:xfrm>
            <a:off x="684213" y="2133600"/>
            <a:ext cx="8208962" cy="3860800"/>
          </a:xfrm>
          <a:solidFill>
            <a:srgbClr val="C0C0C0">
              <a:alpha val="10001"/>
            </a:srgbClr>
          </a:solidFill>
        </p:spPr>
        <p:txBody>
          <a:bodyPr/>
          <a:lstStyle/>
          <a:p>
            <a:pPr>
              <a:lnSpc>
                <a:spcPct val="90000"/>
              </a:lnSpc>
              <a:spcAft>
                <a:spcPct val="75000"/>
              </a:spcAft>
              <a:buClr>
                <a:srgbClr val="FFCC66"/>
              </a:buClr>
              <a:buSzPct val="70000"/>
            </a:pPr>
            <a:r>
              <a:rPr lang="fr-FR" sz="2000" dirty="0">
                <a:latin typeface="Arial" pitchFamily="34" charset="0"/>
                <a:cs typeface="Arial" pitchFamily="34" charset="0"/>
              </a:rPr>
              <a:t>Simple et puissant, le modèle relationnel ne traite bien que </a:t>
            </a:r>
            <a:r>
              <a:rPr lang="fr-FR" sz="2000" dirty="0" smtClean="0">
                <a:latin typeface="Arial" pitchFamily="34" charset="0"/>
                <a:cs typeface="Arial" pitchFamily="34" charset="0"/>
              </a:rPr>
              <a:t>les attributs simples (dimension 1) et les requêtes </a:t>
            </a:r>
            <a:r>
              <a:rPr lang="fr-FR" sz="2000" dirty="0">
                <a:latin typeface="Arial" pitchFamily="34" charset="0"/>
                <a:cs typeface="Arial" pitchFamily="34" charset="0"/>
              </a:rPr>
              <a:t>liées à l'ordre naturel (dans les critères de sélection et de jointure). Il ne permet pas de bien traiter des données de dimension 2 ou plus, comme la localisation. </a:t>
            </a:r>
            <a:r>
              <a:rPr lang="fr-FR" sz="2000" dirty="0" smtClean="0">
                <a:latin typeface="Arial" pitchFamily="34" charset="0"/>
                <a:cs typeface="Arial" pitchFamily="34" charset="0"/>
              </a:rPr>
              <a:t>Il ne traite pas facilement les relations hiérarchiques.</a:t>
            </a:r>
            <a:endParaRPr lang="fr-FR" sz="2000" dirty="0">
              <a:latin typeface="Arial" pitchFamily="34" charset="0"/>
              <a:cs typeface="Arial" pitchFamily="34" charset="0"/>
            </a:endParaRPr>
          </a:p>
          <a:p>
            <a:pPr>
              <a:lnSpc>
                <a:spcPct val="90000"/>
              </a:lnSpc>
              <a:spcAft>
                <a:spcPct val="75000"/>
              </a:spcAft>
              <a:buClr>
                <a:srgbClr val="FFCC66"/>
              </a:buClr>
              <a:buSzPct val="70000"/>
            </a:pPr>
            <a:r>
              <a:rPr lang="fr-FR" sz="2000" dirty="0">
                <a:latin typeface="Arial" pitchFamily="34" charset="0"/>
                <a:cs typeface="Arial" pitchFamily="34" charset="0"/>
              </a:rPr>
              <a:t>Pour traiter la localisation des objets géographiques avec un système relationnel, on est donc amené à étendre le modèle et l'algèbre relationnelles pour les données de R</a:t>
            </a:r>
            <a:r>
              <a:rPr lang="fr-FR" sz="2000" baseline="30000" dirty="0">
                <a:latin typeface="Arial" pitchFamily="34" charset="0"/>
                <a:cs typeface="Arial" pitchFamily="34" charset="0"/>
              </a:rPr>
              <a:t>2</a:t>
            </a:r>
            <a:r>
              <a:rPr lang="fr-FR" sz="2000" dirty="0">
                <a:latin typeface="Arial" pitchFamily="34" charset="0"/>
                <a:cs typeface="Arial" pitchFamily="34" charset="0"/>
              </a:rPr>
              <a:t> ou R</a:t>
            </a:r>
            <a:r>
              <a:rPr lang="fr-FR" sz="2000" baseline="30000" dirty="0">
                <a:latin typeface="Arial" pitchFamily="34" charset="0"/>
                <a:cs typeface="Arial" pitchFamily="34" charset="0"/>
              </a:rPr>
              <a:t>3</a:t>
            </a:r>
            <a:r>
              <a:rPr lang="fr-FR" sz="2000" dirty="0">
                <a:latin typeface="Arial" pitchFamily="34" charset="0"/>
                <a:cs typeface="Arial" pitchFamily="34" charset="0"/>
              </a:rPr>
              <a:t>. Les opérations liées à ce type de données sont basées sur la distance entre les objets, sur des notions ensemblistes (union, intersection, appartenance), sur des notions topologiques (adjacence, connexité</a:t>
            </a:r>
            <a:r>
              <a:rPr lang="fr-FR" sz="2000" dirty="0" smtClean="0">
                <a:latin typeface="Arial" pitchFamily="34" charset="0"/>
                <a:cs typeface="Arial" pitchFamily="34" charset="0"/>
              </a:rPr>
              <a:t>).</a:t>
            </a:r>
            <a:endParaRPr lang="fr-FR" sz="2000" dirty="0">
              <a:latin typeface="Arial" pitchFamily="34" charset="0"/>
              <a:cs typeface="Arial" pitchFamily="34" charset="0"/>
            </a:endParaRPr>
          </a:p>
        </p:txBody>
      </p:sp>
      <p:sp>
        <p:nvSpPr>
          <p:cNvPr id="130052" name="Text Box 4"/>
          <p:cNvSpPr txBox="1">
            <a:spLocks noChangeArrowheads="1"/>
          </p:cNvSpPr>
          <p:nvPr/>
        </p:nvSpPr>
        <p:spPr bwMode="auto">
          <a:xfrm>
            <a:off x="611188" y="1417638"/>
            <a:ext cx="8353425" cy="427037"/>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L’extension du modèle relationnel aux données localisées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5171" name="Rectangle 3"/>
          <p:cNvSpPr>
            <a:spLocks noGrp="1" noRot="1" noChangeArrowheads="1"/>
          </p:cNvSpPr>
          <p:nvPr>
            <p:ph type="body" idx="1"/>
          </p:nvPr>
        </p:nvSpPr>
        <p:spPr>
          <a:xfrm>
            <a:off x="611188" y="1916113"/>
            <a:ext cx="8281987" cy="4752975"/>
          </a:xfrm>
          <a:solidFill>
            <a:srgbClr val="C0C0C0">
              <a:alpha val="10001"/>
            </a:srgbClr>
          </a:solidFill>
        </p:spPr>
        <p:txBody>
          <a:bodyPr/>
          <a:lstStyle/>
          <a:p>
            <a:pPr>
              <a:spcBef>
                <a:spcPct val="10000"/>
              </a:spcBef>
              <a:buClr>
                <a:srgbClr val="FFCC66"/>
              </a:buClr>
              <a:buSzPct val="70000"/>
            </a:pPr>
            <a:r>
              <a:rPr lang="fr-FR" altLang="zh-CN" sz="2000" dirty="0">
                <a:latin typeface="Arial" pitchFamily="34" charset="0"/>
                <a:ea typeface="宋体" pitchFamily="2" charset="-122"/>
                <a:cs typeface="Arial" pitchFamily="34" charset="0"/>
              </a:rPr>
              <a:t>Une gestion basée sur des jointures descriptives</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Géométrie et topologie sont stockées dans des fichiers séparés</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L’information descriptive est gérée par un SGBD classique</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Un identifiant unique par objet fait le lien entre géométrie et description</a:t>
            </a:r>
          </a:p>
          <a:p>
            <a:pPr lvl="1">
              <a:spcBef>
                <a:spcPct val="10000"/>
              </a:spcBef>
              <a:buClr>
                <a:schemeClr val="hlink"/>
              </a:buClr>
              <a:buFont typeface="Wingdings" pitchFamily="2" charset="2"/>
              <a:buNone/>
            </a:pPr>
            <a:r>
              <a:rPr lang="fr-FR" altLang="zh-CN" sz="1800" dirty="0">
                <a:latin typeface="Arial" pitchFamily="34" charset="0"/>
                <a:ea typeface="宋体" pitchFamily="2" charset="-122"/>
                <a:cs typeface="Arial" pitchFamily="34" charset="0"/>
              </a:rPr>
              <a:t>	Exemples:</a:t>
            </a:r>
            <a:endParaRPr lang="fr-FR" altLang="zh-CN" sz="2000" dirty="0">
              <a:latin typeface="Arial" pitchFamily="34" charset="0"/>
              <a:ea typeface="宋体" pitchFamily="2" charset="-122"/>
              <a:cs typeface="Arial" pitchFamily="34" charset="0"/>
            </a:endParaRP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Arcview</a:t>
            </a:r>
            <a:endParaRPr lang="fr-FR" altLang="zh-CN" sz="1800" dirty="0">
              <a:latin typeface="Arial" pitchFamily="34" charset="0"/>
              <a:ea typeface="宋体" pitchFamily="2" charset="-122"/>
              <a:cs typeface="Arial" pitchFamily="34" charset="0"/>
            </a:endParaRP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ArcInfo</a:t>
            </a:r>
            <a:endParaRPr lang="fr-FR" altLang="zh-CN" sz="1800" dirty="0">
              <a:latin typeface="Arial" pitchFamily="34" charset="0"/>
              <a:ea typeface="宋体" pitchFamily="2" charset="-122"/>
              <a:cs typeface="Arial" pitchFamily="34" charset="0"/>
            </a:endParaRPr>
          </a:p>
          <a:p>
            <a:pPr lvl="2">
              <a:spcBef>
                <a:spcPct val="10000"/>
              </a:spcBef>
              <a:buClr>
                <a:schemeClr val="accent2"/>
              </a:buClr>
            </a:pPr>
            <a:endParaRPr lang="fr-FR" altLang="zh-CN" sz="800" dirty="0">
              <a:latin typeface="Arial" pitchFamily="34" charset="0"/>
              <a:ea typeface="宋体" pitchFamily="2" charset="-122"/>
              <a:cs typeface="Arial" pitchFamily="34" charset="0"/>
            </a:endParaRPr>
          </a:p>
          <a:p>
            <a:pPr>
              <a:spcBef>
                <a:spcPct val="10000"/>
              </a:spcBef>
              <a:buClr>
                <a:srgbClr val="FFCC66"/>
              </a:buClr>
              <a:buSzPct val="70000"/>
            </a:pPr>
            <a:r>
              <a:rPr lang="fr-FR" altLang="zh-CN" sz="2000" dirty="0">
                <a:latin typeface="Arial" pitchFamily="34" charset="0"/>
                <a:ea typeface="宋体" pitchFamily="2" charset="-122"/>
                <a:cs typeface="Arial" pitchFamily="34" charset="0"/>
              </a:rPr>
              <a:t>Une gestion basée sur une extension du relationnel à la localisation</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Géométrie et description sont gérées ensembles</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L’indexation bidimensionnelle est possible</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Un moteur BD bidimensionnel (SDE) est utilisé</a:t>
            </a:r>
          </a:p>
          <a:p>
            <a:pPr lvl="1">
              <a:spcBef>
                <a:spcPct val="10000"/>
              </a:spcBef>
              <a:buClr>
                <a:schemeClr val="hlink"/>
              </a:buClr>
              <a:buFont typeface="Wingdings" pitchFamily="2" charset="2"/>
              <a:buNone/>
            </a:pPr>
            <a:r>
              <a:rPr lang="fr-FR" altLang="zh-CN" sz="1800" dirty="0">
                <a:latin typeface="Arial" pitchFamily="34" charset="0"/>
                <a:ea typeface="宋体" pitchFamily="2" charset="-122"/>
                <a:cs typeface="Arial" pitchFamily="34" charset="0"/>
              </a:rPr>
              <a:t>	Exemples:</a:t>
            </a: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SavGIS</a:t>
            </a: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Geodatabase</a:t>
            </a: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ArcGIS</a:t>
            </a:r>
            <a:r>
              <a:rPr lang="fr-FR" altLang="zh-CN" sz="1800" dirty="0">
                <a:latin typeface="Arial" pitchFamily="34" charset="0"/>
                <a:ea typeface="宋体" pitchFamily="2" charset="-122"/>
                <a:cs typeface="Arial" pitchFamily="34" charset="0"/>
              </a:rPr>
              <a:t>)</a:t>
            </a: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Spatialware</a:t>
            </a: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MapInfo</a:t>
            </a:r>
            <a:r>
              <a:rPr lang="fr-FR" altLang="zh-CN" sz="1800" dirty="0">
                <a:latin typeface="Arial" pitchFamily="34" charset="0"/>
                <a:ea typeface="宋体" pitchFamily="2" charset="-122"/>
                <a:cs typeface="Arial" pitchFamily="34" charset="0"/>
              </a:rPr>
              <a:t>)</a:t>
            </a:r>
          </a:p>
        </p:txBody>
      </p:sp>
      <p:sp>
        <p:nvSpPr>
          <p:cNvPr id="135172" name="Text Box 4"/>
          <p:cNvSpPr txBox="1">
            <a:spLocks noChangeArrowheads="1"/>
          </p:cNvSpPr>
          <p:nvPr/>
        </p:nvSpPr>
        <p:spPr bwMode="auto">
          <a:xfrm>
            <a:off x="611188" y="1295400"/>
            <a:ext cx="61563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 mise en oeuvre dans les logiciels SIG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1075" name="Rectangle 3"/>
          <p:cNvSpPr>
            <a:spLocks noGrp="1" noRot="1" noChangeArrowheads="1"/>
          </p:cNvSpPr>
          <p:nvPr>
            <p:ph type="body" idx="1"/>
          </p:nvPr>
        </p:nvSpPr>
        <p:spPr>
          <a:xfrm>
            <a:off x="684213" y="1916113"/>
            <a:ext cx="7991475" cy="2881312"/>
          </a:xfrm>
          <a:solidFill>
            <a:srgbClr val="C0C0C0">
              <a:alpha val="10001"/>
            </a:srgbClr>
          </a:solidFill>
        </p:spPr>
        <p:txBody>
          <a:bodyPr/>
          <a:lstStyle/>
          <a:p>
            <a:pPr>
              <a:lnSpc>
                <a:spcPct val="90000"/>
              </a:lnSpc>
              <a:spcAft>
                <a:spcPct val="70000"/>
              </a:spcAft>
              <a:buClr>
                <a:srgbClr val="FFCC66"/>
              </a:buClr>
              <a:buSzPct val="70000"/>
            </a:pPr>
            <a:r>
              <a:rPr lang="fr-FR" sz="2000" dirty="0">
                <a:latin typeface="Arial" pitchFamily="34" charset="0"/>
                <a:cs typeface="Arial" pitchFamily="34" charset="0"/>
              </a:rPr>
              <a:t>Hiérarchie, appartenance, classification par voisinage... nécessité d'introduire des méthodes et des types d'objets complexes (zones, lignes, points), d'ou l'extension de fait du modèle relationnel vers les concepts orientés objets</a:t>
            </a:r>
          </a:p>
          <a:p>
            <a:pPr>
              <a:lnSpc>
                <a:spcPct val="90000"/>
              </a:lnSpc>
              <a:spcAft>
                <a:spcPct val="70000"/>
              </a:spcAft>
              <a:buClr>
                <a:srgbClr val="FFCC66"/>
              </a:buClr>
              <a:buSzPct val="70000"/>
            </a:pPr>
            <a:r>
              <a:rPr lang="fr-FR" sz="2000" dirty="0">
                <a:latin typeface="Arial" pitchFamily="34" charset="0"/>
                <a:cs typeface="Arial" pitchFamily="34" charset="0"/>
              </a:rPr>
              <a:t>Les opérations d’interrogation ou de consultation prennent la forme de véritables méthodes, et remettent en cause le principe des SGBD : les SIG deviennent de véritables programmes d’application, et ne peuvent se limiter à la gestion </a:t>
            </a:r>
            <a:r>
              <a:rPr lang="fr-FR" sz="2000" dirty="0" smtClean="0">
                <a:latin typeface="Arial" pitchFamily="34" charset="0"/>
                <a:cs typeface="Arial" pitchFamily="34" charset="0"/>
              </a:rPr>
              <a:t>des données et aux résultats d’une simple requête.</a:t>
            </a:r>
            <a:endParaRPr lang="fr-FR" sz="2000" dirty="0">
              <a:latin typeface="Arial" pitchFamily="34" charset="0"/>
              <a:cs typeface="Arial" pitchFamily="34" charset="0"/>
            </a:endParaRPr>
          </a:p>
        </p:txBody>
      </p:sp>
      <p:sp>
        <p:nvSpPr>
          <p:cNvPr id="131076" name="Text Box 4"/>
          <p:cNvSpPr txBox="1">
            <a:spLocks noChangeArrowheads="1"/>
          </p:cNvSpPr>
          <p:nvPr/>
        </p:nvSpPr>
        <p:spPr bwMode="auto">
          <a:xfrm>
            <a:off x="647700" y="1295400"/>
            <a:ext cx="52927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limitations du modèle étendu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2099" name="Rectangle 3"/>
          <p:cNvSpPr>
            <a:spLocks noGrp="1" noRot="1" noChangeArrowheads="1"/>
          </p:cNvSpPr>
          <p:nvPr>
            <p:ph type="body" idx="1"/>
          </p:nvPr>
        </p:nvSpPr>
        <p:spPr>
          <a:xfrm>
            <a:off x="684213" y="1916113"/>
            <a:ext cx="7920037" cy="2520950"/>
          </a:xfrm>
          <a:solidFill>
            <a:srgbClr val="C0C0C0">
              <a:alpha val="10001"/>
            </a:srgbClr>
          </a:solidFill>
        </p:spPr>
        <p:txBody>
          <a:bodyPr/>
          <a:lstStyle/>
          <a:p>
            <a:pPr algn="just">
              <a:lnSpc>
                <a:spcPct val="90000"/>
              </a:lnSpc>
              <a:spcAft>
                <a:spcPct val="80000"/>
              </a:spcAft>
              <a:buClr>
                <a:srgbClr val="FFCC66"/>
              </a:buClr>
              <a:buSzPct val="70000"/>
            </a:pPr>
            <a:r>
              <a:rPr lang="fr-FR" sz="2000" dirty="0">
                <a:latin typeface="Arial" pitchFamily="34" charset="0"/>
                <a:cs typeface="Arial" pitchFamily="34" charset="0"/>
              </a:rPr>
              <a:t>Certaines contraintes géométriques ou topologiques devront toujours être vérifiées (par exemple, une zone doit toujours être fermée), car elles dépendent du modèle logique ou du modèle interne de description</a:t>
            </a:r>
          </a:p>
          <a:p>
            <a:pPr algn="just">
              <a:lnSpc>
                <a:spcPct val="90000"/>
              </a:lnSpc>
              <a:spcAft>
                <a:spcPct val="80000"/>
              </a:spcAft>
              <a:buClr>
                <a:srgbClr val="FFCC66"/>
              </a:buClr>
              <a:buSzPct val="70000"/>
            </a:pPr>
            <a:r>
              <a:rPr lang="fr-FR" sz="2000" dirty="0">
                <a:latin typeface="Arial" pitchFamily="34" charset="0"/>
                <a:cs typeface="Arial" pitchFamily="34" charset="0"/>
              </a:rPr>
              <a:t>D'autres dépendent de la définition sémantique de la collection (un réseau routier doit toujours être connexe, mais un réseau téléphonique peut ne pas l'être)</a:t>
            </a:r>
          </a:p>
        </p:txBody>
      </p:sp>
      <p:sp>
        <p:nvSpPr>
          <p:cNvPr id="132100" name="Text Box 4"/>
          <p:cNvSpPr txBox="1">
            <a:spLocks noChangeArrowheads="1"/>
          </p:cNvSpPr>
          <p:nvPr/>
        </p:nvSpPr>
        <p:spPr bwMode="auto">
          <a:xfrm>
            <a:off x="720725" y="1295400"/>
            <a:ext cx="62277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Retour sur les contraintes d’intégrité spatiale</a:t>
            </a:r>
          </a:p>
        </p:txBody>
      </p:sp>
      <p:pic>
        <p:nvPicPr>
          <p:cNvPr id="132101" name="Picture 5" descr="savedit2"/>
          <p:cNvPicPr>
            <a:picLocks noChangeAspect="1" noChangeArrowheads="1"/>
          </p:cNvPicPr>
          <p:nvPr/>
        </p:nvPicPr>
        <p:blipFill>
          <a:blip r:embed="rId3" cstate="print"/>
          <a:srcRect/>
          <a:stretch>
            <a:fillRect/>
          </a:stretch>
        </p:blipFill>
        <p:spPr bwMode="auto">
          <a:xfrm>
            <a:off x="3348038" y="4538663"/>
            <a:ext cx="2663825" cy="213042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3123" name="Rectangle 3"/>
          <p:cNvSpPr>
            <a:spLocks noGrp="1" noRot="1" noChangeArrowheads="1"/>
          </p:cNvSpPr>
          <p:nvPr>
            <p:ph type="body" idx="1"/>
          </p:nvPr>
        </p:nvSpPr>
        <p:spPr>
          <a:xfrm>
            <a:off x="684213" y="1916113"/>
            <a:ext cx="6551612" cy="4537075"/>
          </a:xfrm>
          <a:solidFill>
            <a:srgbClr val="C0C0C0">
              <a:alpha val="10001"/>
            </a:srgbClr>
          </a:solidFill>
        </p:spPr>
        <p:txBody>
          <a:bodyPr/>
          <a:lstStyle/>
          <a:p>
            <a:pPr algn="just">
              <a:buClr>
                <a:srgbClr val="FFCC66"/>
              </a:buClr>
              <a:buSzPct val="70000"/>
            </a:pPr>
            <a:r>
              <a:rPr lang="fr-FR" sz="2000" i="1" dirty="0">
                <a:latin typeface="Arial" pitchFamily="34" charset="0"/>
                <a:cs typeface="Arial" pitchFamily="34" charset="0"/>
              </a:rPr>
              <a:t>Les contraintes géométriques sur les arcs</a:t>
            </a:r>
            <a:endParaRPr lang="fr-FR" sz="2000" b="1" dirty="0">
              <a:latin typeface="Arial" pitchFamily="34" charset="0"/>
              <a:cs typeface="Arial" pitchFamily="34" charset="0"/>
            </a:endParaRPr>
          </a:p>
          <a:p>
            <a:pPr lvl="1">
              <a:buClr>
                <a:srgbClr val="FFCC66"/>
              </a:buClr>
              <a:buSzPct val="70000"/>
            </a:pPr>
            <a:r>
              <a:rPr lang="fr-FR" sz="2000" dirty="0">
                <a:latin typeface="Arial" pitchFamily="34" charset="0"/>
                <a:cs typeface="Arial" pitchFamily="34" charset="0"/>
              </a:rPr>
              <a:t>Simplicité</a:t>
            </a:r>
            <a:r>
              <a:rPr lang="fr-FR" sz="1800" dirty="0">
                <a:latin typeface="Arial" pitchFamily="34" charset="0"/>
                <a:cs typeface="Arial" pitchFamily="34" charset="0"/>
              </a:rPr>
              <a:t> </a:t>
            </a:r>
            <a:r>
              <a:rPr lang="fr-FR" sz="1600" dirty="0">
                <a:latin typeface="Arial" pitchFamily="34" charset="0"/>
                <a:cs typeface="Arial" pitchFamily="34" charset="0"/>
              </a:rPr>
              <a:t>(recoupement d’un arc sur lui-même)</a:t>
            </a:r>
          </a:p>
          <a:p>
            <a:pPr lvl="1">
              <a:buClr>
                <a:srgbClr val="FFCC66"/>
              </a:buClr>
              <a:buSzPct val="70000"/>
            </a:pPr>
            <a:r>
              <a:rPr lang="fr-FR" sz="2000" dirty="0">
                <a:latin typeface="Arial" pitchFamily="34" charset="0"/>
                <a:cs typeface="Arial" pitchFamily="34" charset="0"/>
              </a:rPr>
              <a:t>Extra-simplicité </a:t>
            </a:r>
            <a:r>
              <a:rPr lang="fr-FR" sz="1600" dirty="0">
                <a:latin typeface="Arial" pitchFamily="34" charset="0"/>
                <a:cs typeface="Arial" pitchFamily="34" charset="0"/>
              </a:rPr>
              <a:t>(intersection ou duplication d’arcs)</a:t>
            </a:r>
          </a:p>
          <a:p>
            <a:pPr lvl="1">
              <a:buClr>
                <a:srgbClr val="FFCC66"/>
              </a:buClr>
              <a:buSzPct val="70000"/>
            </a:pPr>
            <a:r>
              <a:rPr lang="fr-FR" sz="2000" dirty="0">
                <a:latin typeface="Arial" pitchFamily="34" charset="0"/>
                <a:cs typeface="Arial" pitchFamily="34" charset="0"/>
              </a:rPr>
              <a:t>Inclusion</a:t>
            </a:r>
          </a:p>
          <a:p>
            <a:pPr lvl="1">
              <a:buClr>
                <a:srgbClr val="FFCC66"/>
              </a:buClr>
              <a:buSzPct val="70000"/>
            </a:pPr>
            <a:r>
              <a:rPr lang="fr-FR" sz="2000" dirty="0">
                <a:latin typeface="Arial" pitchFamily="34" charset="0"/>
                <a:cs typeface="Arial" pitchFamily="34" charset="0"/>
              </a:rPr>
              <a:t>Fermeture</a:t>
            </a:r>
          </a:p>
          <a:p>
            <a:pPr lvl="1">
              <a:buClr>
                <a:srgbClr val="FFCC66"/>
              </a:buClr>
              <a:buSzPct val="70000"/>
            </a:pPr>
            <a:r>
              <a:rPr lang="fr-FR" sz="2000" dirty="0">
                <a:latin typeface="Arial" pitchFamily="34" charset="0"/>
                <a:cs typeface="Arial" pitchFamily="34" charset="0"/>
              </a:rPr>
              <a:t>Connexité</a:t>
            </a:r>
          </a:p>
          <a:p>
            <a:pPr>
              <a:buClr>
                <a:schemeClr val="folHlink"/>
              </a:buClr>
            </a:pPr>
            <a:endParaRPr lang="fr-FR" sz="2000" dirty="0">
              <a:latin typeface="Arial" pitchFamily="34" charset="0"/>
              <a:cs typeface="Arial" pitchFamily="34" charset="0"/>
            </a:endParaRPr>
          </a:p>
          <a:p>
            <a:pPr>
              <a:buClr>
                <a:srgbClr val="FFCC66"/>
              </a:buClr>
            </a:pPr>
            <a:r>
              <a:rPr lang="fr-FR" sz="2000" i="1" dirty="0">
                <a:latin typeface="Arial" pitchFamily="34" charset="0"/>
                <a:cs typeface="Arial" pitchFamily="34" charset="0"/>
              </a:rPr>
              <a:t>Les contraintes topologiques de type (zone, ligne, point)</a:t>
            </a:r>
            <a:endParaRPr lang="fr-FR" sz="2000" b="1" dirty="0">
              <a:latin typeface="Arial" pitchFamily="34" charset="0"/>
              <a:cs typeface="Arial" pitchFamily="34" charset="0"/>
            </a:endParaRPr>
          </a:p>
          <a:p>
            <a:pPr lvl="1">
              <a:buClr>
                <a:srgbClr val="FFCC66"/>
              </a:buClr>
              <a:buSzPct val="70000"/>
            </a:pPr>
            <a:r>
              <a:rPr lang="fr-FR" sz="2000" dirty="0">
                <a:latin typeface="Arial" pitchFamily="34" charset="0"/>
                <a:cs typeface="Arial" pitchFamily="34" charset="0"/>
              </a:rPr>
              <a:t>Fermeture des zones</a:t>
            </a:r>
          </a:p>
          <a:p>
            <a:pPr lvl="1">
              <a:buClr>
                <a:srgbClr val="FFCC66"/>
              </a:buClr>
              <a:buSzPct val="70000"/>
            </a:pPr>
            <a:r>
              <a:rPr lang="fr-FR" sz="2000" dirty="0">
                <a:latin typeface="Arial" pitchFamily="34" charset="0"/>
                <a:cs typeface="Arial" pitchFamily="34" charset="0"/>
              </a:rPr>
              <a:t>Appartenance du </a:t>
            </a:r>
            <a:r>
              <a:rPr lang="fr-FR" sz="2000" dirty="0" err="1">
                <a:latin typeface="Arial" pitchFamily="34" charset="0"/>
                <a:cs typeface="Arial" pitchFamily="34" charset="0"/>
              </a:rPr>
              <a:t>centroïde</a:t>
            </a:r>
            <a:r>
              <a:rPr lang="fr-FR" sz="2000" dirty="0">
                <a:latin typeface="Arial" pitchFamily="34" charset="0"/>
                <a:cs typeface="Arial" pitchFamily="34" charset="0"/>
              </a:rPr>
              <a:t> à sa zone</a:t>
            </a:r>
          </a:p>
          <a:p>
            <a:pPr lvl="1">
              <a:buClr>
                <a:srgbClr val="FFCC66"/>
              </a:buClr>
              <a:buSzPct val="70000"/>
            </a:pPr>
            <a:r>
              <a:rPr lang="fr-FR" sz="2000" dirty="0">
                <a:latin typeface="Arial" pitchFamily="34" charset="0"/>
                <a:cs typeface="Arial" pitchFamily="34" charset="0"/>
              </a:rPr>
              <a:t>Connexité des zones ou des réseaux</a:t>
            </a:r>
          </a:p>
        </p:txBody>
      </p:sp>
      <p:sp>
        <p:nvSpPr>
          <p:cNvPr id="133124" name="Text Box 4"/>
          <p:cNvSpPr txBox="1">
            <a:spLocks noChangeArrowheads="1"/>
          </p:cNvSpPr>
          <p:nvPr/>
        </p:nvSpPr>
        <p:spPr bwMode="auto">
          <a:xfrm>
            <a:off x="576263" y="1295400"/>
            <a:ext cx="62277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Retour sur les contraintes d’intégrité spatiale</a:t>
            </a:r>
          </a:p>
        </p:txBody>
      </p:sp>
      <p:pic>
        <p:nvPicPr>
          <p:cNvPr id="133125" name="Picture 5" descr="savedit7"/>
          <p:cNvPicPr>
            <a:picLocks noChangeAspect="1" noChangeArrowheads="1"/>
          </p:cNvPicPr>
          <p:nvPr/>
        </p:nvPicPr>
        <p:blipFill>
          <a:blip r:embed="rId3" cstate="print"/>
          <a:srcRect/>
          <a:stretch>
            <a:fillRect/>
          </a:stretch>
        </p:blipFill>
        <p:spPr bwMode="auto">
          <a:xfrm>
            <a:off x="7308850" y="2997200"/>
            <a:ext cx="1765300" cy="13922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4147" name="Rectangle 3"/>
          <p:cNvSpPr>
            <a:spLocks noGrp="1" noRot="1" noChangeArrowheads="1"/>
          </p:cNvSpPr>
          <p:nvPr>
            <p:ph type="body" idx="1"/>
          </p:nvPr>
        </p:nvSpPr>
        <p:spPr>
          <a:xfrm>
            <a:off x="684213" y="1916113"/>
            <a:ext cx="8208962" cy="4105275"/>
          </a:xfrm>
          <a:solidFill>
            <a:srgbClr val="C0C0C0">
              <a:alpha val="10001"/>
            </a:srgbClr>
          </a:solidFill>
        </p:spPr>
        <p:txBody>
          <a:bodyPr/>
          <a:lstStyle/>
          <a:p>
            <a:pPr>
              <a:lnSpc>
                <a:spcPct val="90000"/>
              </a:lnSpc>
              <a:buClr>
                <a:srgbClr val="FFCC66"/>
              </a:buClr>
              <a:buSzPct val="70000"/>
            </a:pPr>
            <a:r>
              <a:rPr lang="fr-FR" sz="2000" i="1" dirty="0">
                <a:latin typeface="Arial" pitchFamily="34" charset="0"/>
                <a:cs typeface="Arial" pitchFamily="34" charset="0"/>
              </a:rPr>
              <a:t>Les contraintes relationnelles</a:t>
            </a:r>
            <a:endParaRPr lang="fr-FR" sz="2000" b="1" dirty="0">
              <a:latin typeface="Arial" pitchFamily="34" charset="0"/>
              <a:cs typeface="Arial" pitchFamily="34" charset="0"/>
            </a:endParaRPr>
          </a:p>
          <a:p>
            <a:pPr lvl="1">
              <a:lnSpc>
                <a:spcPct val="90000"/>
              </a:lnSpc>
              <a:spcBef>
                <a:spcPct val="45000"/>
              </a:spcBef>
              <a:buClr>
                <a:srgbClr val="FFCC66"/>
              </a:buClr>
              <a:buSzPct val="70000"/>
            </a:pPr>
            <a:r>
              <a:rPr lang="fr-FR" sz="2000" dirty="0">
                <a:latin typeface="Arial" pitchFamily="34" charset="0"/>
                <a:cs typeface="Arial" pitchFamily="34" charset="0"/>
              </a:rPr>
              <a:t>Contrainte d'unicité de clé</a:t>
            </a:r>
          </a:p>
          <a:p>
            <a:pPr lvl="1">
              <a:lnSpc>
                <a:spcPct val="90000"/>
              </a:lnSpc>
              <a:buClr>
                <a:srgbClr val="FFCC66"/>
              </a:buClr>
              <a:buSzPct val="70000"/>
            </a:pPr>
            <a:r>
              <a:rPr lang="fr-FR" sz="2000" dirty="0">
                <a:latin typeface="Arial" pitchFamily="34" charset="0"/>
                <a:cs typeface="Arial" pitchFamily="34" charset="0"/>
              </a:rPr>
              <a:t>Contrainte d'appartenance à un domaine</a:t>
            </a:r>
          </a:p>
          <a:p>
            <a:pPr lvl="1">
              <a:lnSpc>
                <a:spcPct val="90000"/>
              </a:lnSpc>
              <a:buClr>
                <a:srgbClr val="FFCC66"/>
              </a:buClr>
              <a:buSzPct val="70000"/>
            </a:pPr>
            <a:r>
              <a:rPr lang="fr-FR" sz="2000" dirty="0">
                <a:latin typeface="Arial" pitchFamily="34" charset="0"/>
                <a:cs typeface="Arial" pitchFamily="34" charset="0"/>
              </a:rPr>
              <a:t>Contrainte de voisinage</a:t>
            </a:r>
          </a:p>
          <a:p>
            <a:pPr lvl="1">
              <a:lnSpc>
                <a:spcPct val="90000"/>
              </a:lnSpc>
              <a:buClr>
                <a:srgbClr val="FFCC66"/>
              </a:buClr>
              <a:buSzPct val="70000"/>
            </a:pPr>
            <a:r>
              <a:rPr lang="fr-FR" sz="2000" dirty="0">
                <a:latin typeface="Arial" pitchFamily="34" charset="0"/>
                <a:cs typeface="Arial" pitchFamily="34" charset="0"/>
              </a:rPr>
              <a:t>Contraintes métriques</a:t>
            </a:r>
          </a:p>
          <a:p>
            <a:pPr>
              <a:lnSpc>
                <a:spcPct val="90000"/>
              </a:lnSpc>
              <a:buClr>
                <a:schemeClr val="folHlink"/>
              </a:buClr>
            </a:pPr>
            <a:endParaRPr lang="fr-FR" sz="2000" dirty="0">
              <a:latin typeface="Arial" pitchFamily="34" charset="0"/>
              <a:cs typeface="Arial" pitchFamily="34" charset="0"/>
            </a:endParaRPr>
          </a:p>
          <a:p>
            <a:pPr>
              <a:lnSpc>
                <a:spcPct val="90000"/>
              </a:lnSpc>
              <a:buClr>
                <a:srgbClr val="FFCC66"/>
              </a:buClr>
              <a:buSzPct val="70000"/>
            </a:pPr>
            <a:r>
              <a:rPr lang="fr-FR" sz="2000" i="1" dirty="0">
                <a:latin typeface="Arial" pitchFamily="34" charset="0"/>
                <a:cs typeface="Arial" pitchFamily="34" charset="0"/>
              </a:rPr>
              <a:t>Les contraintes de jointures</a:t>
            </a:r>
          </a:p>
          <a:p>
            <a:pPr lvl="1">
              <a:lnSpc>
                <a:spcPct val="90000"/>
              </a:lnSpc>
              <a:spcBef>
                <a:spcPct val="40000"/>
              </a:spcBef>
              <a:spcAft>
                <a:spcPct val="40000"/>
              </a:spcAft>
              <a:buClr>
                <a:srgbClr val="FFCC66"/>
              </a:buClr>
              <a:buSzPct val="70000"/>
            </a:pPr>
            <a:r>
              <a:rPr lang="fr-FR" sz="2000" dirty="0">
                <a:latin typeface="Arial" pitchFamily="34" charset="0"/>
                <a:cs typeface="Arial" pitchFamily="34" charset="0"/>
              </a:rPr>
              <a:t>Contraintes géométriques de jointure : appartenance géométrique, inclusion (jonction des frontières et hiérarchie de relation), partage (partage d'arcs entre collections),</a:t>
            </a:r>
          </a:p>
          <a:p>
            <a:pPr lvl="1">
              <a:lnSpc>
                <a:spcPct val="90000"/>
              </a:lnSpc>
              <a:spcAft>
                <a:spcPct val="40000"/>
              </a:spcAft>
              <a:buClr>
                <a:srgbClr val="FFCC66"/>
              </a:buClr>
              <a:buSzPct val="70000"/>
            </a:pPr>
            <a:r>
              <a:rPr lang="fr-FR" sz="2000" dirty="0">
                <a:latin typeface="Arial" pitchFamily="34" charset="0"/>
                <a:cs typeface="Arial" pitchFamily="34" charset="0"/>
              </a:rPr>
              <a:t>Contraintes descriptives de jointure</a:t>
            </a:r>
            <a:endParaRPr lang="fr-FR" sz="2000" b="1" dirty="0">
              <a:latin typeface="Arial" pitchFamily="34" charset="0"/>
              <a:cs typeface="Arial" pitchFamily="34" charset="0"/>
            </a:endParaRPr>
          </a:p>
        </p:txBody>
      </p:sp>
      <p:sp>
        <p:nvSpPr>
          <p:cNvPr id="134148" name="Text Box 4"/>
          <p:cNvSpPr txBox="1">
            <a:spLocks noChangeArrowheads="1"/>
          </p:cNvSpPr>
          <p:nvPr/>
        </p:nvSpPr>
        <p:spPr bwMode="auto">
          <a:xfrm>
            <a:off x="647700" y="1295400"/>
            <a:ext cx="61563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Retour sur les contraintes d’intégrité spatiale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240643" name="Rectangle 3"/>
          <p:cNvSpPr>
            <a:spLocks noGrp="1" noRot="1" noChangeArrowheads="1"/>
          </p:cNvSpPr>
          <p:nvPr>
            <p:ph type="body" idx="1"/>
          </p:nvPr>
        </p:nvSpPr>
        <p:spPr>
          <a:xfrm>
            <a:off x="684213" y="2490788"/>
            <a:ext cx="7775575" cy="2017712"/>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L’interopérabilité</a:t>
            </a:r>
          </a:p>
          <a:p>
            <a:pPr>
              <a:buClr>
                <a:srgbClr val="FFCC66"/>
              </a:buClr>
              <a:buSzPct val="70000"/>
            </a:pPr>
            <a:endParaRPr lang="fr-FR" sz="20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Les formats d’échange classiques</a:t>
            </a:r>
          </a:p>
          <a:p>
            <a:pPr>
              <a:buClr>
                <a:srgbClr val="FFCC66"/>
              </a:buClr>
              <a:buSzPct val="70000"/>
            </a:pPr>
            <a:endParaRPr lang="fr-FR" sz="20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Les normes qui se dessinent</a:t>
            </a:r>
            <a:endParaRPr lang="fr-FR" b="1" dirty="0">
              <a:latin typeface="Arial" pitchFamily="34" charset="0"/>
              <a:cs typeface="Arial" pitchFamily="34" charset="0"/>
            </a:endParaRPr>
          </a:p>
        </p:txBody>
      </p:sp>
      <p:sp>
        <p:nvSpPr>
          <p:cNvPr id="240644" name="Text Box 4"/>
          <p:cNvSpPr txBox="1">
            <a:spLocks noChangeArrowheads="1"/>
          </p:cNvSpPr>
          <p:nvPr/>
        </p:nvSpPr>
        <p:spPr bwMode="auto">
          <a:xfrm>
            <a:off x="611188" y="1778000"/>
            <a:ext cx="80279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Des standards de données qui ont du mal à se mettre en place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Rot="1" noChangeArrowheads="1"/>
          </p:cNvSpPr>
          <p:nvPr>
            <p:ph type="body" idx="1"/>
          </p:nvPr>
        </p:nvSpPr>
        <p:spPr>
          <a:xfrm>
            <a:off x="611188" y="1268413"/>
            <a:ext cx="7921625" cy="3328987"/>
          </a:xfrm>
          <a:solidFill>
            <a:srgbClr val="C0C0C0">
              <a:alpha val="10001"/>
            </a:srgbClr>
          </a:solidFill>
        </p:spPr>
        <p:txBody>
          <a:bodyPr/>
          <a:lstStyle/>
          <a:p>
            <a:pPr>
              <a:lnSpc>
                <a:spcPct val="80000"/>
              </a:lnSpc>
              <a:spcAft>
                <a:spcPct val="25000"/>
              </a:spcAft>
              <a:buClr>
                <a:srgbClr val="FFCC66"/>
              </a:buClr>
              <a:buSzPct val="70000"/>
            </a:pPr>
            <a:endParaRPr lang="fr-FR" sz="800" dirty="0"/>
          </a:p>
          <a:p>
            <a:pPr>
              <a:lnSpc>
                <a:spcPct val="80000"/>
              </a:lnSpc>
              <a:spcAft>
                <a:spcPts val="1800"/>
              </a:spcAft>
              <a:buClr>
                <a:srgbClr val="FFCC66"/>
              </a:buClr>
              <a:buSzPct val="70000"/>
              <a:buNone/>
            </a:pPr>
            <a:r>
              <a:rPr lang="fr-FR" sz="2200" dirty="0" smtClean="0">
                <a:latin typeface="Arial" pitchFamily="34" charset="0"/>
                <a:cs typeface="Arial" pitchFamily="34" charset="0"/>
              </a:rPr>
              <a:t>La saisie numérique et la gestion d’information spatialisée</a:t>
            </a:r>
          </a:p>
          <a:p>
            <a:pPr>
              <a:lnSpc>
                <a:spcPct val="80000"/>
              </a:lnSpc>
              <a:spcAft>
                <a:spcPct val="25000"/>
              </a:spcAft>
              <a:buClr>
                <a:srgbClr val="FFCC66"/>
              </a:buClr>
              <a:buSzPct val="70000"/>
            </a:pPr>
            <a:r>
              <a:rPr lang="fr-FR" sz="2000" dirty="0" smtClean="0">
                <a:latin typeface="Arial" pitchFamily="34" charset="0"/>
                <a:cs typeface="Arial" pitchFamily="34" charset="0"/>
              </a:rPr>
              <a:t>Schématisation</a:t>
            </a:r>
            <a:r>
              <a:rPr lang="fr-FR" sz="2000" dirty="0">
                <a:latin typeface="Arial" pitchFamily="34" charset="0"/>
                <a:cs typeface="Arial" pitchFamily="34" charset="0"/>
              </a:rPr>
              <a:t>, organisation, structuration, archivage de l’information géographique</a:t>
            </a:r>
          </a:p>
          <a:p>
            <a:pPr>
              <a:lnSpc>
                <a:spcPct val="80000"/>
              </a:lnSpc>
              <a:spcAft>
                <a:spcPct val="25000"/>
              </a:spcAft>
              <a:buClr>
                <a:srgbClr val="FFCC66"/>
              </a:buClr>
              <a:buSzPct val="70000"/>
            </a:pPr>
            <a:r>
              <a:rPr lang="fr-FR" sz="2000" dirty="0">
                <a:latin typeface="Arial" pitchFamily="34" charset="0"/>
                <a:cs typeface="Arial" pitchFamily="34" charset="0"/>
              </a:rPr>
              <a:t>Gestion de collections d’objets localisés et non localisés</a:t>
            </a:r>
          </a:p>
          <a:p>
            <a:pPr>
              <a:lnSpc>
                <a:spcPct val="80000"/>
              </a:lnSpc>
              <a:spcAft>
                <a:spcPct val="25000"/>
              </a:spcAft>
              <a:buClr>
                <a:srgbClr val="FFCC66"/>
              </a:buClr>
              <a:buSzPct val="70000"/>
            </a:pPr>
            <a:r>
              <a:rPr lang="fr-FR" sz="2000" dirty="0">
                <a:latin typeface="Arial" pitchFamily="34" charset="0"/>
                <a:cs typeface="Arial" pitchFamily="34" charset="0"/>
              </a:rPr>
              <a:t>Gestion administrative (ex: cadastre) et partage de données </a:t>
            </a:r>
            <a:r>
              <a:rPr lang="fr-FR" sz="2000" dirty="0" smtClean="0">
                <a:latin typeface="Arial" pitchFamily="34" charset="0"/>
                <a:cs typeface="Arial" pitchFamily="34" charset="0"/>
              </a:rPr>
              <a:t>localisées entre </a:t>
            </a:r>
            <a:r>
              <a:rPr lang="fr-FR" sz="2000" dirty="0">
                <a:latin typeface="Arial" pitchFamily="34" charset="0"/>
                <a:cs typeface="Arial" pitchFamily="34" charset="0"/>
              </a:rPr>
              <a:t>utilisateurs</a:t>
            </a:r>
          </a:p>
          <a:p>
            <a:pPr>
              <a:lnSpc>
                <a:spcPct val="80000"/>
              </a:lnSpc>
              <a:spcAft>
                <a:spcPct val="25000"/>
              </a:spcAft>
              <a:buClr>
                <a:srgbClr val="FFCC66"/>
              </a:buClr>
              <a:buSzPct val="70000"/>
            </a:pPr>
            <a:r>
              <a:rPr lang="fr-FR" sz="2000" dirty="0" smtClean="0">
                <a:latin typeface="Arial" pitchFamily="34" charset="0"/>
                <a:cs typeface="Arial" pitchFamily="34" charset="0"/>
              </a:rPr>
              <a:t>Saisie et stockage numérique de plans et de cartes</a:t>
            </a:r>
          </a:p>
          <a:p>
            <a:pPr>
              <a:lnSpc>
                <a:spcPct val="80000"/>
              </a:lnSpc>
              <a:spcAft>
                <a:spcPct val="25000"/>
              </a:spcAft>
              <a:buClr>
                <a:srgbClr val="FFCC66"/>
              </a:buClr>
              <a:buSzPct val="70000"/>
            </a:pPr>
            <a:r>
              <a:rPr lang="fr-FR" sz="2000" dirty="0" smtClean="0">
                <a:latin typeface="Arial" pitchFamily="34" charset="0"/>
                <a:cs typeface="Arial" pitchFamily="34" charset="0"/>
              </a:rPr>
              <a:t>Images : </a:t>
            </a:r>
            <a:r>
              <a:rPr lang="fr-FR" sz="2000" dirty="0" err="1" smtClean="0">
                <a:latin typeface="Arial" pitchFamily="34" charset="0"/>
                <a:cs typeface="Arial" pitchFamily="34" charset="0"/>
              </a:rPr>
              <a:t>géoréférencement</a:t>
            </a:r>
            <a:r>
              <a:rPr lang="fr-FR" sz="2000" dirty="0" smtClean="0">
                <a:latin typeface="Arial" pitchFamily="34" charset="0"/>
                <a:cs typeface="Arial" pitchFamily="34" charset="0"/>
              </a:rPr>
              <a:t>, gestion</a:t>
            </a:r>
          </a:p>
        </p:txBody>
      </p:sp>
      <p:pic>
        <p:nvPicPr>
          <p:cNvPr id="9" name="Picture 5" descr="savedit2"/>
          <p:cNvPicPr>
            <a:picLocks noChangeAspect="1" noChangeArrowheads="1"/>
          </p:cNvPicPr>
          <p:nvPr/>
        </p:nvPicPr>
        <p:blipFill>
          <a:blip r:embed="rId3" cstate="print"/>
          <a:srcRect/>
          <a:stretch>
            <a:fillRect/>
          </a:stretch>
        </p:blipFill>
        <p:spPr bwMode="auto">
          <a:xfrm>
            <a:off x="5914132" y="4759052"/>
            <a:ext cx="2376264" cy="1900445"/>
          </a:xfrm>
          <a:prstGeom prst="rect">
            <a:avLst/>
          </a:prstGeom>
          <a:noFill/>
        </p:spPr>
      </p:pic>
      <p:grpSp>
        <p:nvGrpSpPr>
          <p:cNvPr id="10" name="Group 7"/>
          <p:cNvGrpSpPr>
            <a:grpSpLocks/>
          </p:cNvGrpSpPr>
          <p:nvPr/>
        </p:nvGrpSpPr>
        <p:grpSpPr bwMode="auto">
          <a:xfrm>
            <a:off x="366688" y="4809852"/>
            <a:ext cx="3024335" cy="1872431"/>
            <a:chOff x="295" y="2613"/>
            <a:chExt cx="2494" cy="1497"/>
          </a:xfrm>
        </p:grpSpPr>
        <p:pic>
          <p:nvPicPr>
            <p:cNvPr id="11" name="Picture 5"/>
            <p:cNvPicPr>
              <a:picLocks noChangeAspect="1" noChangeArrowheads="1"/>
            </p:cNvPicPr>
            <p:nvPr/>
          </p:nvPicPr>
          <p:blipFill>
            <a:blip r:embed="rId4" cstate="print"/>
            <a:srcRect/>
            <a:stretch>
              <a:fillRect/>
            </a:stretch>
          </p:blipFill>
          <p:spPr bwMode="auto">
            <a:xfrm>
              <a:off x="295" y="2613"/>
              <a:ext cx="2358" cy="1497"/>
            </a:xfrm>
            <a:prstGeom prst="rect">
              <a:avLst/>
            </a:prstGeom>
            <a:noFill/>
            <a:ln w="9525" algn="ctr">
              <a:noFill/>
              <a:miter lim="800000"/>
              <a:headEnd/>
              <a:tailEnd/>
            </a:ln>
            <a:effectLst/>
          </p:spPr>
        </p:pic>
        <p:sp>
          <p:nvSpPr>
            <p:cNvPr id="12" name="Text Box 6"/>
            <p:cNvSpPr txBox="1">
              <a:spLocks noChangeArrowheads="1"/>
            </p:cNvSpPr>
            <p:nvPr/>
          </p:nvSpPr>
          <p:spPr bwMode="auto">
            <a:xfrm>
              <a:off x="2063" y="3974"/>
              <a:ext cx="726" cy="125"/>
            </a:xfrm>
            <a:prstGeom prst="rect">
              <a:avLst/>
            </a:prstGeom>
            <a:noFill/>
            <a:ln w="9525">
              <a:noFill/>
              <a:miter lim="800000"/>
              <a:headEnd/>
              <a:tailEnd/>
            </a:ln>
            <a:effectLst/>
          </p:spPr>
          <p:txBody>
            <a:bodyPr>
              <a:spAutoFit/>
            </a:bodyPr>
            <a:lstStyle/>
            <a:p>
              <a:pPr>
                <a:spcBef>
                  <a:spcPct val="50000"/>
                </a:spcBef>
              </a:pPr>
              <a:r>
                <a:rPr lang="fr-FR" sz="700">
                  <a:solidFill>
                    <a:schemeClr val="bg2"/>
                  </a:solidFill>
                </a:rPr>
                <a:t>LCA-IRD - Bondy</a:t>
              </a:r>
            </a:p>
          </p:txBody>
        </p:sp>
      </p:grpSp>
      <p:pic>
        <p:nvPicPr>
          <p:cNvPr id="15" name="Image 14" descr="ImageSat.jpg"/>
          <p:cNvPicPr>
            <a:picLocks noChangeAspect="1"/>
          </p:cNvPicPr>
          <p:nvPr/>
        </p:nvPicPr>
        <p:blipFill>
          <a:blip r:embed="rId5" cstate="print"/>
          <a:stretch>
            <a:fillRect/>
          </a:stretch>
        </p:blipFill>
        <p:spPr>
          <a:xfrm>
            <a:off x="3555880" y="4783137"/>
            <a:ext cx="2147619" cy="1897063"/>
          </a:xfrm>
          <a:prstGeom prst="rect">
            <a:avLst/>
          </a:prstGeom>
        </p:spPr>
      </p:pic>
      <p:sp>
        <p:nvSpPr>
          <p:cNvPr id="1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principales fonctionnalités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8" name="Rectangle 6"/>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5. Méthodes </a:t>
            </a:r>
            <a:r>
              <a:rPr lang="fr-FR" sz="3600" dirty="0">
                <a:solidFill>
                  <a:srgbClr val="FFCC66"/>
                </a:solidFill>
                <a:effectLst>
                  <a:outerShdw blurRad="38100" dist="38100" dir="2700000" algn="tl">
                    <a:srgbClr val="000000"/>
                  </a:outerShdw>
                </a:effectLst>
                <a:latin typeface="Arial" charset="0"/>
              </a:rPr>
              <a:t>d’analyse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8" name="Rectangle 6"/>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5. Méthodes </a:t>
            </a:r>
            <a:r>
              <a:rPr lang="fr-FR" sz="3600" dirty="0">
                <a:solidFill>
                  <a:srgbClr val="FFCC66"/>
                </a:solidFill>
                <a:effectLst>
                  <a:outerShdw blurRad="38100" dist="38100" dir="2700000" algn="tl">
                    <a:srgbClr val="000000"/>
                  </a:outerShdw>
                </a:effectLst>
                <a:latin typeface="Arial" charset="0"/>
              </a:rPr>
              <a:t>d’analyse</a:t>
            </a:r>
          </a:p>
        </p:txBody>
      </p:sp>
      <p:sp>
        <p:nvSpPr>
          <p:cNvPr id="3" name="ZoneTexte 2"/>
          <p:cNvSpPr txBox="1"/>
          <p:nvPr/>
        </p:nvSpPr>
        <p:spPr>
          <a:xfrm>
            <a:off x="2616200" y="330200"/>
            <a:ext cx="3771900"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ial" pitchFamily="34" charset="0"/>
                <a:cs typeface="Arial" pitchFamily="34" charset="0"/>
              </a:rPr>
              <a:t>Seconde</a:t>
            </a:r>
            <a:r>
              <a:rPr lang="en-US" sz="2400" dirty="0" smtClean="0">
                <a:effectLst>
                  <a:outerShdw blurRad="38100" dist="38100" dir="2700000" algn="tl">
                    <a:srgbClr val="000000">
                      <a:alpha val="43137"/>
                    </a:srgbClr>
                  </a:outerShdw>
                </a:effectLst>
                <a:latin typeface="Arial" pitchFamily="34" charset="0"/>
                <a:cs typeface="Arial" pitchFamily="34" charset="0"/>
              </a:rPr>
              <a:t> </a:t>
            </a:r>
            <a:r>
              <a:rPr lang="en-US" sz="2400" dirty="0" err="1" smtClean="0">
                <a:effectLst>
                  <a:outerShdw blurRad="38100" dist="38100" dir="2700000" algn="tl">
                    <a:srgbClr val="000000">
                      <a:alpha val="43137"/>
                    </a:srgbClr>
                  </a:outerShdw>
                </a:effectLst>
                <a:latin typeface="Arial" pitchFamily="34" charset="0"/>
                <a:cs typeface="Arial" pitchFamily="34" charset="0"/>
              </a:rPr>
              <a:t>partie</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533400"/>
            <a:ext cx="9144000" cy="685800"/>
          </a:xfrm>
        </p:spPr>
        <p:txBody>
          <a:bodyPr/>
          <a:lstStyle/>
          <a:p>
            <a:r>
              <a:rPr lang="fr-FR" sz="3200" dirty="0">
                <a:solidFill>
                  <a:schemeClr val="tx1"/>
                </a:solidFill>
                <a:latin typeface="Arial" charset="0"/>
              </a:rPr>
              <a:t>Méthodes d’analyse dans un SIG</a:t>
            </a:r>
          </a:p>
        </p:txBody>
      </p:sp>
      <p:sp>
        <p:nvSpPr>
          <p:cNvPr id="137219" name="Rectangle 3"/>
          <p:cNvSpPr>
            <a:spLocks noGrp="1" noRot="1" noChangeArrowheads="1"/>
          </p:cNvSpPr>
          <p:nvPr>
            <p:ph type="body" idx="1"/>
          </p:nvPr>
        </p:nvSpPr>
        <p:spPr>
          <a:xfrm>
            <a:off x="684213" y="1484313"/>
            <a:ext cx="7848600" cy="4968875"/>
          </a:xfrm>
          <a:solidFill>
            <a:srgbClr val="C0C0C0">
              <a:alpha val="10001"/>
            </a:srgbClr>
          </a:solidFill>
        </p:spPr>
        <p:txBody>
          <a:bodyPr/>
          <a:lstStyle/>
          <a:p>
            <a:pPr>
              <a:buClr>
                <a:srgbClr val="FFCC66"/>
              </a:buClr>
              <a:buSzPct val="70000"/>
            </a:pPr>
            <a:r>
              <a:rPr lang="fr-FR" sz="2000" dirty="0" smtClean="0">
                <a:latin typeface="Arial" pitchFamily="34" charset="0"/>
                <a:cs typeface="Arial" pitchFamily="34" charset="0"/>
              </a:rPr>
              <a:t>De façon générale, le SIG est essentiellement utilisé pour manipuler les données spatialisées afin de fournir de nouveaux éléments nécessaires à une analyse :</a:t>
            </a:r>
          </a:p>
          <a:p>
            <a:pPr lvl="1">
              <a:buClr>
                <a:srgbClr val="FFCC66"/>
              </a:buClr>
              <a:buSzPct val="70000"/>
            </a:pPr>
            <a:r>
              <a:rPr lang="fr-FR" sz="1600" dirty="0" smtClean="0">
                <a:latin typeface="Arial" pitchFamily="34" charset="0"/>
                <a:cs typeface="Arial" pitchFamily="34" charset="0"/>
              </a:rPr>
              <a:t>Recherche d’objets dans un rayon donné</a:t>
            </a:r>
          </a:p>
          <a:p>
            <a:pPr lvl="1">
              <a:buClr>
                <a:srgbClr val="FFCC66"/>
              </a:buClr>
              <a:buSzPct val="70000"/>
            </a:pPr>
            <a:r>
              <a:rPr lang="fr-FR" sz="1600" dirty="0" smtClean="0">
                <a:latin typeface="Arial" pitchFamily="34" charset="0"/>
                <a:cs typeface="Arial" pitchFamily="34" charset="0"/>
              </a:rPr>
              <a:t>Distances le long d’un réseau</a:t>
            </a:r>
          </a:p>
          <a:p>
            <a:pPr lvl="1">
              <a:buClr>
                <a:srgbClr val="FFCC66"/>
              </a:buClr>
              <a:buSzPct val="70000"/>
            </a:pPr>
            <a:r>
              <a:rPr lang="fr-FR" sz="1600" dirty="0" smtClean="0">
                <a:latin typeface="Arial" pitchFamily="34" charset="0"/>
                <a:cs typeface="Arial" pitchFamily="34" charset="0"/>
              </a:rPr>
              <a:t>Agrégation et appartenance</a:t>
            </a:r>
          </a:p>
          <a:p>
            <a:pPr lvl="1">
              <a:buClr>
                <a:srgbClr val="FFCC66"/>
              </a:buClr>
              <a:buSzPct val="70000"/>
            </a:pPr>
            <a:r>
              <a:rPr lang="fr-FR" sz="1600" dirty="0" smtClean="0">
                <a:latin typeface="Arial" pitchFamily="34" charset="0"/>
                <a:cs typeface="Arial" pitchFamily="34" charset="0"/>
              </a:rPr>
              <a:t>Distances et adjacences</a:t>
            </a:r>
          </a:p>
          <a:p>
            <a:pPr lvl="1">
              <a:buClr>
                <a:srgbClr val="FFCC66"/>
              </a:buClr>
              <a:buSzPct val="70000"/>
            </a:pPr>
            <a:r>
              <a:rPr lang="fr-FR" sz="1600" dirty="0" smtClean="0">
                <a:latin typeface="Arial" pitchFamily="34" charset="0"/>
                <a:cs typeface="Arial" pitchFamily="34" charset="0"/>
              </a:rPr>
              <a:t>…</a:t>
            </a:r>
          </a:p>
          <a:p>
            <a:pPr lvl="1">
              <a:buClr>
                <a:srgbClr val="FFCC66"/>
              </a:buClr>
              <a:buSzPct val="70000"/>
            </a:pPr>
            <a:endParaRPr lang="fr-FR" sz="1600" dirty="0">
              <a:latin typeface="Arial" pitchFamily="34" charset="0"/>
              <a:cs typeface="Arial" pitchFamily="34" charset="0"/>
            </a:endParaRPr>
          </a:p>
        </p:txBody>
      </p:sp>
      <p:pic>
        <p:nvPicPr>
          <p:cNvPr id="5" name="Picture 14" descr="Cadre003"/>
          <p:cNvPicPr>
            <a:picLocks noChangeAspect="1" noChangeArrowheads="1"/>
          </p:cNvPicPr>
          <p:nvPr/>
        </p:nvPicPr>
        <p:blipFill>
          <a:blip r:embed="rId3" cstate="print"/>
          <a:srcRect/>
          <a:stretch>
            <a:fillRect/>
          </a:stretch>
        </p:blipFill>
        <p:spPr bwMode="auto">
          <a:xfrm>
            <a:off x="3059113" y="4229100"/>
            <a:ext cx="2435225" cy="2466975"/>
          </a:xfrm>
          <a:prstGeom prst="rect">
            <a:avLst/>
          </a:prstGeom>
          <a:noFill/>
          <a:ln w="9525">
            <a:noFill/>
            <a:miter lim="800000"/>
            <a:headEnd/>
            <a:tailEnd/>
          </a:ln>
        </p:spPr>
      </p:pic>
      <p:pic>
        <p:nvPicPr>
          <p:cNvPr id="6" name="Picture 9" descr="Emergence_Diagram"/>
          <p:cNvPicPr>
            <a:picLocks noChangeAspect="1" noChangeArrowheads="1"/>
          </p:cNvPicPr>
          <p:nvPr/>
        </p:nvPicPr>
        <p:blipFill>
          <a:blip r:embed="rId4" cstate="print"/>
          <a:srcRect/>
          <a:stretch>
            <a:fillRect/>
          </a:stretch>
        </p:blipFill>
        <p:spPr bwMode="auto">
          <a:xfrm>
            <a:off x="5651500" y="4229100"/>
            <a:ext cx="3024188" cy="2474913"/>
          </a:xfrm>
          <a:prstGeom prst="rect">
            <a:avLst/>
          </a:prstGeom>
          <a:noFill/>
          <a:ln w="9525">
            <a:noFill/>
            <a:miter lim="800000"/>
            <a:headEnd/>
            <a:tailEnd/>
          </a:ln>
        </p:spPr>
      </p:pic>
      <p:pic>
        <p:nvPicPr>
          <p:cNvPr id="7" name="Picture 5" descr="Cadre001"/>
          <p:cNvPicPr>
            <a:picLocks noChangeAspect="1" noChangeArrowheads="1"/>
          </p:cNvPicPr>
          <p:nvPr/>
        </p:nvPicPr>
        <p:blipFill>
          <a:blip r:embed="rId5" cstate="print"/>
          <a:srcRect/>
          <a:stretch>
            <a:fillRect/>
          </a:stretch>
        </p:blipFill>
        <p:spPr bwMode="auto">
          <a:xfrm>
            <a:off x="395288" y="4229100"/>
            <a:ext cx="2535237" cy="24479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533400"/>
            <a:ext cx="9144000" cy="685800"/>
          </a:xfrm>
        </p:spPr>
        <p:txBody>
          <a:bodyPr/>
          <a:lstStyle/>
          <a:p>
            <a:r>
              <a:rPr lang="fr-FR" sz="3200" dirty="0">
                <a:solidFill>
                  <a:schemeClr val="tx1"/>
                </a:solidFill>
                <a:latin typeface="Arial" charset="0"/>
              </a:rPr>
              <a:t>Méthodes d’analyse dans un SIG</a:t>
            </a:r>
          </a:p>
        </p:txBody>
      </p:sp>
      <p:sp>
        <p:nvSpPr>
          <p:cNvPr id="137219" name="Rectangle 3"/>
          <p:cNvSpPr>
            <a:spLocks noGrp="1" noRot="1" noChangeArrowheads="1"/>
          </p:cNvSpPr>
          <p:nvPr>
            <p:ph type="body" idx="1"/>
          </p:nvPr>
        </p:nvSpPr>
        <p:spPr>
          <a:xfrm>
            <a:off x="684213" y="1484313"/>
            <a:ext cx="7848600" cy="4968875"/>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Requêtes et interrogation</a:t>
            </a:r>
          </a:p>
          <a:p>
            <a:pPr lvl="1">
              <a:buClr>
                <a:srgbClr val="FFCC66"/>
              </a:buClr>
              <a:buSzPct val="70000"/>
            </a:pPr>
            <a:r>
              <a:rPr lang="fr-FR" sz="1600" dirty="0">
                <a:latin typeface="Arial" pitchFamily="34" charset="0"/>
                <a:cs typeface="Arial" pitchFamily="34" charset="0"/>
              </a:rPr>
              <a:t>Interrogation, exploration, </a:t>
            </a:r>
            <a:r>
              <a:rPr lang="fr-FR" sz="1600" dirty="0" smtClean="0">
                <a:latin typeface="Arial" pitchFamily="34" charset="0"/>
                <a:cs typeface="Arial" pitchFamily="34" charset="0"/>
              </a:rPr>
              <a:t>statistique, cartographie</a:t>
            </a:r>
            <a:endParaRPr lang="fr-FR" sz="16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Mesures et calculs métriques</a:t>
            </a:r>
          </a:p>
          <a:p>
            <a:pPr lvl="1">
              <a:spcBef>
                <a:spcPct val="10000"/>
              </a:spcBef>
              <a:buClr>
                <a:srgbClr val="FFCC66"/>
              </a:buClr>
              <a:buSzPct val="70000"/>
            </a:pPr>
            <a:r>
              <a:rPr lang="fr-FR" altLang="zh-CN" sz="1600" dirty="0">
                <a:latin typeface="Arial" pitchFamily="34" charset="0"/>
                <a:ea typeface="宋体" pitchFamily="2" charset="-122"/>
                <a:cs typeface="Arial" pitchFamily="34" charset="0"/>
              </a:rPr>
              <a:t>Propriétés métriques des objets : longueur ou périmètre, surface, etc.</a:t>
            </a:r>
          </a:p>
          <a:p>
            <a:pPr lvl="1">
              <a:spcBef>
                <a:spcPct val="10000"/>
              </a:spcBef>
              <a:buClr>
                <a:srgbClr val="FFCC66"/>
              </a:buClr>
              <a:buSzPct val="70000"/>
            </a:pPr>
            <a:r>
              <a:rPr lang="fr-FR" altLang="zh-CN" sz="1600" dirty="0">
                <a:latin typeface="Arial" pitchFamily="34" charset="0"/>
                <a:ea typeface="宋体" pitchFamily="2" charset="-122"/>
                <a:cs typeface="Arial" pitchFamily="34" charset="0"/>
              </a:rPr>
              <a:t>Relations entre objets : distance, orientation</a:t>
            </a:r>
            <a:endParaRPr lang="fr-FR" sz="16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Transformation de données</a:t>
            </a:r>
          </a:p>
          <a:p>
            <a:pPr lvl="1">
              <a:buClr>
                <a:srgbClr val="FFCC66"/>
              </a:buClr>
              <a:buSzPct val="70000"/>
            </a:pPr>
            <a:r>
              <a:rPr lang="fr-FR" sz="1600" dirty="0">
                <a:latin typeface="Arial" pitchFamily="34" charset="0"/>
                <a:cs typeface="Arial" pitchFamily="34" charset="0"/>
              </a:rPr>
              <a:t>Création de nouveaux attributs descriptifs</a:t>
            </a:r>
          </a:p>
          <a:p>
            <a:pPr lvl="1">
              <a:buClr>
                <a:srgbClr val="FFCC66"/>
              </a:buClr>
              <a:buSzPct val="70000"/>
            </a:pPr>
            <a:r>
              <a:rPr lang="fr-FR" sz="1600" dirty="0">
                <a:latin typeface="Arial" pitchFamily="34" charset="0"/>
                <a:cs typeface="Arial" pitchFamily="34" charset="0"/>
              </a:rPr>
              <a:t>Basée sur des règles arithmétiques, logiques, géométriques</a:t>
            </a:r>
          </a:p>
          <a:p>
            <a:pPr>
              <a:buClr>
                <a:srgbClr val="FFCC66"/>
              </a:buClr>
              <a:buSzPct val="70000"/>
            </a:pPr>
            <a:r>
              <a:rPr lang="fr-FR" sz="2000" dirty="0">
                <a:latin typeface="Arial" pitchFamily="34" charset="0"/>
                <a:cs typeface="Arial" pitchFamily="34" charset="0"/>
              </a:rPr>
              <a:t>Synthèse de l’information</a:t>
            </a:r>
          </a:p>
          <a:p>
            <a:pPr lvl="1">
              <a:buClr>
                <a:srgbClr val="FFCC66"/>
              </a:buClr>
              <a:buSzPct val="70000"/>
            </a:pPr>
            <a:r>
              <a:rPr lang="fr-FR" sz="1600" dirty="0">
                <a:latin typeface="Arial" pitchFamily="34" charset="0"/>
                <a:cs typeface="Arial" pitchFamily="34" charset="0"/>
              </a:rPr>
              <a:t>Transferts </a:t>
            </a:r>
            <a:r>
              <a:rPr lang="fr-FR" sz="1600" dirty="0" smtClean="0">
                <a:latin typeface="Arial" pitchFamily="34" charset="0"/>
                <a:cs typeface="Arial" pitchFamily="34" charset="0"/>
              </a:rPr>
              <a:t>d’échelle, analyse spatiale, agrégats</a:t>
            </a:r>
            <a:endParaRPr lang="fr-FR" sz="1600" dirty="0">
              <a:latin typeface="Arial" pitchFamily="34" charset="0"/>
              <a:cs typeface="Arial" pitchFamily="34" charset="0"/>
            </a:endParaRPr>
          </a:p>
          <a:p>
            <a:pPr lvl="1">
              <a:buClr>
                <a:srgbClr val="FFCC66"/>
              </a:buClr>
              <a:buSzPct val="70000"/>
            </a:pPr>
            <a:r>
              <a:rPr lang="fr-FR" sz="1600" dirty="0">
                <a:latin typeface="Arial" pitchFamily="34" charset="0"/>
                <a:cs typeface="Arial" pitchFamily="34" charset="0"/>
              </a:rPr>
              <a:t>Géostatistique et interpolation</a:t>
            </a:r>
          </a:p>
          <a:p>
            <a:pPr lvl="1">
              <a:buClr>
                <a:srgbClr val="FFCC66"/>
              </a:buClr>
              <a:buSzPct val="70000"/>
            </a:pPr>
            <a:r>
              <a:rPr lang="fr-FR" sz="1600" dirty="0">
                <a:latin typeface="Arial" pitchFamily="34" charset="0"/>
                <a:cs typeface="Arial" pitchFamily="34" charset="0"/>
              </a:rPr>
              <a:t>Changements d’implantation spatiale</a:t>
            </a:r>
          </a:p>
          <a:p>
            <a:pPr>
              <a:buClr>
                <a:srgbClr val="FFCC66"/>
              </a:buClr>
              <a:buSzPct val="70000"/>
            </a:pPr>
            <a:r>
              <a:rPr lang="fr-FR" sz="2000" dirty="0">
                <a:latin typeface="Arial" pitchFamily="34" charset="0"/>
                <a:cs typeface="Arial" pitchFamily="34" charset="0"/>
              </a:rPr>
              <a:t>Techniques d’optimisation</a:t>
            </a:r>
          </a:p>
          <a:p>
            <a:pPr lvl="1">
              <a:buClr>
                <a:srgbClr val="FFCC66"/>
              </a:buClr>
              <a:buSzPct val="70000"/>
            </a:pPr>
            <a:r>
              <a:rPr lang="fr-FR" sz="1600" dirty="0">
                <a:latin typeface="Arial" pitchFamily="34" charset="0"/>
                <a:cs typeface="Arial" pitchFamily="34" charset="0"/>
              </a:rPr>
              <a:t>Localisations optimales</a:t>
            </a:r>
          </a:p>
          <a:p>
            <a:pPr lvl="1">
              <a:buClr>
                <a:srgbClr val="FFCC66"/>
              </a:buClr>
              <a:buSzPct val="70000"/>
            </a:pPr>
            <a:r>
              <a:rPr lang="fr-FR" sz="1600" dirty="0">
                <a:latin typeface="Arial" pitchFamily="34" charset="0"/>
                <a:cs typeface="Arial" pitchFamily="34" charset="0"/>
              </a:rPr>
              <a:t>Plus courts chemins, recherche opérationnelle</a:t>
            </a:r>
          </a:p>
        </p:txBody>
      </p:sp>
      <p:pic>
        <p:nvPicPr>
          <p:cNvPr id="137221" name="Picture 5" descr="pentes"/>
          <p:cNvPicPr>
            <a:picLocks noChangeAspect="1" noChangeArrowheads="1"/>
          </p:cNvPicPr>
          <p:nvPr/>
        </p:nvPicPr>
        <p:blipFill>
          <a:blip r:embed="rId3" cstate="print"/>
          <a:srcRect l="1907" t="9641" r="9622" b="8687"/>
          <a:stretch>
            <a:fillRect/>
          </a:stretch>
        </p:blipFill>
        <p:spPr bwMode="auto">
          <a:xfrm>
            <a:off x="5868143" y="4327294"/>
            <a:ext cx="2593231" cy="191634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39267" name="Rectangle 3"/>
          <p:cNvSpPr>
            <a:spLocks noGrp="1" noRot="1" noChangeArrowheads="1"/>
          </p:cNvSpPr>
          <p:nvPr>
            <p:ph type="body" idx="1"/>
          </p:nvPr>
        </p:nvSpPr>
        <p:spPr>
          <a:xfrm>
            <a:off x="755650" y="1989138"/>
            <a:ext cx="8208963" cy="3024187"/>
          </a:xfrm>
          <a:solidFill>
            <a:srgbClr val="C0C0C0">
              <a:alpha val="10001"/>
            </a:srgbClr>
          </a:solidFill>
        </p:spPr>
        <p:txBody>
          <a:bodyPr/>
          <a:lstStyle/>
          <a:p>
            <a:pPr>
              <a:lnSpc>
                <a:spcPct val="80000"/>
              </a:lnSpc>
              <a:spcAft>
                <a:spcPct val="30000"/>
              </a:spcAft>
              <a:buClr>
                <a:srgbClr val="FFCC66"/>
              </a:buClr>
              <a:buSzPct val="70000"/>
            </a:pPr>
            <a:r>
              <a:rPr lang="fr-FR" sz="1800" dirty="0">
                <a:latin typeface="Arial" pitchFamily="34" charset="0"/>
                <a:cs typeface="Arial" pitchFamily="34" charset="0"/>
              </a:rPr>
              <a:t>Sélection d'objets sur un critère de distance ou d'appartenance : création de zones tampon (ou </a:t>
            </a:r>
            <a:r>
              <a:rPr lang="fr-FR" sz="1800" i="1" dirty="0">
                <a:latin typeface="Arial" pitchFamily="34" charset="0"/>
                <a:cs typeface="Arial" pitchFamily="34" charset="0"/>
              </a:rPr>
              <a:t>buffer</a:t>
            </a:r>
            <a:r>
              <a:rPr lang="fr-FR" sz="1800" dirty="0">
                <a:latin typeface="Arial" pitchFamily="34" charset="0"/>
                <a:cs typeface="Arial" pitchFamily="34" charset="0"/>
              </a:rPr>
              <a:t>, ou masque)</a:t>
            </a:r>
          </a:p>
          <a:p>
            <a:pPr>
              <a:lnSpc>
                <a:spcPct val="80000"/>
              </a:lnSpc>
              <a:spcAft>
                <a:spcPct val="30000"/>
              </a:spcAft>
              <a:buClr>
                <a:srgbClr val="FFCC66"/>
              </a:buClr>
              <a:buSzPct val="70000"/>
            </a:pPr>
            <a:r>
              <a:rPr lang="fr-FR" sz="1800" dirty="0">
                <a:latin typeface="Arial" pitchFamily="34" charset="0"/>
                <a:cs typeface="Arial" pitchFamily="34" charset="0"/>
              </a:rPr>
              <a:t>Sélection d'objets sur un critère d'orientation ou de direction</a:t>
            </a:r>
          </a:p>
          <a:p>
            <a:pPr>
              <a:lnSpc>
                <a:spcPct val="80000"/>
              </a:lnSpc>
              <a:spcAft>
                <a:spcPct val="30000"/>
              </a:spcAft>
              <a:buClr>
                <a:srgbClr val="FFCC66"/>
              </a:buClr>
              <a:buSzPct val="70000"/>
            </a:pPr>
            <a:r>
              <a:rPr lang="fr-FR" sz="1800" dirty="0">
                <a:latin typeface="Arial" pitchFamily="34" charset="0"/>
                <a:cs typeface="Arial" pitchFamily="34" charset="0"/>
              </a:rPr>
              <a:t>Mises en relation d'objets sur un critère de distance ou d'appartenance : croisements, hiérarchie, agrégation, appartenance</a:t>
            </a:r>
          </a:p>
          <a:p>
            <a:pPr>
              <a:lnSpc>
                <a:spcPct val="80000"/>
              </a:lnSpc>
              <a:spcAft>
                <a:spcPct val="30000"/>
              </a:spcAft>
              <a:buClr>
                <a:srgbClr val="FFCC66"/>
              </a:buClr>
              <a:buSzPct val="70000"/>
            </a:pPr>
            <a:r>
              <a:rPr lang="fr-FR" sz="1800" dirty="0">
                <a:latin typeface="Arial" pitchFamily="34" charset="0"/>
                <a:cs typeface="Arial" pitchFamily="34" charset="0"/>
              </a:rPr>
              <a:t>Classification par proximité : regroupement sur un critère géométrique ou topologique (agrégats</a:t>
            </a:r>
            <a:r>
              <a:rPr lang="fr-FR" sz="1800" dirty="0" smtClean="0">
                <a:latin typeface="Arial" pitchFamily="34" charset="0"/>
                <a:cs typeface="Arial" pitchFamily="34" charset="0"/>
              </a:rPr>
              <a:t>), adjacence</a:t>
            </a:r>
            <a:endParaRPr lang="fr-FR" sz="1800" dirty="0">
              <a:latin typeface="Arial" pitchFamily="34" charset="0"/>
              <a:cs typeface="Arial" pitchFamily="34" charset="0"/>
            </a:endParaRPr>
          </a:p>
          <a:p>
            <a:pPr>
              <a:lnSpc>
                <a:spcPct val="80000"/>
              </a:lnSpc>
              <a:spcAft>
                <a:spcPct val="30000"/>
              </a:spcAft>
              <a:buClr>
                <a:srgbClr val="FFCC66"/>
              </a:buClr>
              <a:buSzPct val="70000"/>
            </a:pPr>
            <a:r>
              <a:rPr lang="fr-FR" sz="1800" dirty="0" smtClean="0">
                <a:latin typeface="Arial" pitchFamily="34" charset="0"/>
                <a:cs typeface="Arial" pitchFamily="34" charset="0"/>
              </a:rPr>
              <a:t>Estimation </a:t>
            </a:r>
            <a:r>
              <a:rPr lang="fr-FR" sz="1800" dirty="0">
                <a:latin typeface="Arial" pitchFamily="34" charset="0"/>
                <a:cs typeface="Arial" pitchFamily="34" charset="0"/>
              </a:rPr>
              <a:t>liées à la proximité et au voisinage : géostatistique et interpolation</a:t>
            </a:r>
          </a:p>
        </p:txBody>
      </p:sp>
      <p:sp>
        <p:nvSpPr>
          <p:cNvPr id="139268" name="Text Box 4"/>
          <p:cNvSpPr txBox="1">
            <a:spLocks noChangeArrowheads="1"/>
          </p:cNvSpPr>
          <p:nvPr/>
        </p:nvSpPr>
        <p:spPr bwMode="auto">
          <a:xfrm>
            <a:off x="755650" y="1295400"/>
            <a:ext cx="59404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Exemples de méthodes utilisant la localisation</a:t>
            </a:r>
          </a:p>
        </p:txBody>
      </p:sp>
      <p:pic>
        <p:nvPicPr>
          <p:cNvPr id="139270" name="Picture 6"/>
          <p:cNvPicPr>
            <a:picLocks noChangeAspect="1" noChangeArrowheads="1"/>
          </p:cNvPicPr>
          <p:nvPr/>
        </p:nvPicPr>
        <p:blipFill>
          <a:blip r:embed="rId3" cstate="print"/>
          <a:srcRect r="3139" b="2817"/>
          <a:stretch>
            <a:fillRect/>
          </a:stretch>
        </p:blipFill>
        <p:spPr bwMode="auto">
          <a:xfrm>
            <a:off x="1331913" y="5229225"/>
            <a:ext cx="1658937" cy="1466850"/>
          </a:xfrm>
          <a:prstGeom prst="rect">
            <a:avLst/>
          </a:prstGeom>
          <a:noFill/>
          <a:ln w="9525">
            <a:noFill/>
            <a:miter lim="800000"/>
            <a:headEnd/>
            <a:tailEnd/>
          </a:ln>
        </p:spPr>
      </p:pic>
      <p:pic>
        <p:nvPicPr>
          <p:cNvPr id="139271" name="Picture 7"/>
          <p:cNvPicPr>
            <a:picLocks noChangeAspect="1" noChangeArrowheads="1"/>
          </p:cNvPicPr>
          <p:nvPr/>
        </p:nvPicPr>
        <p:blipFill>
          <a:blip r:embed="rId4" cstate="print"/>
          <a:srcRect t="1410" b="2779"/>
          <a:stretch>
            <a:fillRect/>
          </a:stretch>
        </p:blipFill>
        <p:spPr bwMode="auto">
          <a:xfrm>
            <a:off x="3779838" y="5229225"/>
            <a:ext cx="1701800" cy="1466850"/>
          </a:xfrm>
          <a:prstGeom prst="rect">
            <a:avLst/>
          </a:prstGeom>
          <a:noFill/>
          <a:ln w="9525">
            <a:noFill/>
            <a:miter lim="800000"/>
            <a:headEnd/>
            <a:tailEnd/>
          </a:ln>
        </p:spPr>
      </p:pic>
      <p:pic>
        <p:nvPicPr>
          <p:cNvPr id="139272" name="Picture 8"/>
          <p:cNvPicPr>
            <a:picLocks noChangeAspect="1" noChangeArrowheads="1"/>
          </p:cNvPicPr>
          <p:nvPr/>
        </p:nvPicPr>
        <p:blipFill>
          <a:blip r:embed="rId5" cstate="print"/>
          <a:srcRect/>
          <a:stretch>
            <a:fillRect/>
          </a:stretch>
        </p:blipFill>
        <p:spPr bwMode="auto">
          <a:xfrm>
            <a:off x="6227763" y="5264150"/>
            <a:ext cx="1658937" cy="147796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0" y="533400"/>
            <a:ext cx="9144000" cy="685800"/>
          </a:xfrm>
        </p:spPr>
        <p:txBody>
          <a:bodyPr/>
          <a:lstStyle/>
          <a:p>
            <a:r>
              <a:rPr lang="fr-FR" sz="3200" dirty="0">
                <a:solidFill>
                  <a:schemeClr val="tx1"/>
                </a:solidFill>
                <a:latin typeface="Arial" charset="0"/>
              </a:rPr>
              <a:t>Méthodes d’analyse</a:t>
            </a:r>
          </a:p>
        </p:txBody>
      </p:sp>
      <p:sp>
        <p:nvSpPr>
          <p:cNvPr id="138243" name="Rectangle 3"/>
          <p:cNvSpPr>
            <a:spLocks noGrp="1" noRot="1" noChangeArrowheads="1"/>
          </p:cNvSpPr>
          <p:nvPr>
            <p:ph type="body" idx="1"/>
          </p:nvPr>
        </p:nvSpPr>
        <p:spPr>
          <a:xfrm>
            <a:off x="755650" y="2062163"/>
            <a:ext cx="6769100" cy="4110037"/>
          </a:xfrm>
          <a:solidFill>
            <a:srgbClr val="C0C0C0">
              <a:alpha val="10001"/>
            </a:srgbClr>
          </a:solidFill>
        </p:spPr>
        <p:txBody>
          <a:bodyPr/>
          <a:lstStyle/>
          <a:p>
            <a:pPr>
              <a:lnSpc>
                <a:spcPct val="80000"/>
              </a:lnSpc>
              <a:buClr>
                <a:srgbClr val="FFCC66"/>
              </a:buClr>
              <a:buSzPct val="70000"/>
            </a:pPr>
            <a:r>
              <a:rPr lang="fr-FR" sz="2000" dirty="0">
                <a:latin typeface="Arial" pitchFamily="34" charset="0"/>
                <a:cs typeface="Arial" pitchFamily="34" charset="0"/>
              </a:rPr>
              <a:t>Classification descriptive (regroupement sur un critère descriptif)</a:t>
            </a:r>
            <a:endParaRPr lang="fr-FR" sz="2000" b="1" dirty="0">
              <a:latin typeface="Arial" pitchFamily="34" charset="0"/>
              <a:cs typeface="Arial" pitchFamily="34" charset="0"/>
            </a:endParaRPr>
          </a:p>
          <a:p>
            <a:pPr lvl="1">
              <a:lnSpc>
                <a:spcPct val="80000"/>
              </a:lnSpc>
              <a:buClr>
                <a:srgbClr val="FFCC66"/>
              </a:buClr>
              <a:buSzPct val="70000"/>
            </a:pPr>
            <a:r>
              <a:rPr lang="fr-FR" sz="1800" dirty="0">
                <a:latin typeface="Arial" pitchFamily="34" charset="0"/>
                <a:cs typeface="Arial" pitchFamily="34" charset="0"/>
              </a:rPr>
              <a:t>Conserver la forme de la distribution</a:t>
            </a:r>
          </a:p>
          <a:p>
            <a:pPr lvl="1">
              <a:lnSpc>
                <a:spcPct val="80000"/>
              </a:lnSpc>
              <a:buClr>
                <a:srgbClr val="FFCC66"/>
              </a:buClr>
              <a:buSzPct val="70000"/>
            </a:pPr>
            <a:r>
              <a:rPr lang="fr-FR" sz="1800" dirty="0">
                <a:latin typeface="Arial" pitchFamily="34" charset="0"/>
                <a:cs typeface="Arial" pitchFamily="34" charset="0"/>
              </a:rPr>
              <a:t>Conserver la dispersion : maximiser la variance interclasse</a:t>
            </a:r>
          </a:p>
          <a:p>
            <a:pPr lvl="1">
              <a:lnSpc>
                <a:spcPct val="80000"/>
              </a:lnSpc>
              <a:buClr>
                <a:srgbClr val="FFCC66"/>
              </a:buClr>
              <a:buSzPct val="70000"/>
            </a:pPr>
            <a:r>
              <a:rPr lang="fr-FR" sz="1800" dirty="0">
                <a:latin typeface="Arial" pitchFamily="34" charset="0"/>
                <a:cs typeface="Arial" pitchFamily="34" charset="0"/>
              </a:rPr>
              <a:t>Faire apparaître les irrégularités des séries</a:t>
            </a:r>
          </a:p>
          <a:p>
            <a:pPr>
              <a:lnSpc>
                <a:spcPct val="80000"/>
              </a:lnSpc>
              <a:buClr>
                <a:schemeClr val="folHlink"/>
              </a:buClr>
            </a:pPr>
            <a:endParaRPr lang="fr-FR" sz="24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Méthodes de discrétisation (exemples)</a:t>
            </a:r>
            <a:endParaRPr lang="fr-FR" sz="2000" b="1" dirty="0">
              <a:latin typeface="Arial" pitchFamily="34" charset="0"/>
              <a:cs typeface="Arial" pitchFamily="34" charset="0"/>
            </a:endParaRPr>
          </a:p>
          <a:p>
            <a:pPr lvl="1">
              <a:lnSpc>
                <a:spcPct val="80000"/>
              </a:lnSpc>
              <a:buClr>
                <a:srgbClr val="FFCC66"/>
              </a:buClr>
              <a:buSzPct val="70000"/>
            </a:pPr>
            <a:r>
              <a:rPr lang="fr-FR" sz="1800" dirty="0">
                <a:latin typeface="Arial" pitchFamily="34" charset="0"/>
                <a:cs typeface="Arial" pitchFamily="34" charset="0"/>
              </a:rPr>
              <a:t>Classes de même amplitude</a:t>
            </a:r>
          </a:p>
          <a:p>
            <a:pPr lvl="1">
              <a:lnSpc>
                <a:spcPct val="80000"/>
              </a:lnSpc>
              <a:buClr>
                <a:srgbClr val="FFCC66"/>
              </a:buClr>
              <a:buSzPct val="70000"/>
            </a:pPr>
            <a:r>
              <a:rPr lang="fr-FR" sz="1800" dirty="0">
                <a:latin typeface="Arial" pitchFamily="34" charset="0"/>
                <a:cs typeface="Arial" pitchFamily="34" charset="0"/>
              </a:rPr>
              <a:t>Classes d'effectifs égaux (quantiles)</a:t>
            </a:r>
          </a:p>
          <a:p>
            <a:pPr lvl="1">
              <a:lnSpc>
                <a:spcPct val="80000"/>
              </a:lnSpc>
              <a:buClr>
                <a:srgbClr val="FFCC66"/>
              </a:buClr>
              <a:buSzPct val="70000"/>
            </a:pPr>
            <a:r>
              <a:rPr lang="fr-FR" sz="1800" dirty="0">
                <a:latin typeface="Arial" pitchFamily="34" charset="0"/>
                <a:cs typeface="Arial" pitchFamily="34" charset="0"/>
              </a:rPr>
              <a:t>Utilisation de la moyenne et de l'écart-type (distributions normales)</a:t>
            </a:r>
          </a:p>
          <a:p>
            <a:pPr lvl="1">
              <a:lnSpc>
                <a:spcPct val="80000"/>
              </a:lnSpc>
              <a:buClr>
                <a:srgbClr val="FFCC66"/>
              </a:buClr>
              <a:buSzPct val="70000"/>
            </a:pPr>
            <a:r>
              <a:rPr lang="fr-FR" sz="1800" dirty="0">
                <a:latin typeface="Arial" pitchFamily="34" charset="0"/>
                <a:cs typeface="Arial" pitchFamily="34" charset="0"/>
              </a:rPr>
              <a:t>Progression arithmétique ou géométrique</a:t>
            </a:r>
          </a:p>
          <a:p>
            <a:pPr lvl="1">
              <a:lnSpc>
                <a:spcPct val="80000"/>
              </a:lnSpc>
              <a:buClr>
                <a:srgbClr val="FFCC66"/>
              </a:buClr>
              <a:buSzPct val="70000"/>
            </a:pPr>
            <a:r>
              <a:rPr lang="fr-FR" sz="1800" dirty="0">
                <a:latin typeface="Arial" pitchFamily="34" charset="0"/>
                <a:cs typeface="Arial" pitchFamily="34" charset="0"/>
              </a:rPr>
              <a:t>Méthode des seuils naturels</a:t>
            </a:r>
          </a:p>
        </p:txBody>
      </p:sp>
      <p:sp>
        <p:nvSpPr>
          <p:cNvPr id="138244" name="Text Box 4"/>
          <p:cNvSpPr txBox="1">
            <a:spLocks noChangeArrowheads="1"/>
          </p:cNvSpPr>
          <p:nvPr/>
        </p:nvSpPr>
        <p:spPr bwMode="auto">
          <a:xfrm>
            <a:off x="720724" y="1295400"/>
            <a:ext cx="8232775" cy="430887"/>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Méthodes de </a:t>
            </a:r>
            <a:r>
              <a:rPr lang="fr-FR" sz="2200" dirty="0" smtClean="0">
                <a:solidFill>
                  <a:srgbClr val="FFCC66"/>
                </a:solidFill>
                <a:effectLst>
                  <a:outerShdw blurRad="38100" dist="38100" dir="2700000" algn="tl">
                    <a:srgbClr val="000000"/>
                  </a:outerShdw>
                </a:effectLst>
                <a:latin typeface="Arial" charset="0"/>
                <a:ea typeface="宋体" pitchFamily="2" charset="-122"/>
              </a:rPr>
              <a:t>classification pour la cartographie</a:t>
            </a:r>
            <a:endParaRPr lang="fr-FR" sz="2200" dirty="0">
              <a:solidFill>
                <a:srgbClr val="FFCC66"/>
              </a:solidFill>
              <a:effectLst>
                <a:outerShdw blurRad="38100" dist="38100" dir="2700000" algn="tl">
                  <a:srgbClr val="000000"/>
                </a:outerShdw>
              </a:effectLst>
              <a:latin typeface="Arial" charset="0"/>
              <a:ea typeface="宋体" pitchFamily="2" charset="-122"/>
            </a:endParaRPr>
          </a:p>
        </p:txBody>
      </p:sp>
      <p:grpSp>
        <p:nvGrpSpPr>
          <p:cNvPr id="138253" name="Group 13"/>
          <p:cNvGrpSpPr>
            <a:grpSpLocks/>
          </p:cNvGrpSpPr>
          <p:nvPr/>
        </p:nvGrpSpPr>
        <p:grpSpPr bwMode="auto">
          <a:xfrm>
            <a:off x="7740650" y="3068638"/>
            <a:ext cx="1152525" cy="2646362"/>
            <a:chOff x="4286" y="2523"/>
            <a:chExt cx="726" cy="1667"/>
          </a:xfrm>
        </p:grpSpPr>
        <p:pic>
          <p:nvPicPr>
            <p:cNvPr id="138246" name="Picture 6"/>
            <p:cNvPicPr>
              <a:picLocks noChangeAspect="1" noChangeArrowheads="1"/>
            </p:cNvPicPr>
            <p:nvPr/>
          </p:nvPicPr>
          <p:blipFill>
            <a:blip r:embed="rId3" cstate="print"/>
            <a:srcRect r="51936" b="2794"/>
            <a:stretch>
              <a:fillRect/>
            </a:stretch>
          </p:blipFill>
          <p:spPr bwMode="auto">
            <a:xfrm>
              <a:off x="4286" y="2523"/>
              <a:ext cx="726" cy="1667"/>
            </a:xfrm>
            <a:prstGeom prst="rect">
              <a:avLst/>
            </a:prstGeom>
            <a:noFill/>
            <a:ln w="9525">
              <a:noFill/>
              <a:miter lim="800000"/>
              <a:headEnd/>
              <a:tailEnd/>
            </a:ln>
            <a:effectLst/>
          </p:spPr>
        </p:pic>
        <p:sp>
          <p:nvSpPr>
            <p:cNvPr id="138247" name="Line 7"/>
            <p:cNvSpPr>
              <a:spLocks noChangeShapeType="1"/>
            </p:cNvSpPr>
            <p:nvPr/>
          </p:nvSpPr>
          <p:spPr bwMode="auto">
            <a:xfrm>
              <a:off x="4410" y="2992"/>
              <a:ext cx="0" cy="317"/>
            </a:xfrm>
            <a:prstGeom prst="line">
              <a:avLst/>
            </a:prstGeom>
            <a:noFill/>
            <a:ln w="19050">
              <a:solidFill>
                <a:srgbClr val="FF0000"/>
              </a:solidFill>
              <a:round/>
              <a:headEnd/>
              <a:tailEnd type="triangle" w="med" len="med"/>
            </a:ln>
            <a:effectLst/>
          </p:spPr>
          <p:txBody>
            <a:bodyPr/>
            <a:lstStyle/>
            <a:p>
              <a:endParaRPr lang="fr-FR"/>
            </a:p>
          </p:txBody>
        </p:sp>
        <p:sp>
          <p:nvSpPr>
            <p:cNvPr id="138248" name="Line 8"/>
            <p:cNvSpPr>
              <a:spLocks noChangeShapeType="1"/>
            </p:cNvSpPr>
            <p:nvPr/>
          </p:nvSpPr>
          <p:spPr bwMode="auto">
            <a:xfrm>
              <a:off x="4553" y="3309"/>
              <a:ext cx="0" cy="317"/>
            </a:xfrm>
            <a:prstGeom prst="line">
              <a:avLst/>
            </a:prstGeom>
            <a:noFill/>
            <a:ln w="19050">
              <a:solidFill>
                <a:srgbClr val="FF0000"/>
              </a:solidFill>
              <a:round/>
              <a:headEnd/>
              <a:tailEnd type="triangle" w="med" len="med"/>
            </a:ln>
            <a:effectLst/>
          </p:spPr>
          <p:txBody>
            <a:bodyPr/>
            <a:lstStyle/>
            <a:p>
              <a:endParaRPr lang="fr-FR"/>
            </a:p>
          </p:txBody>
        </p:sp>
        <p:sp>
          <p:nvSpPr>
            <p:cNvPr id="138249" name="Line 9"/>
            <p:cNvSpPr>
              <a:spLocks noChangeShapeType="1"/>
            </p:cNvSpPr>
            <p:nvPr/>
          </p:nvSpPr>
          <p:spPr bwMode="auto">
            <a:xfrm>
              <a:off x="4642" y="3689"/>
              <a:ext cx="0" cy="253"/>
            </a:xfrm>
            <a:prstGeom prst="line">
              <a:avLst/>
            </a:prstGeom>
            <a:noFill/>
            <a:ln w="19050">
              <a:solidFill>
                <a:srgbClr val="FF0000"/>
              </a:solidFill>
              <a:round/>
              <a:headEnd/>
              <a:tailEnd type="triangle" w="med" len="med"/>
            </a:ln>
            <a:effectLst/>
          </p:spPr>
          <p:txBody>
            <a:bodyPr/>
            <a:lstStyle/>
            <a:p>
              <a:endParaRPr lang="fr-FR"/>
            </a:p>
          </p:txBody>
        </p:sp>
        <p:sp>
          <p:nvSpPr>
            <p:cNvPr id="138250" name="Line 10"/>
            <p:cNvSpPr>
              <a:spLocks noChangeShapeType="1"/>
            </p:cNvSpPr>
            <p:nvPr/>
          </p:nvSpPr>
          <p:spPr bwMode="auto">
            <a:xfrm>
              <a:off x="4855" y="3921"/>
              <a:ext cx="0" cy="211"/>
            </a:xfrm>
            <a:prstGeom prst="line">
              <a:avLst/>
            </a:prstGeom>
            <a:noFill/>
            <a:ln w="19050">
              <a:solidFill>
                <a:srgbClr val="FF0000"/>
              </a:solidFill>
              <a:round/>
              <a:headEnd/>
              <a:tailEnd type="triangle" w="med" len="med"/>
            </a:ln>
            <a:effectLst/>
          </p:spPr>
          <p:txBody>
            <a:bodyPr/>
            <a:lstStyle/>
            <a:p>
              <a:endParaRPr lang="fr-F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0291" name="Rectangle 3"/>
          <p:cNvSpPr>
            <a:spLocks noGrp="1" noRot="1" noChangeArrowheads="1"/>
          </p:cNvSpPr>
          <p:nvPr>
            <p:ph type="body" idx="1"/>
          </p:nvPr>
        </p:nvSpPr>
        <p:spPr>
          <a:xfrm>
            <a:off x="755650" y="1916113"/>
            <a:ext cx="8208963" cy="3168650"/>
          </a:xfrm>
          <a:solidFill>
            <a:srgbClr val="C0C0C0">
              <a:alpha val="10001"/>
            </a:srgbClr>
          </a:solidFill>
        </p:spPr>
        <p:txBody>
          <a:bodyPr/>
          <a:lstStyle/>
          <a:p>
            <a:pPr>
              <a:lnSpc>
                <a:spcPct val="80000"/>
              </a:lnSpc>
              <a:spcAft>
                <a:spcPct val="35000"/>
              </a:spcAft>
              <a:buClr>
                <a:srgbClr val="FFCC66"/>
              </a:buClr>
              <a:buSzPct val="70000"/>
            </a:pPr>
            <a:r>
              <a:rPr lang="fr-FR" sz="1800" dirty="0">
                <a:latin typeface="Arial" pitchFamily="34" charset="0"/>
                <a:cs typeface="Arial" pitchFamily="34" charset="0"/>
              </a:rPr>
              <a:t>A partir des objets point : point vers maille par interpolation, point vers zone par influence (</a:t>
            </a:r>
            <a:r>
              <a:rPr lang="fr-FR" sz="1800" dirty="0" err="1">
                <a:latin typeface="Arial" pitchFamily="34" charset="0"/>
                <a:cs typeface="Arial" pitchFamily="34" charset="0"/>
              </a:rPr>
              <a:t>Voronoï</a:t>
            </a:r>
            <a:r>
              <a:rPr lang="fr-FR" sz="1800" dirty="0">
                <a:latin typeface="Arial" pitchFamily="34" charset="0"/>
                <a:cs typeface="Arial" pitchFamily="34" charset="0"/>
              </a:rPr>
              <a:t>) ou agrégation, point vers ligne par création de courbes d‘</a:t>
            </a:r>
            <a:r>
              <a:rPr lang="fr-FR" sz="1800" dirty="0" err="1">
                <a:latin typeface="Arial" pitchFamily="34" charset="0"/>
                <a:cs typeface="Arial" pitchFamily="34" charset="0"/>
              </a:rPr>
              <a:t>isovaleur</a:t>
            </a:r>
            <a:r>
              <a:rPr lang="fr-FR" sz="1800" dirty="0">
                <a:latin typeface="Arial" pitchFamily="34" charset="0"/>
                <a:cs typeface="Arial" pitchFamily="34" charset="0"/>
              </a:rPr>
              <a:t> ou </a:t>
            </a:r>
            <a:r>
              <a:rPr lang="fr-FR" sz="1800" dirty="0" smtClean="0">
                <a:latin typeface="Arial" pitchFamily="34" charset="0"/>
                <a:cs typeface="Arial" pitchFamily="34" charset="0"/>
              </a:rPr>
              <a:t>agrégation, point vers ligne par création de réseau</a:t>
            </a:r>
            <a:endParaRPr lang="fr-FR" sz="1800" dirty="0">
              <a:latin typeface="Arial" pitchFamily="34" charset="0"/>
              <a:cs typeface="Arial" pitchFamily="34" charset="0"/>
            </a:endParaRPr>
          </a:p>
          <a:p>
            <a:pPr>
              <a:lnSpc>
                <a:spcPct val="80000"/>
              </a:lnSpc>
              <a:spcAft>
                <a:spcPct val="35000"/>
              </a:spcAft>
              <a:buClr>
                <a:srgbClr val="FFCC66"/>
              </a:buClr>
              <a:buSzPct val="70000"/>
            </a:pPr>
            <a:r>
              <a:rPr lang="fr-FR" sz="1800" dirty="0">
                <a:latin typeface="Arial" pitchFamily="34" charset="0"/>
                <a:cs typeface="Arial" pitchFamily="34" charset="0"/>
              </a:rPr>
              <a:t>A partir des objets ligne : ligne vers zone par dilatation ou par agrégation (pondérée par une distance d'interaction), ligne vers point (calcul de </a:t>
            </a:r>
            <a:r>
              <a:rPr lang="fr-FR" sz="1800" dirty="0" err="1">
                <a:latin typeface="Arial" pitchFamily="34" charset="0"/>
                <a:cs typeface="Arial" pitchFamily="34" charset="0"/>
              </a:rPr>
              <a:t>centroïdes</a:t>
            </a:r>
            <a:r>
              <a:rPr lang="fr-FR" sz="1800" dirty="0">
                <a:latin typeface="Arial" pitchFamily="34" charset="0"/>
                <a:cs typeface="Arial" pitchFamily="34" charset="0"/>
              </a:rPr>
              <a:t>), ligne vers maille par interpolation</a:t>
            </a:r>
          </a:p>
          <a:p>
            <a:pPr>
              <a:lnSpc>
                <a:spcPct val="80000"/>
              </a:lnSpc>
              <a:spcAft>
                <a:spcPct val="35000"/>
              </a:spcAft>
              <a:buClr>
                <a:srgbClr val="FFCC66"/>
              </a:buClr>
              <a:buSzPct val="70000"/>
            </a:pPr>
            <a:r>
              <a:rPr lang="fr-FR" sz="1800" dirty="0">
                <a:latin typeface="Arial" pitchFamily="34" charset="0"/>
                <a:cs typeface="Arial" pitchFamily="34" charset="0"/>
              </a:rPr>
              <a:t>A partir des objets zone : zone vers point (</a:t>
            </a:r>
            <a:r>
              <a:rPr lang="fr-FR" sz="1800" dirty="0" err="1">
                <a:latin typeface="Arial" pitchFamily="34" charset="0"/>
                <a:cs typeface="Arial" pitchFamily="34" charset="0"/>
              </a:rPr>
              <a:t>centroïde</a:t>
            </a:r>
            <a:r>
              <a:rPr lang="fr-FR" sz="1800" dirty="0">
                <a:latin typeface="Arial" pitchFamily="34" charset="0"/>
                <a:cs typeface="Arial" pitchFamily="34" charset="0"/>
              </a:rPr>
              <a:t>), zone vers ligne (squelettisation), zone vers maille (rastérisation)</a:t>
            </a:r>
          </a:p>
          <a:p>
            <a:pPr>
              <a:lnSpc>
                <a:spcPct val="80000"/>
              </a:lnSpc>
              <a:spcAft>
                <a:spcPct val="35000"/>
              </a:spcAft>
              <a:buClr>
                <a:srgbClr val="FFCC66"/>
              </a:buClr>
              <a:buSzPct val="70000"/>
            </a:pPr>
            <a:r>
              <a:rPr lang="fr-FR" sz="1800" dirty="0">
                <a:latin typeface="Arial" pitchFamily="34" charset="0"/>
                <a:cs typeface="Arial" pitchFamily="34" charset="0"/>
              </a:rPr>
              <a:t>A partir des objets maille : maille vers zone (vectorisation), maille vers maille (rastérisation et méthodes de ré-échantillonnage)</a:t>
            </a:r>
          </a:p>
        </p:txBody>
      </p:sp>
      <p:sp>
        <p:nvSpPr>
          <p:cNvPr id="140292" name="Text Box 4"/>
          <p:cNvSpPr txBox="1">
            <a:spLocks noChangeArrowheads="1"/>
          </p:cNvSpPr>
          <p:nvPr/>
        </p:nvSpPr>
        <p:spPr bwMode="auto">
          <a:xfrm>
            <a:off x="720725" y="1295400"/>
            <a:ext cx="63722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changements de type d’objet géométrique</a:t>
            </a:r>
          </a:p>
        </p:txBody>
      </p:sp>
      <p:pic>
        <p:nvPicPr>
          <p:cNvPr id="140293" name="Picture 5"/>
          <p:cNvPicPr>
            <a:picLocks noChangeAspect="1" noChangeArrowheads="1"/>
          </p:cNvPicPr>
          <p:nvPr/>
        </p:nvPicPr>
        <p:blipFill>
          <a:blip r:embed="rId3" cstate="print"/>
          <a:srcRect l="7639" t="28146" r="34497" b="25970"/>
          <a:stretch>
            <a:fillRect/>
          </a:stretch>
        </p:blipFill>
        <p:spPr bwMode="auto">
          <a:xfrm>
            <a:off x="3217863" y="5208884"/>
            <a:ext cx="2649537" cy="1579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1315" name="Rectangle 3"/>
          <p:cNvSpPr>
            <a:spLocks noGrp="1" noRot="1" noChangeArrowheads="1"/>
          </p:cNvSpPr>
          <p:nvPr>
            <p:ph type="body" idx="1"/>
          </p:nvPr>
        </p:nvSpPr>
        <p:spPr>
          <a:xfrm>
            <a:off x="755650" y="1989138"/>
            <a:ext cx="8208963" cy="4464050"/>
          </a:xfrm>
          <a:solidFill>
            <a:srgbClr val="C0C0C0">
              <a:alpha val="10001"/>
            </a:srgbClr>
          </a:solidFill>
        </p:spPr>
        <p:txBody>
          <a:bodyPr/>
          <a:lstStyle/>
          <a:p>
            <a:pPr>
              <a:lnSpc>
                <a:spcPct val="90000"/>
              </a:lnSpc>
              <a:buClr>
                <a:srgbClr val="FFCC66"/>
              </a:buClr>
              <a:buSzPct val="70000"/>
            </a:pPr>
            <a:r>
              <a:rPr lang="fr-FR" sz="2000" dirty="0" err="1">
                <a:latin typeface="Arial" pitchFamily="34" charset="0"/>
                <a:cs typeface="Arial" pitchFamily="34" charset="0"/>
              </a:rPr>
              <a:t>Géoréférencement</a:t>
            </a:r>
            <a:r>
              <a:rPr lang="fr-FR" sz="2000" dirty="0">
                <a:latin typeface="Arial" pitchFamily="34" charset="0"/>
                <a:cs typeface="Arial" pitchFamily="34" charset="0"/>
              </a:rPr>
              <a:t> et mosaïques</a:t>
            </a:r>
          </a:p>
          <a:p>
            <a:pPr lvl="1">
              <a:lnSpc>
                <a:spcPct val="90000"/>
              </a:lnSpc>
              <a:buClr>
                <a:srgbClr val="FFCC66"/>
              </a:buClr>
              <a:buSzPct val="70000"/>
            </a:pPr>
            <a:r>
              <a:rPr lang="fr-FR" sz="1800" dirty="0">
                <a:latin typeface="Arial" pitchFamily="34" charset="0"/>
                <a:cs typeface="Arial" pitchFamily="34" charset="0"/>
              </a:rPr>
              <a:t>Transformations géométriques et photogrammétrie</a:t>
            </a:r>
          </a:p>
          <a:p>
            <a:pPr lvl="1">
              <a:lnSpc>
                <a:spcPct val="90000"/>
              </a:lnSpc>
              <a:buClr>
                <a:srgbClr val="FFCC66"/>
              </a:buClr>
              <a:buSzPct val="70000"/>
            </a:pPr>
            <a:r>
              <a:rPr lang="fr-FR" sz="1800" dirty="0">
                <a:latin typeface="Arial" pitchFamily="34" charset="0"/>
                <a:cs typeface="Arial" pitchFamily="34" charset="0"/>
              </a:rPr>
              <a:t>Redressement et ajustement des valeurs</a:t>
            </a:r>
          </a:p>
          <a:p>
            <a:pPr>
              <a:lnSpc>
                <a:spcPct val="90000"/>
              </a:lnSpc>
              <a:buClr>
                <a:srgbClr val="FFCC66"/>
              </a:buClr>
              <a:buSzPct val="70000"/>
            </a:pPr>
            <a:r>
              <a:rPr lang="fr-FR" sz="2000" dirty="0">
                <a:latin typeface="Arial" pitchFamily="34" charset="0"/>
                <a:cs typeface="Arial" pitchFamily="34" charset="0"/>
              </a:rPr>
              <a:t>Quel objet : point ou zone ?</a:t>
            </a:r>
          </a:p>
          <a:p>
            <a:pPr lvl="1">
              <a:lnSpc>
                <a:spcPct val="90000"/>
              </a:lnSpc>
              <a:buClr>
                <a:srgbClr val="FFCC66"/>
              </a:buClr>
              <a:buSzPct val="70000"/>
            </a:pPr>
            <a:r>
              <a:rPr lang="fr-FR" sz="1800" dirty="0">
                <a:latin typeface="Arial" pitchFamily="34" charset="0"/>
                <a:cs typeface="Arial" pitchFamily="34" charset="0"/>
              </a:rPr>
              <a:t>Du pixel à l'objet géographique : traitement par zone ou par pixel ?</a:t>
            </a:r>
          </a:p>
          <a:p>
            <a:pPr lvl="1">
              <a:lnSpc>
                <a:spcPct val="90000"/>
              </a:lnSpc>
              <a:buClr>
                <a:srgbClr val="FFCC66"/>
              </a:buClr>
              <a:buSzPct val="70000"/>
            </a:pPr>
            <a:r>
              <a:rPr lang="fr-FR" sz="1800" dirty="0">
                <a:latin typeface="Arial" pitchFamily="34" charset="0"/>
                <a:cs typeface="Arial" pitchFamily="34" charset="0"/>
              </a:rPr>
              <a:t>L'utilisation des opérations de semi-jointure et agrégation</a:t>
            </a:r>
          </a:p>
          <a:p>
            <a:pPr>
              <a:lnSpc>
                <a:spcPct val="90000"/>
              </a:lnSpc>
              <a:buClr>
                <a:srgbClr val="FFCC66"/>
              </a:buClr>
              <a:buSzPct val="70000"/>
            </a:pPr>
            <a:r>
              <a:rPr lang="fr-FR" sz="2000" dirty="0">
                <a:latin typeface="Arial" pitchFamily="34" charset="0"/>
                <a:cs typeface="Arial" pitchFamily="34" charset="0"/>
              </a:rPr>
              <a:t>Méthodes classiques en télédétection</a:t>
            </a:r>
          </a:p>
          <a:p>
            <a:pPr lvl="1">
              <a:lnSpc>
                <a:spcPct val="90000"/>
              </a:lnSpc>
              <a:buClr>
                <a:srgbClr val="FFCC66"/>
              </a:buClr>
              <a:buSzPct val="70000"/>
            </a:pPr>
            <a:r>
              <a:rPr lang="fr-FR" sz="1800" dirty="0">
                <a:latin typeface="Arial" pitchFamily="34" charset="0"/>
                <a:cs typeface="Arial" pitchFamily="34" charset="0"/>
              </a:rPr>
              <a:t>Différents types de satellites, différentes méthodes : les canaux sont des attributs, les indices sont des méthodes</a:t>
            </a:r>
          </a:p>
          <a:p>
            <a:pPr lvl="1">
              <a:lnSpc>
                <a:spcPct val="90000"/>
              </a:lnSpc>
              <a:buClr>
                <a:srgbClr val="FFCC66"/>
              </a:buClr>
              <a:buSzPct val="70000"/>
            </a:pPr>
            <a:r>
              <a:rPr lang="fr-FR" sz="1800" dirty="0">
                <a:latin typeface="Arial" pitchFamily="34" charset="0"/>
                <a:cs typeface="Arial" pitchFamily="34" charset="0"/>
              </a:rPr>
              <a:t>Classifications dirigées et non dirigées</a:t>
            </a:r>
          </a:p>
          <a:p>
            <a:pPr lvl="1">
              <a:lnSpc>
                <a:spcPct val="90000"/>
              </a:lnSpc>
              <a:buClr>
                <a:srgbClr val="FFCC66"/>
              </a:buClr>
              <a:buSzPct val="70000"/>
            </a:pPr>
            <a:r>
              <a:rPr lang="fr-FR" sz="1800" dirty="0">
                <a:latin typeface="Arial" pitchFamily="34" charset="0"/>
                <a:cs typeface="Arial" pitchFamily="34" charset="0"/>
              </a:rPr>
              <a:t>Indices de végétation, de bâti, texture, structure, etc. Morphologie math.</a:t>
            </a:r>
            <a:endParaRPr lang="fr-FR" sz="1800" i="1" dirty="0">
              <a:latin typeface="Arial" pitchFamily="34" charset="0"/>
              <a:cs typeface="Arial" pitchFamily="34" charset="0"/>
            </a:endParaRPr>
          </a:p>
          <a:p>
            <a:pPr>
              <a:lnSpc>
                <a:spcPct val="90000"/>
              </a:lnSpc>
              <a:buClr>
                <a:srgbClr val="FFCC66"/>
              </a:buClr>
              <a:buSzPct val="70000"/>
            </a:pPr>
            <a:r>
              <a:rPr lang="fr-FR" sz="2000" dirty="0">
                <a:latin typeface="Arial" pitchFamily="34" charset="0"/>
                <a:cs typeface="Arial" pitchFamily="34" charset="0"/>
              </a:rPr>
              <a:t>Télédétection urbaine</a:t>
            </a:r>
          </a:p>
          <a:p>
            <a:pPr lvl="1">
              <a:lnSpc>
                <a:spcPct val="90000"/>
              </a:lnSpc>
              <a:buClr>
                <a:srgbClr val="FFCC66"/>
              </a:buClr>
              <a:buSzPct val="70000"/>
            </a:pPr>
            <a:r>
              <a:rPr lang="fr-FR" sz="1800" dirty="0">
                <a:latin typeface="Arial" pitchFamily="34" charset="0"/>
                <a:cs typeface="Arial" pitchFamily="34" charset="0"/>
              </a:rPr>
              <a:t>Photographie aérienne et </a:t>
            </a:r>
            <a:r>
              <a:rPr lang="fr-FR" sz="1800" dirty="0" err="1">
                <a:latin typeface="Arial" pitchFamily="34" charset="0"/>
                <a:cs typeface="Arial" pitchFamily="34" charset="0"/>
              </a:rPr>
              <a:t>orthophotoplans</a:t>
            </a:r>
            <a:endParaRPr lang="fr-FR" sz="1800" dirty="0">
              <a:latin typeface="Arial" pitchFamily="34" charset="0"/>
              <a:cs typeface="Arial" pitchFamily="34" charset="0"/>
            </a:endParaRPr>
          </a:p>
        </p:txBody>
      </p:sp>
      <p:sp>
        <p:nvSpPr>
          <p:cNvPr id="141316" name="Text Box 4"/>
          <p:cNvSpPr txBox="1">
            <a:spLocks noChangeArrowheads="1"/>
          </p:cNvSpPr>
          <p:nvPr/>
        </p:nvSpPr>
        <p:spPr bwMode="auto">
          <a:xfrm>
            <a:off x="720725" y="1295400"/>
            <a:ext cx="56515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SIG et télédétection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2339" name="Rectangle 3"/>
          <p:cNvSpPr>
            <a:spLocks noGrp="1" noRot="1" noChangeArrowheads="1"/>
          </p:cNvSpPr>
          <p:nvPr>
            <p:ph type="body" idx="1"/>
          </p:nvPr>
        </p:nvSpPr>
        <p:spPr>
          <a:xfrm>
            <a:off x="755650" y="1989138"/>
            <a:ext cx="8208963" cy="4576762"/>
          </a:xfrm>
          <a:solidFill>
            <a:srgbClr val="C0C0C0">
              <a:alpha val="10001"/>
            </a:srgbClr>
          </a:solidFill>
        </p:spPr>
        <p:txBody>
          <a:bodyPr/>
          <a:lstStyle/>
          <a:p>
            <a:pPr>
              <a:lnSpc>
                <a:spcPct val="90000"/>
              </a:lnSpc>
              <a:buClr>
                <a:srgbClr val="FFCC66"/>
              </a:buClr>
              <a:buSzPct val="70000"/>
            </a:pPr>
            <a:r>
              <a:rPr lang="fr-FR" sz="2000" dirty="0">
                <a:latin typeface="Arial" pitchFamily="34" charset="0"/>
                <a:cs typeface="Arial" pitchFamily="34" charset="0"/>
              </a:rPr>
              <a:t>Distribution </a:t>
            </a:r>
            <a:r>
              <a:rPr lang="fr-FR" sz="2000" dirty="0" smtClean="0">
                <a:latin typeface="Arial" pitchFamily="34" charset="0"/>
                <a:cs typeface="Arial" pitchFamily="34" charset="0"/>
              </a:rPr>
              <a:t>spatiale d’un </a:t>
            </a:r>
            <a:r>
              <a:rPr lang="fr-FR" sz="2000" dirty="0">
                <a:latin typeface="Arial" pitchFamily="34" charset="0"/>
                <a:cs typeface="Arial" pitchFamily="34" charset="0"/>
              </a:rPr>
              <a:t>semis de </a:t>
            </a:r>
            <a:r>
              <a:rPr lang="fr-FR" sz="2000" dirty="0" smtClean="0">
                <a:latin typeface="Arial" pitchFamily="34" charset="0"/>
                <a:cs typeface="Arial" pitchFamily="34" charset="0"/>
              </a:rPr>
              <a:t>point</a:t>
            </a:r>
            <a:endParaRPr lang="fr-FR" sz="2000" dirty="0">
              <a:latin typeface="Arial" pitchFamily="34" charset="0"/>
              <a:cs typeface="Arial" pitchFamily="34" charset="0"/>
            </a:endParaRPr>
          </a:p>
          <a:p>
            <a:pPr lvl="1">
              <a:lnSpc>
                <a:spcPct val="90000"/>
              </a:lnSpc>
              <a:buClr>
                <a:srgbClr val="FFCC66"/>
              </a:buClr>
              <a:buSzPct val="70000"/>
            </a:pPr>
            <a:r>
              <a:rPr lang="fr-FR" sz="1800" dirty="0">
                <a:latin typeface="Arial" pitchFamily="34" charset="0"/>
                <a:cs typeface="Arial" pitchFamily="34" charset="0"/>
              </a:rPr>
              <a:t>Par rapport à une distribution </a:t>
            </a:r>
            <a:r>
              <a:rPr lang="fr-FR" sz="1800" dirty="0" smtClean="0">
                <a:latin typeface="Arial" pitchFamily="34" charset="0"/>
                <a:cs typeface="Arial" pitchFamily="34" charset="0"/>
              </a:rPr>
              <a:t>aléatoire (agrégée, régulière, aléatoire)</a:t>
            </a:r>
            <a:endParaRPr lang="fr-FR" sz="1800" dirty="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Distribution d’un </a:t>
            </a:r>
            <a:r>
              <a:rPr lang="fr-FR" sz="1800" dirty="0">
                <a:latin typeface="Arial" pitchFamily="34" charset="0"/>
                <a:cs typeface="Arial" pitchFamily="34" charset="0"/>
              </a:rPr>
              <a:t>sous-ensemble par rapport à un ensemble</a:t>
            </a:r>
          </a:p>
          <a:p>
            <a:pPr lvl="1">
              <a:lnSpc>
                <a:spcPct val="90000"/>
              </a:lnSpc>
              <a:buClr>
                <a:srgbClr val="FFCC66"/>
              </a:buClr>
              <a:buSzPct val="70000"/>
            </a:pPr>
            <a:r>
              <a:rPr lang="fr-FR" sz="1800" dirty="0" smtClean="0">
                <a:latin typeface="Arial" pitchFamily="34" charset="0"/>
                <a:cs typeface="Arial" pitchFamily="34" charset="0"/>
              </a:rPr>
              <a:t>Recherche de tendance spatiale (EDS, gradient, surface polynômiale, etc.)</a:t>
            </a:r>
            <a:endParaRPr lang="fr-FR" sz="1800" dirty="0">
              <a:latin typeface="Arial" pitchFamily="34" charset="0"/>
              <a:cs typeface="Arial" pitchFamily="34" charset="0"/>
            </a:endParaRPr>
          </a:p>
          <a:p>
            <a:pPr>
              <a:lnSpc>
                <a:spcPct val="90000"/>
              </a:lnSpc>
            </a:pPr>
            <a:endParaRPr lang="fr-FR" sz="2000" dirty="0">
              <a:latin typeface="Arial" pitchFamily="34" charset="0"/>
              <a:cs typeface="Arial" pitchFamily="34" charset="0"/>
            </a:endParaRPr>
          </a:p>
          <a:p>
            <a:pPr>
              <a:lnSpc>
                <a:spcPct val="90000"/>
              </a:lnSpc>
              <a:buClr>
                <a:srgbClr val="FFCC66"/>
              </a:buClr>
              <a:buSzPct val="70000"/>
            </a:pPr>
            <a:r>
              <a:rPr lang="fr-FR" sz="2000" dirty="0" smtClean="0">
                <a:latin typeface="Arial" pitchFamily="34" charset="0"/>
                <a:cs typeface="Arial" pitchFamily="34" charset="0"/>
              </a:rPr>
              <a:t>Recherche </a:t>
            </a:r>
            <a:r>
              <a:rPr lang="fr-FR" sz="2000" dirty="0">
                <a:latin typeface="Arial" pitchFamily="34" charset="0"/>
                <a:cs typeface="Arial" pitchFamily="34" charset="0"/>
              </a:rPr>
              <a:t>d’autocorrélation spatiale </a:t>
            </a:r>
            <a:r>
              <a:rPr lang="fr-FR" sz="2000" dirty="0" smtClean="0">
                <a:latin typeface="Arial" pitchFamily="34" charset="0"/>
                <a:cs typeface="Arial" pitchFamily="34" charset="0"/>
              </a:rPr>
              <a:t>d’une valeur : </a:t>
            </a:r>
            <a:r>
              <a:rPr lang="fr-FR" sz="2000" dirty="0" err="1">
                <a:latin typeface="Arial" pitchFamily="34" charset="0"/>
                <a:cs typeface="Arial" pitchFamily="34" charset="0"/>
              </a:rPr>
              <a:t>variogrammes</a:t>
            </a:r>
            <a:r>
              <a:rPr lang="fr-FR" sz="2000" dirty="0">
                <a:latin typeface="Arial" pitchFamily="34" charset="0"/>
                <a:cs typeface="Arial" pitchFamily="34" charset="0"/>
              </a:rPr>
              <a:t>, indices  (Moran, </a:t>
            </a:r>
            <a:r>
              <a:rPr lang="fr-FR" sz="2000" dirty="0" err="1">
                <a:latin typeface="Arial" pitchFamily="34" charset="0"/>
                <a:cs typeface="Arial" pitchFamily="34" charset="0"/>
              </a:rPr>
              <a:t>Geary</a:t>
            </a:r>
            <a:r>
              <a:rPr lang="fr-FR" sz="2000" dirty="0">
                <a:latin typeface="Arial" pitchFamily="34" charset="0"/>
                <a:cs typeface="Arial" pitchFamily="34" charset="0"/>
              </a:rPr>
              <a:t>…), indices locaux (Moran, </a:t>
            </a:r>
            <a:r>
              <a:rPr lang="fr-FR" sz="2000" dirty="0" err="1">
                <a:latin typeface="Arial" pitchFamily="34" charset="0"/>
                <a:cs typeface="Arial" pitchFamily="34" charset="0"/>
              </a:rPr>
              <a:t>Getis</a:t>
            </a:r>
            <a:r>
              <a:rPr lang="fr-FR" sz="2000" dirty="0">
                <a:latin typeface="Arial" pitchFamily="34" charset="0"/>
                <a:cs typeface="Arial" pitchFamily="34" charset="0"/>
              </a:rPr>
              <a:t>, …)</a:t>
            </a:r>
          </a:p>
          <a:p>
            <a:pPr>
              <a:lnSpc>
                <a:spcPct val="90000"/>
              </a:lnSpc>
              <a:buClr>
                <a:srgbClr val="FFCC66"/>
              </a:buClr>
              <a:buSzPct val="70000"/>
            </a:pPr>
            <a:endParaRPr lang="fr-FR" sz="2000" dirty="0">
              <a:latin typeface="Arial" pitchFamily="34" charset="0"/>
              <a:cs typeface="Arial" pitchFamily="34" charset="0"/>
            </a:endParaRPr>
          </a:p>
          <a:p>
            <a:pPr>
              <a:lnSpc>
                <a:spcPct val="90000"/>
              </a:lnSpc>
              <a:buClr>
                <a:srgbClr val="FFCC66"/>
              </a:buClr>
              <a:buSzPct val="70000"/>
            </a:pPr>
            <a:r>
              <a:rPr lang="fr-FR" sz="2000" dirty="0">
                <a:latin typeface="Arial" pitchFamily="34" charset="0"/>
                <a:cs typeface="Arial" pitchFamily="34" charset="0"/>
              </a:rPr>
              <a:t>La recherche d’agrégats </a:t>
            </a:r>
            <a:r>
              <a:rPr lang="fr-FR" sz="2000" dirty="0" smtClean="0">
                <a:latin typeface="Arial" pitchFamily="34" charset="0"/>
                <a:cs typeface="Arial" pitchFamily="34" charset="0"/>
              </a:rPr>
              <a:t>locaux (cluster</a:t>
            </a:r>
            <a:r>
              <a:rPr lang="fr-FR" sz="2000" dirty="0">
                <a:latin typeface="Arial" pitchFamily="34" charset="0"/>
                <a:cs typeface="Arial" pitchFamily="34" charset="0"/>
              </a:rPr>
              <a:t>)</a:t>
            </a:r>
          </a:p>
          <a:p>
            <a:pPr lvl="1">
              <a:lnSpc>
                <a:spcPct val="90000"/>
              </a:lnSpc>
              <a:buClr>
                <a:srgbClr val="FFCC66"/>
              </a:buClr>
              <a:buSzPct val="70000"/>
            </a:pPr>
            <a:r>
              <a:rPr lang="fr-FR" sz="1800" dirty="0">
                <a:latin typeface="Arial" pitchFamily="34" charset="0"/>
                <a:cs typeface="Arial" pitchFamily="34" charset="0"/>
              </a:rPr>
              <a:t>Méthodes de recherche d’agrégats spatiaux</a:t>
            </a:r>
          </a:p>
          <a:p>
            <a:pPr lvl="1">
              <a:lnSpc>
                <a:spcPct val="90000"/>
              </a:lnSpc>
              <a:buClr>
                <a:srgbClr val="FFCC66"/>
              </a:buClr>
              <a:buSzPct val="70000"/>
            </a:pPr>
            <a:r>
              <a:rPr lang="fr-FR" sz="1800" dirty="0">
                <a:latin typeface="Arial" pitchFamily="34" charset="0"/>
                <a:cs typeface="Arial" pitchFamily="34" charset="0"/>
              </a:rPr>
              <a:t>Méthodes de recherche d’agrégats spatio-temporels</a:t>
            </a:r>
          </a:p>
          <a:p>
            <a:pPr lvl="1">
              <a:lnSpc>
                <a:spcPct val="90000"/>
              </a:lnSpc>
            </a:pPr>
            <a:endParaRPr lang="fr-FR" sz="1800" dirty="0">
              <a:latin typeface="Arial" pitchFamily="34" charset="0"/>
              <a:cs typeface="Arial" pitchFamily="34" charset="0"/>
            </a:endParaRPr>
          </a:p>
          <a:p>
            <a:pPr>
              <a:lnSpc>
                <a:spcPct val="90000"/>
              </a:lnSpc>
              <a:buClr>
                <a:srgbClr val="FFCC66"/>
              </a:buClr>
              <a:buSzPct val="70000"/>
            </a:pPr>
            <a:r>
              <a:rPr lang="fr-FR" sz="2000" dirty="0">
                <a:latin typeface="Arial" pitchFamily="34" charset="0"/>
                <a:cs typeface="Arial" pitchFamily="34" charset="0"/>
              </a:rPr>
              <a:t>La recherche d’une échelle spatiale significative</a:t>
            </a:r>
          </a:p>
        </p:txBody>
      </p:sp>
      <p:sp>
        <p:nvSpPr>
          <p:cNvPr id="142340" name="Text Box 4"/>
          <p:cNvSpPr txBox="1">
            <a:spLocks noChangeArrowheads="1"/>
          </p:cNvSpPr>
          <p:nvPr/>
        </p:nvSpPr>
        <p:spPr bwMode="auto">
          <a:xfrm>
            <a:off x="647700" y="1295400"/>
            <a:ext cx="57959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SIG et statistique </a:t>
            </a:r>
            <a:r>
              <a:rPr lang="fr-FR" sz="2200" dirty="0" smtClean="0">
                <a:solidFill>
                  <a:srgbClr val="FFCC66"/>
                </a:solidFill>
                <a:effectLst>
                  <a:outerShdw blurRad="38100" dist="38100" dir="2700000" algn="tl">
                    <a:srgbClr val="000000"/>
                  </a:outerShdw>
                </a:effectLst>
                <a:latin typeface="Arial" charset="0"/>
                <a:ea typeface="宋体" pitchFamily="2" charset="-122"/>
              </a:rPr>
              <a:t>spatiale</a:t>
            </a:r>
            <a:endParaRPr lang="fr-FR" sz="2200" dirty="0">
              <a:solidFill>
                <a:srgbClr val="FFCC66"/>
              </a:solidFill>
              <a:effectLst>
                <a:outerShdw blurRad="38100" dist="38100" dir="2700000" algn="tl">
                  <a:srgbClr val="000000"/>
                </a:outerShdw>
              </a:effectLst>
              <a:latin typeface="Arial" charset="0"/>
              <a:ea typeface="宋体"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2339" name="Rectangle 3"/>
          <p:cNvSpPr>
            <a:spLocks noGrp="1" noRot="1" noChangeArrowheads="1"/>
          </p:cNvSpPr>
          <p:nvPr>
            <p:ph type="body" idx="1"/>
          </p:nvPr>
        </p:nvSpPr>
        <p:spPr>
          <a:xfrm>
            <a:off x="755650" y="1989138"/>
            <a:ext cx="8208963" cy="4576762"/>
          </a:xfrm>
          <a:solidFill>
            <a:srgbClr val="C0C0C0">
              <a:alpha val="10001"/>
            </a:srgbClr>
          </a:solidFill>
        </p:spPr>
        <p:txBody>
          <a:bodyPr/>
          <a:lstStyle/>
          <a:p>
            <a:pPr>
              <a:lnSpc>
                <a:spcPct val="90000"/>
              </a:lnSpc>
              <a:buClr>
                <a:srgbClr val="FFCC66"/>
              </a:buClr>
              <a:buSzPct val="70000"/>
            </a:pPr>
            <a:r>
              <a:rPr lang="fr-FR" sz="2000" dirty="0" smtClean="0">
                <a:latin typeface="Arial" pitchFamily="34" charset="0"/>
                <a:cs typeface="Arial" pitchFamily="34" charset="0"/>
              </a:rPr>
              <a:t>Estimation d’une mesure à partir d’autres mesures</a:t>
            </a:r>
            <a:endParaRPr lang="fr-FR" sz="2000" dirty="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Semi-</a:t>
            </a:r>
            <a:r>
              <a:rPr lang="fr-FR" sz="1800" dirty="0" err="1" smtClean="0">
                <a:latin typeface="Arial" pitchFamily="34" charset="0"/>
                <a:cs typeface="Arial" pitchFamily="34" charset="0"/>
              </a:rPr>
              <a:t>variogrammes</a:t>
            </a:r>
            <a:endParaRPr lang="fr-FR" sz="1800" dirty="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variables aléatoires régionalisées et </a:t>
            </a:r>
            <a:r>
              <a:rPr lang="fr-FR" sz="1800" dirty="0" err="1" smtClean="0">
                <a:latin typeface="Arial" pitchFamily="34" charset="0"/>
                <a:cs typeface="Arial" pitchFamily="34" charset="0"/>
              </a:rPr>
              <a:t>Krigeage</a:t>
            </a:r>
            <a:endParaRPr lang="fr-FR" sz="1800" dirty="0" smtClean="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Méthodes déterministes</a:t>
            </a:r>
            <a:endParaRPr lang="fr-FR" sz="1800" dirty="0">
              <a:latin typeface="Arial" pitchFamily="34" charset="0"/>
              <a:cs typeface="Arial" pitchFamily="34" charset="0"/>
            </a:endParaRPr>
          </a:p>
          <a:p>
            <a:pPr>
              <a:lnSpc>
                <a:spcPct val="90000"/>
              </a:lnSpc>
              <a:buNone/>
            </a:pPr>
            <a:endParaRPr lang="fr-FR" sz="2000" dirty="0">
              <a:latin typeface="Arial" pitchFamily="34" charset="0"/>
              <a:cs typeface="Arial" pitchFamily="34" charset="0"/>
            </a:endParaRPr>
          </a:p>
        </p:txBody>
      </p:sp>
      <p:sp>
        <p:nvSpPr>
          <p:cNvPr id="142340" name="Text Box 4"/>
          <p:cNvSpPr txBox="1">
            <a:spLocks noChangeArrowheads="1"/>
          </p:cNvSpPr>
          <p:nvPr/>
        </p:nvSpPr>
        <p:spPr bwMode="auto">
          <a:xfrm>
            <a:off x="647700" y="1295400"/>
            <a:ext cx="82677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SIG et </a:t>
            </a:r>
            <a:r>
              <a:rPr lang="fr-FR" sz="2200" dirty="0" smtClean="0">
                <a:solidFill>
                  <a:srgbClr val="FFCC66"/>
                </a:solidFill>
                <a:effectLst>
                  <a:outerShdw blurRad="38100" dist="38100" dir="2700000" algn="tl">
                    <a:srgbClr val="000000"/>
                  </a:outerShdw>
                </a:effectLst>
                <a:latin typeface="Arial" charset="0"/>
                <a:ea typeface="宋体" pitchFamily="2" charset="-122"/>
              </a:rPr>
              <a:t>géostatistique </a:t>
            </a:r>
            <a:r>
              <a:rPr lang="fr-FR" sz="2200" dirty="0">
                <a:solidFill>
                  <a:srgbClr val="FFCC66"/>
                </a:solidFill>
                <a:effectLst>
                  <a:outerShdw blurRad="38100" dist="38100" dir="2700000" algn="tl">
                    <a:srgbClr val="000000"/>
                  </a:outerShdw>
                </a:effectLst>
                <a:latin typeface="Arial" charset="0"/>
                <a:ea typeface="宋体" pitchFamily="2" charset="-122"/>
              </a:rPr>
              <a:t>: </a:t>
            </a:r>
            <a:r>
              <a:rPr lang="fr-FR" sz="2200" dirty="0" smtClean="0">
                <a:solidFill>
                  <a:srgbClr val="FFCC66"/>
                </a:solidFill>
                <a:effectLst>
                  <a:outerShdw blurRad="38100" dist="38100" dir="2700000" algn="tl">
                    <a:srgbClr val="000000"/>
                  </a:outerShdw>
                </a:effectLst>
                <a:latin typeface="Arial" charset="0"/>
                <a:ea typeface="宋体" pitchFamily="2" charset="-122"/>
              </a:rPr>
              <a:t>estimation et interpolation</a:t>
            </a:r>
            <a:endParaRPr lang="fr-FR" sz="2200" dirty="0">
              <a:solidFill>
                <a:srgbClr val="FFCC66"/>
              </a:solidFill>
              <a:effectLst>
                <a:outerShdw blurRad="38100" dist="38100" dir="2700000" algn="tl">
                  <a:srgbClr val="000000"/>
                </a:outerShdw>
              </a:effectLst>
              <a:latin typeface="Arial" charset="0"/>
              <a:ea typeface="宋体" pitchFamily="2" charset="-122"/>
            </a:endParaRPr>
          </a:p>
        </p:txBody>
      </p:sp>
      <p:pic>
        <p:nvPicPr>
          <p:cNvPr id="5" name="Picture 3" descr="C:\Savane\Users\marc\d_babel\Gabon104.jpg"/>
          <p:cNvPicPr>
            <a:picLocks noChangeAspect="1" noChangeArrowheads="1"/>
          </p:cNvPicPr>
          <p:nvPr/>
        </p:nvPicPr>
        <p:blipFill>
          <a:blip r:embed="rId3" cstate="print"/>
          <a:srcRect/>
          <a:stretch>
            <a:fillRect/>
          </a:stretch>
        </p:blipFill>
        <p:spPr bwMode="auto">
          <a:xfrm>
            <a:off x="746125" y="3394930"/>
            <a:ext cx="3101975" cy="3172557"/>
          </a:xfrm>
          <a:prstGeom prst="rect">
            <a:avLst/>
          </a:prstGeom>
          <a:noFill/>
          <a:ln w="9525">
            <a:noFill/>
            <a:miter lim="800000"/>
            <a:headEnd/>
            <a:tailEnd/>
          </a:ln>
        </p:spPr>
      </p:pic>
      <p:pic>
        <p:nvPicPr>
          <p:cNvPr id="6" name="Image 5" descr="savane58.jpg"/>
          <p:cNvPicPr>
            <a:picLocks noChangeAspect="1"/>
          </p:cNvPicPr>
          <p:nvPr/>
        </p:nvPicPr>
        <p:blipFill>
          <a:blip r:embed="rId4" cstate="print"/>
          <a:stretch>
            <a:fillRect/>
          </a:stretch>
        </p:blipFill>
        <p:spPr>
          <a:xfrm>
            <a:off x="4105274" y="3404870"/>
            <a:ext cx="3324225" cy="32134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611188" y="1412875"/>
            <a:ext cx="7772400" cy="2587625"/>
          </a:xfrm>
          <a:solidFill>
            <a:srgbClr val="C0C0C0">
              <a:alpha val="10001"/>
            </a:srgbClr>
          </a:solidFill>
        </p:spPr>
        <p:txBody>
          <a:bodyPr/>
          <a:lstStyle/>
          <a:p>
            <a:pPr>
              <a:lnSpc>
                <a:spcPct val="80000"/>
              </a:lnSpc>
              <a:spcAft>
                <a:spcPct val="25000"/>
              </a:spcAft>
              <a:buClr>
                <a:srgbClr val="FFCC66"/>
              </a:buClr>
              <a:buSzPct val="70000"/>
            </a:pPr>
            <a:endParaRPr lang="fr-FR" sz="1000" dirty="0"/>
          </a:p>
          <a:p>
            <a:pPr>
              <a:lnSpc>
                <a:spcPct val="80000"/>
              </a:lnSpc>
              <a:spcAft>
                <a:spcPct val="25000"/>
              </a:spcAft>
              <a:buClr>
                <a:srgbClr val="FFCC66"/>
              </a:buClr>
              <a:buSzPct val="70000"/>
              <a:buNone/>
            </a:pPr>
            <a:r>
              <a:rPr lang="fr-FR" sz="2200" dirty="0" smtClean="0">
                <a:latin typeface="Arial" pitchFamily="34" charset="0"/>
                <a:cs typeface="Arial" pitchFamily="34" charset="0"/>
              </a:rPr>
              <a:t>Calculs techniques et cartographie automatique</a:t>
            </a:r>
          </a:p>
          <a:p>
            <a:pPr>
              <a:lnSpc>
                <a:spcPct val="80000"/>
              </a:lnSpc>
              <a:spcAft>
                <a:spcPct val="25000"/>
              </a:spcAft>
              <a:buClr>
                <a:srgbClr val="FFCC66"/>
              </a:buClr>
              <a:buSzPct val="70000"/>
            </a:pPr>
            <a:r>
              <a:rPr lang="fr-FR" sz="2000" dirty="0" smtClean="0">
                <a:latin typeface="Arial" pitchFamily="34" charset="0"/>
                <a:cs typeface="Arial" pitchFamily="34" charset="0"/>
              </a:rPr>
              <a:t>Calculs métriques (distances, surfaces, périmètres, volumes)</a:t>
            </a:r>
          </a:p>
          <a:p>
            <a:pPr>
              <a:lnSpc>
                <a:spcPct val="80000"/>
              </a:lnSpc>
              <a:spcAft>
                <a:spcPct val="25000"/>
              </a:spcAft>
              <a:buClr>
                <a:srgbClr val="FFCC66"/>
              </a:buClr>
              <a:buSzPct val="70000"/>
            </a:pPr>
            <a:r>
              <a:rPr lang="fr-FR" sz="2000" dirty="0" smtClean="0">
                <a:latin typeface="Arial" pitchFamily="34" charset="0"/>
                <a:cs typeface="Arial" pitchFamily="34" charset="0"/>
              </a:rPr>
              <a:t>Calculs techniques et d’ingénierie (visibilité, parcours optimaux, écoulements, etc.)</a:t>
            </a:r>
          </a:p>
          <a:p>
            <a:pPr>
              <a:lnSpc>
                <a:spcPct val="80000"/>
              </a:lnSpc>
              <a:spcAft>
                <a:spcPct val="25000"/>
              </a:spcAft>
              <a:buClr>
                <a:srgbClr val="FFCC66"/>
              </a:buClr>
              <a:buSzPct val="70000"/>
            </a:pPr>
            <a:r>
              <a:rPr lang="fr-FR" sz="2000" dirty="0" smtClean="0">
                <a:latin typeface="Arial" pitchFamily="34" charset="0"/>
                <a:cs typeface="Arial" pitchFamily="34" charset="0"/>
              </a:rPr>
              <a:t>Positionnement et projections géographiques</a:t>
            </a:r>
          </a:p>
          <a:p>
            <a:pPr>
              <a:lnSpc>
                <a:spcPct val="80000"/>
              </a:lnSpc>
              <a:spcAft>
                <a:spcPct val="25000"/>
              </a:spcAft>
              <a:buClr>
                <a:srgbClr val="FFCC66"/>
              </a:buClr>
              <a:buSzPct val="70000"/>
            </a:pPr>
            <a:r>
              <a:rPr lang="fr-FR" sz="2000" dirty="0" smtClean="0">
                <a:latin typeface="Arial" pitchFamily="34" charset="0"/>
                <a:cs typeface="Arial" pitchFamily="34" charset="0"/>
              </a:rPr>
              <a:t>Cartographie </a:t>
            </a:r>
            <a:r>
              <a:rPr lang="fr-FR" sz="2000" dirty="0">
                <a:latin typeface="Arial" pitchFamily="34" charset="0"/>
                <a:cs typeface="Arial" pitchFamily="34" charset="0"/>
              </a:rPr>
              <a:t>automatique, cartographie </a:t>
            </a:r>
            <a:r>
              <a:rPr lang="fr-FR" sz="2000" dirty="0" smtClean="0">
                <a:latin typeface="Arial" pitchFamily="34" charset="0"/>
                <a:cs typeface="Arial" pitchFamily="34" charset="0"/>
              </a:rPr>
              <a:t>statistique</a:t>
            </a:r>
            <a:endParaRPr lang="fr-FR" sz="2000" dirty="0">
              <a:latin typeface="Arial" pitchFamily="34" charset="0"/>
              <a:cs typeface="Arial" pitchFamily="34" charset="0"/>
            </a:endParaRPr>
          </a:p>
        </p:txBody>
      </p:sp>
      <p:grpSp>
        <p:nvGrpSpPr>
          <p:cNvPr id="5" name="Group 6"/>
          <p:cNvGrpSpPr>
            <a:grpSpLocks/>
          </p:cNvGrpSpPr>
          <p:nvPr/>
        </p:nvGrpSpPr>
        <p:grpSpPr bwMode="auto">
          <a:xfrm>
            <a:off x="5080000" y="4246888"/>
            <a:ext cx="2825652" cy="2217411"/>
            <a:chOff x="2120" y="3063"/>
            <a:chExt cx="1680" cy="1273"/>
          </a:xfrm>
        </p:grpSpPr>
        <p:graphicFrame>
          <p:nvGraphicFramePr>
            <p:cNvPr id="6" name="Object 7"/>
            <p:cNvGraphicFramePr>
              <a:graphicFrameLocks noChangeAspect="1"/>
            </p:cNvGraphicFramePr>
            <p:nvPr/>
          </p:nvGraphicFramePr>
          <p:xfrm>
            <a:off x="2120" y="3063"/>
            <a:ext cx="1680" cy="1273"/>
          </p:xfrm>
          <a:graphic>
            <a:graphicData uri="http://schemas.openxmlformats.org/presentationml/2006/ole">
              <p:oleObj spid="_x0000_s264193" name="位图图像" r:id="rId4" imgW="2514286" imgH="1905266" progId="PBrush">
                <p:embed/>
              </p:oleObj>
            </a:graphicData>
          </a:graphic>
        </p:graphicFrame>
        <p:sp>
          <p:nvSpPr>
            <p:cNvPr id="7" name="Freeform 8"/>
            <p:cNvSpPr>
              <a:spLocks/>
            </p:cNvSpPr>
            <p:nvPr/>
          </p:nvSpPr>
          <p:spPr bwMode="auto">
            <a:xfrm>
              <a:off x="2181" y="3318"/>
              <a:ext cx="534" cy="205"/>
            </a:xfrm>
            <a:custGeom>
              <a:avLst/>
              <a:gdLst/>
              <a:ahLst/>
              <a:cxnLst>
                <a:cxn ang="0">
                  <a:pos x="0" y="162"/>
                </a:cxn>
                <a:cxn ang="0">
                  <a:pos x="39" y="159"/>
                </a:cxn>
                <a:cxn ang="0">
                  <a:pos x="96" y="162"/>
                </a:cxn>
                <a:cxn ang="0">
                  <a:pos x="108" y="177"/>
                </a:cxn>
                <a:cxn ang="0">
                  <a:pos x="120" y="189"/>
                </a:cxn>
                <a:cxn ang="0">
                  <a:pos x="156" y="204"/>
                </a:cxn>
                <a:cxn ang="0">
                  <a:pos x="243" y="198"/>
                </a:cxn>
                <a:cxn ang="0">
                  <a:pos x="261" y="186"/>
                </a:cxn>
                <a:cxn ang="0">
                  <a:pos x="270" y="180"/>
                </a:cxn>
                <a:cxn ang="0">
                  <a:pos x="291" y="153"/>
                </a:cxn>
                <a:cxn ang="0">
                  <a:pos x="309" y="147"/>
                </a:cxn>
                <a:cxn ang="0">
                  <a:pos x="318" y="141"/>
                </a:cxn>
                <a:cxn ang="0">
                  <a:pos x="399" y="93"/>
                </a:cxn>
                <a:cxn ang="0">
                  <a:pos x="417" y="81"/>
                </a:cxn>
                <a:cxn ang="0">
                  <a:pos x="426" y="75"/>
                </a:cxn>
                <a:cxn ang="0">
                  <a:pos x="534" y="0"/>
                </a:cxn>
              </a:cxnLst>
              <a:rect l="0" t="0" r="r" b="b"/>
              <a:pathLst>
                <a:path w="534" h="205">
                  <a:moveTo>
                    <a:pt x="0" y="162"/>
                  </a:moveTo>
                  <a:cubicBezTo>
                    <a:pt x="6" y="160"/>
                    <a:pt x="23" y="159"/>
                    <a:pt x="39" y="159"/>
                  </a:cubicBezTo>
                  <a:cubicBezTo>
                    <a:pt x="55" y="159"/>
                    <a:pt x="85" y="159"/>
                    <a:pt x="96" y="162"/>
                  </a:cubicBezTo>
                  <a:cubicBezTo>
                    <a:pt x="102" y="163"/>
                    <a:pt x="108" y="174"/>
                    <a:pt x="108" y="177"/>
                  </a:cubicBezTo>
                  <a:cubicBezTo>
                    <a:pt x="109" y="181"/>
                    <a:pt x="117" y="188"/>
                    <a:pt x="120" y="189"/>
                  </a:cubicBezTo>
                  <a:cubicBezTo>
                    <a:pt x="128" y="194"/>
                    <a:pt x="136" y="203"/>
                    <a:pt x="156" y="204"/>
                  </a:cubicBezTo>
                  <a:cubicBezTo>
                    <a:pt x="176" y="205"/>
                    <a:pt x="226" y="201"/>
                    <a:pt x="243" y="198"/>
                  </a:cubicBezTo>
                  <a:cubicBezTo>
                    <a:pt x="249" y="194"/>
                    <a:pt x="255" y="190"/>
                    <a:pt x="261" y="186"/>
                  </a:cubicBezTo>
                  <a:cubicBezTo>
                    <a:pt x="264" y="184"/>
                    <a:pt x="270" y="180"/>
                    <a:pt x="270" y="180"/>
                  </a:cubicBezTo>
                  <a:cubicBezTo>
                    <a:pt x="275" y="173"/>
                    <a:pt x="284" y="157"/>
                    <a:pt x="291" y="153"/>
                  </a:cubicBezTo>
                  <a:cubicBezTo>
                    <a:pt x="296" y="150"/>
                    <a:pt x="304" y="151"/>
                    <a:pt x="309" y="147"/>
                  </a:cubicBezTo>
                  <a:cubicBezTo>
                    <a:pt x="312" y="145"/>
                    <a:pt x="315" y="143"/>
                    <a:pt x="318" y="141"/>
                  </a:cubicBezTo>
                  <a:cubicBezTo>
                    <a:pt x="327" y="128"/>
                    <a:pt x="382" y="97"/>
                    <a:pt x="399" y="93"/>
                  </a:cubicBezTo>
                  <a:cubicBezTo>
                    <a:pt x="405" y="89"/>
                    <a:pt x="411" y="85"/>
                    <a:pt x="417" y="81"/>
                  </a:cubicBezTo>
                  <a:cubicBezTo>
                    <a:pt x="420" y="79"/>
                    <a:pt x="426" y="75"/>
                    <a:pt x="426" y="75"/>
                  </a:cubicBezTo>
                  <a:cubicBezTo>
                    <a:pt x="450" y="39"/>
                    <a:pt x="504" y="30"/>
                    <a:pt x="534" y="0"/>
                  </a:cubicBezTo>
                </a:path>
              </a:pathLst>
            </a:custGeom>
            <a:noFill/>
            <a:ln w="28575" cap="flat" cmpd="sng">
              <a:solidFill>
                <a:srgbClr val="008000"/>
              </a:solidFill>
              <a:prstDash val="solid"/>
              <a:round/>
              <a:headEnd/>
              <a:tailEnd/>
            </a:ln>
            <a:effectLst/>
          </p:spPr>
          <p:txBody>
            <a:bodyPr/>
            <a:lstStyle/>
            <a:p>
              <a:endParaRPr lang="fr-FR"/>
            </a:p>
          </p:txBody>
        </p:sp>
        <p:sp>
          <p:nvSpPr>
            <p:cNvPr id="8" name="Freeform 9"/>
            <p:cNvSpPr>
              <a:spLocks/>
            </p:cNvSpPr>
            <p:nvPr/>
          </p:nvSpPr>
          <p:spPr bwMode="auto">
            <a:xfrm>
              <a:off x="2715" y="3150"/>
              <a:ext cx="837" cy="174"/>
            </a:xfrm>
            <a:custGeom>
              <a:avLst/>
              <a:gdLst/>
              <a:ahLst/>
              <a:cxnLst>
                <a:cxn ang="0">
                  <a:pos x="0" y="165"/>
                </a:cxn>
                <a:cxn ang="0">
                  <a:pos x="267" y="168"/>
                </a:cxn>
                <a:cxn ang="0">
                  <a:pos x="297" y="156"/>
                </a:cxn>
                <a:cxn ang="0">
                  <a:pos x="543" y="159"/>
                </a:cxn>
                <a:cxn ang="0">
                  <a:pos x="546" y="0"/>
                </a:cxn>
                <a:cxn ang="0">
                  <a:pos x="837" y="3"/>
                </a:cxn>
              </a:cxnLst>
              <a:rect l="0" t="0" r="r" b="b"/>
              <a:pathLst>
                <a:path w="837" h="174">
                  <a:moveTo>
                    <a:pt x="0" y="165"/>
                  </a:moveTo>
                  <a:cubicBezTo>
                    <a:pt x="85" y="166"/>
                    <a:pt x="180" y="174"/>
                    <a:pt x="267" y="168"/>
                  </a:cubicBezTo>
                  <a:cubicBezTo>
                    <a:pt x="278" y="164"/>
                    <a:pt x="286" y="159"/>
                    <a:pt x="297" y="156"/>
                  </a:cubicBezTo>
                  <a:cubicBezTo>
                    <a:pt x="381" y="159"/>
                    <a:pt x="459" y="161"/>
                    <a:pt x="543" y="159"/>
                  </a:cubicBezTo>
                  <a:cubicBezTo>
                    <a:pt x="544" y="110"/>
                    <a:pt x="540" y="50"/>
                    <a:pt x="546" y="0"/>
                  </a:cubicBezTo>
                  <a:cubicBezTo>
                    <a:pt x="827" y="3"/>
                    <a:pt x="730" y="3"/>
                    <a:pt x="837" y="3"/>
                  </a:cubicBezTo>
                </a:path>
              </a:pathLst>
            </a:custGeom>
            <a:noFill/>
            <a:ln w="28575" cap="flat" cmpd="sng">
              <a:solidFill>
                <a:srgbClr val="008000"/>
              </a:solidFill>
              <a:prstDash val="solid"/>
              <a:round/>
              <a:headEnd/>
              <a:tailEnd/>
            </a:ln>
            <a:effectLst/>
          </p:spPr>
          <p:txBody>
            <a:bodyPr/>
            <a:lstStyle/>
            <a:p>
              <a:endParaRPr lang="fr-FR"/>
            </a:p>
          </p:txBody>
        </p:sp>
      </p:grpSp>
      <p:pic>
        <p:nvPicPr>
          <p:cNvPr id="9" name="Picture 6" descr="geographic"/>
          <p:cNvPicPr>
            <a:picLocks noChangeAspect="1" noChangeArrowheads="1"/>
          </p:cNvPicPr>
          <p:nvPr/>
        </p:nvPicPr>
        <p:blipFill>
          <a:blip r:embed="rId5" cstate="print"/>
          <a:srcRect/>
          <a:stretch>
            <a:fillRect/>
          </a:stretch>
        </p:blipFill>
        <p:spPr bwMode="auto">
          <a:xfrm>
            <a:off x="681038" y="4221163"/>
            <a:ext cx="4211637" cy="2182812"/>
          </a:xfrm>
          <a:prstGeom prst="rect">
            <a:avLst/>
          </a:prstGeom>
          <a:noFill/>
          <a:ln w="9525">
            <a:noFill/>
            <a:miter lim="800000"/>
            <a:headEnd/>
            <a:tailEnd/>
          </a:ln>
        </p:spPr>
      </p:pic>
      <p:sp>
        <p:nvSpPr>
          <p:cNvPr id="11"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principales fonctionnalités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242691" name="Rectangle 3"/>
          <p:cNvSpPr>
            <a:spLocks noGrp="1" noRot="1" noChangeArrowheads="1"/>
          </p:cNvSpPr>
          <p:nvPr>
            <p:ph type="body" idx="1"/>
          </p:nvPr>
        </p:nvSpPr>
        <p:spPr>
          <a:xfrm>
            <a:off x="684213" y="1989138"/>
            <a:ext cx="8208962" cy="3527425"/>
          </a:xfrm>
          <a:solidFill>
            <a:srgbClr val="C0C0C0">
              <a:alpha val="10001"/>
            </a:srgbClr>
          </a:solidFill>
        </p:spPr>
        <p:txBody>
          <a:bodyPr/>
          <a:lstStyle/>
          <a:p>
            <a:pPr>
              <a:lnSpc>
                <a:spcPct val="80000"/>
              </a:lnSpc>
              <a:buClr>
                <a:srgbClr val="FFCC66"/>
              </a:buClr>
              <a:buSzPct val="70000"/>
            </a:pPr>
            <a:r>
              <a:rPr lang="fr-FR" sz="2000" dirty="0">
                <a:latin typeface="Arial" pitchFamily="34" charset="0"/>
                <a:cs typeface="Arial" pitchFamily="34" charset="0"/>
              </a:rPr>
              <a:t>MNT par interpolation</a:t>
            </a:r>
          </a:p>
          <a:p>
            <a:pPr lvl="1">
              <a:lnSpc>
                <a:spcPct val="80000"/>
              </a:lnSpc>
              <a:buClr>
                <a:srgbClr val="FFCC66"/>
              </a:buClr>
              <a:buSzPct val="70000"/>
            </a:pPr>
            <a:r>
              <a:rPr lang="fr-FR" sz="1800" dirty="0">
                <a:latin typeface="Arial" pitchFamily="34" charset="0"/>
                <a:cs typeface="Arial" pitchFamily="34" charset="0"/>
              </a:rPr>
              <a:t>À partir de points ou de lignes par interpolation</a:t>
            </a:r>
          </a:p>
          <a:p>
            <a:pPr lvl="1">
              <a:lnSpc>
                <a:spcPct val="80000"/>
              </a:lnSpc>
              <a:buClr>
                <a:srgbClr val="FFCC66"/>
              </a:buClr>
              <a:buSzPct val="70000"/>
            </a:pPr>
            <a:r>
              <a:rPr lang="fr-FR" sz="1800" dirty="0">
                <a:latin typeface="Arial" pitchFamily="34" charset="0"/>
                <a:cs typeface="Arial" pitchFamily="34" charset="0"/>
              </a:rPr>
              <a:t>De nombreuses méthodes pour passer du point à la zone : plus proches voisins, inverse distance, </a:t>
            </a:r>
            <a:r>
              <a:rPr lang="fr-FR" sz="1800" dirty="0" err="1">
                <a:latin typeface="Arial" pitchFamily="34" charset="0"/>
                <a:cs typeface="Arial" pitchFamily="34" charset="0"/>
              </a:rPr>
              <a:t>Splines</a:t>
            </a:r>
            <a:r>
              <a:rPr lang="fr-FR" sz="1800" dirty="0">
                <a:latin typeface="Arial" pitchFamily="34" charset="0"/>
                <a:cs typeface="Arial" pitchFamily="34" charset="0"/>
              </a:rPr>
              <a:t>, </a:t>
            </a:r>
            <a:r>
              <a:rPr lang="fr-FR" sz="1800" dirty="0" err="1">
                <a:latin typeface="Arial" pitchFamily="34" charset="0"/>
                <a:cs typeface="Arial" pitchFamily="34" charset="0"/>
              </a:rPr>
              <a:t>krigeage</a:t>
            </a:r>
            <a:r>
              <a:rPr lang="fr-FR" sz="1800" dirty="0">
                <a:latin typeface="Arial" pitchFamily="34" charset="0"/>
                <a:cs typeface="Arial" pitchFamily="34" charset="0"/>
              </a:rPr>
              <a:t>, etc. (méthodes déterministes vs méthodes probabilistes), par agrégation locale…</a:t>
            </a:r>
          </a:p>
          <a:p>
            <a:pPr>
              <a:lnSpc>
                <a:spcPct val="80000"/>
              </a:lnSpc>
            </a:pPr>
            <a:endParaRPr lang="fr-FR" sz="10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Les MNT et leurs méthodes</a:t>
            </a:r>
          </a:p>
          <a:p>
            <a:pPr lvl="1">
              <a:lnSpc>
                <a:spcPct val="80000"/>
              </a:lnSpc>
              <a:buClr>
                <a:srgbClr val="FFCC66"/>
              </a:buClr>
              <a:buSzPct val="70000"/>
            </a:pPr>
            <a:r>
              <a:rPr lang="fr-FR" sz="1800" dirty="0">
                <a:latin typeface="Arial" pitchFamily="34" charset="0"/>
                <a:cs typeface="Arial" pitchFamily="34" charset="0"/>
              </a:rPr>
              <a:t>Pente, orientation, drains, écoulements, volumes, visibilité, bassins versants, etc. Modèles en hydrologie.</a:t>
            </a:r>
          </a:p>
          <a:p>
            <a:pPr>
              <a:lnSpc>
                <a:spcPct val="80000"/>
              </a:lnSpc>
            </a:pPr>
            <a:endParaRPr lang="fr-FR" sz="10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La représentation par illumination, la représentation en perspective</a:t>
            </a:r>
          </a:p>
          <a:p>
            <a:pPr>
              <a:lnSpc>
                <a:spcPct val="80000"/>
              </a:lnSpc>
            </a:pPr>
            <a:endParaRPr lang="fr-FR" sz="10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Les modèles de distance, les modèles d'influence, les aires d'influence</a:t>
            </a:r>
          </a:p>
        </p:txBody>
      </p:sp>
      <p:sp>
        <p:nvSpPr>
          <p:cNvPr id="242692" name="Text Box 4"/>
          <p:cNvSpPr txBox="1">
            <a:spLocks noChangeArrowheads="1"/>
          </p:cNvSpPr>
          <p:nvPr/>
        </p:nvSpPr>
        <p:spPr bwMode="auto">
          <a:xfrm>
            <a:off x="684213" y="1295400"/>
            <a:ext cx="73802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SIG et interpolation : les modèles numériques de terrain</a:t>
            </a:r>
          </a:p>
        </p:txBody>
      </p:sp>
      <p:pic>
        <p:nvPicPr>
          <p:cNvPr id="242693" name="Picture 5" descr="savane83"/>
          <p:cNvPicPr>
            <a:picLocks noChangeAspect="1" noChangeArrowheads="1"/>
          </p:cNvPicPr>
          <p:nvPr/>
        </p:nvPicPr>
        <p:blipFill>
          <a:blip r:embed="rId3" cstate="print"/>
          <a:srcRect/>
          <a:stretch>
            <a:fillRect/>
          </a:stretch>
        </p:blipFill>
        <p:spPr bwMode="auto">
          <a:xfrm>
            <a:off x="2700338" y="5557838"/>
            <a:ext cx="4392612" cy="118427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3363" name="Rectangle 3"/>
          <p:cNvSpPr>
            <a:spLocks noGrp="1" noRot="1" noChangeArrowheads="1"/>
          </p:cNvSpPr>
          <p:nvPr>
            <p:ph type="body" idx="1"/>
          </p:nvPr>
        </p:nvSpPr>
        <p:spPr>
          <a:xfrm>
            <a:off x="755650" y="1989138"/>
            <a:ext cx="8208963" cy="1295400"/>
          </a:xfrm>
          <a:solidFill>
            <a:srgbClr val="C0C0C0">
              <a:alpha val="10001"/>
            </a:srgbClr>
          </a:solidFill>
        </p:spPr>
        <p:txBody>
          <a:bodyPr/>
          <a:lstStyle/>
          <a:p>
            <a:pPr>
              <a:spcAft>
                <a:spcPct val="20000"/>
              </a:spcAft>
              <a:buClr>
                <a:srgbClr val="FFCC66"/>
              </a:buClr>
              <a:buSzPct val="70000"/>
            </a:pPr>
            <a:r>
              <a:rPr lang="fr-FR" sz="2000" dirty="0"/>
              <a:t>Réseaux et graphes</a:t>
            </a:r>
          </a:p>
          <a:p>
            <a:pPr lvl="1">
              <a:spcAft>
                <a:spcPct val="20000"/>
              </a:spcAft>
              <a:buClr>
                <a:srgbClr val="FFCC66"/>
              </a:buClr>
              <a:buSzPct val="70000"/>
            </a:pPr>
            <a:r>
              <a:rPr lang="fr-FR" sz="1800" i="1" dirty="0"/>
              <a:t>	</a:t>
            </a:r>
            <a:r>
              <a:rPr lang="fr-FR" sz="1800" dirty="0">
                <a:latin typeface="Arial" pitchFamily="34" charset="0"/>
                <a:cs typeface="Arial" pitchFamily="34" charset="0"/>
              </a:rPr>
              <a:t>Applications de la recherche opérationnelle : chemin optimaux</a:t>
            </a:r>
          </a:p>
          <a:p>
            <a:pPr lvl="1">
              <a:spcAft>
                <a:spcPct val="20000"/>
              </a:spcAft>
              <a:buClr>
                <a:srgbClr val="FFCC66"/>
              </a:buClr>
              <a:buSzPct val="70000"/>
            </a:pPr>
            <a:r>
              <a:rPr lang="fr-FR" sz="1800" dirty="0">
                <a:latin typeface="Arial" pitchFamily="34" charset="0"/>
                <a:cs typeface="Arial" pitchFamily="34" charset="0"/>
              </a:rPr>
              <a:t>	Distances le long d’un réseau , problèmes d’accessibilité</a:t>
            </a:r>
          </a:p>
        </p:txBody>
      </p:sp>
      <p:sp>
        <p:nvSpPr>
          <p:cNvPr id="143364" name="Text Box 4"/>
          <p:cNvSpPr txBox="1">
            <a:spLocks noChangeArrowheads="1"/>
          </p:cNvSpPr>
          <p:nvPr/>
        </p:nvSpPr>
        <p:spPr bwMode="auto">
          <a:xfrm>
            <a:off x="719138" y="1295400"/>
            <a:ext cx="51482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SIG et optimisation</a:t>
            </a:r>
          </a:p>
        </p:txBody>
      </p:sp>
      <p:grpSp>
        <p:nvGrpSpPr>
          <p:cNvPr id="143366" name="Group 6"/>
          <p:cNvGrpSpPr>
            <a:grpSpLocks/>
          </p:cNvGrpSpPr>
          <p:nvPr/>
        </p:nvGrpSpPr>
        <p:grpSpPr bwMode="auto">
          <a:xfrm>
            <a:off x="5075238" y="3789363"/>
            <a:ext cx="2665412" cy="2087562"/>
            <a:chOff x="2016" y="2784"/>
            <a:chExt cx="1680" cy="1273"/>
          </a:xfrm>
        </p:grpSpPr>
        <p:graphicFrame>
          <p:nvGraphicFramePr>
            <p:cNvPr id="143367" name="Object 7"/>
            <p:cNvGraphicFramePr>
              <a:graphicFrameLocks noChangeAspect="1"/>
            </p:cNvGraphicFramePr>
            <p:nvPr/>
          </p:nvGraphicFramePr>
          <p:xfrm>
            <a:off x="2016" y="2784"/>
            <a:ext cx="1680" cy="1273"/>
          </p:xfrm>
          <a:graphic>
            <a:graphicData uri="http://schemas.openxmlformats.org/presentationml/2006/ole">
              <p:oleObj spid="_x0000_s143367" name="位图图像" r:id="rId4" imgW="2514286" imgH="1905266" progId="PBrush">
                <p:embed/>
              </p:oleObj>
            </a:graphicData>
          </a:graphic>
        </p:graphicFrame>
        <p:sp>
          <p:nvSpPr>
            <p:cNvPr id="143368" name="Freeform 8"/>
            <p:cNvSpPr>
              <a:spLocks/>
            </p:cNvSpPr>
            <p:nvPr/>
          </p:nvSpPr>
          <p:spPr bwMode="auto">
            <a:xfrm>
              <a:off x="2181" y="3318"/>
              <a:ext cx="534" cy="205"/>
            </a:xfrm>
            <a:custGeom>
              <a:avLst/>
              <a:gdLst/>
              <a:ahLst/>
              <a:cxnLst>
                <a:cxn ang="0">
                  <a:pos x="0" y="162"/>
                </a:cxn>
                <a:cxn ang="0">
                  <a:pos x="39" y="159"/>
                </a:cxn>
                <a:cxn ang="0">
                  <a:pos x="96" y="162"/>
                </a:cxn>
                <a:cxn ang="0">
                  <a:pos x="108" y="177"/>
                </a:cxn>
                <a:cxn ang="0">
                  <a:pos x="120" y="189"/>
                </a:cxn>
                <a:cxn ang="0">
                  <a:pos x="156" y="204"/>
                </a:cxn>
                <a:cxn ang="0">
                  <a:pos x="243" y="198"/>
                </a:cxn>
                <a:cxn ang="0">
                  <a:pos x="261" y="186"/>
                </a:cxn>
                <a:cxn ang="0">
                  <a:pos x="270" y="180"/>
                </a:cxn>
                <a:cxn ang="0">
                  <a:pos x="291" y="153"/>
                </a:cxn>
                <a:cxn ang="0">
                  <a:pos x="309" y="147"/>
                </a:cxn>
                <a:cxn ang="0">
                  <a:pos x="318" y="141"/>
                </a:cxn>
                <a:cxn ang="0">
                  <a:pos x="399" y="93"/>
                </a:cxn>
                <a:cxn ang="0">
                  <a:pos x="417" y="81"/>
                </a:cxn>
                <a:cxn ang="0">
                  <a:pos x="426" y="75"/>
                </a:cxn>
                <a:cxn ang="0">
                  <a:pos x="534" y="0"/>
                </a:cxn>
              </a:cxnLst>
              <a:rect l="0" t="0" r="r" b="b"/>
              <a:pathLst>
                <a:path w="534" h="205">
                  <a:moveTo>
                    <a:pt x="0" y="162"/>
                  </a:moveTo>
                  <a:cubicBezTo>
                    <a:pt x="6" y="160"/>
                    <a:pt x="23" y="159"/>
                    <a:pt x="39" y="159"/>
                  </a:cubicBezTo>
                  <a:cubicBezTo>
                    <a:pt x="55" y="159"/>
                    <a:pt x="85" y="159"/>
                    <a:pt x="96" y="162"/>
                  </a:cubicBezTo>
                  <a:cubicBezTo>
                    <a:pt x="102" y="163"/>
                    <a:pt x="108" y="174"/>
                    <a:pt x="108" y="177"/>
                  </a:cubicBezTo>
                  <a:cubicBezTo>
                    <a:pt x="109" y="181"/>
                    <a:pt x="117" y="188"/>
                    <a:pt x="120" y="189"/>
                  </a:cubicBezTo>
                  <a:cubicBezTo>
                    <a:pt x="128" y="194"/>
                    <a:pt x="136" y="203"/>
                    <a:pt x="156" y="204"/>
                  </a:cubicBezTo>
                  <a:cubicBezTo>
                    <a:pt x="176" y="205"/>
                    <a:pt x="226" y="201"/>
                    <a:pt x="243" y="198"/>
                  </a:cubicBezTo>
                  <a:cubicBezTo>
                    <a:pt x="249" y="194"/>
                    <a:pt x="255" y="190"/>
                    <a:pt x="261" y="186"/>
                  </a:cubicBezTo>
                  <a:cubicBezTo>
                    <a:pt x="264" y="184"/>
                    <a:pt x="270" y="180"/>
                    <a:pt x="270" y="180"/>
                  </a:cubicBezTo>
                  <a:cubicBezTo>
                    <a:pt x="275" y="173"/>
                    <a:pt x="284" y="157"/>
                    <a:pt x="291" y="153"/>
                  </a:cubicBezTo>
                  <a:cubicBezTo>
                    <a:pt x="296" y="150"/>
                    <a:pt x="304" y="151"/>
                    <a:pt x="309" y="147"/>
                  </a:cubicBezTo>
                  <a:cubicBezTo>
                    <a:pt x="312" y="145"/>
                    <a:pt x="315" y="143"/>
                    <a:pt x="318" y="141"/>
                  </a:cubicBezTo>
                  <a:cubicBezTo>
                    <a:pt x="327" y="128"/>
                    <a:pt x="382" y="97"/>
                    <a:pt x="399" y="93"/>
                  </a:cubicBezTo>
                  <a:cubicBezTo>
                    <a:pt x="405" y="89"/>
                    <a:pt x="411" y="85"/>
                    <a:pt x="417" y="81"/>
                  </a:cubicBezTo>
                  <a:cubicBezTo>
                    <a:pt x="420" y="79"/>
                    <a:pt x="426" y="75"/>
                    <a:pt x="426" y="75"/>
                  </a:cubicBezTo>
                  <a:cubicBezTo>
                    <a:pt x="450" y="39"/>
                    <a:pt x="504" y="30"/>
                    <a:pt x="534" y="0"/>
                  </a:cubicBezTo>
                </a:path>
              </a:pathLst>
            </a:custGeom>
            <a:noFill/>
            <a:ln w="28575" cap="flat" cmpd="sng">
              <a:solidFill>
                <a:srgbClr val="008000"/>
              </a:solidFill>
              <a:prstDash val="solid"/>
              <a:round/>
              <a:headEnd/>
              <a:tailEnd/>
            </a:ln>
            <a:effectLst/>
          </p:spPr>
          <p:txBody>
            <a:bodyPr/>
            <a:lstStyle/>
            <a:p>
              <a:endParaRPr lang="fr-FR"/>
            </a:p>
          </p:txBody>
        </p:sp>
        <p:sp>
          <p:nvSpPr>
            <p:cNvPr id="143369" name="Freeform 9"/>
            <p:cNvSpPr>
              <a:spLocks/>
            </p:cNvSpPr>
            <p:nvPr/>
          </p:nvSpPr>
          <p:spPr bwMode="auto">
            <a:xfrm>
              <a:off x="2715" y="3150"/>
              <a:ext cx="837" cy="174"/>
            </a:xfrm>
            <a:custGeom>
              <a:avLst/>
              <a:gdLst/>
              <a:ahLst/>
              <a:cxnLst>
                <a:cxn ang="0">
                  <a:pos x="0" y="165"/>
                </a:cxn>
                <a:cxn ang="0">
                  <a:pos x="267" y="168"/>
                </a:cxn>
                <a:cxn ang="0">
                  <a:pos x="297" y="156"/>
                </a:cxn>
                <a:cxn ang="0">
                  <a:pos x="543" y="159"/>
                </a:cxn>
                <a:cxn ang="0">
                  <a:pos x="546" y="0"/>
                </a:cxn>
                <a:cxn ang="0">
                  <a:pos x="837" y="3"/>
                </a:cxn>
              </a:cxnLst>
              <a:rect l="0" t="0" r="r" b="b"/>
              <a:pathLst>
                <a:path w="837" h="174">
                  <a:moveTo>
                    <a:pt x="0" y="165"/>
                  </a:moveTo>
                  <a:cubicBezTo>
                    <a:pt x="85" y="166"/>
                    <a:pt x="180" y="174"/>
                    <a:pt x="267" y="168"/>
                  </a:cubicBezTo>
                  <a:cubicBezTo>
                    <a:pt x="278" y="164"/>
                    <a:pt x="286" y="159"/>
                    <a:pt x="297" y="156"/>
                  </a:cubicBezTo>
                  <a:cubicBezTo>
                    <a:pt x="381" y="159"/>
                    <a:pt x="459" y="161"/>
                    <a:pt x="543" y="159"/>
                  </a:cubicBezTo>
                  <a:cubicBezTo>
                    <a:pt x="544" y="110"/>
                    <a:pt x="540" y="50"/>
                    <a:pt x="546" y="0"/>
                  </a:cubicBezTo>
                  <a:cubicBezTo>
                    <a:pt x="827" y="3"/>
                    <a:pt x="730" y="3"/>
                    <a:pt x="837" y="3"/>
                  </a:cubicBezTo>
                </a:path>
              </a:pathLst>
            </a:custGeom>
            <a:noFill/>
            <a:ln w="28575" cap="flat" cmpd="sng">
              <a:solidFill>
                <a:srgbClr val="008000"/>
              </a:solidFill>
              <a:prstDash val="solid"/>
              <a:round/>
              <a:headEnd/>
              <a:tailEnd/>
            </a:ln>
            <a:effectLst/>
          </p:spPr>
          <p:txBody>
            <a:bodyPr/>
            <a:lstStyle/>
            <a:p>
              <a:endParaRPr lang="fr-FR"/>
            </a:p>
          </p:txBody>
        </p:sp>
      </p:grpSp>
      <p:pic>
        <p:nvPicPr>
          <p:cNvPr id="143370" name="Picture 10"/>
          <p:cNvPicPr>
            <a:picLocks noChangeAspect="1" noChangeArrowheads="1"/>
          </p:cNvPicPr>
          <p:nvPr/>
        </p:nvPicPr>
        <p:blipFill>
          <a:blip r:embed="rId5" cstate="print"/>
          <a:srcRect/>
          <a:stretch>
            <a:fillRect/>
          </a:stretch>
        </p:blipFill>
        <p:spPr bwMode="auto">
          <a:xfrm>
            <a:off x="1397000" y="3838575"/>
            <a:ext cx="2743200" cy="2111375"/>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244739" name="Rectangle 3"/>
          <p:cNvSpPr>
            <a:spLocks noGrp="1" noRot="1" noChangeArrowheads="1"/>
          </p:cNvSpPr>
          <p:nvPr>
            <p:ph type="body" idx="1"/>
          </p:nvPr>
        </p:nvSpPr>
        <p:spPr>
          <a:xfrm>
            <a:off x="755650" y="1989138"/>
            <a:ext cx="4895850" cy="4103687"/>
          </a:xfrm>
          <a:solidFill>
            <a:srgbClr val="C0C0C0">
              <a:alpha val="10001"/>
            </a:srgbClr>
          </a:solidFill>
        </p:spPr>
        <p:txBody>
          <a:bodyPr/>
          <a:lstStyle/>
          <a:p>
            <a:pPr>
              <a:buClr>
                <a:srgbClr val="FFCC66"/>
              </a:buClr>
              <a:buSzPct val="70000"/>
            </a:pPr>
            <a:r>
              <a:rPr lang="fr-FR" sz="2000" dirty="0"/>
              <a:t>Cartographie des cas, des incidences, des risques</a:t>
            </a:r>
          </a:p>
          <a:p>
            <a:pPr lvl="1">
              <a:buClr>
                <a:srgbClr val="FFCC66"/>
              </a:buClr>
              <a:buSzPct val="70000"/>
            </a:pPr>
            <a:r>
              <a:rPr lang="fr-FR" sz="1800" i="1" dirty="0"/>
              <a:t>	</a:t>
            </a:r>
            <a:r>
              <a:rPr lang="fr-FR" sz="1800" dirty="0"/>
              <a:t>Cas, incidences, prévalences, risques 	de maladie</a:t>
            </a:r>
          </a:p>
          <a:p>
            <a:pPr lvl="1">
              <a:buClr>
                <a:srgbClr val="FFCC66"/>
              </a:buClr>
              <a:buSzPct val="70000"/>
            </a:pPr>
            <a:r>
              <a:rPr lang="fr-FR" sz="1800" dirty="0"/>
              <a:t>	Estimateurs </a:t>
            </a:r>
            <a:r>
              <a:rPr lang="fr-FR" sz="1800" dirty="0" err="1"/>
              <a:t>bayésiens</a:t>
            </a:r>
            <a:r>
              <a:rPr lang="fr-FR" sz="1800" dirty="0"/>
              <a:t> pour diminuer 	les différences de variabilité aléatoire 	dues aux différences d’effectifs</a:t>
            </a:r>
          </a:p>
          <a:p>
            <a:pPr lvl="1"/>
            <a:endParaRPr lang="fr-FR" sz="1000" dirty="0"/>
          </a:p>
          <a:p>
            <a:pPr>
              <a:buClr>
                <a:srgbClr val="FFCC66"/>
              </a:buClr>
              <a:buSzPct val="70000"/>
            </a:pPr>
            <a:r>
              <a:rPr lang="fr-FR" sz="2000" dirty="0"/>
              <a:t>Analyse de la distribution </a:t>
            </a:r>
            <a:r>
              <a:rPr lang="fr-FR" sz="2000" dirty="0" smtClean="0"/>
              <a:t>spatiale, recherche </a:t>
            </a:r>
            <a:r>
              <a:rPr lang="fr-FR" sz="2000" dirty="0"/>
              <a:t>d’agrégats et de tendances </a:t>
            </a:r>
          </a:p>
          <a:p>
            <a:pPr>
              <a:buFont typeface="Arial" charset="0"/>
              <a:buNone/>
            </a:pPr>
            <a:endParaRPr lang="fr-FR" sz="1000" dirty="0"/>
          </a:p>
          <a:p>
            <a:pPr>
              <a:buClr>
                <a:srgbClr val="FFCC66"/>
              </a:buClr>
              <a:buSzPct val="70000"/>
            </a:pPr>
            <a:r>
              <a:rPr lang="fr-FR" sz="2000" dirty="0"/>
              <a:t>Recherche </a:t>
            </a:r>
            <a:r>
              <a:rPr lang="fr-FR" sz="2000" dirty="0" smtClean="0"/>
              <a:t>statistique de </a:t>
            </a:r>
            <a:r>
              <a:rPr lang="fr-FR" sz="2000" dirty="0"/>
              <a:t>relations </a:t>
            </a:r>
            <a:r>
              <a:rPr lang="fr-FR" sz="2000" dirty="0" smtClean="0"/>
              <a:t>santé-environnement</a:t>
            </a:r>
            <a:endParaRPr lang="fr-FR" sz="2000" dirty="0"/>
          </a:p>
        </p:txBody>
      </p:sp>
      <p:sp>
        <p:nvSpPr>
          <p:cNvPr id="244740" name="Text Box 4"/>
          <p:cNvSpPr txBox="1">
            <a:spLocks noChangeArrowheads="1"/>
          </p:cNvSpPr>
          <p:nvPr/>
        </p:nvSpPr>
        <p:spPr bwMode="auto">
          <a:xfrm>
            <a:off x="720725" y="1295400"/>
            <a:ext cx="63722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Exemple : relations santé-environnement</a:t>
            </a:r>
          </a:p>
        </p:txBody>
      </p:sp>
      <p:pic>
        <p:nvPicPr>
          <p:cNvPr id="244747" name="Picture 11"/>
          <p:cNvPicPr>
            <a:picLocks noChangeAspect="1" noChangeArrowheads="1"/>
          </p:cNvPicPr>
          <p:nvPr/>
        </p:nvPicPr>
        <p:blipFill>
          <a:blip r:embed="rId3" cstate="print"/>
          <a:srcRect/>
          <a:stretch>
            <a:fillRect/>
          </a:stretch>
        </p:blipFill>
        <p:spPr bwMode="auto">
          <a:xfrm>
            <a:off x="5795963" y="2852738"/>
            <a:ext cx="3168650" cy="240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95" name="Rectangle 11"/>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6. Cartographie</a:t>
            </a:r>
            <a:endParaRPr lang="fr-FR" sz="3600" dirty="0">
              <a:solidFill>
                <a:srgbClr val="FFCC66"/>
              </a:solidFill>
              <a:effectLst>
                <a:outerShdw blurRad="38100" dist="38100" dir="2700000" algn="tl">
                  <a:srgbClr val="000000"/>
                </a:outerShdw>
              </a:effectLst>
              <a:latin typeface="Arial"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Cartographie</a:t>
            </a:r>
          </a:p>
        </p:txBody>
      </p:sp>
      <p:sp>
        <p:nvSpPr>
          <p:cNvPr id="145411" name="Rectangle 3"/>
          <p:cNvSpPr>
            <a:spLocks noGrp="1" noRot="1" noChangeArrowheads="1"/>
          </p:cNvSpPr>
          <p:nvPr>
            <p:ph type="body" idx="1"/>
          </p:nvPr>
        </p:nvSpPr>
        <p:spPr>
          <a:xfrm>
            <a:off x="755650" y="1916113"/>
            <a:ext cx="8137525" cy="4535487"/>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Le langage cartographique</a:t>
            </a:r>
          </a:p>
          <a:p>
            <a:pPr lvl="1">
              <a:buClr>
                <a:srgbClr val="FFCC66"/>
              </a:buClr>
              <a:buSzPct val="70000"/>
            </a:pPr>
            <a:r>
              <a:rPr lang="fr-FR" sz="1800" dirty="0">
                <a:latin typeface="Arial" pitchFamily="34" charset="0"/>
                <a:cs typeface="Arial" pitchFamily="34" charset="0"/>
              </a:rPr>
              <a:t>Les composantes du langage cartographique</a:t>
            </a:r>
          </a:p>
          <a:p>
            <a:pPr lvl="1">
              <a:buClr>
                <a:srgbClr val="FFCC66"/>
              </a:buClr>
              <a:buSzPct val="70000"/>
            </a:pPr>
            <a:r>
              <a:rPr lang="fr-FR" sz="1800" dirty="0">
                <a:latin typeface="Arial" pitchFamily="34" charset="0"/>
                <a:cs typeface="Arial" pitchFamily="34" charset="0"/>
              </a:rPr>
              <a:t>Les signes graphiques élémentaires (point, trait, tâche), le figuré cartographique (construit à partir des signes élémentaires), l'implantation graphique (ponctuel, linéaire, zonal), les variables visuelles (forme, taille, couleur, valeur, orientation, texture-structure, grain).</a:t>
            </a:r>
          </a:p>
          <a:p>
            <a:pPr>
              <a:buClr>
                <a:srgbClr val="FFCC66"/>
              </a:buClr>
              <a:buSzPct val="70000"/>
            </a:pPr>
            <a:r>
              <a:rPr lang="fr-FR" sz="2000" dirty="0">
                <a:latin typeface="Arial" pitchFamily="34" charset="0"/>
                <a:cs typeface="Arial" pitchFamily="34" charset="0"/>
              </a:rPr>
              <a:t>SIG et cartographie</a:t>
            </a:r>
          </a:p>
          <a:p>
            <a:pPr lvl="1">
              <a:buClr>
                <a:srgbClr val="FFCC66"/>
              </a:buClr>
              <a:buSzPct val="70000"/>
            </a:pPr>
            <a:r>
              <a:rPr lang="fr-FR" sz="1800" dirty="0">
                <a:latin typeface="Arial" pitchFamily="34" charset="0"/>
                <a:cs typeface="Arial" pitchFamily="34" charset="0"/>
              </a:rPr>
              <a:t>Cartographie automatique à partir d’une requête</a:t>
            </a:r>
          </a:p>
          <a:p>
            <a:pPr lvl="1">
              <a:buClr>
                <a:srgbClr val="FFCC66"/>
              </a:buClr>
              <a:buSzPct val="70000"/>
            </a:pPr>
            <a:r>
              <a:rPr lang="fr-FR" sz="1800" dirty="0">
                <a:latin typeface="Arial" pitchFamily="34" charset="0"/>
                <a:cs typeface="Arial" pitchFamily="34" charset="0"/>
              </a:rPr>
              <a:t>Choix d’une projection cartographique</a:t>
            </a:r>
          </a:p>
          <a:p>
            <a:pPr lvl="1">
              <a:buClr>
                <a:srgbClr val="FFCC66"/>
              </a:buClr>
              <a:buSzPct val="70000"/>
            </a:pPr>
            <a:r>
              <a:rPr lang="fr-FR" sz="1800" dirty="0">
                <a:latin typeface="Arial" pitchFamily="34" charset="0"/>
                <a:cs typeface="Arial" pitchFamily="34" charset="0"/>
              </a:rPr>
              <a:t>Association attribut descriptif - attribut graphique (figuré, implantation, variables visuelles)</a:t>
            </a:r>
          </a:p>
          <a:p>
            <a:pPr lvl="1">
              <a:buClr>
                <a:srgbClr val="FFCC66"/>
              </a:buClr>
              <a:buSzPct val="70000"/>
            </a:pPr>
            <a:r>
              <a:rPr lang="fr-FR" sz="1800" dirty="0">
                <a:latin typeface="Arial" pitchFamily="34" charset="0"/>
                <a:cs typeface="Arial" pitchFamily="34" charset="0"/>
              </a:rPr>
              <a:t>Positionnement automatique des étiquettes</a:t>
            </a:r>
          </a:p>
          <a:p>
            <a:pPr lvl="1">
              <a:buClr>
                <a:srgbClr val="FFCC66"/>
              </a:buClr>
              <a:buSzPct val="70000"/>
            </a:pPr>
            <a:r>
              <a:rPr lang="fr-FR" sz="1800" dirty="0">
                <a:latin typeface="Arial" pitchFamily="34" charset="0"/>
                <a:cs typeface="Arial" pitchFamily="34" charset="0"/>
              </a:rPr>
              <a:t>Filtrage et généralisations</a:t>
            </a:r>
          </a:p>
        </p:txBody>
      </p:sp>
      <p:sp>
        <p:nvSpPr>
          <p:cNvPr id="145412" name="Text Box 4"/>
          <p:cNvSpPr txBox="1">
            <a:spLocks noChangeArrowheads="1"/>
          </p:cNvSpPr>
          <p:nvPr/>
        </p:nvSpPr>
        <p:spPr bwMode="auto">
          <a:xfrm>
            <a:off x="720725" y="1295400"/>
            <a:ext cx="65881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Langage cartographique et sémiologie graphique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45" name="Picture 13"/>
          <p:cNvPicPr>
            <a:picLocks noChangeAspect="1" noChangeArrowheads="1"/>
          </p:cNvPicPr>
          <p:nvPr/>
        </p:nvPicPr>
        <p:blipFill>
          <a:blip r:embed="rId3" cstate="print"/>
          <a:srcRect l="1656" t="16312" r="32840" b="12024"/>
          <a:stretch>
            <a:fillRect/>
          </a:stretch>
        </p:blipFill>
        <p:spPr bwMode="auto">
          <a:xfrm>
            <a:off x="3563938" y="2852738"/>
            <a:ext cx="5362575" cy="3671887"/>
          </a:xfrm>
          <a:prstGeom prst="rect">
            <a:avLst/>
          </a:prstGeom>
          <a:noFill/>
          <a:ln w="9525">
            <a:noFill/>
            <a:miter lim="800000"/>
            <a:headEnd/>
            <a:tailEnd/>
          </a:ln>
        </p:spPr>
      </p:pic>
      <p:sp>
        <p:nvSpPr>
          <p:cNvPr id="146434"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Cartographie</a:t>
            </a:r>
          </a:p>
        </p:txBody>
      </p:sp>
      <p:sp>
        <p:nvSpPr>
          <p:cNvPr id="146435" name="Rectangle 3"/>
          <p:cNvSpPr>
            <a:spLocks noGrp="1" noRot="1" noChangeArrowheads="1"/>
          </p:cNvSpPr>
          <p:nvPr>
            <p:ph type="body" idx="1"/>
          </p:nvPr>
        </p:nvSpPr>
        <p:spPr>
          <a:xfrm>
            <a:off x="755650" y="1989138"/>
            <a:ext cx="8045450" cy="2447925"/>
          </a:xfrm>
        </p:spPr>
        <p:txBody>
          <a:bodyPr/>
          <a:lstStyle/>
          <a:p>
            <a:pPr>
              <a:buClr>
                <a:srgbClr val="FFCC66"/>
              </a:buClr>
              <a:buSzPct val="70000"/>
            </a:pPr>
            <a:r>
              <a:rPr lang="fr-FR" sz="2000" dirty="0">
                <a:latin typeface="Arial" pitchFamily="34" charset="0"/>
                <a:cs typeface="Arial" pitchFamily="34" charset="0"/>
              </a:rPr>
              <a:t>L’habillage d’une </a:t>
            </a:r>
            <a:r>
              <a:rPr lang="fr-FR" sz="2000" dirty="0" smtClean="0">
                <a:latin typeface="Arial" pitchFamily="34" charset="0"/>
                <a:cs typeface="Arial" pitchFamily="34" charset="0"/>
              </a:rPr>
              <a:t>carte, des principes à respecter</a:t>
            </a:r>
            <a:endParaRPr lang="fr-FR" sz="2000" dirty="0">
              <a:latin typeface="Arial" pitchFamily="34" charset="0"/>
              <a:cs typeface="Arial" pitchFamily="34" charset="0"/>
            </a:endParaRPr>
          </a:p>
          <a:p>
            <a:pPr>
              <a:buClr>
                <a:schemeClr val="folHlink"/>
              </a:buClr>
            </a:pPr>
            <a:endParaRPr lang="fr-FR" sz="1000" dirty="0">
              <a:latin typeface="Arial" pitchFamily="34" charset="0"/>
              <a:cs typeface="Arial" pitchFamily="34" charset="0"/>
            </a:endParaRP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Échelle graphique</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Rose des vents</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Titre</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Source</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Légende</a:t>
            </a:r>
          </a:p>
          <a:p>
            <a:pPr lvl="1">
              <a:lnSpc>
                <a:spcPct val="80000"/>
              </a:lnSpc>
              <a:buClr>
                <a:srgbClr val="FFCC66"/>
              </a:buClr>
              <a:buSzPct val="70000"/>
            </a:pPr>
            <a:r>
              <a:rPr lang="fr-FR" altLang="zh-CN" sz="1800" dirty="0" err="1">
                <a:latin typeface="Arial" pitchFamily="34" charset="0"/>
                <a:ea typeface="宋体" pitchFamily="2" charset="-122"/>
                <a:cs typeface="Arial" pitchFamily="34" charset="0"/>
              </a:rPr>
              <a:t>etc</a:t>
            </a:r>
            <a:r>
              <a:rPr lang="fr-FR" altLang="zh-CN" sz="1800" i="1" dirty="0">
                <a:latin typeface="Arial" pitchFamily="34" charset="0"/>
                <a:ea typeface="宋体" pitchFamily="2" charset="-122"/>
                <a:cs typeface="Arial" pitchFamily="34" charset="0"/>
              </a:rPr>
              <a:t> …</a:t>
            </a:r>
            <a:endParaRPr lang="fr-FR" sz="1800" i="1" dirty="0">
              <a:latin typeface="Arial" pitchFamily="34" charset="0"/>
              <a:cs typeface="Arial" pitchFamily="34" charset="0"/>
            </a:endParaRPr>
          </a:p>
        </p:txBody>
      </p:sp>
      <p:sp>
        <p:nvSpPr>
          <p:cNvPr id="146436" name="Text Box 4"/>
          <p:cNvSpPr txBox="1">
            <a:spLocks noChangeArrowheads="1"/>
          </p:cNvSpPr>
          <p:nvPr/>
        </p:nvSpPr>
        <p:spPr bwMode="auto">
          <a:xfrm>
            <a:off x="719138" y="1295400"/>
            <a:ext cx="69484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Langage cartographique et sémiologie graphique</a:t>
            </a:r>
          </a:p>
        </p:txBody>
      </p:sp>
      <p:sp>
        <p:nvSpPr>
          <p:cNvPr id="146439" name="AutoShape 7"/>
          <p:cNvSpPr>
            <a:spLocks noChangeArrowheads="1"/>
          </p:cNvSpPr>
          <p:nvPr/>
        </p:nvSpPr>
        <p:spPr bwMode="auto">
          <a:xfrm>
            <a:off x="8137525" y="4724400"/>
            <a:ext cx="971550" cy="379413"/>
          </a:xfrm>
          <a:prstGeom prst="wedgeRectCallout">
            <a:avLst>
              <a:gd name="adj1" fmla="val -82519"/>
              <a:gd name="adj2" fmla="val -21546"/>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Légende</a:t>
            </a:r>
          </a:p>
        </p:txBody>
      </p:sp>
      <p:sp>
        <p:nvSpPr>
          <p:cNvPr id="146440" name="AutoShape 8"/>
          <p:cNvSpPr>
            <a:spLocks noChangeArrowheads="1"/>
          </p:cNvSpPr>
          <p:nvPr/>
        </p:nvSpPr>
        <p:spPr bwMode="auto">
          <a:xfrm>
            <a:off x="8101013" y="5516563"/>
            <a:ext cx="1042987" cy="431800"/>
          </a:xfrm>
          <a:prstGeom prst="wedgeRectCallout">
            <a:avLst>
              <a:gd name="adj1" fmla="val -82574"/>
              <a:gd name="adj2" fmla="val 43750"/>
            </a:avLst>
          </a:prstGeom>
          <a:solidFill>
            <a:srgbClr val="808080"/>
          </a:solidFill>
          <a:ln w="12700">
            <a:solidFill>
              <a:schemeClr val="tx1"/>
            </a:solidFill>
            <a:miter lim="800000"/>
            <a:headEnd/>
            <a:tailEnd/>
          </a:ln>
          <a:effectLst/>
        </p:spPr>
        <p:txBody>
          <a:bodyPr/>
          <a:lstStyle/>
          <a:p>
            <a:pPr algn="ctr">
              <a:lnSpc>
                <a:spcPct val="65000"/>
              </a:lnSpc>
              <a:spcBef>
                <a:spcPct val="10000"/>
              </a:spcBef>
              <a:spcAft>
                <a:spcPct val="20000"/>
              </a:spcAft>
              <a:buClr>
                <a:srgbClr val="CC00CC"/>
              </a:buClr>
              <a:buFont typeface="Wingdings" pitchFamily="2" charset="2"/>
              <a:buNone/>
            </a:pPr>
            <a:r>
              <a:rPr kumimoji="1" lang="fr-FR" altLang="zh-CN" sz="1000" b="1">
                <a:latin typeface="Arial" charset="0"/>
                <a:ea typeface="楷体_GB2312" pitchFamily="49" charset="-122"/>
              </a:rPr>
              <a:t>Échelle </a:t>
            </a:r>
          </a:p>
          <a:p>
            <a:pPr algn="ctr">
              <a:lnSpc>
                <a:spcPct val="65000"/>
              </a:lnSpc>
              <a:spcBef>
                <a:spcPct val="10000"/>
              </a:spcBef>
              <a:spcAft>
                <a:spcPct val="20000"/>
              </a:spcAft>
              <a:buClr>
                <a:srgbClr val="CC00CC"/>
              </a:buClr>
              <a:buFont typeface="Wingdings" pitchFamily="2" charset="2"/>
              <a:buNone/>
            </a:pPr>
            <a:r>
              <a:rPr kumimoji="1" lang="fr-FR" altLang="zh-CN" sz="1000" b="1">
                <a:latin typeface="Arial" charset="0"/>
                <a:ea typeface="楷体_GB2312" pitchFamily="49" charset="-122"/>
              </a:rPr>
              <a:t>graphique</a:t>
            </a:r>
          </a:p>
        </p:txBody>
      </p:sp>
      <p:sp>
        <p:nvSpPr>
          <p:cNvPr id="146441" name="AutoShape 9"/>
          <p:cNvSpPr>
            <a:spLocks noChangeArrowheads="1"/>
          </p:cNvSpPr>
          <p:nvPr/>
        </p:nvSpPr>
        <p:spPr bwMode="auto">
          <a:xfrm>
            <a:off x="6516688" y="2420938"/>
            <a:ext cx="863600" cy="287337"/>
          </a:xfrm>
          <a:prstGeom prst="wedgeRectCallout">
            <a:avLst>
              <a:gd name="adj1" fmla="val 38236"/>
              <a:gd name="adj2" fmla="val 183704"/>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Titre</a:t>
            </a:r>
          </a:p>
        </p:txBody>
      </p:sp>
      <p:sp>
        <p:nvSpPr>
          <p:cNvPr id="146442" name="AutoShape 10"/>
          <p:cNvSpPr>
            <a:spLocks noChangeArrowheads="1"/>
          </p:cNvSpPr>
          <p:nvPr/>
        </p:nvSpPr>
        <p:spPr bwMode="auto">
          <a:xfrm>
            <a:off x="8118475" y="6092825"/>
            <a:ext cx="990600" cy="360363"/>
          </a:xfrm>
          <a:prstGeom prst="wedgeRectCallout">
            <a:avLst>
              <a:gd name="adj1" fmla="val -83815"/>
              <a:gd name="adj2" fmla="val 12556"/>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Source</a:t>
            </a:r>
          </a:p>
        </p:txBody>
      </p:sp>
      <p:sp>
        <p:nvSpPr>
          <p:cNvPr id="146444" name="AutoShape 12"/>
          <p:cNvSpPr>
            <a:spLocks noChangeArrowheads="1"/>
          </p:cNvSpPr>
          <p:nvPr/>
        </p:nvSpPr>
        <p:spPr bwMode="auto">
          <a:xfrm>
            <a:off x="5435600" y="5734050"/>
            <a:ext cx="1368425" cy="360363"/>
          </a:xfrm>
          <a:prstGeom prst="wedgeRectCallout">
            <a:avLst>
              <a:gd name="adj1" fmla="val 85616"/>
              <a:gd name="adj2" fmla="val -38986"/>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Rose des vents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6" name="Rectangle 6"/>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7. SIG </a:t>
            </a:r>
            <a:r>
              <a:rPr lang="fr-FR" sz="3600" dirty="0">
                <a:solidFill>
                  <a:srgbClr val="FFCC66"/>
                </a:solidFill>
                <a:effectLst>
                  <a:outerShdw blurRad="38100" dist="38100" dir="2700000" algn="tl">
                    <a:srgbClr val="000000"/>
                  </a:outerShdw>
                </a:effectLst>
                <a:latin typeface="Arial" charset="0"/>
              </a:rPr>
              <a:t>et Internet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et Internet</a:t>
            </a:r>
          </a:p>
        </p:txBody>
      </p:sp>
      <p:sp>
        <p:nvSpPr>
          <p:cNvPr id="152579" name="Rectangle 3"/>
          <p:cNvSpPr>
            <a:spLocks noGrp="1" noRot="1" noChangeArrowheads="1"/>
          </p:cNvSpPr>
          <p:nvPr>
            <p:ph type="body" idx="1"/>
          </p:nvPr>
        </p:nvSpPr>
        <p:spPr>
          <a:xfrm>
            <a:off x="684212" y="1989138"/>
            <a:ext cx="5995987" cy="4535487"/>
          </a:xfrm>
          <a:solidFill>
            <a:srgbClr val="C0C0C0">
              <a:alpha val="10001"/>
            </a:srgbClr>
          </a:solidFill>
        </p:spPr>
        <p:txBody>
          <a:bodyPr/>
          <a:lstStyle/>
          <a:p>
            <a:pPr>
              <a:buClr>
                <a:srgbClr val="FFCC66"/>
              </a:buClr>
              <a:buSzPct val="70000"/>
            </a:pPr>
            <a:r>
              <a:rPr lang="fr-FR" sz="2000" dirty="0"/>
              <a:t>Application et données sur un seul ordinateur chez le </a:t>
            </a:r>
            <a:r>
              <a:rPr lang="fr-FR" sz="2000" dirty="0" smtClean="0"/>
              <a:t>client (SIG)</a:t>
            </a:r>
            <a:endParaRPr lang="fr-FR" sz="2000" dirty="0"/>
          </a:p>
          <a:p>
            <a:pPr>
              <a:buClr>
                <a:srgbClr val="FFCC66"/>
              </a:buClr>
              <a:buSzPct val="70000"/>
            </a:pPr>
            <a:endParaRPr lang="fr-FR" sz="2000" dirty="0"/>
          </a:p>
          <a:p>
            <a:pPr>
              <a:buClr>
                <a:srgbClr val="FFCC66"/>
              </a:buClr>
              <a:buSzPct val="70000"/>
            </a:pPr>
            <a:r>
              <a:rPr lang="fr-FR" sz="2000" dirty="0"/>
              <a:t>Application chez le client et serveur de données par réseau </a:t>
            </a:r>
            <a:r>
              <a:rPr lang="fr-FR" sz="2000" dirty="0" smtClean="0"/>
              <a:t>local ou par Internet</a:t>
            </a:r>
            <a:endParaRPr lang="fr-FR" sz="2000" dirty="0"/>
          </a:p>
          <a:p>
            <a:pPr>
              <a:buClr>
                <a:srgbClr val="FFCC66"/>
              </a:buClr>
              <a:buSzPct val="70000"/>
            </a:pPr>
            <a:endParaRPr lang="fr-FR" sz="2000" dirty="0"/>
          </a:p>
          <a:p>
            <a:pPr>
              <a:buClr>
                <a:srgbClr val="FFCC66"/>
              </a:buClr>
              <a:buSzPct val="70000"/>
            </a:pPr>
            <a:r>
              <a:rPr lang="fr-FR" sz="2000" dirty="0"/>
              <a:t>Serveur de données et serveur d’application par réseau local</a:t>
            </a:r>
          </a:p>
          <a:p>
            <a:pPr>
              <a:buClr>
                <a:srgbClr val="FFCC66"/>
              </a:buClr>
              <a:buSzPct val="70000"/>
            </a:pPr>
            <a:endParaRPr lang="fr-FR" sz="2000" dirty="0"/>
          </a:p>
          <a:p>
            <a:pPr>
              <a:buClr>
                <a:srgbClr val="FFCC66"/>
              </a:buClr>
              <a:buSzPct val="70000"/>
            </a:pPr>
            <a:r>
              <a:rPr lang="fr-FR" sz="2000" dirty="0"/>
              <a:t>Serveur de données et serveur d’application par Internet, interrogation utilisant un explorateur </a:t>
            </a:r>
            <a:r>
              <a:rPr lang="fr-FR" sz="2000" dirty="0" smtClean="0"/>
              <a:t>Internet (API simples), </a:t>
            </a:r>
            <a:r>
              <a:rPr lang="fr-FR" sz="2000" dirty="0"/>
              <a:t>interrogation utilisant un applicatif </a:t>
            </a:r>
            <a:r>
              <a:rPr lang="fr-FR" sz="2000" dirty="0" smtClean="0"/>
              <a:t>léger</a:t>
            </a:r>
            <a:endParaRPr lang="fr-FR" sz="2000" dirty="0"/>
          </a:p>
        </p:txBody>
      </p:sp>
      <p:sp>
        <p:nvSpPr>
          <p:cNvPr id="152580" name="Text Box 4"/>
          <p:cNvSpPr txBox="1">
            <a:spLocks noChangeArrowheads="1"/>
          </p:cNvSpPr>
          <p:nvPr/>
        </p:nvSpPr>
        <p:spPr bwMode="auto">
          <a:xfrm>
            <a:off x="720725" y="1295400"/>
            <a:ext cx="62277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Logiciels : différentes organisations </a:t>
            </a:r>
          </a:p>
        </p:txBody>
      </p:sp>
      <p:grpSp>
        <p:nvGrpSpPr>
          <p:cNvPr id="152584" name="Group 8"/>
          <p:cNvGrpSpPr>
            <a:grpSpLocks/>
          </p:cNvGrpSpPr>
          <p:nvPr/>
        </p:nvGrpSpPr>
        <p:grpSpPr bwMode="auto">
          <a:xfrm>
            <a:off x="7053263" y="2457450"/>
            <a:ext cx="1584325" cy="2784475"/>
            <a:chOff x="3953" y="1207"/>
            <a:chExt cx="998" cy="1754"/>
          </a:xfrm>
        </p:grpSpPr>
        <p:graphicFrame>
          <p:nvGraphicFramePr>
            <p:cNvPr id="152581" name="Object 5"/>
            <p:cNvGraphicFramePr>
              <a:graphicFrameLocks noChangeAspect="1"/>
            </p:cNvGraphicFramePr>
            <p:nvPr/>
          </p:nvGraphicFramePr>
          <p:xfrm>
            <a:off x="3953" y="1896"/>
            <a:ext cx="998" cy="494"/>
          </p:xfrm>
          <a:graphic>
            <a:graphicData uri="http://schemas.openxmlformats.org/presentationml/2006/ole">
              <p:oleObj spid="_x0000_s152581" name="Picture" r:id="rId4" imgW="6458040" imgH="3000240" progId="Word.Picture.8">
                <p:embed/>
              </p:oleObj>
            </a:graphicData>
          </a:graphic>
        </p:graphicFrame>
        <p:graphicFrame>
          <p:nvGraphicFramePr>
            <p:cNvPr id="152582" name="Object 6"/>
            <p:cNvGraphicFramePr>
              <a:graphicFrameLocks noChangeAspect="1"/>
            </p:cNvGraphicFramePr>
            <p:nvPr/>
          </p:nvGraphicFramePr>
          <p:xfrm>
            <a:off x="4013" y="1207"/>
            <a:ext cx="817" cy="477"/>
          </p:xfrm>
          <a:graphic>
            <a:graphicData uri="http://schemas.openxmlformats.org/presentationml/2006/ole">
              <p:oleObj spid="_x0000_s152582" name="Picture" r:id="rId5" imgW="2743200" imgH="1600200" progId="Word.Picture.8">
                <p:embed/>
              </p:oleObj>
            </a:graphicData>
          </a:graphic>
        </p:graphicFrame>
        <p:graphicFrame>
          <p:nvGraphicFramePr>
            <p:cNvPr id="152583" name="Object 7"/>
            <p:cNvGraphicFramePr>
              <a:graphicFrameLocks noChangeAspect="1"/>
            </p:cNvGraphicFramePr>
            <p:nvPr/>
          </p:nvGraphicFramePr>
          <p:xfrm>
            <a:off x="4014" y="2614"/>
            <a:ext cx="862" cy="347"/>
          </p:xfrm>
          <a:graphic>
            <a:graphicData uri="http://schemas.openxmlformats.org/presentationml/2006/ole">
              <p:oleObj spid="_x0000_s152583" name="Picture" r:id="rId6" imgW="4591080" imgH="1847880" progId="Word.Picture.8">
                <p:embed/>
              </p:oleObj>
            </a:graphicData>
          </a:graphic>
        </p:graphicFrame>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et Internet</a:t>
            </a:r>
          </a:p>
        </p:txBody>
      </p:sp>
      <p:sp>
        <p:nvSpPr>
          <p:cNvPr id="154627" name="Rectangle 3"/>
          <p:cNvSpPr>
            <a:spLocks noGrp="1" noRot="1" noChangeArrowheads="1"/>
          </p:cNvSpPr>
          <p:nvPr>
            <p:ph type="body" idx="1"/>
          </p:nvPr>
        </p:nvSpPr>
        <p:spPr>
          <a:xfrm>
            <a:off x="684213" y="1989138"/>
            <a:ext cx="8135937" cy="3744912"/>
          </a:xfrm>
          <a:solidFill>
            <a:srgbClr val="C0C0C0">
              <a:alpha val="10001"/>
            </a:srgbClr>
          </a:solidFill>
        </p:spPr>
        <p:txBody>
          <a:bodyPr/>
          <a:lstStyle/>
          <a:p>
            <a:pPr>
              <a:spcAft>
                <a:spcPct val="30000"/>
              </a:spcAft>
              <a:buClr>
                <a:srgbClr val="FFCC66"/>
              </a:buClr>
              <a:buSzPct val="70000"/>
            </a:pPr>
            <a:r>
              <a:rPr lang="fr-FR" sz="2000" dirty="0">
                <a:latin typeface="Arial" pitchFamily="34" charset="0"/>
                <a:cs typeface="Arial" pitchFamily="34" charset="0"/>
              </a:rPr>
              <a:t>Données et métadonnées : une exigence incontournable</a:t>
            </a:r>
          </a:p>
          <a:p>
            <a:pPr>
              <a:spcAft>
                <a:spcPct val="30000"/>
              </a:spcAft>
              <a:buClr>
                <a:srgbClr val="FFCC66"/>
              </a:buClr>
              <a:buSzPct val="70000"/>
            </a:pPr>
            <a:r>
              <a:rPr lang="fr-FR" sz="2000" dirty="0">
                <a:latin typeface="Arial" pitchFamily="34" charset="0"/>
                <a:cs typeface="Arial" pitchFamily="34" charset="0"/>
              </a:rPr>
              <a:t>Une qualité souvent difficile à évaluer, des données à manipuler avec précaution, des contextes non connus</a:t>
            </a:r>
          </a:p>
          <a:p>
            <a:pPr>
              <a:spcAft>
                <a:spcPct val="30000"/>
              </a:spcAft>
              <a:buClr>
                <a:srgbClr val="FFCC66"/>
              </a:buClr>
              <a:buSzPct val="70000"/>
            </a:pPr>
            <a:r>
              <a:rPr lang="fr-FR" sz="2000" dirty="0">
                <a:latin typeface="Arial" pitchFamily="34" charset="0"/>
                <a:cs typeface="Arial" pitchFamily="34" charset="0"/>
              </a:rPr>
              <a:t>Des serveurs de données extraordinaires (USGS, NASA, Google...), mais dont la gratuité n’est pas assurée à long terme</a:t>
            </a:r>
          </a:p>
          <a:p>
            <a:pPr>
              <a:spcAft>
                <a:spcPct val="30000"/>
              </a:spcAft>
              <a:buClr>
                <a:srgbClr val="FFCC66"/>
              </a:buClr>
              <a:buSzPct val="70000"/>
            </a:pPr>
            <a:r>
              <a:rPr lang="fr-FR" sz="2000" dirty="0">
                <a:latin typeface="Arial" pitchFamily="34" charset="0"/>
                <a:cs typeface="Arial" pitchFamily="34" charset="0"/>
              </a:rPr>
              <a:t>De multiples questions sur la propriété des données/de l’information/de la connaissance</a:t>
            </a:r>
          </a:p>
          <a:p>
            <a:pPr>
              <a:spcAft>
                <a:spcPct val="30000"/>
              </a:spcAft>
              <a:buClr>
                <a:schemeClr val="folHlink"/>
              </a:buClr>
            </a:pPr>
            <a:endParaRPr lang="fr-FR" sz="2000" dirty="0"/>
          </a:p>
          <a:p>
            <a:pPr>
              <a:spcAft>
                <a:spcPct val="30000"/>
              </a:spcAft>
              <a:buClr>
                <a:schemeClr val="folHlink"/>
              </a:buClr>
              <a:buFont typeface="Arial" charset="0"/>
              <a:buNone/>
            </a:pPr>
            <a:r>
              <a:rPr lang="fr-FR" sz="1400" dirty="0">
                <a:solidFill>
                  <a:srgbClr val="FFCC66"/>
                </a:solidFill>
              </a:rPr>
              <a:t>ex : http://srtm.csi.cgiar.org/</a:t>
            </a:r>
          </a:p>
        </p:txBody>
      </p:sp>
      <p:sp>
        <p:nvSpPr>
          <p:cNvPr id="154628" name="Text Box 4"/>
          <p:cNvSpPr txBox="1">
            <a:spLocks noChangeArrowheads="1"/>
          </p:cNvSpPr>
          <p:nvPr/>
        </p:nvSpPr>
        <p:spPr bwMode="auto">
          <a:xfrm>
            <a:off x="647700" y="1295400"/>
            <a:ext cx="687705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Des données disponibles, de qualité non contrôlée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5" name="Rectangle 3"/>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8. Organisation </a:t>
            </a:r>
            <a:r>
              <a:rPr lang="fr-FR" sz="3600" dirty="0">
                <a:solidFill>
                  <a:srgbClr val="FFCC66"/>
                </a:solidFill>
                <a:effectLst>
                  <a:outerShdw blurRad="38100" dist="38100" dir="2700000" algn="tl">
                    <a:srgbClr val="000000"/>
                  </a:outerShdw>
                </a:effectLst>
                <a:latin typeface="Arial" charset="0"/>
              </a:rPr>
              <a:t>d’un projet SIG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611188" y="1412875"/>
            <a:ext cx="7772400" cy="2879725"/>
          </a:xfrm>
          <a:solidFill>
            <a:srgbClr val="C0C0C0">
              <a:alpha val="10001"/>
            </a:srgbClr>
          </a:solidFill>
        </p:spPr>
        <p:txBody>
          <a:bodyPr/>
          <a:lstStyle/>
          <a:p>
            <a:pPr>
              <a:lnSpc>
                <a:spcPct val="80000"/>
              </a:lnSpc>
              <a:spcAft>
                <a:spcPct val="25000"/>
              </a:spcAft>
              <a:buClr>
                <a:srgbClr val="FFCC66"/>
              </a:buClr>
              <a:buSzPct val="70000"/>
            </a:pPr>
            <a:endParaRPr lang="fr-FR" sz="1000" dirty="0"/>
          </a:p>
          <a:p>
            <a:pPr>
              <a:lnSpc>
                <a:spcPct val="80000"/>
              </a:lnSpc>
              <a:spcAft>
                <a:spcPct val="25000"/>
              </a:spcAft>
              <a:buClr>
                <a:srgbClr val="FFCC66"/>
              </a:buClr>
              <a:buSzPct val="70000"/>
              <a:buNone/>
            </a:pPr>
            <a:r>
              <a:rPr lang="fr-FR" sz="2200" dirty="0" smtClean="0"/>
              <a:t>Analyse spatiale, statistique et géostatistique, modélisation</a:t>
            </a:r>
            <a:endParaRPr lang="fr-FR" sz="2000" dirty="0"/>
          </a:p>
          <a:p>
            <a:pPr>
              <a:lnSpc>
                <a:spcPct val="80000"/>
              </a:lnSpc>
              <a:spcAft>
                <a:spcPct val="25000"/>
              </a:spcAft>
              <a:buClr>
                <a:srgbClr val="FFCC66"/>
              </a:buClr>
              <a:buSzPct val="70000"/>
            </a:pPr>
            <a:r>
              <a:rPr lang="fr-FR" sz="2000" dirty="0"/>
              <a:t>Analyse spatiale, statistique et classifications, </a:t>
            </a:r>
            <a:r>
              <a:rPr lang="fr-FR" sz="2000" dirty="0" smtClean="0"/>
              <a:t>géostatistique</a:t>
            </a:r>
          </a:p>
          <a:p>
            <a:pPr>
              <a:lnSpc>
                <a:spcPct val="80000"/>
              </a:lnSpc>
              <a:spcAft>
                <a:spcPct val="25000"/>
              </a:spcAft>
              <a:buClr>
                <a:srgbClr val="FFCC66"/>
              </a:buClr>
              <a:buSzPct val="70000"/>
            </a:pPr>
            <a:r>
              <a:rPr lang="fr-FR" sz="2000" dirty="0" smtClean="0"/>
              <a:t>Estimation et interpolation spatiale</a:t>
            </a:r>
            <a:endParaRPr lang="fr-FR" sz="2000" dirty="0"/>
          </a:p>
          <a:p>
            <a:pPr>
              <a:lnSpc>
                <a:spcPct val="80000"/>
              </a:lnSpc>
              <a:spcAft>
                <a:spcPct val="25000"/>
              </a:spcAft>
              <a:buClr>
                <a:srgbClr val="FFCC66"/>
              </a:buClr>
              <a:buSzPct val="70000"/>
            </a:pPr>
            <a:r>
              <a:rPr lang="fr-FR" sz="2000" dirty="0"/>
              <a:t>Modèles numériques de terrain, géomorphologie, </a:t>
            </a:r>
            <a:r>
              <a:rPr lang="fr-FR" sz="2000" dirty="0" smtClean="0"/>
              <a:t>hydrologie</a:t>
            </a:r>
            <a:endParaRPr lang="fr-FR" sz="2000" dirty="0"/>
          </a:p>
          <a:p>
            <a:pPr>
              <a:lnSpc>
                <a:spcPct val="80000"/>
              </a:lnSpc>
              <a:spcAft>
                <a:spcPct val="25000"/>
              </a:spcAft>
              <a:buClr>
                <a:srgbClr val="FFCC66"/>
              </a:buClr>
              <a:buSzPct val="70000"/>
            </a:pPr>
            <a:r>
              <a:rPr lang="fr-FR" sz="2000" dirty="0"/>
              <a:t>Télédétection aérienne et </a:t>
            </a:r>
            <a:r>
              <a:rPr lang="fr-FR" sz="2000" dirty="0" smtClean="0"/>
              <a:t>spatiale, traitement d’image</a:t>
            </a:r>
            <a:endParaRPr lang="fr-FR" sz="2000" dirty="0"/>
          </a:p>
          <a:p>
            <a:pPr>
              <a:lnSpc>
                <a:spcPct val="80000"/>
              </a:lnSpc>
              <a:spcAft>
                <a:spcPct val="25000"/>
              </a:spcAft>
              <a:buClr>
                <a:srgbClr val="FFCC66"/>
              </a:buClr>
              <a:buSzPct val="70000"/>
            </a:pPr>
            <a:r>
              <a:rPr lang="fr-FR" sz="2000" dirty="0"/>
              <a:t>Simulation et modélisation</a:t>
            </a:r>
          </a:p>
        </p:txBody>
      </p:sp>
      <p:pic>
        <p:nvPicPr>
          <p:cNvPr id="86020" name="Picture 4" descr="pichincha2"/>
          <p:cNvPicPr>
            <a:picLocks noChangeAspect="1" noChangeArrowheads="1"/>
          </p:cNvPicPr>
          <p:nvPr/>
        </p:nvPicPr>
        <p:blipFill>
          <a:blip r:embed="rId3" cstate="print"/>
          <a:srcRect/>
          <a:stretch>
            <a:fillRect/>
          </a:stretch>
        </p:blipFill>
        <p:spPr bwMode="auto">
          <a:xfrm>
            <a:off x="1763713" y="4508500"/>
            <a:ext cx="5400675" cy="1970088"/>
          </a:xfrm>
          <a:prstGeom prst="rect">
            <a:avLst/>
          </a:prstGeom>
          <a:noFill/>
        </p:spPr>
      </p:pic>
      <p:sp>
        <p:nvSpPr>
          <p:cNvPr id="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principales fonctionnalités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 organisation</a:t>
            </a:r>
          </a:p>
        </p:txBody>
      </p:sp>
      <p:sp>
        <p:nvSpPr>
          <p:cNvPr id="149507" name="Rectangle 3"/>
          <p:cNvSpPr>
            <a:spLocks noGrp="1" noRot="1" noChangeArrowheads="1"/>
          </p:cNvSpPr>
          <p:nvPr>
            <p:ph type="body" idx="1"/>
          </p:nvPr>
        </p:nvSpPr>
        <p:spPr>
          <a:xfrm>
            <a:off x="755650" y="1989138"/>
            <a:ext cx="5400675" cy="4535487"/>
          </a:xfrm>
          <a:solidFill>
            <a:srgbClr val="C0C0C0">
              <a:alpha val="10001"/>
            </a:srgbClr>
          </a:solidFill>
        </p:spPr>
        <p:txBody>
          <a:bodyPr/>
          <a:lstStyle/>
          <a:p>
            <a:pPr>
              <a:lnSpc>
                <a:spcPct val="90000"/>
              </a:lnSpc>
              <a:spcAft>
                <a:spcPct val="60000"/>
              </a:spcAft>
              <a:buClr>
                <a:srgbClr val="FFCC66"/>
              </a:buClr>
              <a:buSzPct val="70000"/>
            </a:pPr>
            <a:r>
              <a:rPr lang="fr-FR" sz="2000" dirty="0">
                <a:latin typeface="Arial" pitchFamily="34" charset="0"/>
                <a:cs typeface="Arial" pitchFamily="34" charset="0"/>
              </a:rPr>
              <a:t>Rédaction d'un cahier des charges décrivant les objectifs et les besoins de l'application.</a:t>
            </a:r>
          </a:p>
          <a:p>
            <a:pPr>
              <a:lnSpc>
                <a:spcPct val="90000"/>
              </a:lnSpc>
              <a:spcAft>
                <a:spcPct val="60000"/>
              </a:spcAft>
              <a:buClr>
                <a:srgbClr val="FFCC66"/>
              </a:buClr>
              <a:buSzPct val="70000"/>
            </a:pPr>
            <a:r>
              <a:rPr lang="fr-FR" sz="2000" dirty="0">
                <a:latin typeface="Arial" pitchFamily="34" charset="0"/>
                <a:cs typeface="Arial" pitchFamily="34" charset="0"/>
              </a:rPr>
              <a:t>Évaluation des données nécessaires et des flux d'acquisition.</a:t>
            </a:r>
          </a:p>
          <a:p>
            <a:pPr>
              <a:lnSpc>
                <a:spcPct val="90000"/>
              </a:lnSpc>
              <a:spcAft>
                <a:spcPct val="60000"/>
              </a:spcAft>
              <a:buClr>
                <a:srgbClr val="FFCC66"/>
              </a:buClr>
              <a:buSzPct val="70000"/>
            </a:pPr>
            <a:r>
              <a:rPr lang="fr-FR" sz="2000" dirty="0">
                <a:latin typeface="Arial" pitchFamily="34" charset="0"/>
                <a:cs typeface="Arial" pitchFamily="34" charset="0"/>
              </a:rPr>
              <a:t>Évaluation des spécifications du système et de ses objectifs en fonction des systèmes existants sur le marché, pour évaluer la faisabilité de l'opération et les coûts qu'elle implique.</a:t>
            </a:r>
          </a:p>
          <a:p>
            <a:pPr>
              <a:lnSpc>
                <a:spcPct val="90000"/>
              </a:lnSpc>
              <a:spcAft>
                <a:spcPct val="60000"/>
              </a:spcAft>
              <a:buClr>
                <a:srgbClr val="FFCC66"/>
              </a:buClr>
              <a:buSzPct val="70000"/>
            </a:pPr>
            <a:r>
              <a:rPr lang="fr-FR" sz="2000" dirty="0">
                <a:latin typeface="Arial" pitchFamily="34" charset="0"/>
                <a:cs typeface="Arial" pitchFamily="34" charset="0"/>
              </a:rPr>
              <a:t>Évaluation finale des différents choix possibles en terme de bénéfices et de coûts.</a:t>
            </a:r>
          </a:p>
        </p:txBody>
      </p:sp>
      <p:sp>
        <p:nvSpPr>
          <p:cNvPr id="149508" name="Text Box 4"/>
          <p:cNvSpPr txBox="1">
            <a:spLocks noChangeArrowheads="1"/>
          </p:cNvSpPr>
          <p:nvPr/>
        </p:nvSpPr>
        <p:spPr bwMode="auto">
          <a:xfrm>
            <a:off x="720725" y="1295400"/>
            <a:ext cx="60118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Définition du projet et étude de faisabilité</a:t>
            </a:r>
          </a:p>
        </p:txBody>
      </p:sp>
      <p:grpSp>
        <p:nvGrpSpPr>
          <p:cNvPr id="149512" name="Group 8"/>
          <p:cNvGrpSpPr>
            <a:grpSpLocks/>
          </p:cNvGrpSpPr>
          <p:nvPr/>
        </p:nvGrpSpPr>
        <p:grpSpPr bwMode="auto">
          <a:xfrm>
            <a:off x="6300788" y="3068638"/>
            <a:ext cx="2700337" cy="2090737"/>
            <a:chOff x="4059" y="1933"/>
            <a:chExt cx="1701" cy="1317"/>
          </a:xfrm>
        </p:grpSpPr>
        <p:pic>
          <p:nvPicPr>
            <p:cNvPr id="149510" name="Picture 6" descr="arton17"/>
            <p:cNvPicPr>
              <a:picLocks noChangeAspect="1" noChangeArrowheads="1"/>
            </p:cNvPicPr>
            <p:nvPr/>
          </p:nvPicPr>
          <p:blipFill>
            <a:blip r:embed="rId3" cstate="print"/>
            <a:srcRect/>
            <a:stretch>
              <a:fillRect/>
            </a:stretch>
          </p:blipFill>
          <p:spPr bwMode="auto">
            <a:xfrm>
              <a:off x="4082" y="1933"/>
              <a:ext cx="1678" cy="1317"/>
            </a:xfrm>
            <a:prstGeom prst="rect">
              <a:avLst/>
            </a:prstGeom>
            <a:noFill/>
          </p:spPr>
        </p:pic>
        <p:sp>
          <p:nvSpPr>
            <p:cNvPr id="149511" name="Text Box 7"/>
            <p:cNvSpPr txBox="1">
              <a:spLocks noChangeArrowheads="1"/>
            </p:cNvSpPr>
            <p:nvPr/>
          </p:nvSpPr>
          <p:spPr bwMode="auto">
            <a:xfrm>
              <a:off x="4059" y="3067"/>
              <a:ext cx="998" cy="135"/>
            </a:xfrm>
            <a:prstGeom prst="rect">
              <a:avLst/>
            </a:prstGeom>
            <a:noFill/>
            <a:ln w="9525">
              <a:noFill/>
              <a:miter lim="800000"/>
              <a:headEnd/>
              <a:tailEnd/>
            </a:ln>
            <a:effectLst/>
          </p:spPr>
          <p:txBody>
            <a:bodyPr>
              <a:spAutoFit/>
            </a:bodyPr>
            <a:lstStyle/>
            <a:p>
              <a:pPr>
                <a:spcBef>
                  <a:spcPct val="50000"/>
                </a:spcBef>
              </a:pPr>
              <a:r>
                <a:rPr lang="fr-FR" sz="800">
                  <a:solidFill>
                    <a:schemeClr val="bg2"/>
                  </a:solidFill>
                  <a:latin typeface="Arial" charset="0"/>
                </a:rPr>
                <a:t>www.Caagi.com</a:t>
              </a: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 organisation</a:t>
            </a:r>
          </a:p>
        </p:txBody>
      </p:sp>
      <p:sp>
        <p:nvSpPr>
          <p:cNvPr id="150531" name="Rectangle 3"/>
          <p:cNvSpPr>
            <a:spLocks noGrp="1" noRot="1" noChangeArrowheads="1"/>
          </p:cNvSpPr>
          <p:nvPr>
            <p:ph type="body" idx="1"/>
          </p:nvPr>
        </p:nvSpPr>
        <p:spPr>
          <a:xfrm>
            <a:off x="468313" y="1844675"/>
            <a:ext cx="8496300" cy="4897438"/>
          </a:xfrm>
          <a:solidFill>
            <a:srgbClr val="C0C0C0">
              <a:alpha val="10001"/>
            </a:srgbClr>
          </a:solidFill>
        </p:spPr>
        <p:txBody>
          <a:bodyPr/>
          <a:lstStyle/>
          <a:p>
            <a:pPr>
              <a:lnSpc>
                <a:spcPct val="90000"/>
              </a:lnSpc>
              <a:spcAft>
                <a:spcPct val="40000"/>
              </a:spcAft>
              <a:buClr>
                <a:srgbClr val="FFCC66"/>
              </a:buClr>
              <a:buSzPct val="70000"/>
            </a:pPr>
            <a:r>
              <a:rPr lang="fr-FR" sz="2000" dirty="0">
                <a:latin typeface="Arial" pitchFamily="34" charset="0"/>
                <a:cs typeface="Arial" pitchFamily="34" charset="0"/>
              </a:rPr>
              <a:t>Organe de mise en place et d'administration générale (besoins humains et financiers, plans de formation et d'assistance aux utilisateurs, gestion de l'évolution future du système en fonction des résultats d'exploitation)</a:t>
            </a:r>
          </a:p>
          <a:p>
            <a:pPr>
              <a:lnSpc>
                <a:spcPct val="90000"/>
              </a:lnSpc>
              <a:spcAft>
                <a:spcPct val="40000"/>
              </a:spcAft>
              <a:buClr>
                <a:srgbClr val="FFCC66"/>
              </a:buClr>
              <a:buSzPct val="70000"/>
            </a:pPr>
            <a:r>
              <a:rPr lang="fr-FR" sz="2000" dirty="0">
                <a:latin typeface="Arial" pitchFamily="34" charset="0"/>
                <a:cs typeface="Arial" pitchFamily="34" charset="0"/>
              </a:rPr>
              <a:t>Organe d'acquisition de données pour gérer les divers flux d'information (flux réguliers ou propres à une application). Cet organe est chargé d'évaluer et de décrire les sources d'information, les modalités d'accès et les procédures d'acquisition.</a:t>
            </a:r>
          </a:p>
          <a:p>
            <a:pPr>
              <a:lnSpc>
                <a:spcPct val="90000"/>
              </a:lnSpc>
              <a:spcAft>
                <a:spcPct val="40000"/>
              </a:spcAft>
              <a:buClr>
                <a:srgbClr val="FFCC66"/>
              </a:buClr>
              <a:buSzPct val="70000"/>
            </a:pPr>
            <a:r>
              <a:rPr lang="fr-FR" sz="2000" dirty="0">
                <a:latin typeface="Arial" pitchFamily="34" charset="0"/>
                <a:cs typeface="Arial" pitchFamily="34" charset="0"/>
              </a:rPr>
              <a:t>Organe de saisie et d'intégration des données : structuration, homogénéisation, validation, codage, saisie, contrôle, correction et intégration des données suivant les techniques requises par le système d'information. </a:t>
            </a:r>
          </a:p>
          <a:p>
            <a:pPr>
              <a:lnSpc>
                <a:spcPct val="90000"/>
              </a:lnSpc>
              <a:spcAft>
                <a:spcPct val="40000"/>
              </a:spcAft>
              <a:buClr>
                <a:srgbClr val="FFCC66"/>
              </a:buClr>
              <a:buSzPct val="70000"/>
            </a:pPr>
            <a:r>
              <a:rPr lang="fr-FR" sz="2000" dirty="0">
                <a:latin typeface="Arial" pitchFamily="34" charset="0"/>
                <a:cs typeface="Arial" pitchFamily="34" charset="0"/>
              </a:rPr>
              <a:t>Organe d'exploitation et d'analyse des données assurant les réponses aux demandes des utilisateurs et aux besoins de l'application en fonction du cahier des charges.</a:t>
            </a:r>
          </a:p>
        </p:txBody>
      </p:sp>
      <p:sp>
        <p:nvSpPr>
          <p:cNvPr id="150532" name="Text Box 4"/>
          <p:cNvSpPr txBox="1">
            <a:spLocks noChangeArrowheads="1"/>
          </p:cNvSpPr>
          <p:nvPr/>
        </p:nvSpPr>
        <p:spPr bwMode="auto">
          <a:xfrm>
            <a:off x="431800" y="1295400"/>
            <a:ext cx="70199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Organisation logique et mise en place fonctionnelle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r>
              <a:rPr lang="fr-FR" sz="800" dirty="0">
                <a:latin typeface="Arial" charset="0"/>
              </a:rPr>
              <a:t>          Marc Souris, </a:t>
            </a:r>
            <a:r>
              <a:rPr lang="fr-FR" sz="800" dirty="0" smtClean="0">
                <a:latin typeface="Arial" charset="0"/>
              </a:rPr>
              <a:t>2009-2011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43" name="Picture 3"/>
          <p:cNvPicPr>
            <a:picLocks noGrp="1" noChangeAspect="1" noChangeArrowheads="1"/>
          </p:cNvPicPr>
          <p:nvPr>
            <p:ph type="body" idx="1"/>
          </p:nvPr>
        </p:nvPicPr>
        <p:blipFill>
          <a:blip r:embed="rId3" cstate="print"/>
          <a:srcRect l="23515" r="5493"/>
          <a:stretch>
            <a:fillRect/>
          </a:stretch>
        </p:blipFill>
        <p:spPr>
          <a:xfrm>
            <a:off x="1401763" y="1341438"/>
            <a:ext cx="6483350" cy="5099050"/>
          </a:xfrm>
          <a:noFill/>
          <a:ln/>
        </p:spPr>
      </p:pic>
      <p:sp>
        <p:nvSpPr>
          <p:cNvPr id="5"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une application de la </a:t>
            </a:r>
            <a:r>
              <a:rPr lang="fr-FR" sz="2400" b="1" i="1" dirty="0" err="1" smtClean="0">
                <a:solidFill>
                  <a:srgbClr val="000000"/>
                </a:solidFill>
                <a:effectLst>
                  <a:outerShdw blurRad="38100" dist="38100" dir="2700000" algn="tl">
                    <a:srgbClr val="C0C0C0"/>
                  </a:outerShdw>
                </a:effectLst>
                <a:latin typeface="Arial" charset="0"/>
              </a:rPr>
              <a:t>géomatique</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4429</TotalTime>
  <Words>4751</Words>
  <Application>Microsoft Office PowerPoint</Application>
  <PresentationFormat>Affichage à l'écran (4:3)</PresentationFormat>
  <Paragraphs>661</Paragraphs>
  <Slides>82</Slides>
  <Notes>81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82</vt:i4>
      </vt:variant>
    </vt:vector>
  </HeadingPairs>
  <TitlesOfParts>
    <vt:vector size="85" baseType="lpstr">
      <vt:lpstr>Compass</vt:lpstr>
      <vt:lpstr>位图图像</vt:lpstr>
      <vt:lpstr>Picture</vt:lpstr>
      <vt:lpstr>Module SIG-Santé</vt:lpstr>
      <vt:lpstr>Sommaire</vt:lpstr>
      <vt:lpstr>1. SIG : généralités</vt:lpstr>
      <vt:lpstr>Diapositive 4</vt:lpstr>
      <vt:lpstr>Diapositive 5</vt:lpstr>
      <vt:lpstr>Diapositive 6</vt:lpstr>
      <vt:lpstr>Diapositive 7</vt:lpstr>
      <vt:lpstr>Diapositive 8</vt:lpstr>
      <vt:lpstr>Diapositive 9</vt:lpstr>
      <vt:lpstr>Diapositive 10</vt:lpstr>
      <vt:lpstr>Diapositive 11</vt:lpstr>
      <vt:lpstr>Diapositive 12</vt:lpstr>
      <vt:lpstr>Les SIG : historique</vt:lpstr>
      <vt:lpstr>Les SIG : historique</vt:lpstr>
      <vt:lpstr>Les SIG : historique</vt:lpstr>
      <vt:lpstr>Les SIG : historique</vt:lpstr>
      <vt:lpstr>Aujourd’hui : logiciels et matériels</vt:lpstr>
      <vt:lpstr>Diapositive 18</vt:lpstr>
      <vt:lpstr>Des domaines d’applications très variés</vt:lpstr>
      <vt:lpstr>Les SIG dans le domaine de la santé</vt:lpstr>
      <vt:lpstr>Les SIG dans le domaine de la santé</vt:lpstr>
      <vt:lpstr>Diapositive 22</vt:lpstr>
      <vt:lpstr>L’information</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Diapositive 44</vt:lpstr>
      <vt:lpstr>Datum et projections</vt:lpstr>
      <vt:lpstr>Datum et projections</vt:lpstr>
      <vt:lpstr>Datum et projections</vt:lpstr>
      <vt:lpstr>Diapositive 48</vt:lpstr>
      <vt:lpstr>Bases de données</vt:lpstr>
      <vt:lpstr>Bases de données</vt:lpstr>
      <vt:lpstr>Bases de données</vt:lpstr>
      <vt:lpstr>Bases de données</vt:lpstr>
      <vt:lpstr>Bases de données</vt:lpstr>
      <vt:lpstr>Bases de données</vt:lpstr>
      <vt:lpstr>Bases de données</vt:lpstr>
      <vt:lpstr>Bases de données</vt:lpstr>
      <vt:lpstr>Bases de données</vt:lpstr>
      <vt:lpstr>Bases de données</vt:lpstr>
      <vt:lpstr>Bases de données</vt:lpstr>
      <vt:lpstr>Diapositive 60</vt:lpstr>
      <vt:lpstr>Diapositive 61</vt:lpstr>
      <vt:lpstr>Méthodes d’analyse dans un SIG</vt:lpstr>
      <vt:lpstr>Méthodes d’analyse dans un SIG</vt:lpstr>
      <vt:lpstr>Méthodes d’analyse</vt:lpstr>
      <vt:lpstr>Méthodes d’analyse</vt:lpstr>
      <vt:lpstr>Méthodes d’analyse</vt:lpstr>
      <vt:lpstr>Méthodes d’analyse</vt:lpstr>
      <vt:lpstr>Méthodes d’analyse</vt:lpstr>
      <vt:lpstr>Méthodes d’analyse</vt:lpstr>
      <vt:lpstr>Méthodes d’analyse</vt:lpstr>
      <vt:lpstr>Méthodes d’analyse</vt:lpstr>
      <vt:lpstr>Méthodes d’analyse</vt:lpstr>
      <vt:lpstr>Diapositive 73</vt:lpstr>
      <vt:lpstr>Cartographie</vt:lpstr>
      <vt:lpstr>Cartographie</vt:lpstr>
      <vt:lpstr>Diapositive 76</vt:lpstr>
      <vt:lpstr>SIG et Internet</vt:lpstr>
      <vt:lpstr>SIG et Internet</vt:lpstr>
      <vt:lpstr>Diapositive 79</vt:lpstr>
      <vt:lpstr>SIG : organisation</vt:lpstr>
      <vt:lpstr>SIG : organisation</vt:lpstr>
      <vt:lpstr>Diapositive 82</vt:lpstr>
    </vt:vector>
  </TitlesOfParts>
  <Company>Orstom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purpose of GIS</dc:title>
  <dc:creator>Marc Souris</dc:creator>
  <cp:lastModifiedBy>Marc</cp:lastModifiedBy>
  <cp:revision>209</cp:revision>
  <dcterms:created xsi:type="dcterms:W3CDTF">2000-11-14T23:19:48Z</dcterms:created>
  <dcterms:modified xsi:type="dcterms:W3CDTF">2011-11-28T12:32:08Z</dcterms:modified>
</cp:coreProperties>
</file>