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Default Extension="doc" ContentType="application/msword"/>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25"/>
  </p:notesMasterIdLst>
  <p:sldIdLst>
    <p:sldId id="259" r:id="rId2"/>
    <p:sldId id="288" r:id="rId3"/>
    <p:sldId id="291" r:id="rId4"/>
    <p:sldId id="261" r:id="rId5"/>
    <p:sldId id="290" r:id="rId6"/>
    <p:sldId id="287" r:id="rId7"/>
    <p:sldId id="262" r:id="rId8"/>
    <p:sldId id="292" r:id="rId9"/>
    <p:sldId id="286" r:id="rId10"/>
    <p:sldId id="263" r:id="rId11"/>
    <p:sldId id="264" r:id="rId12"/>
    <p:sldId id="265" r:id="rId13"/>
    <p:sldId id="266" r:id="rId14"/>
    <p:sldId id="267" r:id="rId15"/>
    <p:sldId id="268" r:id="rId16"/>
    <p:sldId id="270" r:id="rId17"/>
    <p:sldId id="271" r:id="rId18"/>
    <p:sldId id="293" r:id="rId19"/>
    <p:sldId id="275" r:id="rId20"/>
    <p:sldId id="277" r:id="rId21"/>
    <p:sldId id="278" r:id="rId22"/>
    <p:sldId id="285" r:id="rId23"/>
    <p:sldId id="280" r:id="rId24"/>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A9B7"/>
    <a:srgbClr val="9999FF"/>
    <a:srgbClr val="6699FF"/>
    <a:srgbClr val="FFCC66"/>
    <a:srgbClr val="FF9933"/>
    <a:srgbClr val="4E505E"/>
    <a:srgbClr val="4D4D4D"/>
    <a:srgbClr val="65677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49" autoAdjust="0"/>
    <p:restoredTop sz="94660"/>
  </p:normalViewPr>
  <p:slideViewPr>
    <p:cSldViewPr>
      <p:cViewPr>
        <p:scale>
          <a:sx n="73" d="100"/>
          <a:sy n="73" d="100"/>
        </p:scale>
        <p:origin x="-78" y="-6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1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38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fr-FR"/>
          </a:p>
        </p:txBody>
      </p:sp>
      <p:sp>
        <p:nvSpPr>
          <p:cNvPr id="3338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fr-FR"/>
          </a:p>
        </p:txBody>
      </p:sp>
      <p:sp>
        <p:nvSpPr>
          <p:cNvPr id="3338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338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p>
        </p:txBody>
      </p:sp>
      <p:sp>
        <p:nvSpPr>
          <p:cNvPr id="3338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fr-FR"/>
          </a:p>
        </p:txBody>
      </p:sp>
      <p:sp>
        <p:nvSpPr>
          <p:cNvPr id="3338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2F6CE0A5-8A66-4C32-B518-AF0BD8F40C40}" type="slidenum">
              <a:rPr lang="fr-FR"/>
              <a:pPr/>
              <a:t>‹N°›</a:t>
            </a:fld>
            <a:endParaRPr 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73EC172-2863-40FF-8040-8599815016AE}" type="slidenum">
              <a:rPr lang="es-ES" smtClean="0">
                <a:cs typeface="Arial" charset="0"/>
              </a:rPr>
              <a:pPr/>
              <a:t>2</a:t>
            </a:fld>
            <a:endParaRPr lang="es-ES" smtClean="0">
              <a:cs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424193-EB81-4696-B1BF-279C988D1D52}" type="slidenum">
              <a:rPr lang="fr-FR"/>
              <a:pPr/>
              <a:t>11</a:t>
            </a:fld>
            <a:endParaRPr lang="fr-FR"/>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B272A4-941A-4609-A6E9-52C6E8B29DD5}" type="slidenum">
              <a:rPr lang="fr-FR"/>
              <a:pPr/>
              <a:t>12</a:t>
            </a:fld>
            <a:endParaRPr lang="fr-FR"/>
          </a:p>
        </p:txBody>
      </p:sp>
      <p:sp>
        <p:nvSpPr>
          <p:cNvPr id="345090" name="Rectangle 2"/>
          <p:cNvSpPr>
            <a:spLocks noGrp="1" noRot="1" noChangeAspect="1" noChangeArrowheads="1" noTextEdit="1"/>
          </p:cNvSpPr>
          <p:nvPr>
            <p:ph type="sldImg"/>
          </p:nvPr>
        </p:nvSpPr>
        <p:spPr>
          <a:ln/>
        </p:spPr>
      </p:sp>
      <p:sp>
        <p:nvSpPr>
          <p:cNvPr id="345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17E352-B72F-4B0C-B151-C6D1EFF632D5}" type="slidenum">
              <a:rPr lang="fr-FR"/>
              <a:pPr/>
              <a:t>13</a:t>
            </a:fld>
            <a:endParaRPr lang="fr-FR"/>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6445E0-C280-409D-910D-2CEFBE3782D5}" type="slidenum">
              <a:rPr lang="fr-FR"/>
              <a:pPr/>
              <a:t>14</a:t>
            </a:fld>
            <a:endParaRPr lang="fr-FR"/>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67F602-E6B4-4965-ADFA-C2BA186C742F}" type="slidenum">
              <a:rPr lang="fr-FR"/>
              <a:pPr/>
              <a:t>15</a:t>
            </a:fld>
            <a:endParaRPr lang="fr-FR"/>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233FA-8E68-40A9-A65B-744F7BCAD51D}" type="slidenum">
              <a:rPr lang="fr-FR"/>
              <a:pPr/>
              <a:t>16</a:t>
            </a:fld>
            <a:endParaRPr lang="fr-FR"/>
          </a:p>
        </p:txBody>
      </p:sp>
      <p:sp>
        <p:nvSpPr>
          <p:cNvPr id="355330" name="Rectangle 2"/>
          <p:cNvSpPr>
            <a:spLocks noGrp="1" noRot="1" noChangeAspect="1" noChangeArrowheads="1" noTextEdit="1"/>
          </p:cNvSpPr>
          <p:nvPr>
            <p:ph type="sldImg"/>
          </p:nvPr>
        </p:nvSpPr>
        <p:spPr>
          <a:ln/>
        </p:spPr>
      </p:sp>
      <p:sp>
        <p:nvSpPr>
          <p:cNvPr id="355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833CCE-39E2-4C38-BAED-1909BE3E6D6E}" type="slidenum">
              <a:rPr lang="fr-FR"/>
              <a:pPr/>
              <a:t>17</a:t>
            </a:fld>
            <a:endParaRPr lang="fr-FR"/>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833CCE-39E2-4C38-BAED-1909BE3E6D6E}" type="slidenum">
              <a:rPr lang="fr-FR"/>
              <a:pPr/>
              <a:t>18</a:t>
            </a:fld>
            <a:endParaRPr lang="fr-FR"/>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E91332-4FFE-4936-8C42-3CC048E7086C}" type="slidenum">
              <a:rPr lang="fr-FR"/>
              <a:pPr/>
              <a:t>19</a:t>
            </a:fld>
            <a:endParaRPr lang="fr-FR"/>
          </a:p>
        </p:txBody>
      </p:sp>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11C9E8-E1D8-40B4-8F81-EC1B66B935A4}" type="slidenum">
              <a:rPr lang="fr-FR"/>
              <a:pPr/>
              <a:t>20</a:t>
            </a:fld>
            <a:endParaRPr lang="fr-FR"/>
          </a:p>
        </p:txBody>
      </p:sp>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9CF8FB98-7733-465A-9C3E-1D5CEE88B24F}" type="slidenum">
              <a:rPr lang="es-ES" smtClean="0">
                <a:cs typeface="Arial" charset="0"/>
              </a:rPr>
              <a:pPr/>
              <a:t>3</a:t>
            </a:fld>
            <a:endParaRPr lang="es-ES" smtClean="0">
              <a:cs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6A82A7-58A3-4D99-971A-430A26E9281A}" type="slidenum">
              <a:rPr lang="fr-FR"/>
              <a:pPr/>
              <a:t>21</a:t>
            </a:fld>
            <a:endParaRPr lang="fr-FR"/>
          </a:p>
        </p:txBody>
      </p:sp>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9E7626-938C-4114-AA81-B6DBEF4E2B84}" type="slidenum">
              <a:rPr lang="fr-FR"/>
              <a:pPr/>
              <a:t>22</a:t>
            </a:fld>
            <a:endParaRPr lang="fr-FR"/>
          </a:p>
        </p:txBody>
      </p:sp>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A0B77B-313D-4803-AFF0-27423D3976A8}" type="slidenum">
              <a:rPr lang="fr-FR"/>
              <a:pPr/>
              <a:t>23</a:t>
            </a:fld>
            <a:endParaRPr lang="fr-FR"/>
          </a:p>
        </p:txBody>
      </p:sp>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1BAE77-5D7E-482B-B33D-8ECD9B328863}" type="slidenum">
              <a:rPr lang="fr-FR"/>
              <a:pPr/>
              <a:t>4</a:t>
            </a:fld>
            <a:endParaRPr lang="fr-FR"/>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1BAE77-5D7E-482B-B33D-8ECD9B328863}" type="slidenum">
              <a:rPr lang="fr-FR"/>
              <a:pPr/>
              <a:t>5</a:t>
            </a:fld>
            <a:endParaRPr lang="fr-FR"/>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B63398C5-4A14-4D74-8C34-7615D1199C47}" type="slidenum">
              <a:rPr lang="fr-FR" smtClean="0"/>
              <a:pPr/>
              <a:t>6</a:t>
            </a:fld>
            <a:endParaRPr lang="fr-FR"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B3410F-0EB3-4D44-BBC1-E18B3201E91E}" type="slidenum">
              <a:rPr lang="fr-FR"/>
              <a:pPr/>
              <a:t>7</a:t>
            </a:fld>
            <a:endParaRPr lang="fr-FR"/>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A8418E-D45A-4B6E-A23F-BD57992FCCA2}" type="slidenum">
              <a:rPr lang="fr-FR"/>
              <a:pPr/>
              <a:t>8</a:t>
            </a:fld>
            <a:endParaRPr lang="fr-FR"/>
          </a:p>
        </p:txBody>
      </p:sp>
      <p:sp>
        <p:nvSpPr>
          <p:cNvPr id="398338" name="Rectangle 2"/>
          <p:cNvSpPr>
            <a:spLocks noGrp="1" noRot="1" noChangeAspect="1" noChangeArrowheads="1" noTextEdit="1"/>
          </p:cNvSpPr>
          <p:nvPr>
            <p:ph type="sldImg"/>
          </p:nvPr>
        </p:nvSpPr>
        <p:spPr>
          <a:ln/>
        </p:spPr>
      </p:sp>
      <p:sp>
        <p:nvSpPr>
          <p:cNvPr id="398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A8418E-D45A-4B6E-A23F-BD57992FCCA2}" type="slidenum">
              <a:rPr lang="fr-FR"/>
              <a:pPr/>
              <a:t>9</a:t>
            </a:fld>
            <a:endParaRPr lang="fr-FR"/>
          </a:p>
        </p:txBody>
      </p:sp>
      <p:sp>
        <p:nvSpPr>
          <p:cNvPr id="398338" name="Rectangle 2"/>
          <p:cNvSpPr>
            <a:spLocks noGrp="1" noRot="1" noChangeAspect="1" noChangeArrowheads="1" noTextEdit="1"/>
          </p:cNvSpPr>
          <p:nvPr>
            <p:ph type="sldImg"/>
          </p:nvPr>
        </p:nvSpPr>
        <p:spPr>
          <a:ln/>
        </p:spPr>
      </p:sp>
      <p:sp>
        <p:nvSpPr>
          <p:cNvPr id="398339" name="Rectangle 3"/>
          <p:cNvSpPr>
            <a:spLocks noGrp="1" noChangeArrowheads="1"/>
          </p:cNvSpPr>
          <p:nvPr>
            <p:ph type="body" idx="1"/>
          </p:nvPr>
        </p:nvSpPr>
        <p:spPr/>
        <p:txBody>
          <a:bodyPr/>
          <a:lstStyle/>
          <a:p>
            <a:r>
              <a:rPr lang="en-US" dirty="0" err="1" smtClean="0"/>
              <a:t>L’analyse</a:t>
            </a:r>
            <a:r>
              <a:rPr lang="en-US" dirty="0" smtClean="0"/>
              <a:t> </a:t>
            </a:r>
            <a:r>
              <a:rPr lang="en-US" dirty="0" err="1" smtClean="0"/>
              <a:t>géographique</a:t>
            </a:r>
            <a:r>
              <a:rPr lang="en-US" dirty="0" smtClean="0"/>
              <a:t> </a:t>
            </a:r>
            <a:r>
              <a:rPr lang="en-US" dirty="0" err="1" smtClean="0"/>
              <a:t>permet</a:t>
            </a:r>
            <a:r>
              <a:rPr lang="en-US" baseline="0" dirty="0" smtClean="0"/>
              <a:t> </a:t>
            </a:r>
            <a:r>
              <a:rPr lang="en-US" baseline="0" dirty="0" err="1" smtClean="0"/>
              <a:t>d’aller</a:t>
            </a:r>
            <a:r>
              <a:rPr lang="en-US" baseline="0" dirty="0" smtClean="0"/>
              <a:t> au </a:t>
            </a:r>
            <a:r>
              <a:rPr lang="en-US" baseline="0" dirty="0" err="1" smtClean="0"/>
              <a:t>delà</a:t>
            </a:r>
            <a:r>
              <a:rPr lang="en-US" baseline="0" dirty="0" smtClean="0"/>
              <a:t> </a:t>
            </a:r>
            <a:r>
              <a:rPr lang="en-US" baseline="0" dirty="0" err="1" smtClean="0"/>
              <a:t>d’une</a:t>
            </a:r>
            <a:r>
              <a:rPr lang="en-US" baseline="0" dirty="0" smtClean="0"/>
              <a:t> </a:t>
            </a:r>
            <a:r>
              <a:rPr lang="en-US" baseline="0" dirty="0" err="1" smtClean="0"/>
              <a:t>analyse</a:t>
            </a:r>
            <a:r>
              <a:rPr lang="en-US" baseline="0" dirty="0" smtClean="0"/>
              <a:t> </a:t>
            </a:r>
            <a:r>
              <a:rPr lang="en-US" baseline="0" dirty="0" err="1" smtClean="0"/>
              <a:t>analytique</a:t>
            </a:r>
            <a:r>
              <a:rPr lang="en-US" baseline="0" dirty="0" smtClean="0"/>
              <a:t> </a:t>
            </a:r>
            <a:r>
              <a:rPr lang="en-US" baseline="0" dirty="0" err="1" smtClean="0"/>
              <a:t>trop</a:t>
            </a:r>
            <a:r>
              <a:rPr lang="en-US" baseline="0" dirty="0" smtClean="0"/>
              <a:t> </a:t>
            </a:r>
            <a:r>
              <a:rPr lang="en-US" baseline="0" dirty="0" err="1" smtClean="0"/>
              <a:t>simpliste</a:t>
            </a:r>
            <a:r>
              <a:rPr lang="en-US" baseline="0" dirty="0" smtClean="0"/>
              <a:t>.</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9AEDCB-6BBA-4328-A787-8BE3499C4AA0}" type="slidenum">
              <a:rPr lang="fr-FR"/>
              <a:pPr/>
              <a:t>10</a:t>
            </a:fld>
            <a:endParaRPr lang="fr-FR"/>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382978" name="Group 2"/>
          <p:cNvGrpSpPr>
            <a:grpSpLocks/>
          </p:cNvGrpSpPr>
          <p:nvPr/>
        </p:nvGrpSpPr>
        <p:grpSpPr bwMode="auto">
          <a:xfrm>
            <a:off x="0" y="1422400"/>
            <a:ext cx="9147175" cy="5435600"/>
            <a:chOff x="0" y="896"/>
            <a:chExt cx="5762" cy="3424"/>
          </a:xfrm>
        </p:grpSpPr>
        <p:grpSp>
          <p:nvGrpSpPr>
            <p:cNvPr id="382979" name="Group 3"/>
            <p:cNvGrpSpPr>
              <a:grpSpLocks/>
            </p:cNvGrpSpPr>
            <p:nvPr userDrawn="1"/>
          </p:nvGrpSpPr>
          <p:grpSpPr bwMode="auto">
            <a:xfrm>
              <a:off x="20" y="896"/>
              <a:ext cx="5742" cy="3424"/>
              <a:chOff x="20" y="896"/>
              <a:chExt cx="5742" cy="3424"/>
            </a:xfrm>
          </p:grpSpPr>
          <p:sp>
            <p:nvSpPr>
              <p:cNvPr id="382980"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382981"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382982"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382983"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382984"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382985"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382986"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382987"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382988"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382989"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382990"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382991"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382992"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en-US"/>
              </a:p>
            </p:txBody>
          </p:sp>
        </p:grpSp>
        <p:grpSp>
          <p:nvGrpSpPr>
            <p:cNvPr id="382993" name="Group 17"/>
            <p:cNvGrpSpPr>
              <a:grpSpLocks/>
            </p:cNvGrpSpPr>
            <p:nvPr userDrawn="1"/>
          </p:nvGrpSpPr>
          <p:grpSpPr bwMode="auto">
            <a:xfrm>
              <a:off x="0" y="2291"/>
              <a:ext cx="1385" cy="1702"/>
              <a:chOff x="0" y="2291"/>
              <a:chExt cx="1385" cy="1702"/>
            </a:xfrm>
          </p:grpSpPr>
          <p:sp>
            <p:nvSpPr>
              <p:cNvPr id="382994"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en-US"/>
              </a:p>
            </p:txBody>
          </p:sp>
          <p:sp>
            <p:nvSpPr>
              <p:cNvPr id="382995"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en-US"/>
              </a:p>
            </p:txBody>
          </p:sp>
          <p:sp>
            <p:nvSpPr>
              <p:cNvPr id="382996"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en-US"/>
              </a:p>
            </p:txBody>
          </p:sp>
          <p:sp>
            <p:nvSpPr>
              <p:cNvPr id="382997"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en-US"/>
              </a:p>
            </p:txBody>
          </p:sp>
          <p:sp>
            <p:nvSpPr>
              <p:cNvPr id="382998"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en-US"/>
              </a:p>
            </p:txBody>
          </p:sp>
          <p:sp>
            <p:nvSpPr>
              <p:cNvPr id="382999"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en-US"/>
              </a:p>
            </p:txBody>
          </p:sp>
          <p:sp>
            <p:nvSpPr>
              <p:cNvPr id="383000"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en-US"/>
              </a:p>
            </p:txBody>
          </p:sp>
          <p:sp>
            <p:nvSpPr>
              <p:cNvPr id="383001"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en-US"/>
              </a:p>
            </p:txBody>
          </p:sp>
          <p:sp>
            <p:nvSpPr>
              <p:cNvPr id="383002"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en-US"/>
              </a:p>
            </p:txBody>
          </p:sp>
          <p:sp>
            <p:nvSpPr>
              <p:cNvPr id="383003"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en-US"/>
              </a:p>
            </p:txBody>
          </p:sp>
          <p:sp>
            <p:nvSpPr>
              <p:cNvPr id="383004"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en-US"/>
              </a:p>
            </p:txBody>
          </p:sp>
          <p:sp>
            <p:nvSpPr>
              <p:cNvPr id="383005"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en-US"/>
              </a:p>
            </p:txBody>
          </p:sp>
          <p:sp>
            <p:nvSpPr>
              <p:cNvPr id="383006"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en-US"/>
              </a:p>
            </p:txBody>
          </p:sp>
          <p:sp>
            <p:nvSpPr>
              <p:cNvPr id="383007"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en-US"/>
              </a:p>
            </p:txBody>
          </p:sp>
          <p:sp>
            <p:nvSpPr>
              <p:cNvPr id="383008"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en-US"/>
              </a:p>
            </p:txBody>
          </p:sp>
          <p:sp>
            <p:nvSpPr>
              <p:cNvPr id="383009"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en-US"/>
              </a:p>
            </p:txBody>
          </p:sp>
          <p:sp>
            <p:nvSpPr>
              <p:cNvPr id="383010"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en-US"/>
              </a:p>
            </p:txBody>
          </p:sp>
          <p:sp>
            <p:nvSpPr>
              <p:cNvPr id="383011"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en-US"/>
              </a:p>
            </p:txBody>
          </p:sp>
          <p:sp>
            <p:nvSpPr>
              <p:cNvPr id="383012"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en-US"/>
              </a:p>
            </p:txBody>
          </p:sp>
          <p:sp>
            <p:nvSpPr>
              <p:cNvPr id="383013"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en-US"/>
              </a:p>
            </p:txBody>
          </p:sp>
          <p:sp>
            <p:nvSpPr>
              <p:cNvPr id="383014"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en-US"/>
              </a:p>
            </p:txBody>
          </p:sp>
          <p:sp>
            <p:nvSpPr>
              <p:cNvPr id="383015"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en-US"/>
              </a:p>
            </p:txBody>
          </p:sp>
          <p:sp>
            <p:nvSpPr>
              <p:cNvPr id="383016"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en-US"/>
              </a:p>
            </p:txBody>
          </p:sp>
          <p:sp>
            <p:nvSpPr>
              <p:cNvPr id="383017"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en-US"/>
              </a:p>
            </p:txBody>
          </p:sp>
          <p:sp>
            <p:nvSpPr>
              <p:cNvPr id="383018"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en-US"/>
              </a:p>
            </p:txBody>
          </p:sp>
          <p:sp>
            <p:nvSpPr>
              <p:cNvPr id="383019"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en-US"/>
              </a:p>
            </p:txBody>
          </p:sp>
          <p:sp>
            <p:nvSpPr>
              <p:cNvPr id="383020"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en-US"/>
              </a:p>
            </p:txBody>
          </p:sp>
          <p:sp>
            <p:nvSpPr>
              <p:cNvPr id="383021"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en-US"/>
              </a:p>
            </p:txBody>
          </p:sp>
          <p:sp>
            <p:nvSpPr>
              <p:cNvPr id="383022"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en-US"/>
              </a:p>
            </p:txBody>
          </p:sp>
          <p:sp>
            <p:nvSpPr>
              <p:cNvPr id="383023"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en-US"/>
              </a:p>
            </p:txBody>
          </p:sp>
          <p:sp>
            <p:nvSpPr>
              <p:cNvPr id="383024"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en-US"/>
              </a:p>
            </p:txBody>
          </p:sp>
          <p:sp>
            <p:nvSpPr>
              <p:cNvPr id="383025"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en-US"/>
              </a:p>
            </p:txBody>
          </p:sp>
          <p:sp>
            <p:nvSpPr>
              <p:cNvPr id="383026"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en-US"/>
              </a:p>
            </p:txBody>
          </p:sp>
          <p:sp>
            <p:nvSpPr>
              <p:cNvPr id="383027"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en-US"/>
              </a:p>
            </p:txBody>
          </p:sp>
          <p:sp>
            <p:nvSpPr>
              <p:cNvPr id="383028"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en-US"/>
              </a:p>
            </p:txBody>
          </p:sp>
          <p:sp>
            <p:nvSpPr>
              <p:cNvPr id="383029"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en-US"/>
              </a:p>
            </p:txBody>
          </p:sp>
          <p:sp>
            <p:nvSpPr>
              <p:cNvPr id="383030"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en-US"/>
              </a:p>
            </p:txBody>
          </p:sp>
          <p:sp>
            <p:nvSpPr>
              <p:cNvPr id="383031"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en-US"/>
              </a:p>
            </p:txBody>
          </p:sp>
          <p:sp>
            <p:nvSpPr>
              <p:cNvPr id="383032"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en-US"/>
              </a:p>
            </p:txBody>
          </p:sp>
          <p:sp>
            <p:nvSpPr>
              <p:cNvPr id="383033"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en-US"/>
              </a:p>
            </p:txBody>
          </p:sp>
          <p:sp>
            <p:nvSpPr>
              <p:cNvPr id="383034"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en-US"/>
              </a:p>
            </p:txBody>
          </p:sp>
          <p:sp>
            <p:nvSpPr>
              <p:cNvPr id="383035"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en-US"/>
              </a:p>
            </p:txBody>
          </p:sp>
          <p:sp>
            <p:nvSpPr>
              <p:cNvPr id="383036"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en-US"/>
              </a:p>
            </p:txBody>
          </p:sp>
          <p:sp>
            <p:nvSpPr>
              <p:cNvPr id="383037"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en-US"/>
              </a:p>
            </p:txBody>
          </p:sp>
          <p:sp>
            <p:nvSpPr>
              <p:cNvPr id="383038"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en-US"/>
              </a:p>
            </p:txBody>
          </p:sp>
          <p:sp>
            <p:nvSpPr>
              <p:cNvPr id="383039"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en-US"/>
              </a:p>
            </p:txBody>
          </p:sp>
          <p:sp>
            <p:nvSpPr>
              <p:cNvPr id="383040"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en-US"/>
              </a:p>
            </p:txBody>
          </p:sp>
          <p:sp>
            <p:nvSpPr>
              <p:cNvPr id="383041"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en-US"/>
              </a:p>
            </p:txBody>
          </p:sp>
          <p:sp>
            <p:nvSpPr>
              <p:cNvPr id="383042"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en-US"/>
              </a:p>
            </p:txBody>
          </p:sp>
          <p:sp>
            <p:nvSpPr>
              <p:cNvPr id="383043"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en-US"/>
              </a:p>
            </p:txBody>
          </p:sp>
          <p:sp>
            <p:nvSpPr>
              <p:cNvPr id="383044"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en-US"/>
              </a:p>
            </p:txBody>
          </p:sp>
          <p:sp>
            <p:nvSpPr>
              <p:cNvPr id="383045"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en-US"/>
              </a:p>
            </p:txBody>
          </p:sp>
          <p:sp>
            <p:nvSpPr>
              <p:cNvPr id="383046"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en-US"/>
              </a:p>
            </p:txBody>
          </p:sp>
          <p:sp>
            <p:nvSpPr>
              <p:cNvPr id="383047"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en-US"/>
              </a:p>
            </p:txBody>
          </p:sp>
          <p:sp>
            <p:nvSpPr>
              <p:cNvPr id="383048"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en-US"/>
              </a:p>
            </p:txBody>
          </p:sp>
          <p:sp>
            <p:nvSpPr>
              <p:cNvPr id="383049"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en-US"/>
              </a:p>
            </p:txBody>
          </p:sp>
          <p:sp>
            <p:nvSpPr>
              <p:cNvPr id="383050"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en-US"/>
              </a:p>
            </p:txBody>
          </p:sp>
          <p:sp>
            <p:nvSpPr>
              <p:cNvPr id="383051"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en-US"/>
              </a:p>
            </p:txBody>
          </p:sp>
          <p:sp>
            <p:nvSpPr>
              <p:cNvPr id="383052"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en-US"/>
              </a:p>
            </p:txBody>
          </p:sp>
          <p:sp>
            <p:nvSpPr>
              <p:cNvPr id="383053"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en-US"/>
              </a:p>
            </p:txBody>
          </p:sp>
          <p:sp>
            <p:nvSpPr>
              <p:cNvPr id="383054"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en-US"/>
              </a:p>
            </p:txBody>
          </p:sp>
          <p:sp>
            <p:nvSpPr>
              <p:cNvPr id="383055"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en-US"/>
              </a:p>
            </p:txBody>
          </p:sp>
          <p:sp>
            <p:nvSpPr>
              <p:cNvPr id="383056"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en-US"/>
              </a:p>
            </p:txBody>
          </p:sp>
          <p:sp>
            <p:nvSpPr>
              <p:cNvPr id="383057"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en-US"/>
              </a:p>
            </p:txBody>
          </p:sp>
          <p:sp>
            <p:nvSpPr>
              <p:cNvPr id="383058"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en-US"/>
              </a:p>
            </p:txBody>
          </p:sp>
          <p:sp>
            <p:nvSpPr>
              <p:cNvPr id="383059"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en-US"/>
              </a:p>
            </p:txBody>
          </p:sp>
          <p:sp>
            <p:nvSpPr>
              <p:cNvPr id="383060"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en-US"/>
              </a:p>
            </p:txBody>
          </p:sp>
          <p:sp>
            <p:nvSpPr>
              <p:cNvPr id="383061"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en-US"/>
              </a:p>
            </p:txBody>
          </p:sp>
          <p:sp>
            <p:nvSpPr>
              <p:cNvPr id="383062"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en-US"/>
              </a:p>
            </p:txBody>
          </p:sp>
          <p:sp>
            <p:nvSpPr>
              <p:cNvPr id="383063"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en-US"/>
              </a:p>
            </p:txBody>
          </p:sp>
          <p:sp>
            <p:nvSpPr>
              <p:cNvPr id="383064"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en-US"/>
              </a:p>
            </p:txBody>
          </p:sp>
          <p:sp>
            <p:nvSpPr>
              <p:cNvPr id="383065"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en-US"/>
              </a:p>
            </p:txBody>
          </p:sp>
          <p:sp>
            <p:nvSpPr>
              <p:cNvPr id="383066"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en-US"/>
              </a:p>
            </p:txBody>
          </p:sp>
          <p:sp>
            <p:nvSpPr>
              <p:cNvPr id="383067"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en-US"/>
              </a:p>
            </p:txBody>
          </p:sp>
          <p:sp>
            <p:nvSpPr>
              <p:cNvPr id="383068"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en-US"/>
              </a:p>
            </p:txBody>
          </p:sp>
          <p:sp>
            <p:nvSpPr>
              <p:cNvPr id="383069"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en-US"/>
              </a:p>
            </p:txBody>
          </p:sp>
          <p:sp>
            <p:nvSpPr>
              <p:cNvPr id="383070"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en-US"/>
              </a:p>
            </p:txBody>
          </p:sp>
          <p:sp>
            <p:nvSpPr>
              <p:cNvPr id="383071"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en-US"/>
              </a:p>
            </p:txBody>
          </p:sp>
          <p:sp>
            <p:nvSpPr>
              <p:cNvPr id="383072"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en-US"/>
              </a:p>
            </p:txBody>
          </p:sp>
          <p:sp>
            <p:nvSpPr>
              <p:cNvPr id="383073"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en-US"/>
              </a:p>
            </p:txBody>
          </p:sp>
          <p:sp>
            <p:nvSpPr>
              <p:cNvPr id="383074"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en-US"/>
              </a:p>
            </p:txBody>
          </p:sp>
          <p:sp>
            <p:nvSpPr>
              <p:cNvPr id="383075"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en-US"/>
              </a:p>
            </p:txBody>
          </p:sp>
          <p:sp>
            <p:nvSpPr>
              <p:cNvPr id="383076"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en-US"/>
              </a:p>
            </p:txBody>
          </p:sp>
          <p:sp>
            <p:nvSpPr>
              <p:cNvPr id="383077"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en-US"/>
              </a:p>
            </p:txBody>
          </p:sp>
          <p:sp>
            <p:nvSpPr>
              <p:cNvPr id="383078"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en-US"/>
              </a:p>
            </p:txBody>
          </p:sp>
          <p:sp>
            <p:nvSpPr>
              <p:cNvPr id="383079"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en-US"/>
              </a:p>
            </p:txBody>
          </p:sp>
          <p:sp>
            <p:nvSpPr>
              <p:cNvPr id="383080"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en-US"/>
              </a:p>
            </p:txBody>
          </p:sp>
          <p:sp>
            <p:nvSpPr>
              <p:cNvPr id="383081"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en-US"/>
              </a:p>
            </p:txBody>
          </p:sp>
          <p:sp>
            <p:nvSpPr>
              <p:cNvPr id="383082"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en-US"/>
              </a:p>
            </p:txBody>
          </p:sp>
          <p:sp>
            <p:nvSpPr>
              <p:cNvPr id="383083"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en-US"/>
              </a:p>
            </p:txBody>
          </p:sp>
          <p:sp>
            <p:nvSpPr>
              <p:cNvPr id="383084"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en-US"/>
              </a:p>
            </p:txBody>
          </p:sp>
          <p:sp>
            <p:nvSpPr>
              <p:cNvPr id="383085"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en-US"/>
              </a:p>
            </p:txBody>
          </p:sp>
          <p:sp>
            <p:nvSpPr>
              <p:cNvPr id="383086"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en-US"/>
              </a:p>
            </p:txBody>
          </p:sp>
          <p:sp>
            <p:nvSpPr>
              <p:cNvPr id="383087"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en-US"/>
              </a:p>
            </p:txBody>
          </p:sp>
          <p:sp>
            <p:nvSpPr>
              <p:cNvPr id="383088"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en-US"/>
              </a:p>
            </p:txBody>
          </p:sp>
          <p:sp>
            <p:nvSpPr>
              <p:cNvPr id="383089"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en-US"/>
              </a:p>
            </p:txBody>
          </p:sp>
          <p:sp>
            <p:nvSpPr>
              <p:cNvPr id="383090"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en-US"/>
              </a:p>
            </p:txBody>
          </p:sp>
          <p:sp>
            <p:nvSpPr>
              <p:cNvPr id="383091"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en-US"/>
              </a:p>
            </p:txBody>
          </p:sp>
          <p:sp>
            <p:nvSpPr>
              <p:cNvPr id="383092"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en-US"/>
              </a:p>
            </p:txBody>
          </p:sp>
          <p:sp>
            <p:nvSpPr>
              <p:cNvPr id="383093"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en-US"/>
              </a:p>
            </p:txBody>
          </p:sp>
          <p:sp>
            <p:nvSpPr>
              <p:cNvPr id="383094"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en-US"/>
              </a:p>
            </p:txBody>
          </p:sp>
          <p:sp>
            <p:nvSpPr>
              <p:cNvPr id="383095"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en-US"/>
              </a:p>
            </p:txBody>
          </p:sp>
          <p:sp>
            <p:nvSpPr>
              <p:cNvPr id="383096"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en-US"/>
              </a:p>
            </p:txBody>
          </p:sp>
          <p:sp>
            <p:nvSpPr>
              <p:cNvPr id="383097"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en-US"/>
              </a:p>
            </p:txBody>
          </p:sp>
          <p:sp>
            <p:nvSpPr>
              <p:cNvPr id="383098"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en-US"/>
              </a:p>
            </p:txBody>
          </p:sp>
          <p:sp>
            <p:nvSpPr>
              <p:cNvPr id="383099"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en-US"/>
              </a:p>
            </p:txBody>
          </p:sp>
          <p:sp>
            <p:nvSpPr>
              <p:cNvPr id="383100"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en-US"/>
              </a:p>
            </p:txBody>
          </p:sp>
          <p:sp>
            <p:nvSpPr>
              <p:cNvPr id="383101"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en-US"/>
              </a:p>
            </p:txBody>
          </p:sp>
          <p:sp>
            <p:nvSpPr>
              <p:cNvPr id="383102"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en-US"/>
              </a:p>
            </p:txBody>
          </p:sp>
          <p:sp>
            <p:nvSpPr>
              <p:cNvPr id="383103"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en-US"/>
              </a:p>
            </p:txBody>
          </p:sp>
          <p:sp>
            <p:nvSpPr>
              <p:cNvPr id="383104"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en-US"/>
              </a:p>
            </p:txBody>
          </p:sp>
          <p:sp>
            <p:nvSpPr>
              <p:cNvPr id="383105"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383106"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en-US"/>
              </a:p>
            </p:txBody>
          </p:sp>
          <p:sp>
            <p:nvSpPr>
              <p:cNvPr id="383107"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en-US"/>
              </a:p>
            </p:txBody>
          </p:sp>
          <p:sp>
            <p:nvSpPr>
              <p:cNvPr id="383108"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en-US"/>
              </a:p>
            </p:txBody>
          </p:sp>
          <p:sp>
            <p:nvSpPr>
              <p:cNvPr id="383109"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en-US"/>
              </a:p>
            </p:txBody>
          </p:sp>
          <p:sp>
            <p:nvSpPr>
              <p:cNvPr id="383110"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383111"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en-US"/>
              </a:p>
            </p:txBody>
          </p:sp>
          <p:sp>
            <p:nvSpPr>
              <p:cNvPr id="383112"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en-US"/>
              </a:p>
            </p:txBody>
          </p:sp>
          <p:sp>
            <p:nvSpPr>
              <p:cNvPr id="383113"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en-US"/>
              </a:p>
            </p:txBody>
          </p:sp>
          <p:sp>
            <p:nvSpPr>
              <p:cNvPr id="383114"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en-US"/>
              </a:p>
            </p:txBody>
          </p:sp>
          <p:sp>
            <p:nvSpPr>
              <p:cNvPr id="383115"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en-US"/>
              </a:p>
            </p:txBody>
          </p:sp>
          <p:sp>
            <p:nvSpPr>
              <p:cNvPr id="383116"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en-US"/>
              </a:p>
            </p:txBody>
          </p:sp>
          <p:sp>
            <p:nvSpPr>
              <p:cNvPr id="383117"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en-US"/>
              </a:p>
            </p:txBody>
          </p:sp>
          <p:sp>
            <p:nvSpPr>
              <p:cNvPr id="383118"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en-US"/>
              </a:p>
            </p:txBody>
          </p:sp>
          <p:sp>
            <p:nvSpPr>
              <p:cNvPr id="383119"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en-US"/>
              </a:p>
            </p:txBody>
          </p:sp>
          <p:sp>
            <p:nvSpPr>
              <p:cNvPr id="383120"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en-US"/>
              </a:p>
            </p:txBody>
          </p:sp>
          <p:sp>
            <p:nvSpPr>
              <p:cNvPr id="383121"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en-US"/>
              </a:p>
            </p:txBody>
          </p:sp>
          <p:sp>
            <p:nvSpPr>
              <p:cNvPr id="383122"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en-US"/>
              </a:p>
            </p:txBody>
          </p:sp>
          <p:sp>
            <p:nvSpPr>
              <p:cNvPr id="383123"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en-US"/>
              </a:p>
            </p:txBody>
          </p:sp>
          <p:sp>
            <p:nvSpPr>
              <p:cNvPr id="383124"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en-US"/>
              </a:p>
            </p:txBody>
          </p:sp>
          <p:sp>
            <p:nvSpPr>
              <p:cNvPr id="383125"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383126"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383127"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en-US"/>
              </a:p>
            </p:txBody>
          </p:sp>
          <p:sp>
            <p:nvSpPr>
              <p:cNvPr id="383128"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en-US"/>
              </a:p>
            </p:txBody>
          </p:sp>
        </p:grpSp>
      </p:grpSp>
      <p:sp>
        <p:nvSpPr>
          <p:cNvPr id="383129"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fr-FR"/>
              <a:t>Click to edit Master title style</a:t>
            </a:r>
          </a:p>
        </p:txBody>
      </p:sp>
      <p:sp>
        <p:nvSpPr>
          <p:cNvPr id="383130"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fr-FR"/>
              <a:t>Click to edit Master subtitle style</a:t>
            </a:r>
          </a:p>
        </p:txBody>
      </p:sp>
      <p:sp>
        <p:nvSpPr>
          <p:cNvPr id="383131" name="Rectangle 155"/>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endParaRPr lang="fr-FR"/>
          </a:p>
        </p:txBody>
      </p:sp>
      <p:sp>
        <p:nvSpPr>
          <p:cNvPr id="383132" name="Rectangle 156"/>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endParaRPr lang="fr-FR"/>
          </a:p>
        </p:txBody>
      </p:sp>
      <p:sp>
        <p:nvSpPr>
          <p:cNvPr id="383133" name="Rectangle 157"/>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fld id="{BDE8DCCE-3F56-4547-BCE1-E2F50157099E}" type="slidenum">
              <a:rPr lang="fr-F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C06389C2-1DBD-4609-9172-E5269E67F54C}" type="slidenum">
              <a:rPr lang="fr-F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07188" y="228600"/>
            <a:ext cx="2135187" cy="587057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301625" y="228600"/>
            <a:ext cx="6253163" cy="58705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BC797757-816A-466B-BB1F-19820444E426}" type="slidenum">
              <a:rPr lang="fr-F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3E026D81-27A7-4536-8F17-B6FBF83FB6BC}" type="slidenum">
              <a:rPr lang="fr-F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D594AE0E-8C22-4846-9641-A51005DA1955}" type="slidenum">
              <a:rPr lang="fr-F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36D054FB-D4CE-4789-B7F5-EAED9CB743E8}" type="slidenum">
              <a:rPr lang="fr-F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lvl1pPr>
              <a:defRPr/>
            </a:lvl1pPr>
          </a:lstStyle>
          <a:p>
            <a:endParaRPr lang="fr-FR"/>
          </a:p>
        </p:txBody>
      </p:sp>
      <p:sp>
        <p:nvSpPr>
          <p:cNvPr id="8" name="Espace réservé du pied de page 7"/>
          <p:cNvSpPr>
            <a:spLocks noGrp="1"/>
          </p:cNvSpPr>
          <p:nvPr>
            <p:ph type="ftr" sz="quarter" idx="11"/>
          </p:nvPr>
        </p:nvSpPr>
        <p:spPr/>
        <p:txBody>
          <a:bodyPr/>
          <a:lstStyle>
            <a:lvl1pPr>
              <a:defRPr/>
            </a:lvl1pPr>
          </a:lstStyle>
          <a:p>
            <a:endParaRPr lang="fr-FR"/>
          </a:p>
        </p:txBody>
      </p:sp>
      <p:sp>
        <p:nvSpPr>
          <p:cNvPr id="9" name="Espace réservé du numéro de diapositive 8"/>
          <p:cNvSpPr>
            <a:spLocks noGrp="1"/>
          </p:cNvSpPr>
          <p:nvPr>
            <p:ph type="sldNum" sz="quarter" idx="12"/>
          </p:nvPr>
        </p:nvSpPr>
        <p:spPr/>
        <p:txBody>
          <a:bodyPr/>
          <a:lstStyle>
            <a:lvl1pPr>
              <a:defRPr/>
            </a:lvl1pPr>
          </a:lstStyle>
          <a:p>
            <a:fld id="{74B2ED7B-1F4D-452F-9671-8834B7673A45}" type="slidenum">
              <a:rPr lang="fr-F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lvl1pPr>
              <a:defRPr/>
            </a:lvl1pPr>
          </a:lstStyle>
          <a:p>
            <a:endParaRPr lang="fr-FR"/>
          </a:p>
        </p:txBody>
      </p:sp>
      <p:sp>
        <p:nvSpPr>
          <p:cNvPr id="4" name="Espace réservé du pied de page 3"/>
          <p:cNvSpPr>
            <a:spLocks noGrp="1"/>
          </p:cNvSpPr>
          <p:nvPr>
            <p:ph type="ftr" sz="quarter" idx="11"/>
          </p:nvPr>
        </p:nvSpPr>
        <p:spPr/>
        <p:txBody>
          <a:bodyPr/>
          <a:lstStyle>
            <a:lvl1pPr>
              <a:defRPr/>
            </a:lvl1pPr>
          </a:lstStyle>
          <a:p>
            <a:endParaRPr lang="fr-FR"/>
          </a:p>
        </p:txBody>
      </p:sp>
      <p:sp>
        <p:nvSpPr>
          <p:cNvPr id="5" name="Espace réservé du numéro de diapositive 4"/>
          <p:cNvSpPr>
            <a:spLocks noGrp="1"/>
          </p:cNvSpPr>
          <p:nvPr>
            <p:ph type="sldNum" sz="quarter" idx="12"/>
          </p:nvPr>
        </p:nvSpPr>
        <p:spPr/>
        <p:txBody>
          <a:bodyPr/>
          <a:lstStyle>
            <a:lvl1pPr>
              <a:defRPr/>
            </a:lvl1pPr>
          </a:lstStyle>
          <a:p>
            <a:fld id="{A179F270-7091-4016-8916-C340E0EE76E6}" type="slidenum">
              <a:rPr lang="fr-F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p>
        </p:txBody>
      </p:sp>
      <p:sp>
        <p:nvSpPr>
          <p:cNvPr id="3" name="Espace réservé du pied de page 2"/>
          <p:cNvSpPr>
            <a:spLocks noGrp="1"/>
          </p:cNvSpPr>
          <p:nvPr>
            <p:ph type="ftr" sz="quarter" idx="11"/>
          </p:nvPr>
        </p:nvSpPr>
        <p:spPr/>
        <p:txBody>
          <a:bodyPr/>
          <a:lstStyle>
            <a:lvl1pPr>
              <a:defRPr/>
            </a:lvl1pPr>
          </a:lstStyle>
          <a:p>
            <a:endParaRPr lang="fr-FR"/>
          </a:p>
        </p:txBody>
      </p:sp>
      <p:sp>
        <p:nvSpPr>
          <p:cNvPr id="4" name="Espace réservé du numéro de diapositive 3"/>
          <p:cNvSpPr>
            <a:spLocks noGrp="1"/>
          </p:cNvSpPr>
          <p:nvPr>
            <p:ph type="sldNum" sz="quarter" idx="12"/>
          </p:nvPr>
        </p:nvSpPr>
        <p:spPr/>
        <p:txBody>
          <a:bodyPr/>
          <a:lstStyle>
            <a:lvl1pPr>
              <a:defRPr/>
            </a:lvl1pPr>
          </a:lstStyle>
          <a:p>
            <a:fld id="{14FA737F-8A7D-4375-AE3E-C55D95522424}" type="slidenum">
              <a:rPr lang="fr-F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E837118B-2E58-435F-96A5-AEEAC1530EC3}" type="slidenum">
              <a:rPr lang="fr-F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9BB3DBFA-A21A-48CA-973F-AC6DD959C267}" type="slidenum">
              <a:rPr lang="fr-F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381954" name="Group 2"/>
          <p:cNvGrpSpPr>
            <a:grpSpLocks/>
          </p:cNvGrpSpPr>
          <p:nvPr/>
        </p:nvGrpSpPr>
        <p:grpSpPr bwMode="auto">
          <a:xfrm>
            <a:off x="0" y="1422400"/>
            <a:ext cx="9147175" cy="5435600"/>
            <a:chOff x="0" y="896"/>
            <a:chExt cx="5762" cy="3424"/>
          </a:xfrm>
        </p:grpSpPr>
        <p:grpSp>
          <p:nvGrpSpPr>
            <p:cNvPr id="381955" name="Group 3"/>
            <p:cNvGrpSpPr>
              <a:grpSpLocks/>
            </p:cNvGrpSpPr>
            <p:nvPr userDrawn="1"/>
          </p:nvGrpSpPr>
          <p:grpSpPr bwMode="auto">
            <a:xfrm>
              <a:off x="20" y="896"/>
              <a:ext cx="5742" cy="3424"/>
              <a:chOff x="20" y="896"/>
              <a:chExt cx="5742" cy="3424"/>
            </a:xfrm>
          </p:grpSpPr>
          <p:sp>
            <p:nvSpPr>
              <p:cNvPr id="381956"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381957"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381958"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381959"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381960"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381961"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381962"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381963"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381964"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381965"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381966"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381967"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381968"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en-US"/>
              </a:p>
            </p:txBody>
          </p:sp>
        </p:grpSp>
        <p:grpSp>
          <p:nvGrpSpPr>
            <p:cNvPr id="381969" name="Group 17"/>
            <p:cNvGrpSpPr>
              <a:grpSpLocks/>
            </p:cNvGrpSpPr>
            <p:nvPr userDrawn="1"/>
          </p:nvGrpSpPr>
          <p:grpSpPr bwMode="auto">
            <a:xfrm>
              <a:off x="0" y="2291"/>
              <a:ext cx="1385" cy="1702"/>
              <a:chOff x="0" y="2291"/>
              <a:chExt cx="1385" cy="1702"/>
            </a:xfrm>
          </p:grpSpPr>
          <p:sp>
            <p:nvSpPr>
              <p:cNvPr id="381970"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en-US"/>
              </a:p>
            </p:txBody>
          </p:sp>
          <p:sp>
            <p:nvSpPr>
              <p:cNvPr id="381971"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en-US"/>
              </a:p>
            </p:txBody>
          </p:sp>
          <p:sp>
            <p:nvSpPr>
              <p:cNvPr id="381972"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en-US"/>
              </a:p>
            </p:txBody>
          </p:sp>
          <p:sp>
            <p:nvSpPr>
              <p:cNvPr id="381973"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en-US"/>
              </a:p>
            </p:txBody>
          </p:sp>
          <p:sp>
            <p:nvSpPr>
              <p:cNvPr id="381974"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en-US"/>
              </a:p>
            </p:txBody>
          </p:sp>
          <p:sp>
            <p:nvSpPr>
              <p:cNvPr id="381975"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en-US"/>
              </a:p>
            </p:txBody>
          </p:sp>
          <p:sp>
            <p:nvSpPr>
              <p:cNvPr id="381976"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en-US"/>
              </a:p>
            </p:txBody>
          </p:sp>
          <p:sp>
            <p:nvSpPr>
              <p:cNvPr id="381977"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en-US"/>
              </a:p>
            </p:txBody>
          </p:sp>
          <p:sp>
            <p:nvSpPr>
              <p:cNvPr id="381978"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en-US"/>
              </a:p>
            </p:txBody>
          </p:sp>
          <p:sp>
            <p:nvSpPr>
              <p:cNvPr id="381979"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en-US"/>
              </a:p>
            </p:txBody>
          </p:sp>
          <p:sp>
            <p:nvSpPr>
              <p:cNvPr id="381980"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en-US"/>
              </a:p>
            </p:txBody>
          </p:sp>
          <p:sp>
            <p:nvSpPr>
              <p:cNvPr id="381981"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en-US"/>
              </a:p>
            </p:txBody>
          </p:sp>
          <p:sp>
            <p:nvSpPr>
              <p:cNvPr id="381982"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en-US"/>
              </a:p>
            </p:txBody>
          </p:sp>
          <p:sp>
            <p:nvSpPr>
              <p:cNvPr id="381983"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en-US"/>
              </a:p>
            </p:txBody>
          </p:sp>
          <p:sp>
            <p:nvSpPr>
              <p:cNvPr id="381984"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en-US"/>
              </a:p>
            </p:txBody>
          </p:sp>
          <p:sp>
            <p:nvSpPr>
              <p:cNvPr id="381985"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en-US"/>
              </a:p>
            </p:txBody>
          </p:sp>
          <p:sp>
            <p:nvSpPr>
              <p:cNvPr id="381986"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en-US"/>
              </a:p>
            </p:txBody>
          </p:sp>
          <p:sp>
            <p:nvSpPr>
              <p:cNvPr id="381987"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en-US"/>
              </a:p>
            </p:txBody>
          </p:sp>
          <p:sp>
            <p:nvSpPr>
              <p:cNvPr id="381988"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en-US"/>
              </a:p>
            </p:txBody>
          </p:sp>
          <p:sp>
            <p:nvSpPr>
              <p:cNvPr id="381989"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en-US"/>
              </a:p>
            </p:txBody>
          </p:sp>
          <p:sp>
            <p:nvSpPr>
              <p:cNvPr id="381990"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en-US"/>
              </a:p>
            </p:txBody>
          </p:sp>
          <p:sp>
            <p:nvSpPr>
              <p:cNvPr id="381991"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en-US"/>
              </a:p>
            </p:txBody>
          </p:sp>
          <p:sp>
            <p:nvSpPr>
              <p:cNvPr id="381992"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en-US"/>
              </a:p>
            </p:txBody>
          </p:sp>
          <p:sp>
            <p:nvSpPr>
              <p:cNvPr id="381993"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en-US"/>
              </a:p>
            </p:txBody>
          </p:sp>
          <p:sp>
            <p:nvSpPr>
              <p:cNvPr id="381994"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en-US"/>
              </a:p>
            </p:txBody>
          </p:sp>
          <p:sp>
            <p:nvSpPr>
              <p:cNvPr id="381995"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en-US"/>
              </a:p>
            </p:txBody>
          </p:sp>
          <p:sp>
            <p:nvSpPr>
              <p:cNvPr id="381996"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en-US"/>
              </a:p>
            </p:txBody>
          </p:sp>
          <p:sp>
            <p:nvSpPr>
              <p:cNvPr id="381997"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en-US"/>
              </a:p>
            </p:txBody>
          </p:sp>
          <p:sp>
            <p:nvSpPr>
              <p:cNvPr id="381998"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en-US"/>
              </a:p>
            </p:txBody>
          </p:sp>
          <p:sp>
            <p:nvSpPr>
              <p:cNvPr id="381999"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en-US"/>
              </a:p>
            </p:txBody>
          </p:sp>
          <p:sp>
            <p:nvSpPr>
              <p:cNvPr id="382000"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en-US"/>
              </a:p>
            </p:txBody>
          </p:sp>
          <p:sp>
            <p:nvSpPr>
              <p:cNvPr id="382001"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en-US"/>
              </a:p>
            </p:txBody>
          </p:sp>
          <p:sp>
            <p:nvSpPr>
              <p:cNvPr id="382002"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en-US"/>
              </a:p>
            </p:txBody>
          </p:sp>
          <p:sp>
            <p:nvSpPr>
              <p:cNvPr id="382003"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en-US"/>
              </a:p>
            </p:txBody>
          </p:sp>
          <p:sp>
            <p:nvSpPr>
              <p:cNvPr id="382004"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en-US"/>
              </a:p>
            </p:txBody>
          </p:sp>
          <p:sp>
            <p:nvSpPr>
              <p:cNvPr id="382005"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en-US"/>
              </a:p>
            </p:txBody>
          </p:sp>
          <p:sp>
            <p:nvSpPr>
              <p:cNvPr id="382006"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en-US"/>
              </a:p>
            </p:txBody>
          </p:sp>
          <p:sp>
            <p:nvSpPr>
              <p:cNvPr id="382007"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en-US"/>
              </a:p>
            </p:txBody>
          </p:sp>
          <p:sp>
            <p:nvSpPr>
              <p:cNvPr id="382008"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en-US"/>
              </a:p>
            </p:txBody>
          </p:sp>
          <p:sp>
            <p:nvSpPr>
              <p:cNvPr id="382009"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en-US"/>
              </a:p>
            </p:txBody>
          </p:sp>
          <p:sp>
            <p:nvSpPr>
              <p:cNvPr id="382010"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en-US"/>
              </a:p>
            </p:txBody>
          </p:sp>
          <p:sp>
            <p:nvSpPr>
              <p:cNvPr id="382011"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en-US"/>
              </a:p>
            </p:txBody>
          </p:sp>
          <p:sp>
            <p:nvSpPr>
              <p:cNvPr id="382012"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en-US"/>
              </a:p>
            </p:txBody>
          </p:sp>
          <p:sp>
            <p:nvSpPr>
              <p:cNvPr id="382013"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en-US"/>
              </a:p>
            </p:txBody>
          </p:sp>
          <p:sp>
            <p:nvSpPr>
              <p:cNvPr id="382014"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en-US"/>
              </a:p>
            </p:txBody>
          </p:sp>
          <p:sp>
            <p:nvSpPr>
              <p:cNvPr id="382015"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en-US"/>
              </a:p>
            </p:txBody>
          </p:sp>
          <p:sp>
            <p:nvSpPr>
              <p:cNvPr id="382016"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en-US"/>
              </a:p>
            </p:txBody>
          </p:sp>
          <p:sp>
            <p:nvSpPr>
              <p:cNvPr id="382017"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en-US"/>
              </a:p>
            </p:txBody>
          </p:sp>
          <p:sp>
            <p:nvSpPr>
              <p:cNvPr id="382018"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en-US"/>
              </a:p>
            </p:txBody>
          </p:sp>
          <p:sp>
            <p:nvSpPr>
              <p:cNvPr id="382019"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en-US"/>
              </a:p>
            </p:txBody>
          </p:sp>
          <p:sp>
            <p:nvSpPr>
              <p:cNvPr id="382020"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en-US"/>
              </a:p>
            </p:txBody>
          </p:sp>
          <p:sp>
            <p:nvSpPr>
              <p:cNvPr id="382021"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en-US"/>
              </a:p>
            </p:txBody>
          </p:sp>
          <p:sp>
            <p:nvSpPr>
              <p:cNvPr id="382022"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en-US"/>
              </a:p>
            </p:txBody>
          </p:sp>
          <p:sp>
            <p:nvSpPr>
              <p:cNvPr id="382023"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en-US"/>
              </a:p>
            </p:txBody>
          </p:sp>
          <p:sp>
            <p:nvSpPr>
              <p:cNvPr id="382024"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en-US"/>
              </a:p>
            </p:txBody>
          </p:sp>
          <p:sp>
            <p:nvSpPr>
              <p:cNvPr id="382025"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en-US"/>
              </a:p>
            </p:txBody>
          </p:sp>
          <p:sp>
            <p:nvSpPr>
              <p:cNvPr id="382026"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en-US"/>
              </a:p>
            </p:txBody>
          </p:sp>
          <p:sp>
            <p:nvSpPr>
              <p:cNvPr id="382027"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en-US"/>
              </a:p>
            </p:txBody>
          </p:sp>
          <p:sp>
            <p:nvSpPr>
              <p:cNvPr id="382028"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en-US"/>
              </a:p>
            </p:txBody>
          </p:sp>
          <p:sp>
            <p:nvSpPr>
              <p:cNvPr id="382029"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en-US"/>
              </a:p>
            </p:txBody>
          </p:sp>
          <p:sp>
            <p:nvSpPr>
              <p:cNvPr id="382030"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en-US"/>
              </a:p>
            </p:txBody>
          </p:sp>
          <p:sp>
            <p:nvSpPr>
              <p:cNvPr id="382031"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en-US"/>
              </a:p>
            </p:txBody>
          </p:sp>
          <p:sp>
            <p:nvSpPr>
              <p:cNvPr id="382032"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en-US"/>
              </a:p>
            </p:txBody>
          </p:sp>
          <p:sp>
            <p:nvSpPr>
              <p:cNvPr id="382033"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en-US"/>
              </a:p>
            </p:txBody>
          </p:sp>
          <p:sp>
            <p:nvSpPr>
              <p:cNvPr id="382034"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en-US"/>
              </a:p>
            </p:txBody>
          </p:sp>
          <p:sp>
            <p:nvSpPr>
              <p:cNvPr id="382035"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en-US"/>
              </a:p>
            </p:txBody>
          </p:sp>
          <p:sp>
            <p:nvSpPr>
              <p:cNvPr id="382036"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en-US"/>
              </a:p>
            </p:txBody>
          </p:sp>
          <p:sp>
            <p:nvSpPr>
              <p:cNvPr id="382037"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en-US"/>
              </a:p>
            </p:txBody>
          </p:sp>
          <p:sp>
            <p:nvSpPr>
              <p:cNvPr id="382038"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en-US"/>
              </a:p>
            </p:txBody>
          </p:sp>
          <p:sp>
            <p:nvSpPr>
              <p:cNvPr id="382039"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en-US"/>
              </a:p>
            </p:txBody>
          </p:sp>
          <p:sp>
            <p:nvSpPr>
              <p:cNvPr id="382040"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en-US"/>
              </a:p>
            </p:txBody>
          </p:sp>
          <p:sp>
            <p:nvSpPr>
              <p:cNvPr id="382041"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en-US"/>
              </a:p>
            </p:txBody>
          </p:sp>
          <p:sp>
            <p:nvSpPr>
              <p:cNvPr id="382042"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en-US"/>
              </a:p>
            </p:txBody>
          </p:sp>
          <p:sp>
            <p:nvSpPr>
              <p:cNvPr id="382043"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en-US"/>
              </a:p>
            </p:txBody>
          </p:sp>
          <p:sp>
            <p:nvSpPr>
              <p:cNvPr id="382044"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en-US"/>
              </a:p>
            </p:txBody>
          </p:sp>
          <p:sp>
            <p:nvSpPr>
              <p:cNvPr id="382045"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en-US"/>
              </a:p>
            </p:txBody>
          </p:sp>
          <p:sp>
            <p:nvSpPr>
              <p:cNvPr id="382046"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en-US"/>
              </a:p>
            </p:txBody>
          </p:sp>
          <p:sp>
            <p:nvSpPr>
              <p:cNvPr id="382047"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en-US"/>
              </a:p>
            </p:txBody>
          </p:sp>
          <p:sp>
            <p:nvSpPr>
              <p:cNvPr id="382048"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en-US"/>
              </a:p>
            </p:txBody>
          </p:sp>
          <p:sp>
            <p:nvSpPr>
              <p:cNvPr id="382049"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en-US"/>
              </a:p>
            </p:txBody>
          </p:sp>
          <p:sp>
            <p:nvSpPr>
              <p:cNvPr id="382050"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en-US"/>
              </a:p>
            </p:txBody>
          </p:sp>
          <p:sp>
            <p:nvSpPr>
              <p:cNvPr id="382051"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en-US"/>
              </a:p>
            </p:txBody>
          </p:sp>
          <p:sp>
            <p:nvSpPr>
              <p:cNvPr id="382052"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en-US"/>
              </a:p>
            </p:txBody>
          </p:sp>
          <p:sp>
            <p:nvSpPr>
              <p:cNvPr id="382053"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en-US"/>
              </a:p>
            </p:txBody>
          </p:sp>
          <p:sp>
            <p:nvSpPr>
              <p:cNvPr id="382054"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en-US"/>
              </a:p>
            </p:txBody>
          </p:sp>
          <p:sp>
            <p:nvSpPr>
              <p:cNvPr id="382055"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en-US"/>
              </a:p>
            </p:txBody>
          </p:sp>
          <p:sp>
            <p:nvSpPr>
              <p:cNvPr id="382056"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en-US"/>
              </a:p>
            </p:txBody>
          </p:sp>
          <p:sp>
            <p:nvSpPr>
              <p:cNvPr id="382057"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en-US"/>
              </a:p>
            </p:txBody>
          </p:sp>
          <p:sp>
            <p:nvSpPr>
              <p:cNvPr id="382058"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en-US"/>
              </a:p>
            </p:txBody>
          </p:sp>
          <p:sp>
            <p:nvSpPr>
              <p:cNvPr id="382059"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en-US"/>
              </a:p>
            </p:txBody>
          </p:sp>
          <p:sp>
            <p:nvSpPr>
              <p:cNvPr id="382060"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en-US"/>
              </a:p>
            </p:txBody>
          </p:sp>
          <p:sp>
            <p:nvSpPr>
              <p:cNvPr id="382061"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en-US"/>
              </a:p>
            </p:txBody>
          </p:sp>
          <p:sp>
            <p:nvSpPr>
              <p:cNvPr id="382062"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en-US"/>
              </a:p>
            </p:txBody>
          </p:sp>
          <p:sp>
            <p:nvSpPr>
              <p:cNvPr id="382063"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en-US"/>
              </a:p>
            </p:txBody>
          </p:sp>
          <p:sp>
            <p:nvSpPr>
              <p:cNvPr id="382064"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en-US"/>
              </a:p>
            </p:txBody>
          </p:sp>
          <p:sp>
            <p:nvSpPr>
              <p:cNvPr id="382065"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en-US"/>
              </a:p>
            </p:txBody>
          </p:sp>
          <p:sp>
            <p:nvSpPr>
              <p:cNvPr id="382066"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en-US"/>
              </a:p>
            </p:txBody>
          </p:sp>
          <p:sp>
            <p:nvSpPr>
              <p:cNvPr id="382067"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en-US"/>
              </a:p>
            </p:txBody>
          </p:sp>
          <p:sp>
            <p:nvSpPr>
              <p:cNvPr id="382068"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en-US"/>
              </a:p>
            </p:txBody>
          </p:sp>
          <p:sp>
            <p:nvSpPr>
              <p:cNvPr id="382069"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en-US"/>
              </a:p>
            </p:txBody>
          </p:sp>
          <p:sp>
            <p:nvSpPr>
              <p:cNvPr id="382070"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en-US"/>
              </a:p>
            </p:txBody>
          </p:sp>
          <p:sp>
            <p:nvSpPr>
              <p:cNvPr id="382071"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en-US"/>
              </a:p>
            </p:txBody>
          </p:sp>
          <p:sp>
            <p:nvSpPr>
              <p:cNvPr id="382072"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en-US"/>
              </a:p>
            </p:txBody>
          </p:sp>
          <p:sp>
            <p:nvSpPr>
              <p:cNvPr id="382073"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en-US"/>
              </a:p>
            </p:txBody>
          </p:sp>
          <p:sp>
            <p:nvSpPr>
              <p:cNvPr id="382074"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en-US"/>
              </a:p>
            </p:txBody>
          </p:sp>
          <p:sp>
            <p:nvSpPr>
              <p:cNvPr id="382075"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en-US"/>
              </a:p>
            </p:txBody>
          </p:sp>
          <p:sp>
            <p:nvSpPr>
              <p:cNvPr id="382076"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en-US"/>
              </a:p>
            </p:txBody>
          </p:sp>
          <p:sp>
            <p:nvSpPr>
              <p:cNvPr id="382077"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en-US"/>
              </a:p>
            </p:txBody>
          </p:sp>
          <p:sp>
            <p:nvSpPr>
              <p:cNvPr id="382078"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en-US"/>
              </a:p>
            </p:txBody>
          </p:sp>
          <p:sp>
            <p:nvSpPr>
              <p:cNvPr id="382079"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en-US"/>
              </a:p>
            </p:txBody>
          </p:sp>
          <p:sp>
            <p:nvSpPr>
              <p:cNvPr id="382080"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en-US"/>
              </a:p>
            </p:txBody>
          </p:sp>
          <p:sp>
            <p:nvSpPr>
              <p:cNvPr id="382081"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382082"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en-US"/>
              </a:p>
            </p:txBody>
          </p:sp>
          <p:sp>
            <p:nvSpPr>
              <p:cNvPr id="382083"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en-US"/>
              </a:p>
            </p:txBody>
          </p:sp>
          <p:sp>
            <p:nvSpPr>
              <p:cNvPr id="382084"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en-US"/>
              </a:p>
            </p:txBody>
          </p:sp>
          <p:sp>
            <p:nvSpPr>
              <p:cNvPr id="382085"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en-US"/>
              </a:p>
            </p:txBody>
          </p:sp>
          <p:sp>
            <p:nvSpPr>
              <p:cNvPr id="382086"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382087"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en-US"/>
              </a:p>
            </p:txBody>
          </p:sp>
          <p:sp>
            <p:nvSpPr>
              <p:cNvPr id="382088"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en-US"/>
              </a:p>
            </p:txBody>
          </p:sp>
          <p:sp>
            <p:nvSpPr>
              <p:cNvPr id="382089"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en-US"/>
              </a:p>
            </p:txBody>
          </p:sp>
          <p:sp>
            <p:nvSpPr>
              <p:cNvPr id="382090"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en-US"/>
              </a:p>
            </p:txBody>
          </p:sp>
          <p:sp>
            <p:nvSpPr>
              <p:cNvPr id="382091"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en-US"/>
              </a:p>
            </p:txBody>
          </p:sp>
          <p:sp>
            <p:nvSpPr>
              <p:cNvPr id="382092"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en-US"/>
              </a:p>
            </p:txBody>
          </p:sp>
          <p:sp>
            <p:nvSpPr>
              <p:cNvPr id="382093"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en-US"/>
              </a:p>
            </p:txBody>
          </p:sp>
          <p:sp>
            <p:nvSpPr>
              <p:cNvPr id="382094"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en-US"/>
              </a:p>
            </p:txBody>
          </p:sp>
          <p:sp>
            <p:nvSpPr>
              <p:cNvPr id="382095"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en-US"/>
              </a:p>
            </p:txBody>
          </p:sp>
          <p:sp>
            <p:nvSpPr>
              <p:cNvPr id="382096"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en-US"/>
              </a:p>
            </p:txBody>
          </p:sp>
          <p:sp>
            <p:nvSpPr>
              <p:cNvPr id="382097"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en-US"/>
              </a:p>
            </p:txBody>
          </p:sp>
          <p:sp>
            <p:nvSpPr>
              <p:cNvPr id="382098"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en-US"/>
              </a:p>
            </p:txBody>
          </p:sp>
          <p:sp>
            <p:nvSpPr>
              <p:cNvPr id="382099"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en-US"/>
              </a:p>
            </p:txBody>
          </p:sp>
          <p:sp>
            <p:nvSpPr>
              <p:cNvPr id="382100"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en-US"/>
              </a:p>
            </p:txBody>
          </p:sp>
          <p:sp>
            <p:nvSpPr>
              <p:cNvPr id="382101"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382102"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382103"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en-US"/>
              </a:p>
            </p:txBody>
          </p:sp>
          <p:sp>
            <p:nvSpPr>
              <p:cNvPr id="382104"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en-US"/>
              </a:p>
            </p:txBody>
          </p:sp>
        </p:grpSp>
      </p:grpSp>
      <p:sp>
        <p:nvSpPr>
          <p:cNvPr id="382105"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Click to edit Master title style</a:t>
            </a:r>
          </a:p>
        </p:txBody>
      </p:sp>
      <p:sp>
        <p:nvSpPr>
          <p:cNvPr id="382106"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endParaRPr lang="fr-FR"/>
          </a:p>
        </p:txBody>
      </p:sp>
      <p:sp>
        <p:nvSpPr>
          <p:cNvPr id="382107"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endParaRPr lang="fr-FR"/>
          </a:p>
        </p:txBody>
      </p:sp>
      <p:sp>
        <p:nvSpPr>
          <p:cNvPr id="382108"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fld id="{AD405FA5-C77D-4814-99D5-D964FC665F65}" type="slidenum">
              <a:rPr lang="fr-FR"/>
              <a:pPr/>
              <a:t>‹N°›</a:t>
            </a:fld>
            <a:endParaRPr lang="fr-FR"/>
          </a:p>
        </p:txBody>
      </p:sp>
      <p:sp>
        <p:nvSpPr>
          <p:cNvPr id="382109"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p>
        </p:txBody>
      </p:sp>
    </p:spTree>
  </p:cSld>
  <p:clrMap bg1="dk2" tx1="lt1" bg2="dk1"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fontAlgn="base">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wm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41.jpeg"/></Relationships>
</file>

<file path=ppt/slides/_rels/slide1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47.jpeg"/></Relationships>
</file>

<file path=ppt/slides/_rels/slide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1.wmf"/><Relationship Id="rId5" Type="http://schemas.openxmlformats.org/officeDocument/2006/relationships/image" Target="../media/image50.jpe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wmf"/><Relationship Id="rId3" Type="http://schemas.openxmlformats.org/officeDocument/2006/relationships/notesSlide" Target="../notesSlides/notesSlide3.xml"/><Relationship Id="rId7" Type="http://schemas.openxmlformats.org/officeDocument/2006/relationships/image" Target="../media/image17.png"/><Relationship Id="rId12" Type="http://schemas.openxmlformats.org/officeDocument/2006/relationships/image" Target="../media/image22.wmf"/><Relationship Id="rId2" Type="http://schemas.openxmlformats.org/officeDocument/2006/relationships/slideLayout" Target="../slideLayouts/slideLayout2.xml"/><Relationship Id="rId16" Type="http://schemas.openxmlformats.org/officeDocument/2006/relationships/image" Target="../media/image26.jpeg"/><Relationship Id="rId1" Type="http://schemas.openxmlformats.org/officeDocument/2006/relationships/vmlDrawing" Target="../drawings/vmlDrawing1.v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oleObject" Target="../embeddings/Document_Microsoft_Office_Word_97_-_20031.doc"/><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5.jpeg"/><Relationship Id="rId9" Type="http://schemas.openxmlformats.org/officeDocument/2006/relationships/image" Target="../media/image19.png"/><Relationship Id="rId14" Type="http://schemas.openxmlformats.org/officeDocument/2006/relationships/image" Target="../media/image2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ctrTitle"/>
          </p:nvPr>
        </p:nvSpPr>
        <p:spPr>
          <a:xfrm>
            <a:off x="0" y="476250"/>
            <a:ext cx="9144000" cy="1008063"/>
          </a:xfrm>
        </p:spPr>
        <p:txBody>
          <a:bodyPr/>
          <a:lstStyle/>
          <a:p>
            <a:r>
              <a:rPr lang="fr-FR" sz="4400" dirty="0" smtClean="0">
                <a:solidFill>
                  <a:schemeClr val="tx1"/>
                </a:solidFill>
                <a:latin typeface="Arial" charset="0"/>
              </a:rPr>
              <a:t>Module SIG-Santé</a:t>
            </a:r>
            <a:endParaRPr lang="fr-FR" sz="1400" dirty="0">
              <a:solidFill>
                <a:schemeClr val="tx1"/>
              </a:solidFill>
              <a:latin typeface="Arial" charset="0"/>
            </a:endParaRPr>
          </a:p>
        </p:txBody>
      </p:sp>
      <p:sp>
        <p:nvSpPr>
          <p:cNvPr id="276483" name="Rectangle 3"/>
          <p:cNvSpPr>
            <a:spLocks noGrp="1" noChangeArrowheads="1"/>
          </p:cNvSpPr>
          <p:nvPr>
            <p:ph type="subTitle" idx="1"/>
          </p:nvPr>
        </p:nvSpPr>
        <p:spPr>
          <a:xfrm>
            <a:off x="467544" y="4653062"/>
            <a:ext cx="3384550" cy="792162"/>
          </a:xfrm>
        </p:spPr>
        <p:txBody>
          <a:bodyPr/>
          <a:lstStyle/>
          <a:p>
            <a:pPr algn="l"/>
            <a:r>
              <a:rPr lang="fr-FR" sz="1800" dirty="0">
                <a:solidFill>
                  <a:srgbClr val="FFCC66"/>
                </a:solidFill>
                <a:latin typeface="Arial" charset="0"/>
              </a:rPr>
              <a:t>Marc </a:t>
            </a:r>
            <a:r>
              <a:rPr lang="fr-FR" sz="1800" dirty="0" smtClean="0">
                <a:solidFill>
                  <a:srgbClr val="FFCC66"/>
                </a:solidFill>
                <a:latin typeface="Arial" charset="0"/>
              </a:rPr>
              <a:t>SOURIS</a:t>
            </a:r>
            <a:endParaRPr lang="fr-FR" sz="1800" dirty="0">
              <a:solidFill>
                <a:srgbClr val="FFCC66"/>
              </a:solidFill>
              <a:latin typeface="Arial" charset="0"/>
            </a:endParaRPr>
          </a:p>
        </p:txBody>
      </p:sp>
      <p:pic>
        <p:nvPicPr>
          <p:cNvPr id="276485" name="Picture 5" descr="34"/>
          <p:cNvPicPr>
            <a:picLocks noChangeAspect="1" noChangeArrowheads="1"/>
          </p:cNvPicPr>
          <p:nvPr/>
        </p:nvPicPr>
        <p:blipFill>
          <a:blip r:embed="rId2" cstate="print"/>
          <a:srcRect t="2953"/>
          <a:stretch>
            <a:fillRect/>
          </a:stretch>
        </p:blipFill>
        <p:spPr bwMode="auto">
          <a:xfrm>
            <a:off x="5580063" y="3224213"/>
            <a:ext cx="1439862" cy="1033462"/>
          </a:xfrm>
          <a:prstGeom prst="rect">
            <a:avLst/>
          </a:prstGeom>
          <a:noFill/>
          <a:ln w="12700">
            <a:solidFill>
              <a:srgbClr val="333333"/>
            </a:solidFill>
            <a:miter lim="800000"/>
            <a:headEnd/>
            <a:tailEnd/>
          </a:ln>
        </p:spPr>
      </p:pic>
      <p:pic>
        <p:nvPicPr>
          <p:cNvPr id="276486" name="Picture 6" descr="SavGISLogoWeb"/>
          <p:cNvPicPr>
            <a:picLocks noChangeAspect="1" noChangeArrowheads="1"/>
          </p:cNvPicPr>
          <p:nvPr/>
        </p:nvPicPr>
        <p:blipFill>
          <a:blip r:embed="rId3" cstate="print"/>
          <a:srcRect/>
          <a:stretch>
            <a:fillRect/>
          </a:stretch>
        </p:blipFill>
        <p:spPr bwMode="auto">
          <a:xfrm>
            <a:off x="4140200" y="4652963"/>
            <a:ext cx="1008063" cy="466725"/>
          </a:xfrm>
          <a:prstGeom prst="rect">
            <a:avLst/>
          </a:prstGeom>
          <a:noFill/>
          <a:ln w="9525">
            <a:solidFill>
              <a:srgbClr val="333333"/>
            </a:solidFill>
            <a:miter lim="800000"/>
            <a:headEnd/>
            <a:tailEnd/>
          </a:ln>
        </p:spPr>
      </p:pic>
      <p:sp>
        <p:nvSpPr>
          <p:cNvPr id="276488" name="Rectangle 8"/>
          <p:cNvSpPr>
            <a:spLocks noChangeArrowheads="1"/>
          </p:cNvSpPr>
          <p:nvPr/>
        </p:nvSpPr>
        <p:spPr bwMode="auto">
          <a:xfrm>
            <a:off x="0" y="5805488"/>
            <a:ext cx="9144000" cy="214312"/>
          </a:xfrm>
          <a:prstGeom prst="rect">
            <a:avLst/>
          </a:prstGeom>
          <a:solidFill>
            <a:srgbClr val="C0C0C0">
              <a:alpha val="14999"/>
            </a:srgbClr>
          </a:solidFill>
          <a:ln w="9525">
            <a:noFill/>
            <a:miter lim="800000"/>
            <a:headEnd/>
            <a:tailEnd/>
          </a:ln>
          <a:effectLst/>
        </p:spPr>
        <p:txBody>
          <a:bodyPr wrap="none" anchor="ctr"/>
          <a:lstStyle/>
          <a:p>
            <a:endParaRPr lang="en-US"/>
          </a:p>
        </p:txBody>
      </p:sp>
      <p:pic>
        <p:nvPicPr>
          <p:cNvPr id="276489" name="Picture 9" descr="Position"/>
          <p:cNvPicPr>
            <a:picLocks noChangeAspect="1" noChangeArrowheads="1"/>
          </p:cNvPicPr>
          <p:nvPr/>
        </p:nvPicPr>
        <p:blipFill>
          <a:blip r:embed="rId4" cstate="print"/>
          <a:srcRect l="2739" t="1695" r="2739" b="1695"/>
          <a:stretch>
            <a:fillRect/>
          </a:stretch>
        </p:blipFill>
        <p:spPr bwMode="auto">
          <a:xfrm>
            <a:off x="7135813" y="3213100"/>
            <a:ext cx="1397000" cy="2303463"/>
          </a:xfrm>
          <a:prstGeom prst="rect">
            <a:avLst/>
          </a:prstGeom>
          <a:noFill/>
          <a:ln w="9525">
            <a:solidFill>
              <a:srgbClr val="333333"/>
            </a:solidFill>
            <a:miter lim="800000"/>
            <a:headEnd/>
            <a:tailEnd/>
          </a:ln>
        </p:spPr>
      </p:pic>
      <p:sp>
        <p:nvSpPr>
          <p:cNvPr id="276491" name="Text Box 11"/>
          <p:cNvSpPr txBox="1">
            <a:spLocks noChangeArrowheads="1"/>
          </p:cNvSpPr>
          <p:nvPr/>
        </p:nvSpPr>
        <p:spPr bwMode="auto">
          <a:xfrm>
            <a:off x="395536" y="1811339"/>
            <a:ext cx="8748464" cy="1384995"/>
          </a:xfrm>
          <a:prstGeom prst="rect">
            <a:avLst/>
          </a:prstGeom>
          <a:noFill/>
          <a:ln w="9525">
            <a:noFill/>
            <a:miter lim="800000"/>
            <a:headEnd/>
            <a:tailEnd/>
          </a:ln>
          <a:effectLst/>
        </p:spPr>
        <p:txBody>
          <a:bodyPr wrap="square">
            <a:spAutoFit/>
          </a:bodyPr>
          <a:lstStyle/>
          <a:p>
            <a:pPr>
              <a:spcBef>
                <a:spcPct val="50000"/>
              </a:spcBef>
            </a:pPr>
            <a:r>
              <a:rPr lang="fr-FR" sz="2800" dirty="0" smtClean="0">
                <a:effectLst>
                  <a:outerShdw blurRad="38100" dist="38100" dir="2700000" algn="tl">
                    <a:srgbClr val="000000"/>
                  </a:outerShdw>
                </a:effectLst>
                <a:latin typeface="Arial" charset="0"/>
              </a:rPr>
              <a:t>1. Introduction : les </a:t>
            </a:r>
            <a:r>
              <a:rPr lang="fr-FR" sz="2800" dirty="0">
                <a:effectLst>
                  <a:outerShdw blurRad="38100" dist="38100" dir="2700000" algn="tl">
                    <a:srgbClr val="000000"/>
                  </a:outerShdw>
                </a:effectLst>
                <a:latin typeface="Arial" charset="0"/>
              </a:rPr>
              <a:t>s</a:t>
            </a:r>
            <a:r>
              <a:rPr lang="fr-FR" sz="2800" dirty="0" smtClean="0">
                <a:effectLst>
                  <a:outerShdw blurRad="38100" dist="38100" dir="2700000" algn="tl">
                    <a:srgbClr val="000000"/>
                  </a:outerShdw>
                </a:effectLst>
                <a:latin typeface="Arial" charset="0"/>
              </a:rPr>
              <a:t>ystèmes d’information géographique pour l’épidémiologie et la géographie de la santé</a:t>
            </a:r>
            <a:endParaRPr lang="en-US" sz="2800" dirty="0" smtClean="0">
              <a:effectLst>
                <a:outerShdw blurRad="38100" dist="38100" dir="2700000" algn="tl">
                  <a:srgbClr val="000000"/>
                </a:outerShdw>
              </a:effectLst>
              <a:latin typeface="Arial" charset="0"/>
            </a:endParaRPr>
          </a:p>
        </p:txBody>
      </p:sp>
      <p:pic>
        <p:nvPicPr>
          <p:cNvPr id="276493" name="Picture 13"/>
          <p:cNvPicPr>
            <a:picLocks noChangeAspect="1" noChangeArrowheads="1"/>
          </p:cNvPicPr>
          <p:nvPr/>
        </p:nvPicPr>
        <p:blipFill>
          <a:blip r:embed="rId5" cstate="print"/>
          <a:srcRect t="1068"/>
          <a:stretch>
            <a:fillRect/>
          </a:stretch>
        </p:blipFill>
        <p:spPr bwMode="auto">
          <a:xfrm>
            <a:off x="5292725" y="4365625"/>
            <a:ext cx="1728788" cy="1112838"/>
          </a:xfrm>
          <a:prstGeom prst="rect">
            <a:avLst/>
          </a:prstGeom>
          <a:noFill/>
          <a:ln w="9525">
            <a:solidFill>
              <a:srgbClr val="333333"/>
            </a:solidFill>
            <a:miter lim="800000"/>
            <a:headEnd/>
            <a:tailEnd/>
          </a:ln>
          <a:effectLst/>
        </p:spPr>
      </p:pic>
      <p:pic>
        <p:nvPicPr>
          <p:cNvPr id="276501" name="Picture 21" descr="P1010051"/>
          <p:cNvPicPr>
            <a:picLocks noChangeAspect="1" noChangeArrowheads="1"/>
          </p:cNvPicPr>
          <p:nvPr/>
        </p:nvPicPr>
        <p:blipFill>
          <a:blip r:embed="rId6" cstate="print"/>
          <a:srcRect/>
          <a:stretch>
            <a:fillRect/>
          </a:stretch>
        </p:blipFill>
        <p:spPr bwMode="auto">
          <a:xfrm>
            <a:off x="3995738" y="3213100"/>
            <a:ext cx="1439862" cy="966788"/>
          </a:xfrm>
          <a:prstGeom prst="rect">
            <a:avLst/>
          </a:prstGeom>
          <a:noFill/>
          <a:ln w="9525">
            <a:solidFill>
              <a:srgbClr val="333333"/>
            </a:solidFill>
            <a:miter lim="800000"/>
            <a:headEnd/>
            <a:tailEnd/>
          </a:ln>
        </p:spPr>
      </p:pic>
      <p:sp>
        <p:nvSpPr>
          <p:cNvPr id="15" name="Text Box 4"/>
          <p:cNvSpPr txBox="1">
            <a:spLocks noChangeArrowheads="1"/>
          </p:cNvSpPr>
          <p:nvPr/>
        </p:nvSpPr>
        <p:spPr bwMode="auto">
          <a:xfrm>
            <a:off x="215504" y="6165304"/>
            <a:ext cx="4644528" cy="553998"/>
          </a:xfrm>
          <a:prstGeom prst="rect">
            <a:avLst/>
          </a:prstGeom>
          <a:noFill/>
          <a:ln w="9525">
            <a:noFill/>
            <a:miter lim="800000"/>
            <a:headEnd/>
            <a:tailEnd/>
          </a:ln>
          <a:effectLst/>
        </p:spPr>
        <p:txBody>
          <a:bodyPr wrap="square">
            <a:spAutoFit/>
          </a:bodyPr>
          <a:lstStyle/>
          <a:p>
            <a:pPr>
              <a:spcBef>
                <a:spcPct val="50000"/>
              </a:spcBef>
            </a:pPr>
            <a:r>
              <a:rPr lang="fr-FR" sz="1500" dirty="0" smtClean="0">
                <a:effectLst>
                  <a:outerShdw blurRad="38100" dist="38100" dir="2700000" algn="tl">
                    <a:srgbClr val="000000"/>
                  </a:outerShdw>
                </a:effectLst>
                <a:latin typeface="Verdana" pitchFamily="34" charset="0"/>
              </a:rPr>
              <a:t>Paris </a:t>
            </a:r>
            <a:r>
              <a:rPr lang="fr-FR" sz="1500" dirty="0">
                <a:effectLst>
                  <a:outerShdw blurRad="38100" dist="38100" dir="2700000" algn="tl">
                    <a:srgbClr val="000000"/>
                  </a:outerShdw>
                </a:effectLst>
                <a:latin typeface="Verdana" pitchFamily="34" charset="0"/>
              </a:rPr>
              <a:t>Ouest Nanterre-La </a:t>
            </a:r>
            <a:r>
              <a:rPr lang="fr-FR" sz="1500" dirty="0" smtClean="0">
                <a:effectLst>
                  <a:outerShdw blurRad="38100" dist="38100" dir="2700000" algn="tl">
                    <a:srgbClr val="000000"/>
                  </a:outerShdw>
                </a:effectLst>
                <a:latin typeface="Verdana" pitchFamily="34" charset="0"/>
              </a:rPr>
              <a:t>Défense</a:t>
            </a:r>
            <a:br>
              <a:rPr lang="fr-FR" sz="1500" dirty="0" smtClean="0">
                <a:effectLst>
                  <a:outerShdw blurRad="38100" dist="38100" dir="2700000" algn="tl">
                    <a:srgbClr val="000000"/>
                  </a:outerShdw>
                </a:effectLst>
                <a:latin typeface="Verdana" pitchFamily="34" charset="0"/>
              </a:rPr>
            </a:br>
            <a:r>
              <a:rPr lang="fr-FR" sz="1500" dirty="0" smtClean="0">
                <a:effectLst>
                  <a:outerShdw blurRad="38100" dist="38100" dir="2700000" algn="tl">
                    <a:srgbClr val="000000"/>
                  </a:outerShdw>
                </a:effectLst>
                <a:latin typeface="Verdana" pitchFamily="34" charset="0"/>
              </a:rPr>
              <a:t>Institut de Recherche pour le Développement</a:t>
            </a:r>
            <a:endParaRPr lang="fr-FR" sz="1500" dirty="0">
              <a:effectLst>
                <a:outerShdw blurRad="38100" dist="38100" dir="2700000" algn="tl">
                  <a:srgbClr val="000000"/>
                </a:outerShdw>
              </a:effectLst>
              <a:latin typeface="Verdana" pitchFamily="34" charset="0"/>
            </a:endParaRPr>
          </a:p>
        </p:txBody>
      </p:sp>
      <p:sp>
        <p:nvSpPr>
          <p:cNvPr id="16" name="Text Box 4"/>
          <p:cNvSpPr txBox="1">
            <a:spLocks noChangeArrowheads="1"/>
          </p:cNvSpPr>
          <p:nvPr/>
        </p:nvSpPr>
        <p:spPr bwMode="auto">
          <a:xfrm>
            <a:off x="5436096" y="6165304"/>
            <a:ext cx="3600400" cy="553998"/>
          </a:xfrm>
          <a:prstGeom prst="rect">
            <a:avLst/>
          </a:prstGeom>
          <a:noFill/>
          <a:ln w="9525">
            <a:noFill/>
            <a:miter lim="800000"/>
            <a:headEnd/>
            <a:tailEnd/>
          </a:ln>
          <a:effectLst/>
        </p:spPr>
        <p:txBody>
          <a:bodyPr wrap="square">
            <a:spAutoFit/>
          </a:bodyPr>
          <a:lstStyle/>
          <a:p>
            <a:pPr>
              <a:spcBef>
                <a:spcPct val="50000"/>
              </a:spcBef>
            </a:pPr>
            <a:r>
              <a:rPr lang="fr-FR" sz="1500" dirty="0" smtClean="0">
                <a:effectLst>
                  <a:outerShdw blurRad="38100" dist="38100" dir="2700000" algn="tl">
                    <a:srgbClr val="000000"/>
                  </a:outerShdw>
                </a:effectLst>
                <a:latin typeface="Verdana" pitchFamily="34" charset="0"/>
              </a:rPr>
              <a:t>Master de Géographie de la Santé, 2011-2012</a:t>
            </a:r>
            <a:endParaRPr lang="fr-FR" sz="1500" dirty="0">
              <a:effectLst>
                <a:outerShdw blurRad="38100" dist="38100" dir="2700000" algn="tl">
                  <a:srgbClr val="000000"/>
                </a:outerShdw>
              </a:effectLst>
              <a:latin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9971" name="Rectangle 3"/>
          <p:cNvSpPr>
            <a:spLocks noGrp="1" noChangeArrowheads="1"/>
          </p:cNvSpPr>
          <p:nvPr>
            <p:ph type="body" idx="1"/>
          </p:nvPr>
        </p:nvSpPr>
        <p:spPr>
          <a:xfrm>
            <a:off x="395536" y="1411635"/>
            <a:ext cx="8495853" cy="4465637"/>
          </a:xfrm>
          <a:solidFill>
            <a:srgbClr val="C0C0C0">
              <a:alpha val="10001"/>
            </a:srgbClr>
          </a:solidFill>
          <a:ln/>
        </p:spPr>
        <p:txBody>
          <a:bodyPr/>
          <a:lstStyle/>
          <a:p>
            <a:pPr marL="0" indent="0">
              <a:lnSpc>
                <a:spcPct val="80000"/>
              </a:lnSpc>
              <a:buFont typeface="Arial" charset="0"/>
              <a:buNone/>
            </a:pPr>
            <a:r>
              <a:rPr lang="fr-FR" sz="2400" dirty="0" smtClean="0">
                <a:solidFill>
                  <a:srgbClr val="FFC000"/>
                </a:solidFill>
                <a:latin typeface="Arial" charset="0"/>
              </a:rPr>
              <a:t>En résumé, de </a:t>
            </a:r>
            <a:r>
              <a:rPr lang="fr-FR" sz="2400" dirty="0">
                <a:solidFill>
                  <a:srgbClr val="FFC000"/>
                </a:solidFill>
                <a:latin typeface="Arial" charset="0"/>
              </a:rPr>
              <a:t>grands axes d’application </a:t>
            </a:r>
            <a:r>
              <a:rPr lang="fr-FR" sz="2400" dirty="0" smtClean="0">
                <a:solidFill>
                  <a:srgbClr val="FFC000"/>
                </a:solidFill>
                <a:latin typeface="Arial" charset="0"/>
              </a:rPr>
              <a:t>:</a:t>
            </a:r>
          </a:p>
          <a:p>
            <a:pPr marL="0" indent="0">
              <a:lnSpc>
                <a:spcPct val="80000"/>
              </a:lnSpc>
              <a:buFont typeface="Arial" charset="0"/>
              <a:buNone/>
            </a:pPr>
            <a:endParaRPr lang="fr-FR" sz="2000" dirty="0">
              <a:latin typeface="Arial" charset="0"/>
            </a:endParaRPr>
          </a:p>
          <a:p>
            <a:pPr marL="0" indent="0">
              <a:lnSpc>
                <a:spcPct val="85000"/>
              </a:lnSpc>
              <a:spcAft>
                <a:spcPct val="65000"/>
              </a:spcAft>
              <a:buClr>
                <a:srgbClr val="FFCC66"/>
              </a:buClr>
              <a:buSzPct val="70000"/>
            </a:pPr>
            <a:r>
              <a:rPr lang="fr-FR" sz="2000" dirty="0">
                <a:latin typeface="Arial" charset="0"/>
              </a:rPr>
              <a:t> L’épidémiologie spatiale et les rapports santé-environnement, l’étude des facteurs de risque et de vulnérabilité (analyse statistique, analyse spatiale et géostatistique, analyse spatio-temporelle)</a:t>
            </a:r>
          </a:p>
          <a:p>
            <a:pPr marL="0" indent="0">
              <a:lnSpc>
                <a:spcPct val="85000"/>
              </a:lnSpc>
              <a:spcAft>
                <a:spcPct val="65000"/>
              </a:spcAft>
              <a:buClr>
                <a:srgbClr val="FFCC66"/>
              </a:buClr>
              <a:buSzPct val="70000"/>
            </a:pPr>
            <a:r>
              <a:rPr lang="fr-FR" sz="2000" dirty="0" smtClean="0">
                <a:latin typeface="Arial" charset="0"/>
              </a:rPr>
              <a:t> La géographie de la santé et l’étude des relations société-santé </a:t>
            </a:r>
          </a:p>
          <a:p>
            <a:pPr marL="0" indent="0">
              <a:lnSpc>
                <a:spcPct val="85000"/>
              </a:lnSpc>
              <a:spcAft>
                <a:spcPct val="65000"/>
              </a:spcAft>
              <a:buClr>
                <a:srgbClr val="FFCC66"/>
              </a:buClr>
              <a:buSzPct val="70000"/>
            </a:pPr>
            <a:r>
              <a:rPr lang="fr-FR" sz="2000" dirty="0" smtClean="0">
                <a:latin typeface="Arial" charset="0"/>
              </a:rPr>
              <a:t> La </a:t>
            </a:r>
            <a:r>
              <a:rPr lang="fr-FR" sz="2000" dirty="0">
                <a:latin typeface="Arial" charset="0"/>
              </a:rPr>
              <a:t>mise en évidence et la modélisation des évolutions spatio-temporelles des phénomènes de santé (émergences, processus de diffusion, endémies, épidémies)</a:t>
            </a:r>
          </a:p>
          <a:p>
            <a:pPr marL="0" indent="0">
              <a:lnSpc>
                <a:spcPct val="85000"/>
              </a:lnSpc>
              <a:spcAft>
                <a:spcPct val="65000"/>
              </a:spcAft>
              <a:buClr>
                <a:srgbClr val="FFCC66"/>
              </a:buClr>
              <a:buSzPct val="70000"/>
            </a:pPr>
            <a:r>
              <a:rPr lang="fr-FR" sz="2000" dirty="0">
                <a:latin typeface="Arial" charset="0"/>
              </a:rPr>
              <a:t> La préparation et l’évaluation des sondages sur bases spatiales</a:t>
            </a:r>
          </a:p>
          <a:p>
            <a:pPr marL="0" indent="0">
              <a:lnSpc>
                <a:spcPct val="85000"/>
              </a:lnSpc>
              <a:spcAft>
                <a:spcPct val="65000"/>
              </a:spcAft>
              <a:buClr>
                <a:srgbClr val="FFCC66"/>
              </a:buClr>
              <a:buSzPct val="70000"/>
            </a:pPr>
            <a:r>
              <a:rPr lang="fr-FR" sz="2000" dirty="0">
                <a:latin typeface="Arial" charset="0"/>
              </a:rPr>
              <a:t> L’optimisation des ressources médicales et l’aménagement du territoire</a:t>
            </a:r>
            <a:endParaRPr lang="en-US" sz="2000" dirty="0">
              <a:latin typeface="Arial" charset="0"/>
            </a:endParaRPr>
          </a:p>
        </p:txBody>
      </p:sp>
      <p:sp>
        <p:nvSpPr>
          <p:cNvPr id="7" name="Text Box 2"/>
          <p:cNvSpPr txBox="1">
            <a:spLocks noChangeArrowheads="1"/>
          </p:cNvSpPr>
          <p:nvPr/>
        </p:nvSpPr>
        <p:spPr bwMode="auto">
          <a:xfrm>
            <a:off x="176213" y="404813"/>
            <a:ext cx="8967787" cy="457200"/>
          </a:xfrm>
          <a:prstGeom prst="rect">
            <a:avLst/>
          </a:prstGeom>
          <a:solidFill>
            <a:srgbClr val="FFFFFF"/>
          </a:solidFill>
          <a:ln w="9525">
            <a:noFill/>
            <a:miter lim="800000"/>
            <a:headEnd/>
            <a:tailEnd/>
          </a:ln>
          <a:effectLst/>
        </p:spPr>
        <p:txBody>
          <a:bodyPr>
            <a:spAutoFit/>
          </a:bodyPr>
          <a:lstStyle/>
          <a:p>
            <a:pPr>
              <a:spcBef>
                <a:spcPct val="50000"/>
              </a:spcBef>
              <a:defRPr/>
            </a:pPr>
            <a:r>
              <a:rPr lang="fr-FR" sz="2400" b="1" i="1" dirty="0" smtClean="0">
                <a:solidFill>
                  <a:srgbClr val="000000"/>
                </a:solidFill>
                <a:effectLst>
                  <a:outerShdw blurRad="38100" dist="38100" dir="2700000" algn="tl">
                    <a:srgbClr val="C0C0C0"/>
                  </a:outerShdw>
                </a:effectLst>
                <a:latin typeface="Arial" charset="0"/>
              </a:rPr>
              <a:t>Les SIG dans le domaine de la santé</a:t>
            </a:r>
            <a:endParaRPr lang="fr-FR" sz="2400" b="1" i="1" dirty="0">
              <a:solidFill>
                <a:srgbClr val="000000"/>
              </a:solidFill>
              <a:effectLst>
                <a:outerShdw blurRad="38100" dist="38100" dir="2700000" algn="tl">
                  <a:srgbClr val="C0C0C0"/>
                </a:outerShdw>
              </a:effectLst>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2019" name="Rectangle 3"/>
          <p:cNvSpPr>
            <a:spLocks noGrp="1" noChangeArrowheads="1"/>
          </p:cNvSpPr>
          <p:nvPr>
            <p:ph type="body" idx="1"/>
          </p:nvPr>
        </p:nvSpPr>
        <p:spPr>
          <a:xfrm>
            <a:off x="467544" y="1268760"/>
            <a:ext cx="8280400" cy="2448272"/>
          </a:xfrm>
          <a:solidFill>
            <a:srgbClr val="C0C0C0">
              <a:alpha val="10001"/>
            </a:srgbClr>
          </a:solidFill>
          <a:ln/>
        </p:spPr>
        <p:txBody>
          <a:bodyPr/>
          <a:lstStyle/>
          <a:p>
            <a:pPr marL="0" indent="0">
              <a:lnSpc>
                <a:spcPct val="90000"/>
              </a:lnSpc>
              <a:buFont typeface="Arial" charset="0"/>
              <a:buNone/>
            </a:pPr>
            <a:r>
              <a:rPr lang="fr-FR" sz="2400" dirty="0">
                <a:solidFill>
                  <a:srgbClr val="FFC000"/>
                </a:solidFill>
                <a:latin typeface="Arial" charset="0"/>
              </a:rPr>
              <a:t>Exemple de maladie émergente ou ré-émergente : la fièvre Dengue</a:t>
            </a:r>
          </a:p>
          <a:p>
            <a:pPr marL="0" indent="0">
              <a:lnSpc>
                <a:spcPct val="90000"/>
              </a:lnSpc>
              <a:buFont typeface="Arial" charset="0"/>
              <a:buNone/>
            </a:pPr>
            <a:endParaRPr lang="fr-FR" sz="2000" dirty="0">
              <a:solidFill>
                <a:srgbClr val="FFCC66"/>
              </a:solidFill>
              <a:latin typeface="Arial" charset="0"/>
            </a:endParaRPr>
          </a:p>
          <a:p>
            <a:pPr marL="0" indent="0">
              <a:lnSpc>
                <a:spcPct val="105000"/>
              </a:lnSpc>
              <a:spcAft>
                <a:spcPct val="65000"/>
              </a:spcAft>
              <a:buClr>
                <a:srgbClr val="FFCC66"/>
              </a:buClr>
              <a:buSzPct val="70000"/>
            </a:pPr>
            <a:r>
              <a:rPr lang="fr-FR" sz="2000" i="1" dirty="0">
                <a:latin typeface="Arial" charset="0"/>
              </a:rPr>
              <a:t> </a:t>
            </a:r>
            <a:r>
              <a:rPr lang="fr-FR" sz="2000" dirty="0">
                <a:latin typeface="Arial" charset="0"/>
              </a:rPr>
              <a:t>Maladie virale (4 différents virus induisant 4 </a:t>
            </a:r>
            <a:r>
              <a:rPr lang="fr-FR" sz="2000" dirty="0" err="1">
                <a:latin typeface="Arial" charset="0"/>
              </a:rPr>
              <a:t>sérotypes</a:t>
            </a:r>
            <a:r>
              <a:rPr lang="fr-FR" sz="2000" dirty="0">
                <a:latin typeface="Arial" charset="0"/>
              </a:rPr>
              <a:t>)</a:t>
            </a:r>
          </a:p>
          <a:p>
            <a:pPr marL="0" indent="0">
              <a:lnSpc>
                <a:spcPct val="105000"/>
              </a:lnSpc>
              <a:spcAft>
                <a:spcPct val="65000"/>
              </a:spcAft>
              <a:buClr>
                <a:srgbClr val="FFCC66"/>
              </a:buClr>
              <a:buSzPct val="70000"/>
            </a:pPr>
            <a:r>
              <a:rPr lang="fr-FR" sz="2000" dirty="0">
                <a:latin typeface="Arial" charset="0"/>
              </a:rPr>
              <a:t> Maladie transmise par des moustiques (</a:t>
            </a:r>
            <a:r>
              <a:rPr lang="fr-FR" sz="2000" i="1" dirty="0" err="1">
                <a:latin typeface="Arial" charset="0"/>
              </a:rPr>
              <a:t>Aedes</a:t>
            </a:r>
            <a:r>
              <a:rPr lang="fr-FR" sz="2000" i="1" dirty="0">
                <a:latin typeface="Arial" charset="0"/>
              </a:rPr>
              <a:t> </a:t>
            </a:r>
            <a:r>
              <a:rPr lang="fr-FR" sz="2000" i="1" dirty="0" err="1">
                <a:latin typeface="Arial" charset="0"/>
              </a:rPr>
              <a:t>Aegyptii</a:t>
            </a:r>
            <a:r>
              <a:rPr lang="fr-FR" sz="2000" i="1" dirty="0">
                <a:latin typeface="Arial" charset="0"/>
              </a:rPr>
              <a:t>, </a:t>
            </a:r>
            <a:r>
              <a:rPr lang="fr-FR" sz="2000" i="1" dirty="0" err="1">
                <a:latin typeface="Arial" charset="0"/>
              </a:rPr>
              <a:t>Aedes</a:t>
            </a:r>
            <a:r>
              <a:rPr lang="fr-FR" sz="2000" i="1" dirty="0">
                <a:latin typeface="Arial" charset="0"/>
              </a:rPr>
              <a:t> </a:t>
            </a:r>
            <a:r>
              <a:rPr lang="fr-FR" sz="2000" i="1" dirty="0" err="1">
                <a:latin typeface="Arial" charset="0"/>
              </a:rPr>
              <a:t>Albopictus</a:t>
            </a:r>
            <a:r>
              <a:rPr lang="fr-FR" sz="2000" dirty="0">
                <a:latin typeface="Arial" charset="0"/>
              </a:rPr>
              <a:t>) adaptés aux humains et aux environnements urbains</a:t>
            </a:r>
          </a:p>
        </p:txBody>
      </p:sp>
      <p:pic>
        <p:nvPicPr>
          <p:cNvPr id="342020" name="Picture 4" descr="dengue"/>
          <p:cNvPicPr>
            <a:picLocks noChangeAspect="1" noChangeArrowheads="1"/>
          </p:cNvPicPr>
          <p:nvPr/>
        </p:nvPicPr>
        <p:blipFill>
          <a:blip r:embed="rId3" cstate="print"/>
          <a:srcRect/>
          <a:stretch>
            <a:fillRect/>
          </a:stretch>
        </p:blipFill>
        <p:spPr bwMode="auto">
          <a:xfrm>
            <a:off x="250825" y="3962400"/>
            <a:ext cx="2111375" cy="1985963"/>
          </a:xfrm>
          <a:prstGeom prst="rect">
            <a:avLst/>
          </a:prstGeom>
          <a:noFill/>
          <a:ln w="9525">
            <a:solidFill>
              <a:srgbClr val="333333"/>
            </a:solidFill>
            <a:miter lim="800000"/>
            <a:headEnd/>
            <a:tailEnd/>
          </a:ln>
        </p:spPr>
      </p:pic>
      <p:pic>
        <p:nvPicPr>
          <p:cNvPr id="342021" name="Picture 5" descr="aedes_aegypti"/>
          <p:cNvPicPr>
            <a:picLocks noChangeAspect="1" noChangeArrowheads="1"/>
          </p:cNvPicPr>
          <p:nvPr/>
        </p:nvPicPr>
        <p:blipFill>
          <a:blip r:embed="rId4" cstate="print"/>
          <a:srcRect/>
          <a:stretch>
            <a:fillRect/>
          </a:stretch>
        </p:blipFill>
        <p:spPr bwMode="auto">
          <a:xfrm>
            <a:off x="2798763" y="3975100"/>
            <a:ext cx="2493962" cy="1978025"/>
          </a:xfrm>
          <a:prstGeom prst="rect">
            <a:avLst/>
          </a:prstGeom>
          <a:noFill/>
          <a:ln w="12700">
            <a:solidFill>
              <a:srgbClr val="333333"/>
            </a:solidFill>
            <a:miter lim="800000"/>
            <a:headEnd/>
            <a:tailEnd/>
          </a:ln>
        </p:spPr>
      </p:pic>
      <p:pic>
        <p:nvPicPr>
          <p:cNvPr id="342022" name="Picture 6"/>
          <p:cNvPicPr>
            <a:picLocks noChangeAspect="1" noChangeArrowheads="1"/>
          </p:cNvPicPr>
          <p:nvPr/>
        </p:nvPicPr>
        <p:blipFill>
          <a:blip r:embed="rId5" cstate="print"/>
          <a:srcRect t="1068"/>
          <a:stretch>
            <a:fillRect/>
          </a:stretch>
        </p:blipFill>
        <p:spPr bwMode="auto">
          <a:xfrm>
            <a:off x="5692775" y="3976688"/>
            <a:ext cx="3127375" cy="2012950"/>
          </a:xfrm>
          <a:prstGeom prst="rect">
            <a:avLst/>
          </a:prstGeom>
          <a:noFill/>
          <a:ln w="9525">
            <a:solidFill>
              <a:srgbClr val="333333"/>
            </a:solidFill>
            <a:miter lim="800000"/>
            <a:headEnd/>
            <a:tailEnd/>
          </a:ln>
          <a:effectLst/>
        </p:spPr>
      </p:pic>
      <p:sp>
        <p:nvSpPr>
          <p:cNvPr id="10" name="Text Box 2"/>
          <p:cNvSpPr txBox="1">
            <a:spLocks noChangeArrowheads="1"/>
          </p:cNvSpPr>
          <p:nvPr/>
        </p:nvSpPr>
        <p:spPr bwMode="auto">
          <a:xfrm>
            <a:off x="176213" y="404813"/>
            <a:ext cx="8967787" cy="457200"/>
          </a:xfrm>
          <a:prstGeom prst="rect">
            <a:avLst/>
          </a:prstGeom>
          <a:solidFill>
            <a:srgbClr val="FFFFFF"/>
          </a:solidFill>
          <a:ln w="9525">
            <a:noFill/>
            <a:miter lim="800000"/>
            <a:headEnd/>
            <a:tailEnd/>
          </a:ln>
          <a:effectLst/>
        </p:spPr>
        <p:txBody>
          <a:bodyPr>
            <a:spAutoFit/>
          </a:bodyPr>
          <a:lstStyle/>
          <a:p>
            <a:pPr>
              <a:spcBef>
                <a:spcPct val="50000"/>
              </a:spcBef>
              <a:defRPr/>
            </a:pPr>
            <a:r>
              <a:rPr lang="fr-FR" sz="2400" b="1" i="1" dirty="0" smtClean="0">
                <a:solidFill>
                  <a:srgbClr val="000000"/>
                </a:solidFill>
                <a:effectLst>
                  <a:outerShdw blurRad="38100" dist="38100" dir="2700000" algn="tl">
                    <a:srgbClr val="C0C0C0"/>
                  </a:outerShdw>
                </a:effectLst>
                <a:latin typeface="Arial" charset="0"/>
              </a:rPr>
              <a:t>Les SIG dans le domaine de la santé</a:t>
            </a:r>
            <a:endParaRPr lang="fr-FR" sz="2400" b="1" i="1" dirty="0">
              <a:solidFill>
                <a:srgbClr val="000000"/>
              </a:solidFill>
              <a:effectLst>
                <a:outerShdw blurRad="38100" dist="38100" dir="2700000" algn="tl">
                  <a:srgbClr val="C0C0C0"/>
                </a:outerShdw>
              </a:effectLst>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4067" name="Rectangle 3"/>
          <p:cNvSpPr>
            <a:spLocks noGrp="1" noChangeArrowheads="1"/>
          </p:cNvSpPr>
          <p:nvPr>
            <p:ph type="body" idx="1"/>
          </p:nvPr>
        </p:nvSpPr>
        <p:spPr>
          <a:xfrm>
            <a:off x="468313" y="1340768"/>
            <a:ext cx="8280400" cy="2592288"/>
          </a:xfrm>
          <a:solidFill>
            <a:srgbClr val="C0C0C0">
              <a:alpha val="10001"/>
            </a:srgbClr>
          </a:solidFill>
          <a:ln/>
        </p:spPr>
        <p:txBody>
          <a:bodyPr/>
          <a:lstStyle/>
          <a:p>
            <a:pPr marL="0" indent="0">
              <a:buFont typeface="Arial" charset="0"/>
              <a:buNone/>
            </a:pPr>
            <a:r>
              <a:rPr lang="fr-FR" sz="2400" dirty="0">
                <a:solidFill>
                  <a:srgbClr val="FFC000"/>
                </a:solidFill>
                <a:latin typeface="Arial" charset="0"/>
              </a:rPr>
              <a:t>Exemple de maladie émergente ou ré-émergente : la fièvre Dengue</a:t>
            </a:r>
          </a:p>
          <a:p>
            <a:pPr marL="0" indent="0">
              <a:buFont typeface="Arial" charset="0"/>
              <a:buNone/>
            </a:pPr>
            <a:endParaRPr lang="fr-FR" sz="2000" dirty="0">
              <a:solidFill>
                <a:srgbClr val="FFCC66"/>
              </a:solidFill>
              <a:latin typeface="Arial" charset="0"/>
            </a:endParaRPr>
          </a:p>
          <a:p>
            <a:pPr marL="0" indent="0">
              <a:spcAft>
                <a:spcPct val="40000"/>
              </a:spcAft>
              <a:buClr>
                <a:srgbClr val="FFCC66"/>
              </a:buClr>
              <a:buSzPct val="70000"/>
            </a:pPr>
            <a:r>
              <a:rPr lang="fr-FR" sz="2000" dirty="0">
                <a:latin typeface="Arial" charset="0"/>
              </a:rPr>
              <a:t> Maladie tropicale</a:t>
            </a:r>
          </a:p>
          <a:p>
            <a:pPr marL="0" indent="0">
              <a:spcAft>
                <a:spcPct val="40000"/>
              </a:spcAft>
              <a:buClr>
                <a:srgbClr val="FFCC66"/>
              </a:buClr>
              <a:buSzPct val="70000"/>
            </a:pPr>
            <a:r>
              <a:rPr lang="fr-FR" sz="2000" dirty="0">
                <a:latin typeface="Arial" charset="0"/>
              </a:rPr>
              <a:t> Pas de vaccin disponible</a:t>
            </a:r>
          </a:p>
          <a:p>
            <a:pPr marL="0" indent="0">
              <a:spcAft>
                <a:spcPct val="40000"/>
              </a:spcAft>
              <a:buClr>
                <a:srgbClr val="FFCC66"/>
              </a:buClr>
              <a:buSzPct val="70000"/>
            </a:pPr>
            <a:r>
              <a:rPr lang="fr-FR" sz="2000" dirty="0">
                <a:latin typeface="Arial" charset="0"/>
              </a:rPr>
              <a:t> La lutte anti-moustique est actuellement le seul moyen de lutte</a:t>
            </a:r>
          </a:p>
        </p:txBody>
      </p:sp>
      <p:sp>
        <p:nvSpPr>
          <p:cNvPr id="344070" name="Text Box 6"/>
          <p:cNvSpPr txBox="1">
            <a:spLocks noChangeArrowheads="1"/>
          </p:cNvSpPr>
          <p:nvPr/>
        </p:nvSpPr>
        <p:spPr bwMode="auto">
          <a:xfrm>
            <a:off x="5364163" y="6092825"/>
            <a:ext cx="3024187" cy="457200"/>
          </a:xfrm>
          <a:prstGeom prst="rect">
            <a:avLst/>
          </a:prstGeom>
          <a:noFill/>
          <a:ln w="9525" algn="ctr">
            <a:noFill/>
            <a:miter lim="800000"/>
            <a:headEnd/>
            <a:tailEnd/>
          </a:ln>
          <a:effectLst/>
        </p:spPr>
        <p:txBody>
          <a:bodyPr>
            <a:spAutoFit/>
          </a:bodyPr>
          <a:lstStyle/>
          <a:p>
            <a:pPr>
              <a:spcBef>
                <a:spcPct val="50000"/>
              </a:spcBef>
            </a:pPr>
            <a:r>
              <a:rPr lang="en-GB" sz="1200">
                <a:effectLst>
                  <a:outerShdw blurRad="38100" dist="38100" dir="2700000" algn="tl">
                    <a:srgbClr val="000000"/>
                  </a:outerShdw>
                </a:effectLst>
                <a:latin typeface="Arial" charset="0"/>
              </a:rPr>
              <a:t>Distribution de la dengue dans le monde. CDC, 2005</a:t>
            </a:r>
          </a:p>
        </p:txBody>
      </p:sp>
      <p:pic>
        <p:nvPicPr>
          <p:cNvPr id="344071" name="Picture 7"/>
          <p:cNvPicPr>
            <a:picLocks noChangeAspect="1" noChangeArrowheads="1"/>
          </p:cNvPicPr>
          <p:nvPr/>
        </p:nvPicPr>
        <p:blipFill>
          <a:blip r:embed="rId3" cstate="print"/>
          <a:srcRect r="496" b="850"/>
          <a:stretch>
            <a:fillRect/>
          </a:stretch>
        </p:blipFill>
        <p:spPr bwMode="auto">
          <a:xfrm>
            <a:off x="5710238" y="4292600"/>
            <a:ext cx="2246312" cy="1312863"/>
          </a:xfrm>
          <a:prstGeom prst="rect">
            <a:avLst/>
          </a:prstGeom>
          <a:noFill/>
          <a:ln w="9525">
            <a:solidFill>
              <a:srgbClr val="333333"/>
            </a:solidFill>
            <a:miter lim="800000"/>
            <a:headEnd/>
            <a:tailEnd/>
          </a:ln>
        </p:spPr>
      </p:pic>
      <p:pic>
        <p:nvPicPr>
          <p:cNvPr id="344072" name="Picture 8" descr="WorldDistDengue2005_CDC"/>
          <p:cNvPicPr>
            <a:picLocks noChangeAspect="1" noChangeArrowheads="1"/>
          </p:cNvPicPr>
          <p:nvPr/>
        </p:nvPicPr>
        <p:blipFill>
          <a:blip r:embed="rId4" cstate="print"/>
          <a:srcRect r="9525" b="13850"/>
          <a:stretch>
            <a:fillRect/>
          </a:stretch>
        </p:blipFill>
        <p:spPr bwMode="auto">
          <a:xfrm>
            <a:off x="1044575" y="4010025"/>
            <a:ext cx="4103688" cy="2514600"/>
          </a:xfrm>
          <a:prstGeom prst="rect">
            <a:avLst/>
          </a:prstGeom>
          <a:noFill/>
          <a:ln w="9525">
            <a:solidFill>
              <a:srgbClr val="333333"/>
            </a:solidFill>
            <a:miter lim="800000"/>
            <a:headEnd/>
            <a:tailEnd/>
          </a:ln>
        </p:spPr>
      </p:pic>
      <p:sp>
        <p:nvSpPr>
          <p:cNvPr id="10" name="Text Box 2"/>
          <p:cNvSpPr txBox="1">
            <a:spLocks noChangeArrowheads="1"/>
          </p:cNvSpPr>
          <p:nvPr/>
        </p:nvSpPr>
        <p:spPr bwMode="auto">
          <a:xfrm>
            <a:off x="176213" y="404813"/>
            <a:ext cx="8967787" cy="457200"/>
          </a:xfrm>
          <a:prstGeom prst="rect">
            <a:avLst/>
          </a:prstGeom>
          <a:solidFill>
            <a:srgbClr val="FFFFFF"/>
          </a:solidFill>
          <a:ln w="9525">
            <a:noFill/>
            <a:miter lim="800000"/>
            <a:headEnd/>
            <a:tailEnd/>
          </a:ln>
          <a:effectLst/>
        </p:spPr>
        <p:txBody>
          <a:bodyPr>
            <a:spAutoFit/>
          </a:bodyPr>
          <a:lstStyle/>
          <a:p>
            <a:pPr>
              <a:spcBef>
                <a:spcPct val="50000"/>
              </a:spcBef>
              <a:defRPr/>
            </a:pPr>
            <a:r>
              <a:rPr lang="fr-FR" sz="2400" b="1" i="1" dirty="0" smtClean="0">
                <a:solidFill>
                  <a:srgbClr val="000000"/>
                </a:solidFill>
                <a:effectLst>
                  <a:outerShdw blurRad="38100" dist="38100" dir="2700000" algn="tl">
                    <a:srgbClr val="C0C0C0"/>
                  </a:outerShdw>
                </a:effectLst>
                <a:latin typeface="Arial" charset="0"/>
              </a:rPr>
              <a:t>Les SIG dans le domaine de la santé</a:t>
            </a:r>
            <a:endParaRPr lang="fr-FR" sz="2400" b="1" i="1" dirty="0">
              <a:solidFill>
                <a:srgbClr val="000000"/>
              </a:solidFill>
              <a:effectLst>
                <a:outerShdw blurRad="38100" dist="38100" dir="2700000" algn="tl">
                  <a:srgbClr val="C0C0C0"/>
                </a:outerShdw>
              </a:effectLst>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6115" name="Rectangle 3"/>
          <p:cNvSpPr>
            <a:spLocks noGrp="1" noChangeArrowheads="1"/>
          </p:cNvSpPr>
          <p:nvPr>
            <p:ph type="body" idx="1"/>
          </p:nvPr>
        </p:nvSpPr>
        <p:spPr>
          <a:xfrm>
            <a:off x="468313" y="1196752"/>
            <a:ext cx="8280400" cy="2664296"/>
          </a:xfrm>
          <a:solidFill>
            <a:srgbClr val="C0C0C0">
              <a:alpha val="10001"/>
            </a:srgbClr>
          </a:solidFill>
          <a:ln/>
        </p:spPr>
        <p:txBody>
          <a:bodyPr/>
          <a:lstStyle/>
          <a:p>
            <a:pPr marL="0" indent="0">
              <a:buFont typeface="Arial" charset="0"/>
              <a:buNone/>
            </a:pPr>
            <a:r>
              <a:rPr lang="fr-FR" sz="2400" dirty="0">
                <a:solidFill>
                  <a:srgbClr val="FFC000"/>
                </a:solidFill>
                <a:latin typeface="Arial" charset="0"/>
              </a:rPr>
              <a:t>Fièvre Dengue : facteurs environnementaux de l’émergence</a:t>
            </a:r>
          </a:p>
          <a:p>
            <a:pPr marL="0" indent="0">
              <a:buFont typeface="Arial" charset="0"/>
              <a:buNone/>
            </a:pPr>
            <a:endParaRPr lang="fr-FR" sz="2000" dirty="0">
              <a:solidFill>
                <a:srgbClr val="FFCC66"/>
              </a:solidFill>
              <a:latin typeface="Arial" charset="0"/>
            </a:endParaRPr>
          </a:p>
          <a:p>
            <a:pPr marL="0" indent="0">
              <a:spcAft>
                <a:spcPct val="40000"/>
              </a:spcAft>
              <a:buClr>
                <a:srgbClr val="FFCC66"/>
              </a:buClr>
              <a:buSzPct val="70000"/>
            </a:pPr>
            <a:r>
              <a:rPr lang="fr-FR" sz="2000" i="1" dirty="0">
                <a:latin typeface="Arial" charset="0"/>
              </a:rPr>
              <a:t> </a:t>
            </a:r>
            <a:r>
              <a:rPr lang="fr-FR" sz="2000" dirty="0">
                <a:latin typeface="Arial" charset="0"/>
              </a:rPr>
              <a:t>Température et pluie</a:t>
            </a:r>
          </a:p>
          <a:p>
            <a:pPr marL="0" indent="0">
              <a:spcAft>
                <a:spcPct val="40000"/>
              </a:spcAft>
              <a:buClr>
                <a:srgbClr val="FFCC66"/>
              </a:buClr>
              <a:buSzPct val="70000"/>
            </a:pPr>
            <a:r>
              <a:rPr lang="fr-FR" sz="2000" dirty="0">
                <a:latin typeface="Arial" charset="0"/>
              </a:rPr>
              <a:t> Urbanisation et usage du sol</a:t>
            </a:r>
          </a:p>
          <a:p>
            <a:pPr marL="0" indent="0">
              <a:spcAft>
                <a:spcPct val="40000"/>
              </a:spcAft>
              <a:buClr>
                <a:srgbClr val="FFCC66"/>
              </a:buClr>
              <a:buSzPct val="70000"/>
            </a:pPr>
            <a:r>
              <a:rPr lang="fr-FR" sz="2000" dirty="0">
                <a:latin typeface="Arial" charset="0"/>
              </a:rPr>
              <a:t> Conditions démographiques et </a:t>
            </a:r>
            <a:r>
              <a:rPr lang="fr-FR" sz="2000" dirty="0" err="1">
                <a:latin typeface="Arial" charset="0"/>
              </a:rPr>
              <a:t>sero-prévalence</a:t>
            </a:r>
            <a:r>
              <a:rPr lang="fr-FR" sz="2000" dirty="0">
                <a:latin typeface="Arial" charset="0"/>
              </a:rPr>
              <a:t> des populations</a:t>
            </a:r>
          </a:p>
        </p:txBody>
      </p:sp>
      <p:pic>
        <p:nvPicPr>
          <p:cNvPr id="346116" name="Picture 4" descr="Imagen1"/>
          <p:cNvPicPr>
            <a:picLocks noChangeAspect="1" noChangeArrowheads="1"/>
          </p:cNvPicPr>
          <p:nvPr/>
        </p:nvPicPr>
        <p:blipFill>
          <a:blip r:embed="rId3" cstate="print"/>
          <a:srcRect l="687" r="687" b="1834"/>
          <a:stretch>
            <a:fillRect/>
          </a:stretch>
        </p:blipFill>
        <p:spPr bwMode="auto">
          <a:xfrm>
            <a:off x="287338" y="4210050"/>
            <a:ext cx="5181600" cy="1931988"/>
          </a:xfrm>
          <a:prstGeom prst="rect">
            <a:avLst/>
          </a:prstGeom>
          <a:noFill/>
          <a:ln w="9525">
            <a:solidFill>
              <a:srgbClr val="333333"/>
            </a:solidFill>
            <a:miter lim="800000"/>
            <a:headEnd/>
            <a:tailEnd/>
          </a:ln>
        </p:spPr>
      </p:pic>
      <p:pic>
        <p:nvPicPr>
          <p:cNvPr id="346117" name="Picture 5" descr="urbnaklimvec copy"/>
          <p:cNvPicPr>
            <a:picLocks noChangeAspect="1" noChangeArrowheads="1"/>
          </p:cNvPicPr>
          <p:nvPr/>
        </p:nvPicPr>
        <p:blipFill>
          <a:blip r:embed="rId4" cstate="print"/>
          <a:srcRect/>
          <a:stretch>
            <a:fillRect/>
          </a:stretch>
        </p:blipFill>
        <p:spPr bwMode="auto">
          <a:xfrm>
            <a:off x="5795963" y="3933825"/>
            <a:ext cx="1871662" cy="1833563"/>
          </a:xfrm>
          <a:prstGeom prst="rect">
            <a:avLst/>
          </a:prstGeom>
          <a:noFill/>
          <a:ln w="9525">
            <a:noFill/>
            <a:miter lim="800000"/>
            <a:headEnd/>
            <a:tailEnd/>
          </a:ln>
        </p:spPr>
      </p:pic>
      <p:pic>
        <p:nvPicPr>
          <p:cNvPr id="346118" name="Picture 6" descr="BPSept"/>
          <p:cNvPicPr>
            <a:picLocks noChangeAspect="1" noChangeArrowheads="1"/>
          </p:cNvPicPr>
          <p:nvPr/>
        </p:nvPicPr>
        <p:blipFill>
          <a:blip r:embed="rId5" cstate="print"/>
          <a:srcRect l="1602" t="2263" r="1602" b="2263"/>
          <a:stretch>
            <a:fillRect/>
          </a:stretch>
        </p:blipFill>
        <p:spPr bwMode="auto">
          <a:xfrm>
            <a:off x="6769100" y="5110163"/>
            <a:ext cx="2179638" cy="1519237"/>
          </a:xfrm>
          <a:prstGeom prst="rect">
            <a:avLst/>
          </a:prstGeom>
          <a:noFill/>
          <a:ln w="9525">
            <a:solidFill>
              <a:srgbClr val="333333"/>
            </a:solidFill>
            <a:miter lim="800000"/>
            <a:headEnd/>
            <a:tailEnd/>
          </a:ln>
        </p:spPr>
      </p:pic>
      <p:sp>
        <p:nvSpPr>
          <p:cNvPr id="10" name="Text Box 2"/>
          <p:cNvSpPr txBox="1">
            <a:spLocks noChangeArrowheads="1"/>
          </p:cNvSpPr>
          <p:nvPr/>
        </p:nvSpPr>
        <p:spPr bwMode="auto">
          <a:xfrm>
            <a:off x="176213" y="404813"/>
            <a:ext cx="8967787" cy="457200"/>
          </a:xfrm>
          <a:prstGeom prst="rect">
            <a:avLst/>
          </a:prstGeom>
          <a:solidFill>
            <a:srgbClr val="FFFFFF"/>
          </a:solidFill>
          <a:ln w="9525">
            <a:noFill/>
            <a:miter lim="800000"/>
            <a:headEnd/>
            <a:tailEnd/>
          </a:ln>
          <a:effectLst/>
        </p:spPr>
        <p:txBody>
          <a:bodyPr>
            <a:spAutoFit/>
          </a:bodyPr>
          <a:lstStyle/>
          <a:p>
            <a:pPr>
              <a:spcBef>
                <a:spcPct val="50000"/>
              </a:spcBef>
              <a:defRPr/>
            </a:pPr>
            <a:r>
              <a:rPr lang="fr-FR" sz="2400" b="1" i="1" dirty="0" smtClean="0">
                <a:solidFill>
                  <a:srgbClr val="000000"/>
                </a:solidFill>
                <a:effectLst>
                  <a:outerShdw blurRad="38100" dist="38100" dir="2700000" algn="tl">
                    <a:srgbClr val="C0C0C0"/>
                  </a:outerShdw>
                </a:effectLst>
                <a:latin typeface="Arial" charset="0"/>
              </a:rPr>
              <a:t>Les SIG dans le domaine de la santé</a:t>
            </a:r>
            <a:endParaRPr lang="fr-FR" sz="2400" b="1" i="1" dirty="0">
              <a:solidFill>
                <a:srgbClr val="000000"/>
              </a:solidFill>
              <a:effectLst>
                <a:outerShdw blurRad="38100" dist="38100" dir="2700000" algn="tl">
                  <a:srgbClr val="C0C0C0"/>
                </a:outerShdw>
              </a:effectLst>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63" name="Rectangle 3"/>
          <p:cNvSpPr>
            <a:spLocks noGrp="1" noChangeArrowheads="1"/>
          </p:cNvSpPr>
          <p:nvPr>
            <p:ph type="body" idx="1"/>
          </p:nvPr>
        </p:nvSpPr>
        <p:spPr>
          <a:xfrm>
            <a:off x="468313" y="1412776"/>
            <a:ext cx="8280400" cy="2160687"/>
          </a:xfrm>
          <a:solidFill>
            <a:srgbClr val="C0C0C0">
              <a:alpha val="10001"/>
            </a:srgbClr>
          </a:solidFill>
          <a:ln/>
        </p:spPr>
        <p:txBody>
          <a:bodyPr/>
          <a:lstStyle/>
          <a:p>
            <a:pPr marL="0" indent="0">
              <a:buFont typeface="Arial" charset="0"/>
              <a:buNone/>
            </a:pPr>
            <a:r>
              <a:rPr lang="fr-FR" sz="2400" dirty="0">
                <a:solidFill>
                  <a:srgbClr val="FFC000"/>
                </a:solidFill>
                <a:latin typeface="Arial" charset="0"/>
              </a:rPr>
              <a:t>Exemple de maladie émergente : l’influenza aviaire</a:t>
            </a:r>
          </a:p>
          <a:p>
            <a:pPr marL="0" indent="0">
              <a:buFont typeface="Arial" charset="0"/>
              <a:buNone/>
            </a:pPr>
            <a:endParaRPr lang="fr-FR" sz="2000" dirty="0">
              <a:solidFill>
                <a:srgbClr val="FFCC66"/>
              </a:solidFill>
              <a:latin typeface="Arial" charset="0"/>
            </a:endParaRPr>
          </a:p>
          <a:p>
            <a:pPr marL="0" indent="0">
              <a:spcAft>
                <a:spcPct val="40000"/>
              </a:spcAft>
              <a:buClr>
                <a:srgbClr val="FFCC66"/>
              </a:buClr>
              <a:buSzPct val="70000"/>
            </a:pPr>
            <a:r>
              <a:rPr lang="fr-FR" sz="2000" i="1" dirty="0">
                <a:latin typeface="Arial" charset="0"/>
              </a:rPr>
              <a:t> </a:t>
            </a:r>
            <a:r>
              <a:rPr lang="fr-FR" sz="2000" dirty="0">
                <a:latin typeface="Arial" charset="0"/>
              </a:rPr>
              <a:t>Maladie virale (virus H5N1)</a:t>
            </a:r>
          </a:p>
          <a:p>
            <a:pPr marL="0" indent="0">
              <a:spcAft>
                <a:spcPct val="40000"/>
              </a:spcAft>
              <a:buClr>
                <a:srgbClr val="FFCC66"/>
              </a:buClr>
              <a:buSzPct val="70000"/>
            </a:pPr>
            <a:r>
              <a:rPr lang="fr-FR" sz="2000" dirty="0">
                <a:latin typeface="Arial" charset="0"/>
              </a:rPr>
              <a:t> Mortalité très élevée chez les poulets et certains </a:t>
            </a:r>
            <a:r>
              <a:rPr lang="fr-FR" sz="2000" dirty="0" smtClean="0">
                <a:latin typeface="Arial" charset="0"/>
              </a:rPr>
              <a:t>oiseaux</a:t>
            </a:r>
          </a:p>
          <a:p>
            <a:pPr marL="0" indent="0">
              <a:spcAft>
                <a:spcPct val="40000"/>
              </a:spcAft>
              <a:buClr>
                <a:srgbClr val="FFCC66"/>
              </a:buClr>
              <a:buSzPct val="70000"/>
            </a:pPr>
            <a:r>
              <a:rPr lang="fr-FR" sz="2000" dirty="0">
                <a:latin typeface="Arial" charset="0"/>
              </a:rPr>
              <a:t> </a:t>
            </a:r>
            <a:r>
              <a:rPr lang="fr-FR" sz="2000" dirty="0" smtClean="0">
                <a:latin typeface="Arial" charset="0"/>
              </a:rPr>
              <a:t>se transmet sporadiquement à l’homme</a:t>
            </a:r>
            <a:endParaRPr lang="fr-FR" sz="2000" dirty="0">
              <a:latin typeface="Arial" charset="0"/>
            </a:endParaRPr>
          </a:p>
        </p:txBody>
      </p:sp>
      <p:pic>
        <p:nvPicPr>
          <p:cNvPr id="348164" name="Picture 4" descr="P1010051"/>
          <p:cNvPicPr>
            <a:picLocks noChangeAspect="1" noChangeArrowheads="1"/>
          </p:cNvPicPr>
          <p:nvPr/>
        </p:nvPicPr>
        <p:blipFill>
          <a:blip r:embed="rId3" cstate="print"/>
          <a:srcRect/>
          <a:stretch>
            <a:fillRect/>
          </a:stretch>
        </p:blipFill>
        <p:spPr bwMode="auto">
          <a:xfrm>
            <a:off x="2339975" y="4029075"/>
            <a:ext cx="2952750" cy="1984375"/>
          </a:xfrm>
          <a:prstGeom prst="rect">
            <a:avLst/>
          </a:prstGeom>
          <a:noFill/>
          <a:ln w="9525">
            <a:solidFill>
              <a:srgbClr val="333333"/>
            </a:solidFill>
            <a:miter lim="800000"/>
            <a:headEnd/>
            <a:tailEnd/>
          </a:ln>
        </p:spPr>
      </p:pic>
      <p:pic>
        <p:nvPicPr>
          <p:cNvPr id="348165" name="Picture 5" descr="P1010071"/>
          <p:cNvPicPr>
            <a:picLocks noChangeAspect="1" noChangeArrowheads="1"/>
          </p:cNvPicPr>
          <p:nvPr/>
        </p:nvPicPr>
        <p:blipFill>
          <a:blip r:embed="rId4" cstate="print"/>
          <a:srcRect/>
          <a:stretch>
            <a:fillRect/>
          </a:stretch>
        </p:blipFill>
        <p:spPr bwMode="auto">
          <a:xfrm>
            <a:off x="5580063" y="4040188"/>
            <a:ext cx="3305175" cy="1970087"/>
          </a:xfrm>
          <a:prstGeom prst="rect">
            <a:avLst/>
          </a:prstGeom>
          <a:noFill/>
          <a:ln w="9525">
            <a:solidFill>
              <a:srgbClr val="333333"/>
            </a:solidFill>
            <a:miter lim="800000"/>
            <a:headEnd/>
            <a:tailEnd/>
          </a:ln>
        </p:spPr>
      </p:pic>
      <p:pic>
        <p:nvPicPr>
          <p:cNvPr id="348166" name="Picture 6" descr="lusa_h5n1_image"/>
          <p:cNvPicPr>
            <a:picLocks noChangeAspect="1" noChangeArrowheads="1"/>
          </p:cNvPicPr>
          <p:nvPr/>
        </p:nvPicPr>
        <p:blipFill>
          <a:blip r:embed="rId5" cstate="print"/>
          <a:srcRect/>
          <a:stretch>
            <a:fillRect/>
          </a:stretch>
        </p:blipFill>
        <p:spPr bwMode="auto">
          <a:xfrm>
            <a:off x="323850" y="4005263"/>
            <a:ext cx="1692275" cy="2016125"/>
          </a:xfrm>
          <a:prstGeom prst="rect">
            <a:avLst/>
          </a:prstGeom>
          <a:noFill/>
          <a:ln w="9525">
            <a:solidFill>
              <a:srgbClr val="333333"/>
            </a:solidFill>
            <a:miter lim="800000"/>
            <a:headEnd/>
            <a:tailEnd/>
          </a:ln>
        </p:spPr>
      </p:pic>
      <p:sp>
        <p:nvSpPr>
          <p:cNvPr id="10" name="Text Box 2"/>
          <p:cNvSpPr txBox="1">
            <a:spLocks noChangeArrowheads="1"/>
          </p:cNvSpPr>
          <p:nvPr/>
        </p:nvSpPr>
        <p:spPr bwMode="auto">
          <a:xfrm>
            <a:off x="176213" y="404813"/>
            <a:ext cx="8967787" cy="457200"/>
          </a:xfrm>
          <a:prstGeom prst="rect">
            <a:avLst/>
          </a:prstGeom>
          <a:solidFill>
            <a:srgbClr val="FFFFFF"/>
          </a:solidFill>
          <a:ln w="9525">
            <a:noFill/>
            <a:miter lim="800000"/>
            <a:headEnd/>
            <a:tailEnd/>
          </a:ln>
          <a:effectLst/>
        </p:spPr>
        <p:txBody>
          <a:bodyPr>
            <a:spAutoFit/>
          </a:bodyPr>
          <a:lstStyle/>
          <a:p>
            <a:pPr>
              <a:spcBef>
                <a:spcPct val="50000"/>
              </a:spcBef>
              <a:defRPr/>
            </a:pPr>
            <a:r>
              <a:rPr lang="fr-FR" sz="2400" b="1" i="1" dirty="0" smtClean="0">
                <a:solidFill>
                  <a:srgbClr val="000000"/>
                </a:solidFill>
                <a:effectLst>
                  <a:outerShdw blurRad="38100" dist="38100" dir="2700000" algn="tl">
                    <a:srgbClr val="C0C0C0"/>
                  </a:outerShdw>
                </a:effectLst>
                <a:latin typeface="Arial" charset="0"/>
              </a:rPr>
              <a:t>Les SIG dans le domaine de la santé</a:t>
            </a:r>
            <a:endParaRPr lang="fr-FR" sz="2400" b="1" i="1" dirty="0">
              <a:solidFill>
                <a:srgbClr val="000000"/>
              </a:solidFill>
              <a:effectLst>
                <a:outerShdw blurRad="38100" dist="38100" dir="2700000" algn="tl">
                  <a:srgbClr val="C0C0C0"/>
                </a:outerShdw>
              </a:effectLst>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0211" name="Rectangle 3"/>
          <p:cNvSpPr>
            <a:spLocks noGrp="1" noChangeArrowheads="1"/>
          </p:cNvSpPr>
          <p:nvPr>
            <p:ph type="body" idx="1"/>
          </p:nvPr>
        </p:nvSpPr>
        <p:spPr>
          <a:xfrm>
            <a:off x="468313" y="1268760"/>
            <a:ext cx="8280400" cy="2376264"/>
          </a:xfrm>
          <a:solidFill>
            <a:srgbClr val="C0C0C0">
              <a:alpha val="10001"/>
            </a:srgbClr>
          </a:solidFill>
          <a:ln/>
        </p:spPr>
        <p:txBody>
          <a:bodyPr/>
          <a:lstStyle/>
          <a:p>
            <a:pPr marL="0" indent="0">
              <a:buFont typeface="Arial" charset="0"/>
              <a:buNone/>
            </a:pPr>
            <a:r>
              <a:rPr lang="fr-FR" sz="2400" dirty="0">
                <a:solidFill>
                  <a:srgbClr val="FFC000"/>
                </a:solidFill>
                <a:latin typeface="Arial" charset="0"/>
              </a:rPr>
              <a:t>Facteurs d’émergences et de diffusion de l’influenza aviaire en Asie, toujours inconnus</a:t>
            </a:r>
          </a:p>
          <a:p>
            <a:pPr marL="0" indent="0">
              <a:spcAft>
                <a:spcPct val="40000"/>
              </a:spcAft>
              <a:buClr>
                <a:srgbClr val="FFCC66"/>
              </a:buClr>
              <a:buSzPct val="70000"/>
            </a:pPr>
            <a:r>
              <a:rPr lang="fr-FR" sz="2000" i="1" dirty="0">
                <a:latin typeface="Arial" charset="0"/>
              </a:rPr>
              <a:t> </a:t>
            </a:r>
            <a:r>
              <a:rPr lang="fr-FR" sz="2000" dirty="0">
                <a:latin typeface="Arial" charset="0"/>
              </a:rPr>
              <a:t>Climat ?</a:t>
            </a:r>
          </a:p>
          <a:p>
            <a:pPr marL="0" indent="0">
              <a:spcAft>
                <a:spcPct val="40000"/>
              </a:spcAft>
              <a:buClr>
                <a:srgbClr val="FFCC66"/>
              </a:buClr>
              <a:buSzPct val="70000"/>
            </a:pPr>
            <a:r>
              <a:rPr lang="fr-FR" sz="2000" dirty="0">
                <a:latin typeface="Arial" charset="0"/>
              </a:rPr>
              <a:t> Réseau de transport (transport de volaille) ? Pratiques agricoles ?</a:t>
            </a:r>
          </a:p>
          <a:p>
            <a:pPr marL="0" indent="0">
              <a:spcAft>
                <a:spcPct val="40000"/>
              </a:spcAft>
              <a:buClr>
                <a:srgbClr val="FFCC66"/>
              </a:buClr>
              <a:buSzPct val="70000"/>
            </a:pPr>
            <a:r>
              <a:rPr lang="fr-FR" sz="2000" dirty="0">
                <a:latin typeface="Arial" charset="0"/>
              </a:rPr>
              <a:t> Zones lacustres (aires de repos pour les oiseaux migrateurs) ?</a:t>
            </a:r>
          </a:p>
        </p:txBody>
      </p:sp>
      <p:pic>
        <p:nvPicPr>
          <p:cNvPr id="350212" name="Picture 4"/>
          <p:cNvPicPr>
            <a:picLocks noChangeAspect="1" noChangeArrowheads="1"/>
          </p:cNvPicPr>
          <p:nvPr/>
        </p:nvPicPr>
        <p:blipFill>
          <a:blip r:embed="rId3" cstate="print"/>
          <a:srcRect/>
          <a:stretch>
            <a:fillRect/>
          </a:stretch>
        </p:blipFill>
        <p:spPr bwMode="auto">
          <a:xfrm>
            <a:off x="468313" y="3789363"/>
            <a:ext cx="1800225" cy="2952750"/>
          </a:xfrm>
          <a:prstGeom prst="rect">
            <a:avLst/>
          </a:prstGeom>
          <a:noFill/>
          <a:ln w="9525">
            <a:solidFill>
              <a:srgbClr val="333333"/>
            </a:solidFill>
            <a:miter lim="800000"/>
            <a:headEnd/>
            <a:tailEnd/>
          </a:ln>
        </p:spPr>
      </p:pic>
      <p:grpSp>
        <p:nvGrpSpPr>
          <p:cNvPr id="350213" name="Group 5"/>
          <p:cNvGrpSpPr>
            <a:grpSpLocks/>
          </p:cNvGrpSpPr>
          <p:nvPr/>
        </p:nvGrpSpPr>
        <p:grpSpPr bwMode="auto">
          <a:xfrm>
            <a:off x="2627313" y="3789363"/>
            <a:ext cx="1800225" cy="2952750"/>
            <a:chOff x="4166" y="289"/>
            <a:chExt cx="2350" cy="4031"/>
          </a:xfrm>
        </p:grpSpPr>
        <p:pic>
          <p:nvPicPr>
            <p:cNvPr id="350214" name="Picture 6"/>
            <p:cNvPicPr>
              <a:picLocks noChangeAspect="1" noChangeArrowheads="1"/>
            </p:cNvPicPr>
            <p:nvPr/>
          </p:nvPicPr>
          <p:blipFill>
            <a:blip r:embed="rId4" cstate="print"/>
            <a:srcRect l="21468" t="7545" r="10663" b="10072"/>
            <a:stretch>
              <a:fillRect/>
            </a:stretch>
          </p:blipFill>
          <p:spPr bwMode="auto">
            <a:xfrm>
              <a:off x="4166" y="289"/>
              <a:ext cx="2350" cy="4031"/>
            </a:xfrm>
            <a:prstGeom prst="rect">
              <a:avLst/>
            </a:prstGeom>
            <a:noFill/>
            <a:ln w="9525">
              <a:solidFill>
                <a:srgbClr val="333333"/>
              </a:solidFill>
              <a:miter lim="800000"/>
              <a:headEnd/>
              <a:tailEnd/>
            </a:ln>
          </p:spPr>
        </p:pic>
        <p:sp>
          <p:nvSpPr>
            <p:cNvPr id="350215" name="Rectangle 7"/>
            <p:cNvSpPr>
              <a:spLocks noChangeArrowheads="1"/>
            </p:cNvSpPr>
            <p:nvPr/>
          </p:nvSpPr>
          <p:spPr bwMode="auto">
            <a:xfrm>
              <a:off x="5109" y="2725"/>
              <a:ext cx="1129" cy="416"/>
            </a:xfrm>
            <a:prstGeom prst="rect">
              <a:avLst/>
            </a:prstGeom>
            <a:noFill/>
            <a:ln w="9525">
              <a:noFill/>
              <a:miter lim="800000"/>
              <a:headEnd/>
              <a:tailEnd/>
            </a:ln>
            <a:effectLst/>
          </p:spPr>
          <p:txBody>
            <a:bodyPr>
              <a:spAutoFit/>
            </a:bodyPr>
            <a:lstStyle/>
            <a:p>
              <a:pPr eaLnBrk="0" hangingPunct="0"/>
              <a:endParaRPr lang="en-US" sz="1400" b="1">
                <a:solidFill>
                  <a:srgbClr val="0066CC"/>
                </a:solidFill>
                <a:latin typeface="Arial" charset="0"/>
              </a:endParaRPr>
            </a:p>
          </p:txBody>
        </p:sp>
      </p:grpSp>
      <p:pic>
        <p:nvPicPr>
          <p:cNvPr id="350216" name="Picture 8" descr="bird migration Asia"/>
          <p:cNvPicPr>
            <a:picLocks noChangeAspect="1" noChangeArrowheads="1"/>
          </p:cNvPicPr>
          <p:nvPr/>
        </p:nvPicPr>
        <p:blipFill>
          <a:blip r:embed="rId5" cstate="print"/>
          <a:srcRect/>
          <a:stretch>
            <a:fillRect/>
          </a:stretch>
        </p:blipFill>
        <p:spPr bwMode="auto">
          <a:xfrm>
            <a:off x="4711700" y="4779963"/>
            <a:ext cx="1804988" cy="1962150"/>
          </a:xfrm>
          <a:prstGeom prst="rect">
            <a:avLst/>
          </a:prstGeom>
          <a:noFill/>
          <a:ln w="9525">
            <a:solidFill>
              <a:srgbClr val="333333"/>
            </a:solidFill>
            <a:miter lim="800000"/>
            <a:headEnd/>
            <a:tailEnd/>
          </a:ln>
        </p:spPr>
      </p:pic>
      <p:pic>
        <p:nvPicPr>
          <p:cNvPr id="350217" name="Picture 9"/>
          <p:cNvPicPr>
            <a:picLocks noChangeAspect="1" noChangeArrowheads="1"/>
          </p:cNvPicPr>
          <p:nvPr/>
        </p:nvPicPr>
        <p:blipFill>
          <a:blip r:embed="rId6" cstate="print"/>
          <a:srcRect t="43111" r="63148"/>
          <a:stretch>
            <a:fillRect/>
          </a:stretch>
        </p:blipFill>
        <p:spPr bwMode="auto">
          <a:xfrm>
            <a:off x="6754813" y="4789488"/>
            <a:ext cx="1849437" cy="1952625"/>
          </a:xfrm>
          <a:prstGeom prst="rect">
            <a:avLst/>
          </a:prstGeom>
          <a:noFill/>
          <a:ln w="9525">
            <a:solidFill>
              <a:srgbClr val="333333"/>
            </a:solidFill>
            <a:miter lim="800000"/>
            <a:headEnd/>
            <a:tailEnd/>
          </a:ln>
          <a:effectLst/>
        </p:spPr>
      </p:pic>
      <p:sp>
        <p:nvSpPr>
          <p:cNvPr id="13" name="Text Box 2"/>
          <p:cNvSpPr txBox="1">
            <a:spLocks noChangeArrowheads="1"/>
          </p:cNvSpPr>
          <p:nvPr/>
        </p:nvSpPr>
        <p:spPr bwMode="auto">
          <a:xfrm>
            <a:off x="176213" y="404813"/>
            <a:ext cx="8967787" cy="457200"/>
          </a:xfrm>
          <a:prstGeom prst="rect">
            <a:avLst/>
          </a:prstGeom>
          <a:solidFill>
            <a:srgbClr val="FFFFFF"/>
          </a:solidFill>
          <a:ln w="9525">
            <a:noFill/>
            <a:miter lim="800000"/>
            <a:headEnd/>
            <a:tailEnd/>
          </a:ln>
          <a:effectLst/>
        </p:spPr>
        <p:txBody>
          <a:bodyPr>
            <a:spAutoFit/>
          </a:bodyPr>
          <a:lstStyle/>
          <a:p>
            <a:pPr>
              <a:spcBef>
                <a:spcPct val="50000"/>
              </a:spcBef>
              <a:defRPr/>
            </a:pPr>
            <a:r>
              <a:rPr lang="fr-FR" sz="2400" b="1" i="1" dirty="0" smtClean="0">
                <a:solidFill>
                  <a:srgbClr val="000000"/>
                </a:solidFill>
                <a:effectLst>
                  <a:outerShdw blurRad="38100" dist="38100" dir="2700000" algn="tl">
                    <a:srgbClr val="C0C0C0"/>
                  </a:outerShdw>
                </a:effectLst>
                <a:latin typeface="Arial" charset="0"/>
              </a:rPr>
              <a:t>Les SIG dans le domaine de la santé</a:t>
            </a:r>
            <a:endParaRPr lang="fr-FR" sz="2400" b="1" i="1" dirty="0">
              <a:solidFill>
                <a:srgbClr val="000000"/>
              </a:solidFill>
              <a:effectLst>
                <a:outerShdw blurRad="38100" dist="38100" dir="2700000" algn="tl">
                  <a:srgbClr val="C0C0C0"/>
                </a:outerShdw>
              </a:effectLst>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4307" name="Rectangle 3"/>
          <p:cNvSpPr>
            <a:spLocks noGrp="1" noChangeArrowheads="1"/>
          </p:cNvSpPr>
          <p:nvPr>
            <p:ph type="body" idx="1"/>
          </p:nvPr>
        </p:nvSpPr>
        <p:spPr>
          <a:xfrm>
            <a:off x="539750" y="1556793"/>
            <a:ext cx="8208963" cy="4824958"/>
          </a:xfrm>
          <a:solidFill>
            <a:srgbClr val="C0C0C0">
              <a:alpha val="10001"/>
            </a:srgbClr>
          </a:solidFill>
          <a:ln/>
        </p:spPr>
        <p:txBody>
          <a:bodyPr/>
          <a:lstStyle/>
          <a:p>
            <a:pPr marL="0" indent="0">
              <a:lnSpc>
                <a:spcPct val="90000"/>
              </a:lnSpc>
              <a:spcBef>
                <a:spcPct val="0"/>
              </a:spcBef>
              <a:spcAft>
                <a:spcPct val="90000"/>
              </a:spcAft>
              <a:buClr>
                <a:srgbClr val="FFCC66"/>
              </a:buClr>
              <a:buSzPct val="70000"/>
            </a:pPr>
            <a:r>
              <a:rPr lang="fr-FR" sz="2000" dirty="0">
                <a:solidFill>
                  <a:srgbClr val="FFC000"/>
                </a:solidFill>
                <a:latin typeface="Arial" charset="0"/>
              </a:rPr>
              <a:t> </a:t>
            </a:r>
            <a:r>
              <a:rPr lang="fr-FR" sz="1800" dirty="0">
                <a:solidFill>
                  <a:srgbClr val="FFC000"/>
                </a:solidFill>
                <a:latin typeface="Arial" charset="0"/>
              </a:rPr>
              <a:t>Déterminants de l’état de santé</a:t>
            </a:r>
            <a:r>
              <a:rPr lang="fr-FR" sz="1800" dirty="0">
                <a:latin typeface="Arial" charset="0"/>
              </a:rPr>
              <a:t>, au niveau individuel ou agrégé, émanant de différents organismes publics (ministère de la santé, hôpitaux, bureau des statistiques, direction des recensements, office de météorologie, chambre d’agriculture…)</a:t>
            </a:r>
            <a:r>
              <a:rPr lang="fr-FR" sz="2000" dirty="0">
                <a:latin typeface="Arial" charset="0"/>
              </a:rPr>
              <a:t> </a:t>
            </a:r>
          </a:p>
          <a:p>
            <a:pPr marL="0" indent="0">
              <a:lnSpc>
                <a:spcPct val="90000"/>
              </a:lnSpc>
              <a:spcBef>
                <a:spcPct val="0"/>
              </a:spcBef>
              <a:spcAft>
                <a:spcPct val="90000"/>
              </a:spcAft>
              <a:buClr>
                <a:srgbClr val="FFCC66"/>
              </a:buClr>
              <a:buSzPct val="70000"/>
            </a:pPr>
            <a:r>
              <a:rPr lang="fr-FR" sz="1800" dirty="0">
                <a:solidFill>
                  <a:srgbClr val="FFC000"/>
                </a:solidFill>
                <a:latin typeface="Arial" charset="0"/>
              </a:rPr>
              <a:t> Données environnementales </a:t>
            </a:r>
            <a:r>
              <a:rPr lang="fr-FR" sz="1800" dirty="0">
                <a:latin typeface="Arial" charset="0"/>
              </a:rPr>
              <a:t>sur les facteurs de risques supposés</a:t>
            </a:r>
          </a:p>
          <a:p>
            <a:pPr marL="819150" lvl="1">
              <a:lnSpc>
                <a:spcPct val="90000"/>
              </a:lnSpc>
              <a:spcBef>
                <a:spcPct val="0"/>
              </a:spcBef>
              <a:spcAft>
                <a:spcPct val="40000"/>
              </a:spcAft>
              <a:buClr>
                <a:srgbClr val="FFCC66"/>
              </a:buClr>
              <a:buSzPct val="70000"/>
            </a:pPr>
            <a:r>
              <a:rPr lang="fr-FR" sz="1600" dirty="0">
                <a:latin typeface="Arial" charset="0"/>
              </a:rPr>
              <a:t>Pollution de l’air, qualité de l’eau, nuisances sonores</a:t>
            </a:r>
          </a:p>
          <a:p>
            <a:pPr marL="819150" lvl="1">
              <a:lnSpc>
                <a:spcPct val="90000"/>
              </a:lnSpc>
              <a:spcBef>
                <a:spcPct val="0"/>
              </a:spcBef>
              <a:spcAft>
                <a:spcPct val="40000"/>
              </a:spcAft>
              <a:buClr>
                <a:srgbClr val="FFCC66"/>
              </a:buClr>
              <a:buSzPct val="70000"/>
            </a:pPr>
            <a:r>
              <a:rPr lang="fr-FR" sz="1600" dirty="0">
                <a:latin typeface="Arial" charset="0"/>
              </a:rPr>
              <a:t>Climat</a:t>
            </a:r>
          </a:p>
          <a:p>
            <a:pPr marL="819150" lvl="1">
              <a:lnSpc>
                <a:spcPct val="90000"/>
              </a:lnSpc>
              <a:spcBef>
                <a:spcPct val="0"/>
              </a:spcBef>
              <a:spcAft>
                <a:spcPct val="40000"/>
              </a:spcAft>
              <a:buClr>
                <a:srgbClr val="FFCC66"/>
              </a:buClr>
              <a:buSzPct val="70000"/>
            </a:pPr>
            <a:r>
              <a:rPr lang="fr-FR" sz="1600" dirty="0">
                <a:latin typeface="Arial" charset="0"/>
              </a:rPr>
              <a:t>Activités économiques</a:t>
            </a:r>
          </a:p>
          <a:p>
            <a:pPr marL="819150" lvl="1">
              <a:lnSpc>
                <a:spcPct val="90000"/>
              </a:lnSpc>
              <a:spcBef>
                <a:spcPct val="0"/>
              </a:spcBef>
              <a:spcAft>
                <a:spcPct val="40000"/>
              </a:spcAft>
              <a:buClr>
                <a:srgbClr val="FFCC66"/>
              </a:buClr>
              <a:buSzPct val="70000"/>
            </a:pPr>
            <a:r>
              <a:rPr lang="fr-FR" sz="1600" dirty="0">
                <a:latin typeface="Arial" charset="0"/>
              </a:rPr>
              <a:t>Environnement urbain, usage du sol, cadastre</a:t>
            </a:r>
          </a:p>
          <a:p>
            <a:pPr marL="0" indent="0">
              <a:lnSpc>
                <a:spcPct val="90000"/>
              </a:lnSpc>
              <a:spcBef>
                <a:spcPct val="60000"/>
              </a:spcBef>
              <a:spcAft>
                <a:spcPct val="90000"/>
              </a:spcAft>
              <a:buClr>
                <a:srgbClr val="FFCC66"/>
              </a:buClr>
              <a:buSzPct val="70000"/>
            </a:pPr>
            <a:r>
              <a:rPr lang="fr-FR" sz="2000" dirty="0">
                <a:latin typeface="Arial" charset="0"/>
              </a:rPr>
              <a:t> </a:t>
            </a:r>
            <a:r>
              <a:rPr lang="fr-FR" sz="1800" dirty="0">
                <a:solidFill>
                  <a:srgbClr val="FFC000"/>
                </a:solidFill>
                <a:latin typeface="Arial" charset="0"/>
              </a:rPr>
              <a:t>Relevés et mesures de terrain </a:t>
            </a:r>
            <a:r>
              <a:rPr lang="fr-FR" sz="1800" dirty="0">
                <a:latin typeface="Arial" charset="0"/>
              </a:rPr>
              <a:t>(observation, inventaire, </a:t>
            </a:r>
            <a:r>
              <a:rPr lang="fr-FR" sz="1800" dirty="0" smtClean="0">
                <a:latin typeface="Arial" charset="0"/>
              </a:rPr>
              <a:t>enquête, capture</a:t>
            </a:r>
            <a:r>
              <a:rPr lang="fr-FR" sz="1800" dirty="0">
                <a:latin typeface="Arial" charset="0"/>
              </a:rPr>
              <a:t>, prélèvement…) </a:t>
            </a:r>
          </a:p>
          <a:p>
            <a:pPr marL="0" indent="0">
              <a:lnSpc>
                <a:spcPct val="90000"/>
              </a:lnSpc>
              <a:spcBef>
                <a:spcPct val="0"/>
              </a:spcBef>
              <a:spcAft>
                <a:spcPct val="90000"/>
              </a:spcAft>
              <a:buClr>
                <a:srgbClr val="FFCC66"/>
              </a:buClr>
              <a:buSzPct val="70000"/>
            </a:pPr>
            <a:r>
              <a:rPr lang="fr-FR" sz="1800" dirty="0">
                <a:latin typeface="Arial" charset="0"/>
              </a:rPr>
              <a:t> Interprétation d</a:t>
            </a:r>
            <a:r>
              <a:rPr lang="fr-FR" sz="1800" dirty="0">
                <a:solidFill>
                  <a:srgbClr val="FFC000"/>
                </a:solidFill>
                <a:latin typeface="Arial" charset="0"/>
              </a:rPr>
              <a:t>’images satellitaires</a:t>
            </a:r>
            <a:r>
              <a:rPr lang="fr-FR" sz="1800" dirty="0">
                <a:latin typeface="Arial" charset="0"/>
              </a:rPr>
              <a:t>, de </a:t>
            </a:r>
            <a:r>
              <a:rPr lang="fr-FR" sz="1800" dirty="0">
                <a:solidFill>
                  <a:srgbClr val="FFC000"/>
                </a:solidFill>
                <a:latin typeface="Arial" charset="0"/>
              </a:rPr>
              <a:t>photos aériennes</a:t>
            </a:r>
            <a:endParaRPr lang="en-US" sz="1800" dirty="0">
              <a:solidFill>
                <a:srgbClr val="FFC000"/>
              </a:solidFill>
              <a:latin typeface="Arial" charset="0"/>
            </a:endParaRPr>
          </a:p>
        </p:txBody>
      </p:sp>
      <p:sp>
        <p:nvSpPr>
          <p:cNvPr id="7" name="Text Box 2"/>
          <p:cNvSpPr txBox="1">
            <a:spLocks noChangeArrowheads="1"/>
          </p:cNvSpPr>
          <p:nvPr/>
        </p:nvSpPr>
        <p:spPr bwMode="auto">
          <a:xfrm>
            <a:off x="176213" y="404813"/>
            <a:ext cx="8967787" cy="457200"/>
          </a:xfrm>
          <a:prstGeom prst="rect">
            <a:avLst/>
          </a:prstGeom>
          <a:solidFill>
            <a:srgbClr val="FFFFFF"/>
          </a:solidFill>
          <a:ln w="9525">
            <a:noFill/>
            <a:miter lim="800000"/>
            <a:headEnd/>
            <a:tailEnd/>
          </a:ln>
          <a:effectLst/>
        </p:spPr>
        <p:txBody>
          <a:bodyPr>
            <a:spAutoFit/>
          </a:bodyPr>
          <a:lstStyle/>
          <a:p>
            <a:pPr>
              <a:spcBef>
                <a:spcPct val="50000"/>
              </a:spcBef>
              <a:defRPr/>
            </a:pPr>
            <a:r>
              <a:rPr lang="fr-FR" sz="2400" b="1" i="1" dirty="0" smtClean="0">
                <a:solidFill>
                  <a:srgbClr val="000000"/>
                </a:solidFill>
                <a:effectLst>
                  <a:outerShdw blurRad="38100" dist="38100" dir="2700000" algn="tl">
                    <a:srgbClr val="C0C0C0"/>
                  </a:outerShdw>
                </a:effectLst>
                <a:latin typeface="Arial" charset="0"/>
              </a:rPr>
              <a:t>Les principales sources de données</a:t>
            </a:r>
            <a:endParaRPr lang="fr-FR" sz="2400" b="1" i="1" dirty="0">
              <a:solidFill>
                <a:srgbClr val="000000"/>
              </a:solidFill>
              <a:effectLst>
                <a:outerShdw blurRad="38100" dist="38100" dir="2700000" algn="tl">
                  <a:srgbClr val="C0C0C0"/>
                </a:outerShdw>
              </a:effectLst>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6355" name="Rectangle 3"/>
          <p:cNvSpPr>
            <a:spLocks noGrp="1" noChangeArrowheads="1"/>
          </p:cNvSpPr>
          <p:nvPr>
            <p:ph type="body" idx="1"/>
          </p:nvPr>
        </p:nvSpPr>
        <p:spPr>
          <a:xfrm>
            <a:off x="468313" y="1268761"/>
            <a:ext cx="8280400" cy="4968551"/>
          </a:xfrm>
          <a:solidFill>
            <a:srgbClr val="C0C0C0">
              <a:alpha val="10001"/>
            </a:srgbClr>
          </a:solidFill>
          <a:ln/>
        </p:spPr>
        <p:txBody>
          <a:bodyPr/>
          <a:lstStyle/>
          <a:p>
            <a:pPr marL="0" indent="0">
              <a:lnSpc>
                <a:spcPct val="95000"/>
              </a:lnSpc>
              <a:spcBef>
                <a:spcPct val="0"/>
              </a:spcBef>
              <a:buClr>
                <a:srgbClr val="FFCC66"/>
              </a:buClr>
              <a:buSzPct val="70000"/>
              <a:buFont typeface="Arial" charset="0"/>
              <a:buNone/>
            </a:pPr>
            <a:r>
              <a:rPr lang="fr-FR" sz="2000" dirty="0"/>
              <a:t> </a:t>
            </a:r>
            <a:r>
              <a:rPr lang="fr-FR" sz="2000" dirty="0" smtClean="0"/>
              <a:t>Des mises en garde naturelles</a:t>
            </a:r>
          </a:p>
          <a:p>
            <a:pPr marL="0" indent="0">
              <a:lnSpc>
                <a:spcPct val="95000"/>
              </a:lnSpc>
              <a:spcBef>
                <a:spcPct val="0"/>
              </a:spcBef>
              <a:buClr>
                <a:srgbClr val="FFCC66"/>
              </a:buClr>
              <a:buSzPct val="70000"/>
              <a:buFont typeface="Arial" charset="0"/>
              <a:buNone/>
            </a:pPr>
            <a:endParaRPr lang="fr-FR" sz="2000" dirty="0"/>
          </a:p>
          <a:p>
            <a:pPr marL="0" indent="0">
              <a:lnSpc>
                <a:spcPct val="95000"/>
              </a:lnSpc>
              <a:spcBef>
                <a:spcPct val="0"/>
              </a:spcBef>
              <a:buClr>
                <a:srgbClr val="FFCC66"/>
              </a:buClr>
              <a:buSzPct val="70000"/>
            </a:pPr>
            <a:r>
              <a:rPr lang="fr-FR" sz="1800" dirty="0">
                <a:latin typeface="Arial" charset="0"/>
              </a:rPr>
              <a:t> Les phénomènes de santé sont toujours </a:t>
            </a:r>
            <a:r>
              <a:rPr lang="fr-FR" sz="1800" dirty="0">
                <a:solidFill>
                  <a:srgbClr val="FFC000"/>
                </a:solidFill>
                <a:latin typeface="Arial" charset="0"/>
              </a:rPr>
              <a:t>multifactoriel</a:t>
            </a:r>
            <a:r>
              <a:rPr lang="fr-FR" sz="1800" dirty="0">
                <a:solidFill>
                  <a:srgbClr val="FFCC66"/>
                </a:solidFill>
                <a:latin typeface="Arial" charset="0"/>
              </a:rPr>
              <a:t>s</a:t>
            </a:r>
            <a:r>
              <a:rPr lang="fr-FR" sz="1800" dirty="0">
                <a:latin typeface="Arial" charset="0"/>
              </a:rPr>
              <a:t>, et la variabilité aléatoire d’un caractère particulier </a:t>
            </a:r>
            <a:r>
              <a:rPr lang="fr-FR" sz="1800" dirty="0" smtClean="0">
                <a:latin typeface="Arial" charset="0"/>
              </a:rPr>
              <a:t>peut être </a:t>
            </a:r>
            <a:r>
              <a:rPr lang="fr-FR" sz="1800" dirty="0">
                <a:latin typeface="Arial" charset="0"/>
              </a:rPr>
              <a:t>grande. Désagréger spatialement les données augmente la variabilité aléatoire et diminue la puissance statistique</a:t>
            </a:r>
          </a:p>
          <a:p>
            <a:pPr marL="0" indent="0">
              <a:lnSpc>
                <a:spcPct val="95000"/>
              </a:lnSpc>
              <a:spcBef>
                <a:spcPct val="0"/>
              </a:spcBef>
              <a:buClr>
                <a:srgbClr val="FFCC66"/>
              </a:buClr>
              <a:buSzPct val="70000"/>
            </a:pPr>
            <a:endParaRPr lang="fr-FR" sz="1800" dirty="0">
              <a:latin typeface="Arial" charset="0"/>
            </a:endParaRPr>
          </a:p>
          <a:p>
            <a:pPr marL="0" indent="0">
              <a:lnSpc>
                <a:spcPct val="95000"/>
              </a:lnSpc>
              <a:spcBef>
                <a:spcPct val="0"/>
              </a:spcBef>
              <a:buClr>
                <a:srgbClr val="FFCC66"/>
              </a:buClr>
              <a:buSzPct val="70000"/>
            </a:pPr>
            <a:r>
              <a:rPr lang="fr-FR" sz="1800" dirty="0">
                <a:latin typeface="Arial" charset="0"/>
              </a:rPr>
              <a:t> En épidémiologie, lorsque l’on travaille à partir d’échantillons, il faut s’assurer de leur </a:t>
            </a:r>
            <a:r>
              <a:rPr lang="fr-FR" sz="1800" dirty="0">
                <a:solidFill>
                  <a:srgbClr val="FFC000"/>
                </a:solidFill>
                <a:latin typeface="Arial" charset="0"/>
              </a:rPr>
              <a:t>représentativité</a:t>
            </a:r>
            <a:r>
              <a:rPr lang="fr-FR" sz="1800" dirty="0">
                <a:latin typeface="Arial" charset="0"/>
              </a:rPr>
              <a:t>. </a:t>
            </a:r>
            <a:r>
              <a:rPr lang="fr-FR" sz="1800" dirty="0" smtClean="0">
                <a:latin typeface="Arial" charset="0"/>
              </a:rPr>
              <a:t>Désagréger un échantillon est dangereux. La </a:t>
            </a:r>
            <a:r>
              <a:rPr lang="fr-FR" sz="1800" dirty="0">
                <a:latin typeface="Arial" charset="0"/>
              </a:rPr>
              <a:t>représentativité spatiale implique l’utilisation de méthodes adaptées à l’autocorrélation </a:t>
            </a:r>
            <a:r>
              <a:rPr lang="fr-FR" sz="1800" dirty="0" smtClean="0">
                <a:latin typeface="Arial" charset="0"/>
              </a:rPr>
              <a:t>spatiale</a:t>
            </a:r>
          </a:p>
          <a:p>
            <a:pPr marL="0" indent="0">
              <a:lnSpc>
                <a:spcPct val="95000"/>
              </a:lnSpc>
              <a:spcBef>
                <a:spcPct val="0"/>
              </a:spcBef>
              <a:buClr>
                <a:srgbClr val="FFCC66"/>
              </a:buClr>
              <a:buSzPct val="70000"/>
            </a:pPr>
            <a:r>
              <a:rPr lang="fr-FR" sz="1800" dirty="0">
                <a:latin typeface="Arial" charset="0"/>
              </a:rPr>
              <a:t> </a:t>
            </a:r>
            <a:r>
              <a:rPr lang="fr-FR" sz="1800" dirty="0" smtClean="0">
                <a:latin typeface="Arial" charset="0"/>
              </a:rPr>
              <a:t>L’espace ne peut que rarement être perçu comme continu : les analyses spatiales doivent être faites en relatif (par rapport à la distribution spatiale du support)</a:t>
            </a:r>
            <a:endParaRPr lang="fr-FR" sz="1800" dirty="0">
              <a:latin typeface="Arial" charset="0"/>
            </a:endParaRPr>
          </a:p>
          <a:p>
            <a:pPr marL="0" indent="0">
              <a:lnSpc>
                <a:spcPct val="95000"/>
              </a:lnSpc>
              <a:spcBef>
                <a:spcPct val="0"/>
              </a:spcBef>
              <a:buClr>
                <a:srgbClr val="FFCC66"/>
              </a:buClr>
              <a:buSzPct val="70000"/>
            </a:pPr>
            <a:endParaRPr lang="fr-FR" sz="1800" dirty="0">
              <a:latin typeface="Arial" charset="0"/>
            </a:endParaRPr>
          </a:p>
          <a:p>
            <a:pPr marL="0" indent="0">
              <a:lnSpc>
                <a:spcPct val="95000"/>
              </a:lnSpc>
              <a:spcBef>
                <a:spcPct val="0"/>
              </a:spcBef>
              <a:buClr>
                <a:srgbClr val="FFCC66"/>
              </a:buClr>
              <a:buSzPct val="70000"/>
            </a:pPr>
            <a:r>
              <a:rPr lang="fr-FR" sz="1800" dirty="0">
                <a:latin typeface="Arial" charset="0"/>
              </a:rPr>
              <a:t> Attention à l’interprétation des </a:t>
            </a:r>
            <a:r>
              <a:rPr lang="fr-FR" sz="1800" dirty="0">
                <a:solidFill>
                  <a:srgbClr val="FFC000"/>
                </a:solidFill>
                <a:latin typeface="Arial" charset="0"/>
              </a:rPr>
              <a:t>agrégats</a:t>
            </a:r>
            <a:r>
              <a:rPr lang="fr-FR" sz="1800" dirty="0">
                <a:latin typeface="Arial" charset="0"/>
              </a:rPr>
              <a:t> de données</a:t>
            </a:r>
          </a:p>
          <a:p>
            <a:pPr marL="0" indent="0">
              <a:lnSpc>
                <a:spcPct val="95000"/>
              </a:lnSpc>
              <a:spcBef>
                <a:spcPct val="0"/>
              </a:spcBef>
              <a:buClr>
                <a:srgbClr val="FFCC66"/>
              </a:buClr>
              <a:buSzPct val="70000"/>
            </a:pPr>
            <a:endParaRPr lang="fr-FR" sz="1800" dirty="0">
              <a:latin typeface="Arial" charset="0"/>
            </a:endParaRPr>
          </a:p>
          <a:p>
            <a:pPr marL="0" indent="0">
              <a:lnSpc>
                <a:spcPct val="95000"/>
              </a:lnSpc>
              <a:spcBef>
                <a:spcPct val="0"/>
              </a:spcBef>
              <a:buClr>
                <a:srgbClr val="FFCC66"/>
              </a:buClr>
              <a:buSzPct val="70000"/>
            </a:pPr>
            <a:r>
              <a:rPr lang="fr-FR" sz="1800" dirty="0">
                <a:latin typeface="Arial" charset="0"/>
              </a:rPr>
              <a:t> Attention à l’adéquation entre la </a:t>
            </a:r>
            <a:r>
              <a:rPr lang="fr-FR" sz="1800" dirty="0">
                <a:solidFill>
                  <a:srgbClr val="FFC000"/>
                </a:solidFill>
                <a:latin typeface="Arial" charset="0"/>
              </a:rPr>
              <a:t>résolution</a:t>
            </a:r>
            <a:r>
              <a:rPr lang="fr-FR" sz="1800" dirty="0">
                <a:latin typeface="Arial" charset="0"/>
              </a:rPr>
              <a:t> des images satellites et l’</a:t>
            </a:r>
            <a:r>
              <a:rPr lang="fr-FR" sz="1800" dirty="0">
                <a:solidFill>
                  <a:srgbClr val="FFC000"/>
                </a:solidFill>
                <a:latin typeface="Arial" charset="0"/>
              </a:rPr>
              <a:t>échelle</a:t>
            </a:r>
            <a:r>
              <a:rPr lang="fr-FR" sz="1800" dirty="0">
                <a:latin typeface="Arial" charset="0"/>
              </a:rPr>
              <a:t> du phénomène étudié</a:t>
            </a:r>
            <a:endParaRPr lang="en-US" sz="1800" dirty="0">
              <a:latin typeface="Arial" charset="0"/>
            </a:endParaRPr>
          </a:p>
        </p:txBody>
      </p:sp>
      <p:sp>
        <p:nvSpPr>
          <p:cNvPr id="7" name="Text Box 2"/>
          <p:cNvSpPr txBox="1">
            <a:spLocks noChangeArrowheads="1"/>
          </p:cNvSpPr>
          <p:nvPr/>
        </p:nvSpPr>
        <p:spPr bwMode="auto">
          <a:xfrm>
            <a:off x="176213" y="404813"/>
            <a:ext cx="8967787" cy="457200"/>
          </a:xfrm>
          <a:prstGeom prst="rect">
            <a:avLst/>
          </a:prstGeom>
          <a:solidFill>
            <a:srgbClr val="FFFFFF"/>
          </a:solidFill>
          <a:ln w="9525">
            <a:noFill/>
            <a:miter lim="800000"/>
            <a:headEnd/>
            <a:tailEnd/>
          </a:ln>
          <a:effectLst/>
        </p:spPr>
        <p:txBody>
          <a:bodyPr>
            <a:spAutoFit/>
          </a:bodyPr>
          <a:lstStyle/>
          <a:p>
            <a:pPr>
              <a:spcBef>
                <a:spcPct val="50000"/>
              </a:spcBef>
              <a:defRPr/>
            </a:pPr>
            <a:r>
              <a:rPr lang="fr-FR" sz="2400" b="1" i="1" dirty="0" smtClean="0">
                <a:solidFill>
                  <a:srgbClr val="000000"/>
                </a:solidFill>
                <a:effectLst>
                  <a:outerShdw blurRad="38100" dist="38100" dir="2700000" algn="tl">
                    <a:srgbClr val="C0C0C0"/>
                  </a:outerShdw>
                </a:effectLst>
                <a:latin typeface="Arial" charset="0"/>
              </a:rPr>
              <a:t>Les SIG dans le domaine de la santé</a:t>
            </a:r>
            <a:endParaRPr lang="fr-FR" sz="2400" b="1" i="1" dirty="0">
              <a:solidFill>
                <a:srgbClr val="000000"/>
              </a:solidFill>
              <a:effectLst>
                <a:outerShdw blurRad="38100" dist="38100" dir="2700000" algn="tl">
                  <a:srgbClr val="C0C0C0"/>
                </a:outerShdw>
              </a:effectLst>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6355" name="Rectangle 3"/>
          <p:cNvSpPr>
            <a:spLocks noGrp="1" noChangeArrowheads="1"/>
          </p:cNvSpPr>
          <p:nvPr>
            <p:ph type="body" idx="1"/>
          </p:nvPr>
        </p:nvSpPr>
        <p:spPr>
          <a:xfrm>
            <a:off x="468313" y="1268761"/>
            <a:ext cx="8280400" cy="5256583"/>
          </a:xfrm>
          <a:solidFill>
            <a:srgbClr val="C0C0C0">
              <a:alpha val="10001"/>
            </a:srgbClr>
          </a:solidFill>
          <a:ln/>
        </p:spPr>
        <p:txBody>
          <a:bodyPr/>
          <a:lstStyle/>
          <a:p>
            <a:pPr marL="0" indent="0">
              <a:lnSpc>
                <a:spcPct val="95000"/>
              </a:lnSpc>
              <a:spcBef>
                <a:spcPct val="0"/>
              </a:spcBef>
              <a:buClr>
                <a:srgbClr val="FFCC66"/>
              </a:buClr>
              <a:buSzPct val="70000"/>
              <a:buFont typeface="Arial" charset="0"/>
              <a:buNone/>
            </a:pPr>
            <a:r>
              <a:rPr lang="fr-FR" sz="2000" dirty="0"/>
              <a:t> </a:t>
            </a:r>
            <a:r>
              <a:rPr lang="fr-FR" sz="2000" dirty="0" smtClean="0"/>
              <a:t>Des difficultés classiques</a:t>
            </a:r>
          </a:p>
          <a:p>
            <a:pPr marL="0" indent="0">
              <a:lnSpc>
                <a:spcPct val="95000"/>
              </a:lnSpc>
              <a:spcBef>
                <a:spcPct val="0"/>
              </a:spcBef>
              <a:buClr>
                <a:srgbClr val="FFCC66"/>
              </a:buClr>
              <a:buSzPct val="70000"/>
              <a:buFont typeface="Arial" charset="0"/>
              <a:buNone/>
            </a:pPr>
            <a:endParaRPr lang="fr-FR" sz="2000" dirty="0"/>
          </a:p>
          <a:p>
            <a:pPr marL="0" indent="0">
              <a:lnSpc>
                <a:spcPct val="95000"/>
              </a:lnSpc>
              <a:spcBef>
                <a:spcPct val="0"/>
              </a:spcBef>
              <a:buClr>
                <a:srgbClr val="FFCC66"/>
              </a:buClr>
              <a:buSzPct val="70000"/>
            </a:pPr>
            <a:r>
              <a:rPr lang="fr-FR" sz="1800" dirty="0">
                <a:latin typeface="Arial" charset="0"/>
              </a:rPr>
              <a:t> </a:t>
            </a:r>
            <a:r>
              <a:rPr lang="fr-FR" sz="1800" dirty="0" smtClean="0">
                <a:latin typeface="Arial" charset="0"/>
              </a:rPr>
              <a:t>La cartographie est parfois </a:t>
            </a:r>
            <a:r>
              <a:rPr lang="fr-FR" sz="1800" dirty="0" smtClean="0">
                <a:solidFill>
                  <a:srgbClr val="FFC000"/>
                </a:solidFill>
                <a:latin typeface="Arial" charset="0"/>
              </a:rPr>
              <a:t>difficile à interpréter</a:t>
            </a:r>
            <a:r>
              <a:rPr lang="fr-FR" sz="1800" dirty="0" smtClean="0">
                <a:latin typeface="Arial" charset="0"/>
              </a:rPr>
              <a:t>, si l’espace est discret (un agrégat d’objet ne reflète pas un agrégat de valeurs, l’interprétation doit être relative) ou si l’on cartographie des taux (grandes surfaces = faibles densités)</a:t>
            </a:r>
            <a:endParaRPr lang="fr-FR" sz="1800" dirty="0">
              <a:latin typeface="Arial" charset="0"/>
            </a:endParaRPr>
          </a:p>
          <a:p>
            <a:pPr marL="0" indent="0">
              <a:lnSpc>
                <a:spcPct val="95000"/>
              </a:lnSpc>
              <a:spcBef>
                <a:spcPct val="0"/>
              </a:spcBef>
              <a:buClr>
                <a:srgbClr val="FFCC66"/>
              </a:buClr>
              <a:buSzPct val="70000"/>
            </a:pPr>
            <a:endParaRPr lang="fr-FR" sz="1800" dirty="0">
              <a:latin typeface="Arial" charset="0"/>
            </a:endParaRPr>
          </a:p>
          <a:p>
            <a:pPr marL="0" indent="0">
              <a:lnSpc>
                <a:spcPct val="95000"/>
              </a:lnSpc>
              <a:spcBef>
                <a:spcPct val="0"/>
              </a:spcBef>
              <a:buClr>
                <a:srgbClr val="FFCC66"/>
              </a:buClr>
              <a:buSzPct val="70000"/>
            </a:pPr>
            <a:r>
              <a:rPr lang="fr-FR" sz="1800" dirty="0">
                <a:latin typeface="Arial" charset="0"/>
              </a:rPr>
              <a:t> </a:t>
            </a:r>
            <a:r>
              <a:rPr lang="fr-FR" sz="1800" dirty="0" smtClean="0">
                <a:latin typeface="Arial" charset="0"/>
              </a:rPr>
              <a:t>Les </a:t>
            </a:r>
            <a:r>
              <a:rPr lang="fr-FR" sz="1800" dirty="0" smtClean="0">
                <a:solidFill>
                  <a:srgbClr val="FFC000"/>
                </a:solidFill>
                <a:latin typeface="Arial" charset="0"/>
              </a:rPr>
              <a:t>effets de bord</a:t>
            </a:r>
            <a:r>
              <a:rPr lang="fr-FR" sz="1800" dirty="0" smtClean="0">
                <a:latin typeface="Arial" charset="0"/>
              </a:rPr>
              <a:t>, les effets de la distance ou du voisinage, sont difficiles à évaluer visuellement</a:t>
            </a:r>
          </a:p>
          <a:p>
            <a:pPr marL="0" indent="0">
              <a:lnSpc>
                <a:spcPct val="95000"/>
              </a:lnSpc>
              <a:spcBef>
                <a:spcPct val="0"/>
              </a:spcBef>
              <a:buClr>
                <a:srgbClr val="FFCC66"/>
              </a:buClr>
              <a:buSzPct val="70000"/>
            </a:pPr>
            <a:endParaRPr lang="fr-FR" sz="1800" dirty="0" smtClean="0">
              <a:latin typeface="Arial" charset="0"/>
            </a:endParaRPr>
          </a:p>
          <a:p>
            <a:pPr marL="0" indent="0">
              <a:lnSpc>
                <a:spcPct val="95000"/>
              </a:lnSpc>
              <a:spcBef>
                <a:spcPct val="0"/>
              </a:spcBef>
              <a:buClr>
                <a:srgbClr val="FFCC66"/>
              </a:buClr>
              <a:buSzPct val="70000"/>
            </a:pPr>
            <a:r>
              <a:rPr lang="fr-FR" sz="1800" dirty="0">
                <a:latin typeface="Arial" charset="0"/>
              </a:rPr>
              <a:t> </a:t>
            </a:r>
            <a:r>
              <a:rPr lang="fr-FR" sz="1800" dirty="0" smtClean="0">
                <a:latin typeface="Arial" charset="0"/>
              </a:rPr>
              <a:t>Attention à la </a:t>
            </a:r>
            <a:r>
              <a:rPr lang="fr-FR" sz="1800" dirty="0" smtClean="0">
                <a:solidFill>
                  <a:srgbClr val="FFC000"/>
                </a:solidFill>
                <a:latin typeface="Arial" charset="0"/>
              </a:rPr>
              <a:t>cartographie des ratios </a:t>
            </a:r>
            <a:r>
              <a:rPr lang="fr-FR" sz="1800" dirty="0" smtClean="0">
                <a:latin typeface="Arial" charset="0"/>
              </a:rPr>
              <a:t>(la variabilité statistique est différente selon les objets)</a:t>
            </a:r>
            <a:endParaRPr lang="fr-FR" sz="1800" dirty="0">
              <a:latin typeface="Arial" charset="0"/>
            </a:endParaRPr>
          </a:p>
          <a:p>
            <a:pPr marL="0" indent="0">
              <a:lnSpc>
                <a:spcPct val="95000"/>
              </a:lnSpc>
              <a:spcBef>
                <a:spcPct val="0"/>
              </a:spcBef>
              <a:buClr>
                <a:srgbClr val="FFCC66"/>
              </a:buClr>
              <a:buSzPct val="70000"/>
            </a:pPr>
            <a:endParaRPr lang="fr-FR" sz="1800" dirty="0">
              <a:latin typeface="Arial" charset="0"/>
            </a:endParaRPr>
          </a:p>
          <a:p>
            <a:pPr marL="0" indent="0">
              <a:lnSpc>
                <a:spcPct val="95000"/>
              </a:lnSpc>
              <a:spcBef>
                <a:spcPct val="0"/>
              </a:spcBef>
              <a:buClr>
                <a:srgbClr val="FFCC66"/>
              </a:buClr>
              <a:buSzPct val="70000"/>
            </a:pPr>
            <a:r>
              <a:rPr lang="fr-FR" sz="1800" dirty="0">
                <a:latin typeface="Arial" charset="0"/>
              </a:rPr>
              <a:t> Attention </a:t>
            </a:r>
            <a:r>
              <a:rPr lang="fr-FR" sz="1800" dirty="0" smtClean="0">
                <a:latin typeface="Arial" charset="0"/>
              </a:rPr>
              <a:t>aux </a:t>
            </a:r>
            <a:r>
              <a:rPr lang="fr-FR" sz="1800" dirty="0" smtClean="0">
                <a:solidFill>
                  <a:srgbClr val="FFC000"/>
                </a:solidFill>
                <a:latin typeface="Arial" charset="0"/>
              </a:rPr>
              <a:t>processus d’agrégations </a:t>
            </a:r>
            <a:r>
              <a:rPr lang="fr-FR" sz="1800" dirty="0" smtClean="0">
                <a:latin typeface="Arial" charset="0"/>
              </a:rPr>
              <a:t>(significativité de l’information, transfert d’échelles)</a:t>
            </a:r>
            <a:endParaRPr lang="fr-FR" sz="1800" dirty="0">
              <a:latin typeface="Arial" charset="0"/>
            </a:endParaRPr>
          </a:p>
          <a:p>
            <a:pPr marL="0" indent="0">
              <a:lnSpc>
                <a:spcPct val="95000"/>
              </a:lnSpc>
              <a:spcBef>
                <a:spcPct val="0"/>
              </a:spcBef>
              <a:buClr>
                <a:srgbClr val="FFCC66"/>
              </a:buClr>
              <a:buSzPct val="70000"/>
            </a:pPr>
            <a:endParaRPr lang="fr-FR" sz="1800" dirty="0">
              <a:latin typeface="Arial" charset="0"/>
            </a:endParaRPr>
          </a:p>
          <a:p>
            <a:pPr marL="0" indent="0">
              <a:lnSpc>
                <a:spcPct val="95000"/>
              </a:lnSpc>
              <a:spcBef>
                <a:spcPct val="0"/>
              </a:spcBef>
              <a:buClr>
                <a:srgbClr val="FFCC66"/>
              </a:buClr>
              <a:buSzPct val="70000"/>
            </a:pPr>
            <a:r>
              <a:rPr lang="fr-FR" sz="1800" dirty="0">
                <a:latin typeface="Arial" charset="0"/>
              </a:rPr>
              <a:t> </a:t>
            </a:r>
            <a:r>
              <a:rPr lang="fr-FR" sz="1800" dirty="0" smtClean="0">
                <a:latin typeface="Arial" charset="0"/>
              </a:rPr>
              <a:t>Bien souvent, l’analyse ne reflète pas la </a:t>
            </a:r>
            <a:r>
              <a:rPr lang="fr-FR" sz="1800" dirty="0" smtClean="0">
                <a:solidFill>
                  <a:srgbClr val="FFC000"/>
                </a:solidFill>
                <a:latin typeface="Arial" charset="0"/>
              </a:rPr>
              <a:t>complexité de la réalité </a:t>
            </a:r>
            <a:r>
              <a:rPr lang="fr-FR" sz="1800" dirty="0" smtClean="0">
                <a:latin typeface="Arial" charset="0"/>
              </a:rPr>
              <a:t>(calcul des distances; barrières naturelles)</a:t>
            </a:r>
          </a:p>
          <a:p>
            <a:pPr marL="0" indent="0">
              <a:lnSpc>
                <a:spcPct val="95000"/>
              </a:lnSpc>
              <a:spcBef>
                <a:spcPct val="0"/>
              </a:spcBef>
              <a:buClr>
                <a:srgbClr val="FFCC66"/>
              </a:buClr>
              <a:buSzPct val="70000"/>
            </a:pPr>
            <a:endParaRPr lang="fr-FR" sz="1800" dirty="0" smtClean="0">
              <a:latin typeface="Arial" charset="0"/>
            </a:endParaRPr>
          </a:p>
          <a:p>
            <a:pPr marL="0" indent="0">
              <a:lnSpc>
                <a:spcPct val="95000"/>
              </a:lnSpc>
              <a:spcBef>
                <a:spcPct val="0"/>
              </a:spcBef>
              <a:buClr>
                <a:srgbClr val="FFCC66"/>
              </a:buClr>
              <a:buSzPct val="70000"/>
            </a:pPr>
            <a:r>
              <a:rPr lang="fr-FR" sz="1800" dirty="0">
                <a:latin typeface="Arial" charset="0"/>
              </a:rPr>
              <a:t> </a:t>
            </a:r>
            <a:r>
              <a:rPr lang="fr-FR" sz="1800" dirty="0" smtClean="0">
                <a:latin typeface="Arial" charset="0"/>
              </a:rPr>
              <a:t>L’interaction spatiale </a:t>
            </a:r>
            <a:r>
              <a:rPr lang="fr-FR" sz="1800" dirty="0" smtClean="0">
                <a:solidFill>
                  <a:srgbClr val="FFC000"/>
                </a:solidFill>
                <a:latin typeface="Arial" charset="0"/>
              </a:rPr>
              <a:t>dépend de la densité</a:t>
            </a:r>
            <a:r>
              <a:rPr lang="fr-FR" sz="1800" dirty="0" smtClean="0">
                <a:latin typeface="Arial" charset="0"/>
              </a:rPr>
              <a:t>, et doit en tenir compte</a:t>
            </a:r>
          </a:p>
        </p:txBody>
      </p:sp>
      <p:sp>
        <p:nvSpPr>
          <p:cNvPr id="7" name="Text Box 2"/>
          <p:cNvSpPr txBox="1">
            <a:spLocks noChangeArrowheads="1"/>
          </p:cNvSpPr>
          <p:nvPr/>
        </p:nvSpPr>
        <p:spPr bwMode="auto">
          <a:xfrm>
            <a:off x="176213" y="404813"/>
            <a:ext cx="8967787" cy="457200"/>
          </a:xfrm>
          <a:prstGeom prst="rect">
            <a:avLst/>
          </a:prstGeom>
          <a:solidFill>
            <a:srgbClr val="FFFFFF"/>
          </a:solidFill>
          <a:ln w="9525">
            <a:noFill/>
            <a:miter lim="800000"/>
            <a:headEnd/>
            <a:tailEnd/>
          </a:ln>
          <a:effectLst/>
        </p:spPr>
        <p:txBody>
          <a:bodyPr>
            <a:spAutoFit/>
          </a:bodyPr>
          <a:lstStyle/>
          <a:p>
            <a:pPr>
              <a:spcBef>
                <a:spcPct val="50000"/>
              </a:spcBef>
              <a:defRPr/>
            </a:pPr>
            <a:r>
              <a:rPr lang="fr-FR" sz="2400" b="1" i="1" dirty="0" smtClean="0">
                <a:solidFill>
                  <a:srgbClr val="000000"/>
                </a:solidFill>
                <a:effectLst>
                  <a:outerShdw blurRad="38100" dist="38100" dir="2700000" algn="tl">
                    <a:srgbClr val="C0C0C0"/>
                  </a:outerShdw>
                </a:effectLst>
                <a:latin typeface="Arial" charset="0"/>
              </a:rPr>
              <a:t>Les SIG dans le domaine de la santé</a:t>
            </a:r>
            <a:endParaRPr lang="fr-FR" sz="2400" b="1" i="1" dirty="0">
              <a:solidFill>
                <a:srgbClr val="000000"/>
              </a:solidFill>
              <a:effectLst>
                <a:outerShdw blurRad="38100" dist="38100" dir="2700000" algn="tl">
                  <a:srgbClr val="C0C0C0"/>
                </a:outerShdw>
              </a:effectLst>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4547" name="Rectangle 3"/>
          <p:cNvSpPr>
            <a:spLocks noGrp="1" noChangeArrowheads="1"/>
          </p:cNvSpPr>
          <p:nvPr>
            <p:ph type="body" idx="1"/>
          </p:nvPr>
        </p:nvSpPr>
        <p:spPr>
          <a:xfrm>
            <a:off x="395288" y="2133600"/>
            <a:ext cx="8353425" cy="4103688"/>
          </a:xfrm>
          <a:solidFill>
            <a:srgbClr val="C0C0C0">
              <a:alpha val="10001"/>
            </a:srgbClr>
          </a:solidFill>
          <a:ln/>
        </p:spPr>
        <p:txBody>
          <a:bodyPr/>
          <a:lstStyle/>
          <a:p>
            <a:pPr marL="0" indent="0">
              <a:lnSpc>
                <a:spcPct val="50000"/>
              </a:lnSpc>
              <a:spcBef>
                <a:spcPct val="35000"/>
              </a:spcBef>
              <a:buFont typeface="Arial" charset="0"/>
              <a:buNone/>
            </a:pPr>
            <a:endParaRPr lang="fr-FR" sz="1000" i="1"/>
          </a:p>
          <a:p>
            <a:pPr marL="0" indent="0">
              <a:lnSpc>
                <a:spcPct val="80000"/>
              </a:lnSpc>
              <a:spcBef>
                <a:spcPct val="50000"/>
              </a:spcBef>
              <a:buFont typeface="Arial" charset="0"/>
              <a:buNone/>
            </a:pPr>
            <a:r>
              <a:rPr lang="fr-FR" sz="1800" i="1">
                <a:solidFill>
                  <a:srgbClr val="FFCC66"/>
                </a:solidFill>
                <a:latin typeface="Arial" charset="0"/>
              </a:rPr>
              <a:t>1. Distribution spatiale et évolution spatio-temporelle de l'incidence de la dengue</a:t>
            </a:r>
            <a:r>
              <a:rPr lang="fr-FR" sz="1800">
                <a:latin typeface="Arial" charset="0"/>
              </a:rPr>
              <a:t> </a:t>
            </a:r>
          </a:p>
          <a:p>
            <a:pPr marL="0" indent="0">
              <a:lnSpc>
                <a:spcPct val="80000"/>
              </a:lnSpc>
              <a:spcBef>
                <a:spcPct val="50000"/>
              </a:spcBef>
              <a:buFont typeface="Arial" charset="0"/>
              <a:buNone/>
            </a:pPr>
            <a:r>
              <a:rPr lang="fr-FR" sz="1800">
                <a:latin typeface="Arial" charset="0"/>
              </a:rPr>
              <a:t>Objectif de l'exercice : dresser des cartes du nombre de cas et de taux d’incidence annuelle et mensuelle de dengue en Thaïlande par district</a:t>
            </a:r>
          </a:p>
          <a:p>
            <a:pPr marL="0" indent="0">
              <a:lnSpc>
                <a:spcPct val="80000"/>
              </a:lnSpc>
              <a:buFont typeface="Arial" charset="0"/>
              <a:buNone/>
            </a:pPr>
            <a:endParaRPr lang="fr-FR" sz="1800">
              <a:latin typeface="Arial" charset="0"/>
            </a:endParaRPr>
          </a:p>
          <a:p>
            <a:pPr marL="0" indent="0">
              <a:lnSpc>
                <a:spcPct val="80000"/>
              </a:lnSpc>
              <a:spcBef>
                <a:spcPct val="50000"/>
              </a:spcBef>
              <a:buFont typeface="Arial" charset="0"/>
              <a:buNone/>
            </a:pPr>
            <a:r>
              <a:rPr lang="fr-FR" sz="1800" i="1">
                <a:solidFill>
                  <a:srgbClr val="FFCC66"/>
                </a:solidFill>
                <a:latin typeface="Arial" charset="0"/>
              </a:rPr>
              <a:t>2.</a:t>
            </a:r>
            <a:r>
              <a:rPr lang="fr-FR" sz="1800" i="1">
                <a:latin typeface="Arial" charset="0"/>
              </a:rPr>
              <a:t> </a:t>
            </a:r>
            <a:r>
              <a:rPr lang="fr-FR" sz="1800" i="1">
                <a:solidFill>
                  <a:srgbClr val="FFCC66"/>
                </a:solidFill>
                <a:latin typeface="Arial" charset="0"/>
              </a:rPr>
              <a:t>Capacité d'hospitalisation par arrondissement</a:t>
            </a:r>
          </a:p>
          <a:p>
            <a:pPr marL="0" indent="0">
              <a:lnSpc>
                <a:spcPct val="80000"/>
              </a:lnSpc>
              <a:buFont typeface="Arial" charset="0"/>
              <a:buNone/>
            </a:pPr>
            <a:r>
              <a:rPr lang="fr-FR" sz="1800">
                <a:latin typeface="Arial" charset="0"/>
              </a:rPr>
              <a:t>Objectif de l'exercice : montrer l’inégale répartition des capacités d’hospitalisation dans la ville de Quito</a:t>
            </a:r>
          </a:p>
          <a:p>
            <a:pPr marL="0" indent="0">
              <a:lnSpc>
                <a:spcPct val="80000"/>
              </a:lnSpc>
              <a:buFont typeface="Arial" charset="0"/>
              <a:buNone/>
            </a:pPr>
            <a:endParaRPr lang="fr-FR" sz="1800">
              <a:latin typeface="Arial" charset="0"/>
            </a:endParaRPr>
          </a:p>
          <a:p>
            <a:pPr marL="0" indent="0">
              <a:lnSpc>
                <a:spcPct val="80000"/>
              </a:lnSpc>
              <a:spcBef>
                <a:spcPct val="50000"/>
              </a:spcBef>
              <a:buFont typeface="Arial" charset="0"/>
              <a:buNone/>
            </a:pPr>
            <a:r>
              <a:rPr lang="fr-FR" sz="1800" i="1">
                <a:solidFill>
                  <a:srgbClr val="FFCC66"/>
                </a:solidFill>
                <a:latin typeface="Arial" charset="0"/>
              </a:rPr>
              <a:t>3. Détermination du centre de soins le plus proche pour chaque îlot urbain</a:t>
            </a:r>
          </a:p>
          <a:p>
            <a:pPr marL="0" indent="0">
              <a:lnSpc>
                <a:spcPct val="80000"/>
              </a:lnSpc>
              <a:buFont typeface="Arial" charset="0"/>
              <a:buNone/>
            </a:pPr>
            <a:r>
              <a:rPr lang="fr-FR" sz="1800">
                <a:latin typeface="Arial" charset="0"/>
              </a:rPr>
              <a:t>Objectif de l'exercice : déterminer pour chaque pâté de maisons quel est le centre de soin le plus proche dans la ville de Quito</a:t>
            </a:r>
          </a:p>
          <a:p>
            <a:pPr marL="0" indent="0">
              <a:lnSpc>
                <a:spcPct val="80000"/>
              </a:lnSpc>
              <a:buFont typeface="Arial" charset="0"/>
              <a:buNone/>
            </a:pPr>
            <a:endParaRPr lang="fr-FR" sz="1800">
              <a:latin typeface="Arial" charset="0"/>
            </a:endParaRPr>
          </a:p>
        </p:txBody>
      </p:sp>
      <p:sp>
        <p:nvSpPr>
          <p:cNvPr id="364548" name="Text Box 4"/>
          <p:cNvSpPr txBox="1">
            <a:spLocks noChangeArrowheads="1"/>
          </p:cNvSpPr>
          <p:nvPr/>
        </p:nvSpPr>
        <p:spPr bwMode="auto">
          <a:xfrm>
            <a:off x="395288" y="1628775"/>
            <a:ext cx="4392612" cy="396875"/>
          </a:xfrm>
          <a:prstGeom prst="rect">
            <a:avLst/>
          </a:prstGeom>
          <a:noFill/>
          <a:ln w="9525">
            <a:noFill/>
            <a:miter lim="800000"/>
            <a:headEnd/>
            <a:tailEnd/>
          </a:ln>
          <a:effectLst/>
        </p:spPr>
        <p:txBody>
          <a:bodyPr>
            <a:spAutoFit/>
          </a:bodyPr>
          <a:lstStyle/>
          <a:p>
            <a:pPr>
              <a:spcBef>
                <a:spcPct val="50000"/>
              </a:spcBef>
              <a:buClr>
                <a:schemeClr val="hlink"/>
              </a:buClr>
              <a:buSzPct val="80000"/>
              <a:buFont typeface="Arial" charset="0"/>
              <a:buNone/>
            </a:pPr>
            <a:r>
              <a:rPr lang="fr-FR" sz="2000">
                <a:solidFill>
                  <a:srgbClr val="FFCC66"/>
                </a:solidFill>
                <a:effectLst>
                  <a:outerShdw blurRad="38100" dist="38100" dir="2700000" algn="tl">
                    <a:srgbClr val="000000"/>
                  </a:outerShdw>
                </a:effectLst>
                <a:latin typeface="Arial" charset="0"/>
              </a:rPr>
              <a:t>Géographie de la santé</a:t>
            </a:r>
            <a:endParaRPr lang="fr-FR" sz="2000">
              <a:latin typeface="Arial" charset="0"/>
            </a:endParaRPr>
          </a:p>
        </p:txBody>
      </p:sp>
      <p:sp>
        <p:nvSpPr>
          <p:cNvPr id="8" name="Text Box 2"/>
          <p:cNvSpPr txBox="1">
            <a:spLocks noChangeArrowheads="1"/>
          </p:cNvSpPr>
          <p:nvPr/>
        </p:nvSpPr>
        <p:spPr bwMode="auto">
          <a:xfrm>
            <a:off x="176213" y="404813"/>
            <a:ext cx="8967787" cy="457200"/>
          </a:xfrm>
          <a:prstGeom prst="rect">
            <a:avLst/>
          </a:prstGeom>
          <a:solidFill>
            <a:srgbClr val="FFFFFF"/>
          </a:solidFill>
          <a:ln w="9525">
            <a:noFill/>
            <a:miter lim="800000"/>
            <a:headEnd/>
            <a:tailEnd/>
          </a:ln>
          <a:effectLst/>
        </p:spPr>
        <p:txBody>
          <a:bodyPr>
            <a:spAutoFit/>
          </a:bodyPr>
          <a:lstStyle/>
          <a:p>
            <a:pPr>
              <a:spcBef>
                <a:spcPct val="50000"/>
              </a:spcBef>
              <a:defRPr/>
            </a:pPr>
            <a:r>
              <a:rPr lang="fr-FR" sz="2400" b="1" i="1" dirty="0" smtClean="0">
                <a:solidFill>
                  <a:srgbClr val="000000"/>
                </a:solidFill>
                <a:effectLst>
                  <a:outerShdw blurRad="38100" dist="38100" dir="2700000" algn="tl">
                    <a:srgbClr val="C0C0C0"/>
                  </a:outerShdw>
                </a:effectLst>
                <a:latin typeface="Arial" charset="0"/>
              </a:rPr>
              <a:t>Travaux pratiques</a:t>
            </a:r>
            <a:endParaRPr lang="fr-FR" sz="2400" b="1" i="1" dirty="0">
              <a:solidFill>
                <a:srgbClr val="000000"/>
              </a:solidFill>
              <a:effectLst>
                <a:outerShdw blurRad="38100" dist="38100" dir="2700000" algn="tl">
                  <a:srgbClr val="C0C0C0"/>
                </a:outerShdw>
              </a:effectLst>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6" name="Text Box 12"/>
          <p:cNvSpPr txBox="1">
            <a:spLocks noChangeArrowheads="1"/>
          </p:cNvSpPr>
          <p:nvPr/>
        </p:nvSpPr>
        <p:spPr bwMode="auto">
          <a:xfrm>
            <a:off x="395536" y="1340768"/>
            <a:ext cx="8424936" cy="5005986"/>
          </a:xfrm>
          <a:prstGeom prst="rect">
            <a:avLst/>
          </a:prstGeom>
          <a:solidFill>
            <a:srgbClr val="C0C0C0">
              <a:alpha val="10001"/>
            </a:srgbClr>
          </a:solidFill>
          <a:ln w="9525" algn="ctr">
            <a:noFill/>
            <a:miter lim="800000"/>
            <a:headEnd/>
            <a:tailEnd/>
          </a:ln>
          <a:effectLst/>
        </p:spPr>
        <p:txBody>
          <a:bodyPr wrap="square">
            <a:spAutoFit/>
          </a:bodyPr>
          <a:lstStyle/>
          <a:p>
            <a:pPr lvl="1">
              <a:spcBef>
                <a:spcPct val="40000"/>
              </a:spcBef>
              <a:spcAft>
                <a:spcPct val="15000"/>
              </a:spcAft>
              <a:buClr>
                <a:srgbClr val="FFC000"/>
              </a:buClr>
              <a:buSzPct val="80000"/>
              <a:defRPr/>
            </a:pPr>
            <a:r>
              <a:rPr lang="fr-FR" sz="2000" dirty="0" smtClean="0">
                <a:effectLst>
                  <a:outerShdw blurRad="38100" dist="38100" dir="2700000" algn="tl">
                    <a:srgbClr val="000000"/>
                  </a:outerShdw>
                </a:effectLst>
                <a:latin typeface="Arial" pitchFamily="34" charset="0"/>
                <a:cs typeface="Arial" pitchFamily="34" charset="0"/>
              </a:rPr>
              <a:t>De nombreux acteurs, avec des relations et des mécanismes complexes, à plusieurs échelles</a:t>
            </a:r>
            <a:endParaRPr lang="fr-FR" dirty="0">
              <a:effectLst>
                <a:outerShdw blurRad="38100" dist="38100" dir="2700000" algn="tl">
                  <a:srgbClr val="000000"/>
                </a:outerShdw>
              </a:effectLst>
              <a:latin typeface="Arial" pitchFamily="34" charset="0"/>
              <a:cs typeface="Arial" pitchFamily="34" charset="0"/>
            </a:endParaRPr>
          </a:p>
          <a:p>
            <a:pPr lvl="1">
              <a:spcBef>
                <a:spcPct val="40000"/>
              </a:spcBef>
              <a:spcAft>
                <a:spcPct val="15000"/>
              </a:spcAft>
              <a:buClr>
                <a:srgbClr val="FFC000"/>
              </a:buClr>
              <a:buSzPct val="80000"/>
              <a:defRPr/>
            </a:pPr>
            <a:endParaRPr lang="fr-FR" dirty="0" smtClean="0">
              <a:effectLst>
                <a:outerShdw blurRad="38100" dist="38100" dir="2700000" algn="tl">
                  <a:srgbClr val="000000"/>
                </a:outerShdw>
              </a:effectLst>
              <a:latin typeface="Arial" pitchFamily="34" charset="0"/>
              <a:cs typeface="Arial" pitchFamily="34" charset="0"/>
            </a:endParaRPr>
          </a:p>
          <a:p>
            <a:pPr lvl="1">
              <a:spcBef>
                <a:spcPct val="40000"/>
              </a:spcBef>
              <a:spcAft>
                <a:spcPct val="15000"/>
              </a:spcAft>
              <a:buClr>
                <a:srgbClr val="FFC000"/>
              </a:buClr>
              <a:buSzPct val="80000"/>
              <a:defRPr/>
            </a:pPr>
            <a:endParaRPr lang="fr-FR" dirty="0">
              <a:effectLst>
                <a:outerShdw blurRad="38100" dist="38100" dir="2700000" algn="tl">
                  <a:srgbClr val="000000"/>
                </a:outerShdw>
              </a:effectLst>
              <a:latin typeface="Arial" pitchFamily="34" charset="0"/>
              <a:cs typeface="Arial" pitchFamily="34" charset="0"/>
            </a:endParaRPr>
          </a:p>
          <a:p>
            <a:pPr lvl="1">
              <a:spcBef>
                <a:spcPct val="40000"/>
              </a:spcBef>
              <a:spcAft>
                <a:spcPct val="15000"/>
              </a:spcAft>
              <a:buClr>
                <a:srgbClr val="FFC000"/>
              </a:buClr>
              <a:buSzPct val="80000"/>
              <a:defRPr/>
            </a:pPr>
            <a:endParaRPr lang="fr-FR" dirty="0" smtClean="0">
              <a:effectLst>
                <a:outerShdw blurRad="38100" dist="38100" dir="2700000" algn="tl">
                  <a:srgbClr val="000000"/>
                </a:outerShdw>
              </a:effectLst>
              <a:latin typeface="Arial" pitchFamily="34" charset="0"/>
              <a:cs typeface="Arial" pitchFamily="34" charset="0"/>
            </a:endParaRPr>
          </a:p>
          <a:p>
            <a:pPr lvl="1">
              <a:spcBef>
                <a:spcPct val="40000"/>
              </a:spcBef>
              <a:spcAft>
                <a:spcPct val="15000"/>
              </a:spcAft>
              <a:buClr>
                <a:srgbClr val="FFC000"/>
              </a:buClr>
              <a:buSzPct val="80000"/>
              <a:defRPr/>
            </a:pPr>
            <a:endParaRPr lang="fr-FR" dirty="0">
              <a:effectLst>
                <a:outerShdw blurRad="38100" dist="38100" dir="2700000" algn="tl">
                  <a:srgbClr val="000000"/>
                </a:outerShdw>
              </a:effectLst>
              <a:latin typeface="Arial" pitchFamily="34" charset="0"/>
              <a:cs typeface="Arial" pitchFamily="34" charset="0"/>
            </a:endParaRPr>
          </a:p>
          <a:p>
            <a:pPr lvl="1">
              <a:spcBef>
                <a:spcPct val="40000"/>
              </a:spcBef>
              <a:spcAft>
                <a:spcPct val="15000"/>
              </a:spcAft>
              <a:buClr>
                <a:srgbClr val="FFC000"/>
              </a:buClr>
              <a:buSzPct val="80000"/>
              <a:defRPr/>
            </a:pPr>
            <a:endParaRPr lang="fr-FR" dirty="0" smtClean="0">
              <a:effectLst>
                <a:outerShdw blurRad="38100" dist="38100" dir="2700000" algn="tl">
                  <a:srgbClr val="000000"/>
                </a:outerShdw>
              </a:effectLst>
              <a:latin typeface="Arial" pitchFamily="34" charset="0"/>
              <a:cs typeface="Arial" pitchFamily="34" charset="0"/>
            </a:endParaRPr>
          </a:p>
          <a:p>
            <a:pPr lvl="1">
              <a:spcBef>
                <a:spcPct val="40000"/>
              </a:spcBef>
              <a:spcAft>
                <a:spcPct val="15000"/>
              </a:spcAft>
              <a:buClr>
                <a:srgbClr val="FFC000"/>
              </a:buClr>
              <a:buSzPct val="80000"/>
              <a:defRPr/>
            </a:pPr>
            <a:endParaRPr lang="fr-FR" dirty="0">
              <a:effectLst>
                <a:outerShdw blurRad="38100" dist="38100" dir="2700000" algn="tl">
                  <a:srgbClr val="000000"/>
                </a:outerShdw>
              </a:effectLst>
              <a:latin typeface="Arial" pitchFamily="34" charset="0"/>
              <a:cs typeface="Arial" pitchFamily="34" charset="0"/>
            </a:endParaRPr>
          </a:p>
          <a:p>
            <a:pPr lvl="1">
              <a:spcBef>
                <a:spcPct val="40000"/>
              </a:spcBef>
              <a:spcAft>
                <a:spcPct val="15000"/>
              </a:spcAft>
              <a:buClr>
                <a:srgbClr val="FFC000"/>
              </a:buClr>
              <a:buSzPct val="80000"/>
              <a:defRPr/>
            </a:pPr>
            <a:endParaRPr lang="fr-FR" dirty="0" smtClean="0">
              <a:effectLst>
                <a:outerShdw blurRad="38100" dist="38100" dir="2700000" algn="tl">
                  <a:srgbClr val="000000"/>
                </a:outerShdw>
              </a:effectLst>
              <a:latin typeface="Arial" pitchFamily="34" charset="0"/>
              <a:cs typeface="Arial" pitchFamily="34" charset="0"/>
            </a:endParaRPr>
          </a:p>
          <a:p>
            <a:pPr lvl="1">
              <a:spcBef>
                <a:spcPct val="40000"/>
              </a:spcBef>
              <a:spcAft>
                <a:spcPct val="15000"/>
              </a:spcAft>
              <a:buClr>
                <a:srgbClr val="FFC000"/>
              </a:buClr>
              <a:buSzPct val="80000"/>
              <a:defRPr/>
            </a:pPr>
            <a:endParaRPr lang="fr-FR" dirty="0">
              <a:effectLst>
                <a:outerShdw blurRad="38100" dist="38100" dir="2700000" algn="tl">
                  <a:srgbClr val="000000"/>
                </a:outerShdw>
              </a:effectLst>
              <a:latin typeface="Arial" pitchFamily="34" charset="0"/>
              <a:cs typeface="Arial" pitchFamily="34" charset="0"/>
            </a:endParaRPr>
          </a:p>
          <a:p>
            <a:pPr lvl="1">
              <a:spcBef>
                <a:spcPct val="40000"/>
              </a:spcBef>
              <a:spcAft>
                <a:spcPct val="15000"/>
              </a:spcAft>
              <a:buClr>
                <a:srgbClr val="FFC000"/>
              </a:buClr>
              <a:buSzPct val="80000"/>
              <a:defRPr/>
            </a:pPr>
            <a:endParaRPr lang="fr-FR" dirty="0" smtClean="0">
              <a:effectLst>
                <a:outerShdw blurRad="38100" dist="38100" dir="2700000" algn="tl">
                  <a:srgbClr val="000000"/>
                </a:outerShdw>
              </a:effectLst>
              <a:latin typeface="Arial" pitchFamily="34" charset="0"/>
              <a:cs typeface="Arial" pitchFamily="34" charset="0"/>
            </a:endParaRPr>
          </a:p>
          <a:p>
            <a:pPr lvl="1">
              <a:spcBef>
                <a:spcPct val="40000"/>
              </a:spcBef>
              <a:spcAft>
                <a:spcPct val="15000"/>
              </a:spcAft>
              <a:buClr>
                <a:srgbClr val="FFC000"/>
              </a:buClr>
              <a:buSzPct val="80000"/>
              <a:defRPr/>
            </a:pPr>
            <a:endParaRPr lang="fr-FR" dirty="0">
              <a:effectLst>
                <a:outerShdw blurRad="38100" dist="38100" dir="2700000" algn="tl">
                  <a:srgbClr val="000000"/>
                </a:outerShdw>
              </a:effectLst>
              <a:latin typeface="Arial" pitchFamily="34" charset="0"/>
              <a:cs typeface="Arial" pitchFamily="34" charset="0"/>
            </a:endParaRPr>
          </a:p>
        </p:txBody>
      </p:sp>
      <p:pic>
        <p:nvPicPr>
          <p:cNvPr id="4100" name="Picture 4" descr="H1N1"/>
          <p:cNvPicPr>
            <a:picLocks noChangeAspect="1" noChangeArrowheads="1"/>
          </p:cNvPicPr>
          <p:nvPr/>
        </p:nvPicPr>
        <p:blipFill>
          <a:blip r:embed="rId3" cstate="print"/>
          <a:srcRect/>
          <a:stretch>
            <a:fillRect/>
          </a:stretch>
        </p:blipFill>
        <p:spPr bwMode="auto">
          <a:xfrm>
            <a:off x="6804248" y="2420888"/>
            <a:ext cx="1008062" cy="676275"/>
          </a:xfrm>
          <a:prstGeom prst="rect">
            <a:avLst/>
          </a:prstGeom>
          <a:noFill/>
          <a:ln w="9525">
            <a:noFill/>
            <a:miter lim="800000"/>
            <a:headEnd/>
            <a:tailEnd/>
          </a:ln>
        </p:spPr>
      </p:pic>
      <p:pic>
        <p:nvPicPr>
          <p:cNvPr id="4101" name="Picture 7" descr="P1010071"/>
          <p:cNvPicPr>
            <a:picLocks noChangeAspect="1" noChangeArrowheads="1"/>
          </p:cNvPicPr>
          <p:nvPr/>
        </p:nvPicPr>
        <p:blipFill>
          <a:blip r:embed="rId4" cstate="print"/>
          <a:srcRect b="20546"/>
          <a:stretch>
            <a:fillRect/>
          </a:stretch>
        </p:blipFill>
        <p:spPr bwMode="auto">
          <a:xfrm>
            <a:off x="1259632" y="5661248"/>
            <a:ext cx="1008062" cy="554037"/>
          </a:xfrm>
          <a:prstGeom prst="rect">
            <a:avLst/>
          </a:prstGeom>
          <a:noFill/>
          <a:ln w="9525">
            <a:noFill/>
            <a:miter lim="800000"/>
            <a:headEnd/>
            <a:tailEnd/>
          </a:ln>
        </p:spPr>
      </p:pic>
      <p:pic>
        <p:nvPicPr>
          <p:cNvPr id="4102" name="Picture 6" descr="aedes"/>
          <p:cNvPicPr>
            <a:picLocks noChangeAspect="1" noChangeArrowheads="1"/>
          </p:cNvPicPr>
          <p:nvPr/>
        </p:nvPicPr>
        <p:blipFill>
          <a:blip r:embed="rId5" cstate="print"/>
          <a:srcRect/>
          <a:stretch>
            <a:fillRect/>
          </a:stretch>
        </p:blipFill>
        <p:spPr bwMode="auto">
          <a:xfrm>
            <a:off x="7236296" y="5229200"/>
            <a:ext cx="892175" cy="654050"/>
          </a:xfrm>
          <a:prstGeom prst="rect">
            <a:avLst/>
          </a:prstGeom>
          <a:noFill/>
          <a:ln w="9525">
            <a:noFill/>
            <a:miter lim="800000"/>
            <a:headEnd/>
            <a:tailEnd/>
          </a:ln>
        </p:spPr>
      </p:pic>
      <p:pic>
        <p:nvPicPr>
          <p:cNvPr id="4103" name="Picture 5" descr="civette"/>
          <p:cNvPicPr>
            <a:picLocks noChangeAspect="1" noChangeArrowheads="1"/>
          </p:cNvPicPr>
          <p:nvPr/>
        </p:nvPicPr>
        <p:blipFill>
          <a:blip r:embed="rId6" cstate="print"/>
          <a:srcRect/>
          <a:stretch>
            <a:fillRect/>
          </a:stretch>
        </p:blipFill>
        <p:spPr bwMode="auto">
          <a:xfrm>
            <a:off x="827088" y="4292600"/>
            <a:ext cx="917575" cy="649288"/>
          </a:xfrm>
          <a:prstGeom prst="rect">
            <a:avLst/>
          </a:prstGeom>
          <a:noFill/>
          <a:ln w="9525">
            <a:noFill/>
            <a:miter lim="800000"/>
            <a:headEnd/>
            <a:tailEnd/>
          </a:ln>
        </p:spPr>
      </p:pic>
      <p:sp>
        <p:nvSpPr>
          <p:cNvPr id="8" name="Ellipse 7"/>
          <p:cNvSpPr/>
          <p:nvPr/>
        </p:nvSpPr>
        <p:spPr bwMode="auto">
          <a:xfrm>
            <a:off x="2916238" y="2159000"/>
            <a:ext cx="3671887" cy="1125538"/>
          </a:xfrm>
          <a:prstGeom prst="ellipse">
            <a:avLst/>
          </a:prstGeom>
          <a:solidFill>
            <a:srgbClr val="FFCC99">
              <a:alpha val="50000"/>
            </a:srgbClr>
          </a:solidFill>
          <a:ln w="9525" cap="flat" cmpd="sng" algn="ctr">
            <a:noFill/>
            <a:prstDash val="solid"/>
            <a:round/>
            <a:headEnd type="none" w="med" len="med"/>
            <a:tailEnd type="none" w="med" len="med"/>
          </a:ln>
          <a:effectLst/>
        </p:spPr>
        <p:txBody>
          <a:bodyPr>
            <a:spAutoFit/>
          </a:bodyPr>
          <a:lstStyle/>
          <a:p>
            <a:pPr algn="ctr">
              <a:defRPr/>
            </a:pPr>
            <a:r>
              <a:rPr lang="en-US" dirty="0" err="1" smtClean="0">
                <a:effectLst>
                  <a:outerShdw blurRad="38100" dist="38100" dir="2700000" algn="tl">
                    <a:srgbClr val="000000">
                      <a:alpha val="43137"/>
                    </a:srgbClr>
                  </a:outerShdw>
                </a:effectLst>
                <a:cs typeface="Arial" pitchFamily="34" charset="0"/>
              </a:rPr>
              <a:t>Pathogènes</a:t>
            </a:r>
            <a:r>
              <a:rPr lang="en-US" dirty="0">
                <a:effectLst>
                  <a:outerShdw blurRad="38100" dist="38100" dir="2700000" algn="tl">
                    <a:srgbClr val="000000">
                      <a:alpha val="43137"/>
                    </a:srgbClr>
                  </a:outerShdw>
                </a:effectLst>
                <a:cs typeface="Arial" pitchFamily="34" charset="0"/>
              </a:rPr>
              <a:t/>
            </a:r>
            <a:br>
              <a:rPr lang="en-US" dirty="0">
                <a:effectLst>
                  <a:outerShdw blurRad="38100" dist="38100" dir="2700000" algn="tl">
                    <a:srgbClr val="000000">
                      <a:alpha val="43137"/>
                    </a:srgbClr>
                  </a:outerShdw>
                </a:effectLst>
                <a:cs typeface="Arial" pitchFamily="34" charset="0"/>
              </a:rPr>
            </a:br>
            <a:r>
              <a:rPr lang="en-US" sz="1400" dirty="0">
                <a:effectLst>
                  <a:outerShdw blurRad="38100" dist="38100" dir="2700000" algn="tl">
                    <a:srgbClr val="000000">
                      <a:alpha val="43137"/>
                    </a:srgbClr>
                  </a:outerShdw>
                </a:effectLst>
                <a:cs typeface="Arial" pitchFamily="34" charset="0"/>
              </a:rPr>
              <a:t>(virus, </a:t>
            </a:r>
            <a:r>
              <a:rPr lang="en-US" sz="1400" dirty="0" err="1" smtClean="0">
                <a:effectLst>
                  <a:outerShdw blurRad="38100" dist="38100" dir="2700000" algn="tl">
                    <a:srgbClr val="000000">
                      <a:alpha val="43137"/>
                    </a:srgbClr>
                  </a:outerShdw>
                </a:effectLst>
                <a:cs typeface="Arial" pitchFamily="34" charset="0"/>
              </a:rPr>
              <a:t>bacterie</a:t>
            </a:r>
            <a:r>
              <a:rPr lang="en-US" sz="1400" dirty="0" smtClean="0">
                <a:effectLst>
                  <a:outerShdw blurRad="38100" dist="38100" dir="2700000" algn="tl">
                    <a:srgbClr val="000000">
                      <a:alpha val="43137"/>
                    </a:srgbClr>
                  </a:outerShdw>
                </a:effectLst>
                <a:cs typeface="Arial" pitchFamily="34" charset="0"/>
              </a:rPr>
              <a:t>, </a:t>
            </a:r>
            <a:r>
              <a:rPr lang="en-US" sz="1400" dirty="0">
                <a:effectLst>
                  <a:outerShdw blurRad="38100" dist="38100" dir="2700000" algn="tl">
                    <a:srgbClr val="000000">
                      <a:alpha val="43137"/>
                    </a:srgbClr>
                  </a:outerShdw>
                </a:effectLst>
                <a:cs typeface="Arial" pitchFamily="34" charset="0"/>
              </a:rPr>
              <a:t>parasite</a:t>
            </a:r>
            <a:r>
              <a:rPr lang="en-US" sz="1400" dirty="0" smtClean="0">
                <a:effectLst>
                  <a:outerShdw blurRad="38100" dist="38100" dir="2700000" algn="tl">
                    <a:srgbClr val="000000">
                      <a:alpha val="43137"/>
                    </a:srgbClr>
                  </a:outerShdw>
                </a:effectLst>
                <a:cs typeface="Arial" pitchFamily="34" charset="0"/>
              </a:rPr>
              <a:t>, fungus, </a:t>
            </a:r>
            <a:r>
              <a:rPr lang="en-US" sz="1400" dirty="0" err="1">
                <a:effectLst>
                  <a:outerShdw blurRad="38100" dist="38100" dir="2700000" algn="tl">
                    <a:srgbClr val="000000">
                      <a:alpha val="43137"/>
                    </a:srgbClr>
                  </a:outerShdw>
                </a:effectLst>
                <a:cs typeface="Arial" pitchFamily="34" charset="0"/>
              </a:rPr>
              <a:t>prion</a:t>
            </a:r>
            <a:r>
              <a:rPr lang="en-US" sz="1400" dirty="0">
                <a:effectLst>
                  <a:outerShdw blurRad="38100" dist="38100" dir="2700000" algn="tl">
                    <a:srgbClr val="000000">
                      <a:alpha val="43137"/>
                    </a:srgbClr>
                  </a:outerShdw>
                </a:effectLst>
                <a:cs typeface="Arial" pitchFamily="34" charset="0"/>
              </a:rPr>
              <a:t>) </a:t>
            </a:r>
            <a:endParaRPr lang="en-US" sz="1400" dirty="0">
              <a:effectLst>
                <a:outerShdw blurRad="38100" dist="38100" dir="2700000" algn="tl">
                  <a:srgbClr val="000000">
                    <a:alpha val="43137"/>
                  </a:srgbClr>
                </a:outerShdw>
              </a:effectLst>
            </a:endParaRPr>
          </a:p>
        </p:txBody>
      </p:sp>
      <p:sp>
        <p:nvSpPr>
          <p:cNvPr id="9" name="Ellipse 8"/>
          <p:cNvSpPr/>
          <p:nvPr/>
        </p:nvSpPr>
        <p:spPr bwMode="auto">
          <a:xfrm>
            <a:off x="2484438" y="4838923"/>
            <a:ext cx="2303462" cy="1125260"/>
          </a:xfrm>
          <a:prstGeom prst="ellipse">
            <a:avLst/>
          </a:prstGeom>
          <a:solidFill>
            <a:srgbClr val="FFCC99">
              <a:alpha val="50000"/>
            </a:srgbClr>
          </a:solidFill>
          <a:ln w="9525" cap="flat" cmpd="sng" algn="ctr">
            <a:noFill/>
            <a:prstDash val="solid"/>
            <a:round/>
            <a:headEnd type="none" w="med" len="med"/>
            <a:tailEnd type="none" w="med" len="med"/>
          </a:ln>
          <a:effectLst/>
        </p:spPr>
        <p:txBody>
          <a:bodyPr>
            <a:spAutoFit/>
          </a:bodyPr>
          <a:lstStyle/>
          <a:p>
            <a:pPr algn="ctr">
              <a:defRPr/>
            </a:pPr>
            <a:r>
              <a:rPr lang="en-US" dirty="0" err="1" smtClean="0">
                <a:effectLst>
                  <a:outerShdw blurRad="38100" dist="38100" dir="2700000" algn="tl">
                    <a:srgbClr val="000000">
                      <a:alpha val="43137"/>
                    </a:srgbClr>
                  </a:outerShdw>
                </a:effectLst>
              </a:rPr>
              <a:t>Hôte</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n-US" sz="1400" dirty="0">
                <a:effectLst>
                  <a:outerShdw blurRad="38100" dist="38100" dir="2700000" algn="tl">
                    <a:srgbClr val="000000">
                      <a:alpha val="43137"/>
                    </a:srgbClr>
                  </a:outerShdw>
                </a:effectLst>
              </a:rPr>
              <a:t>(</a:t>
            </a:r>
            <a:r>
              <a:rPr lang="en-US" sz="1400" dirty="0" err="1" smtClean="0">
                <a:effectLst>
                  <a:outerShdw blurRad="38100" dist="38100" dir="2700000" algn="tl">
                    <a:srgbClr val="000000">
                      <a:alpha val="43137"/>
                    </a:srgbClr>
                  </a:outerShdw>
                </a:effectLst>
              </a:rPr>
              <a:t>humain</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ou</a:t>
            </a:r>
            <a:r>
              <a:rPr lang="en-US" sz="1400" dirty="0" smtClean="0">
                <a:effectLst>
                  <a:outerShdw blurRad="38100" dist="38100" dir="2700000" algn="tl">
                    <a:srgbClr val="000000">
                      <a:alpha val="43137"/>
                    </a:srgbClr>
                  </a:outerShdw>
                </a:effectLst>
              </a:rPr>
              <a:t> </a:t>
            </a:r>
            <a:r>
              <a:rPr lang="en-US" sz="1400" dirty="0">
                <a:effectLst>
                  <a:outerShdw blurRad="38100" dist="38100" dir="2700000" algn="tl">
                    <a:srgbClr val="000000">
                      <a:alpha val="43137"/>
                    </a:srgbClr>
                  </a:outerShdw>
                </a:effectLst>
              </a:rPr>
              <a:t>animal)</a:t>
            </a:r>
          </a:p>
        </p:txBody>
      </p:sp>
      <p:sp>
        <p:nvSpPr>
          <p:cNvPr id="12" name="Ellipse 11"/>
          <p:cNvSpPr/>
          <p:nvPr/>
        </p:nvSpPr>
        <p:spPr bwMode="auto">
          <a:xfrm>
            <a:off x="5076825" y="3883025"/>
            <a:ext cx="3311525" cy="1123950"/>
          </a:xfrm>
          <a:prstGeom prst="ellipse">
            <a:avLst/>
          </a:prstGeom>
          <a:solidFill>
            <a:srgbClr val="FFCC99">
              <a:alpha val="50000"/>
            </a:srgbClr>
          </a:solidFill>
          <a:ln w="9525" cap="flat" cmpd="sng" algn="ctr">
            <a:noFill/>
            <a:prstDash val="solid"/>
            <a:round/>
            <a:headEnd type="none" w="med" len="med"/>
            <a:tailEnd type="none" w="med" len="med"/>
          </a:ln>
          <a:effectLst/>
        </p:spPr>
        <p:txBody>
          <a:bodyPr>
            <a:spAutoFit/>
          </a:bodyPr>
          <a:lstStyle/>
          <a:p>
            <a:pPr algn="ctr">
              <a:defRPr/>
            </a:pPr>
            <a:r>
              <a:rPr lang="en-US" dirty="0" err="1" smtClean="0">
                <a:effectLst>
                  <a:outerShdw blurRad="38100" dist="38100" dir="2700000" algn="tl">
                    <a:srgbClr val="000000">
                      <a:alpha val="43137"/>
                    </a:srgbClr>
                  </a:outerShdw>
                </a:effectLst>
              </a:rPr>
              <a:t>Vecteurs</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n-US" sz="1400" dirty="0">
                <a:effectLst>
                  <a:outerShdw blurRad="38100" dist="38100" dir="2700000" algn="tl">
                    <a:srgbClr val="000000">
                      <a:alpha val="43137"/>
                    </a:srgbClr>
                  </a:outerShdw>
                </a:effectLst>
              </a:rPr>
              <a:t>(mosquito, rodent, bats, snails…)</a:t>
            </a:r>
          </a:p>
        </p:txBody>
      </p:sp>
      <p:sp>
        <p:nvSpPr>
          <p:cNvPr id="13" name="Ellipse 12"/>
          <p:cNvSpPr/>
          <p:nvPr/>
        </p:nvSpPr>
        <p:spPr bwMode="auto">
          <a:xfrm>
            <a:off x="611188" y="3306763"/>
            <a:ext cx="2089150" cy="822325"/>
          </a:xfrm>
          <a:prstGeom prst="ellipse">
            <a:avLst/>
          </a:prstGeom>
          <a:solidFill>
            <a:srgbClr val="FFCC99">
              <a:alpha val="50000"/>
            </a:srgbClr>
          </a:solidFill>
          <a:ln w="9525" cap="flat" cmpd="sng" algn="ctr">
            <a:noFill/>
            <a:prstDash val="solid"/>
            <a:round/>
            <a:headEnd type="none" w="med" len="med"/>
            <a:tailEnd type="none" w="med" len="med"/>
          </a:ln>
          <a:effectLst/>
        </p:spPr>
        <p:txBody>
          <a:bodyPr>
            <a:spAutoFit/>
          </a:bodyPr>
          <a:lstStyle/>
          <a:p>
            <a:pPr algn="ctr">
              <a:defRPr/>
            </a:pPr>
            <a:r>
              <a:rPr lang="en-US" dirty="0">
                <a:effectLst>
                  <a:outerShdw blurRad="38100" dist="38100" dir="2700000" algn="tl">
                    <a:srgbClr val="000000">
                      <a:alpha val="43137"/>
                    </a:srgbClr>
                  </a:outerShdw>
                </a:effectLst>
              </a:rPr>
              <a:t>Reservoirs</a:t>
            </a:r>
          </a:p>
          <a:p>
            <a:pPr algn="ctr">
              <a:defRPr/>
            </a:pPr>
            <a:r>
              <a:rPr lang="en-US" sz="1400" dirty="0">
                <a:effectLst>
                  <a:outerShdw blurRad="38100" dist="38100" dir="2700000" algn="tl">
                    <a:srgbClr val="000000">
                      <a:alpha val="43137"/>
                    </a:srgbClr>
                  </a:outerShdw>
                </a:effectLst>
              </a:rPr>
              <a:t>(civet, bats…)</a:t>
            </a:r>
          </a:p>
        </p:txBody>
      </p:sp>
      <p:cxnSp>
        <p:nvCxnSpPr>
          <p:cNvPr id="4108" name="Connecteur droit avec flèche 17"/>
          <p:cNvCxnSpPr>
            <a:cxnSpLocks noChangeShapeType="1"/>
          </p:cNvCxnSpPr>
          <p:nvPr/>
        </p:nvCxnSpPr>
        <p:spPr bwMode="auto">
          <a:xfrm rot="10800000" flipV="1">
            <a:off x="2627313" y="3090863"/>
            <a:ext cx="576262" cy="358775"/>
          </a:xfrm>
          <a:prstGeom prst="straightConnector1">
            <a:avLst/>
          </a:prstGeom>
          <a:noFill/>
          <a:ln w="50800" algn="ctr">
            <a:solidFill>
              <a:schemeClr val="tx1"/>
            </a:solidFill>
            <a:round/>
            <a:headEnd type="arrow" w="med" len="med"/>
            <a:tailEnd type="arrow" w="med" len="med"/>
          </a:ln>
        </p:spPr>
      </p:cxnSp>
      <p:cxnSp>
        <p:nvCxnSpPr>
          <p:cNvPr id="4109" name="Connecteur droit avec flèche 20"/>
          <p:cNvCxnSpPr>
            <a:cxnSpLocks noChangeShapeType="1"/>
          </p:cNvCxnSpPr>
          <p:nvPr/>
        </p:nvCxnSpPr>
        <p:spPr bwMode="auto">
          <a:xfrm rot="16200000" flipH="1">
            <a:off x="5532438" y="3403600"/>
            <a:ext cx="598487" cy="360363"/>
          </a:xfrm>
          <a:prstGeom prst="straightConnector1">
            <a:avLst/>
          </a:prstGeom>
          <a:noFill/>
          <a:ln w="50800" algn="ctr">
            <a:solidFill>
              <a:schemeClr val="tx1"/>
            </a:solidFill>
            <a:round/>
            <a:headEnd type="arrow" w="med" len="med"/>
            <a:tailEnd type="arrow" w="med" len="med"/>
          </a:ln>
        </p:spPr>
      </p:cxnSp>
      <p:cxnSp>
        <p:nvCxnSpPr>
          <p:cNvPr id="4110" name="Connecteur droit avec flèche 23"/>
          <p:cNvCxnSpPr>
            <a:cxnSpLocks noChangeShapeType="1"/>
          </p:cNvCxnSpPr>
          <p:nvPr/>
        </p:nvCxnSpPr>
        <p:spPr bwMode="auto">
          <a:xfrm rot="5400000">
            <a:off x="3421063" y="3860800"/>
            <a:ext cx="1366837" cy="360363"/>
          </a:xfrm>
          <a:prstGeom prst="straightConnector1">
            <a:avLst/>
          </a:prstGeom>
          <a:noFill/>
          <a:ln w="50800" algn="ctr">
            <a:solidFill>
              <a:schemeClr val="tx1"/>
            </a:solidFill>
            <a:round/>
            <a:headEnd type="arrow" w="med" len="med"/>
            <a:tailEnd type="arrow" w="med" len="med"/>
          </a:ln>
        </p:spPr>
      </p:cxnSp>
      <p:cxnSp>
        <p:nvCxnSpPr>
          <p:cNvPr id="4111" name="Connecteur droit avec flèche 27"/>
          <p:cNvCxnSpPr>
            <a:cxnSpLocks noChangeShapeType="1"/>
          </p:cNvCxnSpPr>
          <p:nvPr/>
        </p:nvCxnSpPr>
        <p:spPr bwMode="auto">
          <a:xfrm flipV="1">
            <a:off x="4716463" y="4797425"/>
            <a:ext cx="576262" cy="215900"/>
          </a:xfrm>
          <a:prstGeom prst="straightConnector1">
            <a:avLst/>
          </a:prstGeom>
          <a:noFill/>
          <a:ln w="50800" algn="ctr">
            <a:solidFill>
              <a:schemeClr val="tx1"/>
            </a:solidFill>
            <a:round/>
            <a:headEnd type="arrow" w="med" len="med"/>
            <a:tailEnd type="arrow" w="med" len="med"/>
          </a:ln>
        </p:spPr>
      </p:cxnSp>
      <p:sp>
        <p:nvSpPr>
          <p:cNvPr id="16" name="Text Box 14"/>
          <p:cNvSpPr txBox="1">
            <a:spLocks noChangeArrowheads="1"/>
          </p:cNvSpPr>
          <p:nvPr/>
        </p:nvSpPr>
        <p:spPr bwMode="auto">
          <a:xfrm>
            <a:off x="176213" y="404813"/>
            <a:ext cx="8967787" cy="457200"/>
          </a:xfrm>
          <a:prstGeom prst="rect">
            <a:avLst/>
          </a:prstGeom>
          <a:solidFill>
            <a:srgbClr val="FFFFFF"/>
          </a:solidFill>
          <a:ln w="9525">
            <a:noFill/>
            <a:miter lim="800000"/>
            <a:headEnd/>
            <a:tailEnd/>
          </a:ln>
          <a:effectLst/>
        </p:spPr>
        <p:txBody>
          <a:bodyPr>
            <a:spAutoFit/>
          </a:bodyPr>
          <a:lstStyle/>
          <a:p>
            <a:pPr>
              <a:spcBef>
                <a:spcPct val="50000"/>
              </a:spcBef>
              <a:defRPr/>
            </a:pPr>
            <a:r>
              <a:rPr lang="fr-FR" sz="2400" b="1" i="1" dirty="0" smtClean="0">
                <a:solidFill>
                  <a:srgbClr val="000000"/>
                </a:solidFill>
                <a:effectLst>
                  <a:outerShdw blurRad="38100" dist="38100" dir="2700000" algn="tl">
                    <a:srgbClr val="C0C0C0"/>
                  </a:outerShdw>
                </a:effectLst>
                <a:latin typeface="Arial" charset="0"/>
              </a:rPr>
              <a:t>Les maladies sont des systèmes complexes</a:t>
            </a:r>
            <a:endParaRPr lang="fr-FR" sz="2400" b="1" i="1" dirty="0">
              <a:solidFill>
                <a:srgbClr val="000000"/>
              </a:solidFill>
              <a:effectLst>
                <a:outerShdw blurRad="38100" dist="38100" dir="2700000" algn="tl">
                  <a:srgbClr val="C0C0C0"/>
                </a:outerShdw>
              </a:effectLst>
              <a:latin typeface="Arial"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43" name="Rectangle 3"/>
          <p:cNvSpPr>
            <a:spLocks noGrp="1" noChangeArrowheads="1"/>
          </p:cNvSpPr>
          <p:nvPr>
            <p:ph type="body" idx="1"/>
          </p:nvPr>
        </p:nvSpPr>
        <p:spPr>
          <a:xfrm>
            <a:off x="323850" y="2205038"/>
            <a:ext cx="8424863" cy="2447925"/>
          </a:xfrm>
          <a:solidFill>
            <a:srgbClr val="C0C0C0">
              <a:alpha val="10001"/>
            </a:srgbClr>
          </a:solidFill>
          <a:ln/>
        </p:spPr>
        <p:txBody>
          <a:bodyPr/>
          <a:lstStyle/>
          <a:p>
            <a:pPr marL="0" indent="0">
              <a:lnSpc>
                <a:spcPct val="95000"/>
              </a:lnSpc>
              <a:spcBef>
                <a:spcPct val="5000"/>
              </a:spcBef>
              <a:spcAft>
                <a:spcPct val="10000"/>
              </a:spcAft>
              <a:buFont typeface="Arial" charset="0"/>
              <a:buNone/>
            </a:pPr>
            <a:r>
              <a:rPr lang="fr-FR" sz="1800" i="1">
                <a:solidFill>
                  <a:srgbClr val="FFCC66"/>
                </a:solidFill>
                <a:latin typeface="Arial" charset="0"/>
              </a:rPr>
              <a:t>4. Zones d’intervention des pompiers</a:t>
            </a:r>
          </a:p>
          <a:p>
            <a:pPr marL="0" indent="0">
              <a:lnSpc>
                <a:spcPct val="95000"/>
              </a:lnSpc>
              <a:spcBef>
                <a:spcPct val="5000"/>
              </a:spcBef>
              <a:spcAft>
                <a:spcPct val="10000"/>
              </a:spcAft>
              <a:buFont typeface="Arial" charset="0"/>
              <a:buNone/>
            </a:pPr>
            <a:r>
              <a:rPr lang="fr-FR" sz="1800">
                <a:latin typeface="Arial" charset="0"/>
              </a:rPr>
              <a:t>Objectif de l’exercice : dresser une carte de la couverture des interventions des pompiers dans la ville de Quito en vue d’implanter des nouvelles casernes là où elles font le plus défaut</a:t>
            </a:r>
          </a:p>
          <a:p>
            <a:pPr marL="0" indent="0">
              <a:lnSpc>
                <a:spcPct val="95000"/>
              </a:lnSpc>
              <a:spcBef>
                <a:spcPct val="5000"/>
              </a:spcBef>
              <a:spcAft>
                <a:spcPct val="10000"/>
              </a:spcAft>
              <a:buFont typeface="Arial" charset="0"/>
              <a:buNone/>
            </a:pPr>
            <a:endParaRPr lang="fr-FR" sz="1800">
              <a:latin typeface="Arial" charset="0"/>
            </a:endParaRPr>
          </a:p>
          <a:p>
            <a:pPr marL="0" indent="0">
              <a:lnSpc>
                <a:spcPct val="80000"/>
              </a:lnSpc>
              <a:buFont typeface="Arial" charset="0"/>
              <a:buNone/>
            </a:pPr>
            <a:r>
              <a:rPr lang="fr-FR" sz="1800" i="1">
                <a:solidFill>
                  <a:srgbClr val="FFCC66"/>
                </a:solidFill>
                <a:latin typeface="Arial" charset="0"/>
              </a:rPr>
              <a:t>5. Pratiques spatiales des patients en affection long durée (ALD)</a:t>
            </a:r>
            <a:r>
              <a:rPr lang="fr-FR" sz="1800" i="1">
                <a:latin typeface="Arial" charset="0"/>
              </a:rPr>
              <a:t> </a:t>
            </a:r>
          </a:p>
          <a:p>
            <a:pPr marL="0" indent="0">
              <a:lnSpc>
                <a:spcPct val="80000"/>
              </a:lnSpc>
              <a:buFont typeface="Arial" charset="0"/>
              <a:buNone/>
            </a:pPr>
            <a:r>
              <a:rPr lang="fr-FR" sz="1800">
                <a:latin typeface="Arial" charset="0"/>
              </a:rPr>
              <a:t>Objectif de l’exercice : spatialiser les consultations de patients en ALD et les représenter sur une carte des flux. </a:t>
            </a:r>
          </a:p>
        </p:txBody>
      </p:sp>
      <p:sp>
        <p:nvSpPr>
          <p:cNvPr id="368644" name="Text Box 4"/>
          <p:cNvSpPr txBox="1">
            <a:spLocks noChangeArrowheads="1"/>
          </p:cNvSpPr>
          <p:nvPr/>
        </p:nvSpPr>
        <p:spPr bwMode="auto">
          <a:xfrm>
            <a:off x="395288" y="1628775"/>
            <a:ext cx="5113337" cy="396875"/>
          </a:xfrm>
          <a:prstGeom prst="rect">
            <a:avLst/>
          </a:prstGeom>
          <a:noFill/>
          <a:ln w="9525">
            <a:noFill/>
            <a:miter lim="800000"/>
            <a:headEnd/>
            <a:tailEnd/>
          </a:ln>
          <a:effectLst/>
        </p:spPr>
        <p:txBody>
          <a:bodyPr>
            <a:spAutoFit/>
          </a:bodyPr>
          <a:lstStyle/>
          <a:p>
            <a:pPr>
              <a:spcBef>
                <a:spcPct val="50000"/>
              </a:spcBef>
              <a:buClr>
                <a:schemeClr val="hlink"/>
              </a:buClr>
              <a:buSzPct val="80000"/>
              <a:buFont typeface="Arial" charset="0"/>
              <a:buNone/>
            </a:pPr>
            <a:r>
              <a:rPr lang="fr-FR" sz="2000">
                <a:solidFill>
                  <a:srgbClr val="FFCC66"/>
                </a:solidFill>
                <a:effectLst>
                  <a:outerShdw blurRad="38100" dist="38100" dir="2700000" algn="tl">
                    <a:srgbClr val="000000"/>
                  </a:outerShdw>
                </a:effectLst>
              </a:rPr>
              <a:t>Géographie de la santé</a:t>
            </a:r>
            <a:endParaRPr lang="fr-FR" sz="2000"/>
          </a:p>
        </p:txBody>
      </p:sp>
      <p:sp>
        <p:nvSpPr>
          <p:cNvPr id="8" name="Text Box 2"/>
          <p:cNvSpPr txBox="1">
            <a:spLocks noChangeArrowheads="1"/>
          </p:cNvSpPr>
          <p:nvPr/>
        </p:nvSpPr>
        <p:spPr bwMode="auto">
          <a:xfrm>
            <a:off x="176213" y="404813"/>
            <a:ext cx="8967787" cy="457200"/>
          </a:xfrm>
          <a:prstGeom prst="rect">
            <a:avLst/>
          </a:prstGeom>
          <a:solidFill>
            <a:srgbClr val="FFFFFF"/>
          </a:solidFill>
          <a:ln w="9525">
            <a:noFill/>
            <a:miter lim="800000"/>
            <a:headEnd/>
            <a:tailEnd/>
          </a:ln>
          <a:effectLst/>
        </p:spPr>
        <p:txBody>
          <a:bodyPr>
            <a:spAutoFit/>
          </a:bodyPr>
          <a:lstStyle/>
          <a:p>
            <a:pPr>
              <a:spcBef>
                <a:spcPct val="50000"/>
              </a:spcBef>
              <a:defRPr/>
            </a:pPr>
            <a:r>
              <a:rPr lang="fr-FR" sz="2400" b="1" i="1" dirty="0" smtClean="0">
                <a:solidFill>
                  <a:srgbClr val="000000"/>
                </a:solidFill>
                <a:effectLst>
                  <a:outerShdw blurRad="38100" dist="38100" dir="2700000" algn="tl">
                    <a:srgbClr val="C0C0C0"/>
                  </a:outerShdw>
                </a:effectLst>
                <a:latin typeface="Arial" charset="0"/>
              </a:rPr>
              <a:t>Travaux pratiques</a:t>
            </a:r>
            <a:endParaRPr lang="fr-FR" sz="2400" b="1" i="1" dirty="0">
              <a:solidFill>
                <a:srgbClr val="000000"/>
              </a:solidFill>
              <a:effectLst>
                <a:outerShdw blurRad="38100" dist="38100" dir="2700000" algn="tl">
                  <a:srgbClr val="C0C0C0"/>
                </a:outerShdw>
              </a:effectLst>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0691" name="Rectangle 3"/>
          <p:cNvSpPr>
            <a:spLocks noGrp="1" noChangeArrowheads="1"/>
          </p:cNvSpPr>
          <p:nvPr>
            <p:ph type="body" idx="1"/>
          </p:nvPr>
        </p:nvSpPr>
        <p:spPr>
          <a:xfrm>
            <a:off x="323850" y="2206625"/>
            <a:ext cx="8496300" cy="3959225"/>
          </a:xfrm>
          <a:solidFill>
            <a:srgbClr val="C0C0C0">
              <a:alpha val="10001"/>
            </a:srgbClr>
          </a:solidFill>
          <a:ln/>
        </p:spPr>
        <p:txBody>
          <a:bodyPr/>
          <a:lstStyle/>
          <a:p>
            <a:pPr marL="0" indent="0">
              <a:lnSpc>
                <a:spcPct val="90000"/>
              </a:lnSpc>
              <a:spcBef>
                <a:spcPct val="50000"/>
              </a:spcBef>
              <a:buFont typeface="Arial" charset="0"/>
              <a:buNone/>
            </a:pPr>
            <a:r>
              <a:rPr lang="fr-FR" sz="1800" i="1">
                <a:solidFill>
                  <a:srgbClr val="FFCC66"/>
                </a:solidFill>
                <a:latin typeface="Arial" charset="0"/>
              </a:rPr>
              <a:t>6</a:t>
            </a:r>
            <a:r>
              <a:rPr lang="fr-FR" sz="1800">
                <a:solidFill>
                  <a:srgbClr val="FFCC66"/>
                </a:solidFill>
                <a:latin typeface="Arial" charset="0"/>
              </a:rPr>
              <a:t>. </a:t>
            </a:r>
            <a:r>
              <a:rPr lang="fr-FR" sz="1800" i="1">
                <a:solidFill>
                  <a:srgbClr val="FFCC66"/>
                </a:solidFill>
                <a:latin typeface="Arial" charset="0"/>
              </a:rPr>
              <a:t>Traitement de données météorologiques en vue d’une étude de corrélation taux d’incidence-environnement</a:t>
            </a:r>
          </a:p>
          <a:p>
            <a:pPr marL="0" indent="0">
              <a:lnSpc>
                <a:spcPct val="90000"/>
              </a:lnSpc>
              <a:buFont typeface="Arial" charset="0"/>
              <a:buNone/>
            </a:pPr>
            <a:r>
              <a:rPr lang="fr-FR" sz="1800">
                <a:latin typeface="Arial" charset="0"/>
              </a:rPr>
              <a:t>Objectif de l'exercice : calcul d’une température minimale moyenne par district à partir des relevés de stations météorologiques</a:t>
            </a:r>
          </a:p>
          <a:p>
            <a:pPr marL="0" indent="0">
              <a:lnSpc>
                <a:spcPct val="90000"/>
              </a:lnSpc>
              <a:buFont typeface="Arial" charset="0"/>
              <a:buNone/>
            </a:pPr>
            <a:endParaRPr lang="fr-FR" sz="1800">
              <a:latin typeface="Arial" charset="0"/>
            </a:endParaRPr>
          </a:p>
          <a:p>
            <a:pPr marL="0" indent="0">
              <a:lnSpc>
                <a:spcPct val="90000"/>
              </a:lnSpc>
              <a:spcBef>
                <a:spcPct val="50000"/>
              </a:spcBef>
              <a:buFont typeface="Arial" charset="0"/>
              <a:buNone/>
            </a:pPr>
            <a:r>
              <a:rPr lang="fr-FR" sz="1800" i="1">
                <a:solidFill>
                  <a:srgbClr val="FFCC66"/>
                </a:solidFill>
                <a:latin typeface="Arial" charset="0"/>
              </a:rPr>
              <a:t>7.</a:t>
            </a:r>
            <a:r>
              <a:rPr lang="fr-FR" sz="1800">
                <a:solidFill>
                  <a:srgbClr val="FFCC66"/>
                </a:solidFill>
                <a:latin typeface="Arial" charset="0"/>
              </a:rPr>
              <a:t> </a:t>
            </a:r>
            <a:r>
              <a:rPr lang="fr-FR" sz="1800" i="1">
                <a:solidFill>
                  <a:srgbClr val="FFCC66"/>
                </a:solidFill>
                <a:latin typeface="Arial" charset="0"/>
              </a:rPr>
              <a:t>Création d’un indice environnemental à partir d’une image satellite</a:t>
            </a:r>
          </a:p>
          <a:p>
            <a:pPr marL="0" indent="0">
              <a:lnSpc>
                <a:spcPct val="90000"/>
              </a:lnSpc>
              <a:buFont typeface="Arial" charset="0"/>
              <a:buNone/>
            </a:pPr>
            <a:r>
              <a:rPr lang="fr-FR" sz="1800">
                <a:latin typeface="Arial" charset="0"/>
              </a:rPr>
              <a:t>Objectif de l'exercice : Calculer un indice environnemental (indice de végétation) pour chaque individu d’une enquête cas-témoin. Comparaison des distributions statistiques.</a:t>
            </a:r>
          </a:p>
          <a:p>
            <a:pPr marL="0" indent="0">
              <a:lnSpc>
                <a:spcPct val="90000"/>
              </a:lnSpc>
              <a:buFont typeface="Arial" charset="0"/>
              <a:buNone/>
            </a:pPr>
            <a:endParaRPr lang="fr-FR" sz="1800">
              <a:latin typeface="Arial" charset="0"/>
            </a:endParaRPr>
          </a:p>
          <a:p>
            <a:pPr marL="0" indent="0">
              <a:lnSpc>
                <a:spcPct val="90000"/>
              </a:lnSpc>
              <a:buFont typeface="Arial" charset="0"/>
              <a:buNone/>
            </a:pPr>
            <a:r>
              <a:rPr lang="fr-FR" sz="1800" i="1">
                <a:solidFill>
                  <a:srgbClr val="FFCC66"/>
                </a:solidFill>
                <a:latin typeface="Arial" charset="0"/>
              </a:rPr>
              <a:t>8. Émergence et diffusion de la grippe aviaire en Thaïlande</a:t>
            </a:r>
          </a:p>
          <a:p>
            <a:pPr marL="0" indent="0">
              <a:lnSpc>
                <a:spcPct val="90000"/>
              </a:lnSpc>
              <a:buFont typeface="Arial" charset="0"/>
              <a:buNone/>
            </a:pPr>
            <a:r>
              <a:rPr lang="fr-FR" sz="1800">
                <a:latin typeface="Arial" charset="0"/>
              </a:rPr>
              <a:t>Objectif de l'exercice : Se familiariser avec les test de géostatistique ave le but d’analyser l’émergence et la diffusion de la grippe aviaire.</a:t>
            </a:r>
          </a:p>
          <a:p>
            <a:pPr marL="0" indent="0">
              <a:lnSpc>
                <a:spcPct val="90000"/>
              </a:lnSpc>
              <a:buFont typeface="Arial" charset="0"/>
              <a:buNone/>
            </a:pPr>
            <a:endParaRPr lang="fr-FR" sz="1800">
              <a:latin typeface="Arial" charset="0"/>
            </a:endParaRPr>
          </a:p>
        </p:txBody>
      </p:sp>
      <p:sp>
        <p:nvSpPr>
          <p:cNvPr id="370692" name="Text Box 4"/>
          <p:cNvSpPr txBox="1">
            <a:spLocks noChangeArrowheads="1"/>
          </p:cNvSpPr>
          <p:nvPr/>
        </p:nvSpPr>
        <p:spPr bwMode="auto">
          <a:xfrm>
            <a:off x="395288" y="1628775"/>
            <a:ext cx="5113337" cy="396875"/>
          </a:xfrm>
          <a:prstGeom prst="rect">
            <a:avLst/>
          </a:prstGeom>
          <a:noFill/>
          <a:ln w="9525">
            <a:noFill/>
            <a:miter lim="800000"/>
            <a:headEnd/>
            <a:tailEnd/>
          </a:ln>
          <a:effectLst/>
        </p:spPr>
        <p:txBody>
          <a:bodyPr>
            <a:spAutoFit/>
          </a:bodyPr>
          <a:lstStyle/>
          <a:p>
            <a:pPr>
              <a:spcBef>
                <a:spcPct val="50000"/>
              </a:spcBef>
              <a:buClr>
                <a:schemeClr val="hlink"/>
              </a:buClr>
              <a:buSzPct val="80000"/>
              <a:buFont typeface="Arial" charset="0"/>
              <a:buNone/>
            </a:pPr>
            <a:r>
              <a:rPr lang="fr-FR" sz="2000">
                <a:solidFill>
                  <a:srgbClr val="FFCC66"/>
                </a:solidFill>
                <a:effectLst>
                  <a:outerShdw blurRad="38100" dist="38100" dir="2700000" algn="tl">
                    <a:srgbClr val="000000"/>
                  </a:outerShdw>
                </a:effectLst>
              </a:rPr>
              <a:t>Épidémiologie spatiale et environnement</a:t>
            </a:r>
          </a:p>
        </p:txBody>
      </p:sp>
      <p:sp>
        <p:nvSpPr>
          <p:cNvPr id="8" name="Text Box 2"/>
          <p:cNvSpPr txBox="1">
            <a:spLocks noChangeArrowheads="1"/>
          </p:cNvSpPr>
          <p:nvPr/>
        </p:nvSpPr>
        <p:spPr bwMode="auto">
          <a:xfrm>
            <a:off x="176213" y="404813"/>
            <a:ext cx="8967787" cy="457200"/>
          </a:xfrm>
          <a:prstGeom prst="rect">
            <a:avLst/>
          </a:prstGeom>
          <a:solidFill>
            <a:srgbClr val="FFFFFF"/>
          </a:solidFill>
          <a:ln w="9525">
            <a:noFill/>
            <a:miter lim="800000"/>
            <a:headEnd/>
            <a:tailEnd/>
          </a:ln>
          <a:effectLst/>
        </p:spPr>
        <p:txBody>
          <a:bodyPr>
            <a:spAutoFit/>
          </a:bodyPr>
          <a:lstStyle/>
          <a:p>
            <a:pPr>
              <a:spcBef>
                <a:spcPct val="50000"/>
              </a:spcBef>
              <a:defRPr/>
            </a:pPr>
            <a:r>
              <a:rPr lang="fr-FR" sz="2400" b="1" i="1" dirty="0" smtClean="0">
                <a:solidFill>
                  <a:srgbClr val="000000"/>
                </a:solidFill>
                <a:effectLst>
                  <a:outerShdw blurRad="38100" dist="38100" dir="2700000" algn="tl">
                    <a:srgbClr val="C0C0C0"/>
                  </a:outerShdw>
                </a:effectLst>
                <a:latin typeface="Arial" charset="0"/>
              </a:rPr>
              <a:t>Travaux pratiques</a:t>
            </a:r>
            <a:endParaRPr lang="fr-FR" sz="2400" b="1" i="1" dirty="0">
              <a:solidFill>
                <a:srgbClr val="000000"/>
              </a:solidFill>
              <a:effectLst>
                <a:outerShdw blurRad="38100" dist="38100" dir="2700000" algn="tl">
                  <a:srgbClr val="C0C0C0"/>
                </a:outerShdw>
              </a:effectLst>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4243" name="Rectangle 3"/>
          <p:cNvSpPr>
            <a:spLocks noGrp="1" noChangeArrowheads="1"/>
          </p:cNvSpPr>
          <p:nvPr>
            <p:ph type="body" idx="1"/>
          </p:nvPr>
        </p:nvSpPr>
        <p:spPr>
          <a:xfrm>
            <a:off x="323850" y="2205038"/>
            <a:ext cx="8424863" cy="3311525"/>
          </a:xfrm>
          <a:solidFill>
            <a:srgbClr val="C0C0C0">
              <a:alpha val="10001"/>
            </a:srgbClr>
          </a:solidFill>
          <a:ln/>
        </p:spPr>
        <p:txBody>
          <a:bodyPr/>
          <a:lstStyle/>
          <a:p>
            <a:pPr marL="0" indent="0">
              <a:lnSpc>
                <a:spcPct val="95000"/>
              </a:lnSpc>
              <a:spcBef>
                <a:spcPct val="5000"/>
              </a:spcBef>
              <a:spcAft>
                <a:spcPct val="10000"/>
              </a:spcAft>
              <a:buFont typeface="Arial" charset="0"/>
              <a:buNone/>
            </a:pPr>
            <a:r>
              <a:rPr lang="fr-FR" sz="1800" i="1">
                <a:solidFill>
                  <a:srgbClr val="FFCC66"/>
                </a:solidFill>
                <a:latin typeface="Arial" charset="0"/>
              </a:rPr>
              <a:t>9. </a:t>
            </a:r>
            <a:r>
              <a:rPr lang="fr-FR" sz="1800" i="1">
                <a:solidFill>
                  <a:srgbClr val="FFCC66"/>
                </a:solidFill>
                <a:latin typeface="Arial" charset="0"/>
                <a:cs typeface="Tahoma" pitchFamily="34" charset="0"/>
              </a:rPr>
              <a:t>Exposition à un facteur de risque : population affectée par les émanations des bus dans la ville de Quito</a:t>
            </a:r>
            <a:endParaRPr lang="fr-FR" sz="1800" i="1">
              <a:solidFill>
                <a:srgbClr val="FFCC66"/>
              </a:solidFill>
              <a:latin typeface="Arial" charset="0"/>
            </a:endParaRPr>
          </a:p>
          <a:p>
            <a:pPr marL="0" indent="0">
              <a:lnSpc>
                <a:spcPct val="95000"/>
              </a:lnSpc>
              <a:spcBef>
                <a:spcPct val="5000"/>
              </a:spcBef>
              <a:spcAft>
                <a:spcPct val="10000"/>
              </a:spcAft>
              <a:buFont typeface="Arial" charset="0"/>
              <a:buNone/>
            </a:pPr>
            <a:r>
              <a:rPr lang="fr-FR" sz="1800">
                <a:latin typeface="Arial" charset="0"/>
              </a:rPr>
              <a:t>Objectif de l’exercice : évaluation de la population exposée aux plus fort taux de pollution atmosphérique et détermination d’un échantillon pour vérifier si les troubles respiratoires sont liés à la pollution automobile </a:t>
            </a:r>
          </a:p>
          <a:p>
            <a:pPr marL="0" indent="0">
              <a:lnSpc>
                <a:spcPct val="95000"/>
              </a:lnSpc>
              <a:spcBef>
                <a:spcPct val="5000"/>
              </a:spcBef>
              <a:spcAft>
                <a:spcPct val="10000"/>
              </a:spcAft>
              <a:buFont typeface="Arial" charset="0"/>
              <a:buNone/>
            </a:pPr>
            <a:endParaRPr lang="fr-FR" sz="1800">
              <a:latin typeface="Arial" charset="0"/>
            </a:endParaRPr>
          </a:p>
          <a:p>
            <a:pPr marL="0" indent="0">
              <a:lnSpc>
                <a:spcPct val="90000"/>
              </a:lnSpc>
              <a:buFont typeface="Arial" charset="0"/>
              <a:buNone/>
            </a:pPr>
            <a:r>
              <a:rPr lang="fr-FR" sz="1800" i="1">
                <a:solidFill>
                  <a:srgbClr val="FFCC66"/>
                </a:solidFill>
                <a:latin typeface="Arial" charset="0"/>
              </a:rPr>
              <a:t>10. </a:t>
            </a:r>
            <a:r>
              <a:rPr lang="fr-FR" sz="1800" i="1">
                <a:solidFill>
                  <a:srgbClr val="FFCC66"/>
                </a:solidFill>
                <a:latin typeface="Arial" charset="0"/>
                <a:cs typeface="Tahoma" pitchFamily="34" charset="0"/>
              </a:rPr>
              <a:t>Identification des habitats favorables à certaines espèces d’animaux ou d’insectes transmettant des pathologies à l’homme (moustiques, rats…). Représentation de la probabilité de présence d’un animal (moustiques)</a:t>
            </a:r>
            <a:endParaRPr lang="en-US" sz="1800" i="1">
              <a:solidFill>
                <a:srgbClr val="FFCC66"/>
              </a:solidFill>
              <a:latin typeface="Arial" charset="0"/>
              <a:cs typeface="Tahoma" pitchFamily="34" charset="0"/>
            </a:endParaRPr>
          </a:p>
          <a:p>
            <a:pPr marL="0" indent="0">
              <a:lnSpc>
                <a:spcPct val="90000"/>
              </a:lnSpc>
              <a:buFont typeface="Arial" charset="0"/>
              <a:buNone/>
            </a:pPr>
            <a:r>
              <a:rPr lang="fr-FR" sz="1800">
                <a:latin typeface="Arial" charset="0"/>
              </a:rPr>
              <a:t>Objectif des exercices: représenter les zones susceptibles d’être affectées par la présence d’animaux ou d’insectes vecteurs de maladies</a:t>
            </a:r>
          </a:p>
          <a:p>
            <a:pPr marL="0" indent="0">
              <a:lnSpc>
                <a:spcPct val="95000"/>
              </a:lnSpc>
              <a:spcBef>
                <a:spcPct val="5000"/>
              </a:spcBef>
              <a:spcAft>
                <a:spcPct val="10000"/>
              </a:spcAft>
              <a:buFont typeface="Arial" charset="0"/>
              <a:buNone/>
            </a:pPr>
            <a:endParaRPr lang="fr-FR" sz="1800">
              <a:latin typeface="Arial" charset="0"/>
            </a:endParaRPr>
          </a:p>
        </p:txBody>
      </p:sp>
      <p:sp>
        <p:nvSpPr>
          <p:cNvPr id="394244" name="Text Box 4"/>
          <p:cNvSpPr txBox="1">
            <a:spLocks noChangeArrowheads="1"/>
          </p:cNvSpPr>
          <p:nvPr/>
        </p:nvSpPr>
        <p:spPr bwMode="auto">
          <a:xfrm>
            <a:off x="395288" y="1628775"/>
            <a:ext cx="2881312" cy="396875"/>
          </a:xfrm>
          <a:prstGeom prst="rect">
            <a:avLst/>
          </a:prstGeom>
          <a:noFill/>
          <a:ln w="9525">
            <a:noFill/>
            <a:miter lim="800000"/>
            <a:headEnd/>
            <a:tailEnd/>
          </a:ln>
          <a:effectLst/>
        </p:spPr>
        <p:txBody>
          <a:bodyPr>
            <a:spAutoFit/>
          </a:bodyPr>
          <a:lstStyle/>
          <a:p>
            <a:pPr>
              <a:spcBef>
                <a:spcPct val="50000"/>
              </a:spcBef>
              <a:buClr>
                <a:schemeClr val="hlink"/>
              </a:buClr>
              <a:buSzPct val="80000"/>
              <a:buFont typeface="Arial" charset="0"/>
              <a:buNone/>
            </a:pPr>
            <a:r>
              <a:rPr lang="fr-FR" sz="2000">
                <a:solidFill>
                  <a:srgbClr val="FFCC66"/>
                </a:solidFill>
                <a:effectLst>
                  <a:outerShdw blurRad="38100" dist="38100" dir="2700000" algn="tl">
                    <a:srgbClr val="000000"/>
                  </a:outerShdw>
                </a:effectLst>
              </a:rPr>
              <a:t>Facteurs de risque</a:t>
            </a:r>
            <a:endParaRPr lang="fr-FR" sz="2000"/>
          </a:p>
        </p:txBody>
      </p:sp>
      <p:sp>
        <p:nvSpPr>
          <p:cNvPr id="9" name="Text Box 2"/>
          <p:cNvSpPr txBox="1">
            <a:spLocks noChangeArrowheads="1"/>
          </p:cNvSpPr>
          <p:nvPr/>
        </p:nvSpPr>
        <p:spPr bwMode="auto">
          <a:xfrm>
            <a:off x="176213" y="404813"/>
            <a:ext cx="8967787" cy="457200"/>
          </a:xfrm>
          <a:prstGeom prst="rect">
            <a:avLst/>
          </a:prstGeom>
          <a:solidFill>
            <a:srgbClr val="FFFFFF"/>
          </a:solidFill>
          <a:ln w="9525">
            <a:noFill/>
            <a:miter lim="800000"/>
            <a:headEnd/>
            <a:tailEnd/>
          </a:ln>
          <a:effectLst/>
        </p:spPr>
        <p:txBody>
          <a:bodyPr>
            <a:spAutoFit/>
          </a:bodyPr>
          <a:lstStyle/>
          <a:p>
            <a:pPr>
              <a:spcBef>
                <a:spcPct val="50000"/>
              </a:spcBef>
              <a:defRPr/>
            </a:pPr>
            <a:r>
              <a:rPr lang="fr-FR" sz="2400" b="1" i="1" dirty="0" smtClean="0">
                <a:solidFill>
                  <a:srgbClr val="000000"/>
                </a:solidFill>
                <a:effectLst>
                  <a:outerShdw blurRad="38100" dist="38100" dir="2700000" algn="tl">
                    <a:srgbClr val="C0C0C0"/>
                  </a:outerShdw>
                </a:effectLst>
                <a:latin typeface="Arial" charset="0"/>
              </a:rPr>
              <a:t>Travaux pratiques</a:t>
            </a:r>
            <a:endParaRPr lang="fr-FR" sz="2400" b="1" i="1" dirty="0">
              <a:solidFill>
                <a:srgbClr val="000000"/>
              </a:solidFill>
              <a:effectLst>
                <a:outerShdw blurRad="38100" dist="38100" dir="2700000" algn="tl">
                  <a:srgbClr val="C0C0C0"/>
                </a:outerShdw>
              </a:effectLst>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Text Box 2"/>
          <p:cNvSpPr txBox="1">
            <a:spLocks noChangeArrowheads="1"/>
          </p:cNvSpPr>
          <p:nvPr/>
        </p:nvSpPr>
        <p:spPr bwMode="auto">
          <a:xfrm>
            <a:off x="2771775" y="4508500"/>
            <a:ext cx="6372225" cy="763588"/>
          </a:xfrm>
          <a:prstGeom prst="rect">
            <a:avLst/>
          </a:prstGeom>
          <a:solidFill>
            <a:srgbClr val="C0C0C0">
              <a:alpha val="10001"/>
            </a:srgbClr>
          </a:solidFill>
          <a:ln w="9525">
            <a:noFill/>
            <a:miter lim="800000"/>
            <a:headEnd/>
            <a:tailEnd/>
          </a:ln>
          <a:effectLst/>
        </p:spPr>
        <p:txBody>
          <a:bodyPr>
            <a:spAutoFit/>
          </a:bodyPr>
          <a:lstStyle/>
          <a:p>
            <a:pPr eaLnBrk="0" hangingPunct="0">
              <a:spcBef>
                <a:spcPct val="50000"/>
              </a:spcBef>
            </a:pPr>
            <a:r>
              <a:rPr lang="fr-FR" sz="3600" i="1" dirty="0">
                <a:effectLst>
                  <a:outerShdw blurRad="38100" dist="38100" dir="2700000" algn="tl">
                    <a:srgbClr val="000000"/>
                  </a:outerShdw>
                </a:effectLst>
                <a:latin typeface="Arial" charset="0"/>
              </a:rPr>
              <a:t>  </a:t>
            </a:r>
            <a:r>
              <a:rPr lang="fr-FR" sz="3600" dirty="0">
                <a:effectLst>
                  <a:outerShdw blurRad="38100" dist="38100" dir="2700000" algn="tl">
                    <a:srgbClr val="000000"/>
                  </a:outerShdw>
                </a:effectLst>
                <a:latin typeface="Arial" charset="0"/>
              </a:rPr>
              <a:t>Fin</a:t>
            </a:r>
          </a:p>
          <a:p>
            <a:pPr eaLnBrk="0" hangingPunct="0"/>
            <a:r>
              <a:rPr lang="fr-FR" sz="800" dirty="0">
                <a:latin typeface="Arial" charset="0"/>
              </a:rPr>
              <a:t>          Marc Souris, </a:t>
            </a:r>
            <a:r>
              <a:rPr lang="fr-FR" sz="800" dirty="0" smtClean="0">
                <a:latin typeface="Arial" charset="0"/>
              </a:rPr>
              <a:t>2011</a:t>
            </a:r>
            <a:endParaRPr lang="fr-FR" sz="800" b="1" dirty="0">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6" name="Text Box 12"/>
          <p:cNvSpPr txBox="1">
            <a:spLocks noChangeArrowheads="1"/>
          </p:cNvSpPr>
          <p:nvPr/>
        </p:nvSpPr>
        <p:spPr bwMode="auto">
          <a:xfrm>
            <a:off x="323528" y="1148745"/>
            <a:ext cx="8352928" cy="5509200"/>
          </a:xfrm>
          <a:prstGeom prst="rect">
            <a:avLst/>
          </a:prstGeom>
          <a:solidFill>
            <a:srgbClr val="C0C0C0">
              <a:alpha val="10001"/>
            </a:srgbClr>
          </a:solidFill>
          <a:ln w="9525" algn="ctr">
            <a:noFill/>
            <a:miter lim="800000"/>
            <a:headEnd/>
            <a:tailEnd/>
          </a:ln>
          <a:effectLst/>
        </p:spPr>
        <p:txBody>
          <a:bodyPr wrap="square">
            <a:spAutoFit/>
          </a:bodyPr>
          <a:lstStyle/>
          <a:p>
            <a:pPr lvl="1">
              <a:spcBef>
                <a:spcPct val="40000"/>
              </a:spcBef>
              <a:spcAft>
                <a:spcPct val="15000"/>
              </a:spcAft>
              <a:buClr>
                <a:srgbClr val="FFCC66"/>
              </a:buClr>
              <a:buSzPct val="80000"/>
              <a:defRPr/>
            </a:pPr>
            <a:endParaRPr lang="en-US" sz="2000" dirty="0">
              <a:effectLst>
                <a:outerShdw blurRad="38100" dist="38100" dir="2700000" algn="tl">
                  <a:srgbClr val="000000"/>
                </a:outerShdw>
              </a:effectLst>
              <a:latin typeface="+mn-lt"/>
              <a:cs typeface="+mn-cs"/>
            </a:endParaRPr>
          </a:p>
          <a:p>
            <a:pPr marL="144000" lvl="1">
              <a:spcBef>
                <a:spcPts val="0"/>
              </a:spcBef>
              <a:spcAft>
                <a:spcPts val="0"/>
              </a:spcAft>
              <a:buClr>
                <a:srgbClr val="FFC000"/>
              </a:buClr>
              <a:buSzPct val="80000"/>
              <a:buFont typeface="Arial" pitchFamily="34" charset="0"/>
              <a:buChar char="►"/>
              <a:defRPr/>
            </a:pPr>
            <a:r>
              <a:rPr lang="fr-FR" sz="2200" dirty="0" smtClean="0">
                <a:solidFill>
                  <a:srgbClr val="FFC000"/>
                </a:solidFill>
                <a:effectLst>
                  <a:outerShdw blurRad="38100" dist="38100" dir="2700000" algn="tl">
                    <a:srgbClr val="000000">
                      <a:alpha val="43137"/>
                    </a:srgbClr>
                  </a:outerShdw>
                </a:effectLst>
                <a:latin typeface="+mn-lt"/>
                <a:cs typeface="Arial" pitchFamily="34" charset="0"/>
              </a:rPr>
              <a:t> </a:t>
            </a:r>
            <a:r>
              <a:rPr lang="fr-FR" sz="2000" dirty="0" smtClean="0">
                <a:effectLst>
                  <a:outerShdw blurRad="38100" dist="38100" dir="2700000" algn="tl">
                    <a:srgbClr val="000000">
                      <a:alpha val="43137"/>
                    </a:srgbClr>
                  </a:outerShdw>
                </a:effectLst>
                <a:latin typeface="Arial" pitchFamily="34" charset="0"/>
                <a:cs typeface="Arial" pitchFamily="34" charset="0"/>
              </a:rPr>
              <a:t>Tous les agents et les comportements sont influencés par leur environnement, par des facteurs socio-économiques, par des relations entre les agents, et par des facteurs biologiques ou génétiques (susceptibilité individuelle ou collective)</a:t>
            </a:r>
          </a:p>
          <a:p>
            <a:pPr lvl="1">
              <a:spcBef>
                <a:spcPct val="40000"/>
              </a:spcBef>
              <a:spcAft>
                <a:spcPct val="15000"/>
              </a:spcAft>
              <a:buClr>
                <a:srgbClr val="FFC000"/>
              </a:buClr>
              <a:buSzPct val="80000"/>
              <a:defRPr/>
            </a:pPr>
            <a:endParaRPr lang="en-US" sz="2000" dirty="0">
              <a:effectLst>
                <a:outerShdw blurRad="38100" dist="38100" dir="2700000" algn="tl">
                  <a:srgbClr val="000000">
                    <a:alpha val="43137"/>
                  </a:srgbClr>
                </a:outerShdw>
              </a:effectLst>
              <a:latin typeface="+mn-lt"/>
              <a:cs typeface="Arial" pitchFamily="34" charset="0"/>
            </a:endParaRPr>
          </a:p>
          <a:p>
            <a:pPr lvl="1">
              <a:spcBef>
                <a:spcPct val="40000"/>
              </a:spcBef>
              <a:spcAft>
                <a:spcPct val="15000"/>
              </a:spcAft>
              <a:buClr>
                <a:srgbClr val="FFC000"/>
              </a:buClr>
              <a:buSzPct val="80000"/>
              <a:defRPr/>
            </a:pPr>
            <a:endParaRPr lang="en-US" sz="2000" dirty="0">
              <a:effectLst>
                <a:outerShdw blurRad="38100" dist="38100" dir="2700000" algn="tl">
                  <a:srgbClr val="000000">
                    <a:alpha val="43137"/>
                  </a:srgbClr>
                </a:outerShdw>
              </a:effectLst>
              <a:latin typeface="+mn-lt"/>
              <a:cs typeface="Arial" pitchFamily="34" charset="0"/>
            </a:endParaRPr>
          </a:p>
          <a:p>
            <a:pPr lvl="1">
              <a:spcBef>
                <a:spcPct val="40000"/>
              </a:spcBef>
              <a:spcAft>
                <a:spcPct val="15000"/>
              </a:spcAft>
              <a:buClr>
                <a:srgbClr val="FFC000"/>
              </a:buClr>
              <a:buSzPct val="80000"/>
              <a:defRPr/>
            </a:pPr>
            <a:endParaRPr lang="en-US" sz="2000" dirty="0">
              <a:effectLst>
                <a:outerShdw blurRad="38100" dist="38100" dir="2700000" algn="tl">
                  <a:srgbClr val="000000">
                    <a:alpha val="43137"/>
                  </a:srgbClr>
                </a:outerShdw>
              </a:effectLst>
              <a:latin typeface="+mn-lt"/>
              <a:cs typeface="Arial" pitchFamily="34" charset="0"/>
            </a:endParaRPr>
          </a:p>
          <a:p>
            <a:pPr lvl="1">
              <a:spcBef>
                <a:spcPct val="40000"/>
              </a:spcBef>
              <a:spcAft>
                <a:spcPct val="15000"/>
              </a:spcAft>
              <a:buClr>
                <a:srgbClr val="FFC000"/>
              </a:buClr>
              <a:buSzPct val="80000"/>
              <a:defRPr/>
            </a:pPr>
            <a:endParaRPr lang="en-US" sz="2000" dirty="0">
              <a:effectLst>
                <a:outerShdw blurRad="38100" dist="38100" dir="2700000" algn="tl">
                  <a:srgbClr val="000000">
                    <a:alpha val="43137"/>
                  </a:srgbClr>
                </a:outerShdw>
              </a:effectLst>
              <a:latin typeface="+mn-lt"/>
              <a:cs typeface="Arial" pitchFamily="34" charset="0"/>
            </a:endParaRPr>
          </a:p>
          <a:p>
            <a:pPr lvl="1">
              <a:spcBef>
                <a:spcPct val="40000"/>
              </a:spcBef>
              <a:spcAft>
                <a:spcPct val="15000"/>
              </a:spcAft>
              <a:buClr>
                <a:srgbClr val="FFC000"/>
              </a:buClr>
              <a:buSzPct val="80000"/>
              <a:buFont typeface="Arial" pitchFamily="34" charset="0"/>
              <a:buChar char="•"/>
              <a:defRPr/>
            </a:pPr>
            <a:r>
              <a:rPr lang="fr-FR" dirty="0" smtClean="0">
                <a:effectLst>
                  <a:outerShdw blurRad="38100" dist="38100" dir="2700000" algn="tl">
                    <a:srgbClr val="000000">
                      <a:alpha val="43137"/>
                    </a:srgbClr>
                  </a:outerShdw>
                </a:effectLst>
                <a:latin typeface="Arial" pitchFamily="34" charset="0"/>
                <a:cs typeface="Arial" pitchFamily="34" charset="0"/>
              </a:rPr>
              <a:t> Les comportements peuvent être évalués par une approche statistique sur les populations. Les relations multi-niveaux sont fréquentes.</a:t>
            </a:r>
          </a:p>
          <a:p>
            <a:pPr lvl="1">
              <a:spcBef>
                <a:spcPct val="40000"/>
              </a:spcBef>
              <a:spcAft>
                <a:spcPct val="15000"/>
              </a:spcAft>
              <a:buClr>
                <a:srgbClr val="FFC000"/>
              </a:buClr>
              <a:buSzPct val="80000"/>
              <a:buFont typeface="Arial" pitchFamily="34" charset="0"/>
              <a:buChar char="•"/>
              <a:defRPr/>
            </a:pPr>
            <a:r>
              <a:rPr lang="fr-FR" dirty="0" smtClean="0">
                <a:effectLst>
                  <a:outerShdw blurRad="38100" dist="38100" dir="2700000" algn="tl">
                    <a:srgbClr val="000000">
                      <a:alpha val="43137"/>
                    </a:srgbClr>
                  </a:outerShdw>
                </a:effectLst>
                <a:latin typeface="Arial" pitchFamily="34" charset="0"/>
                <a:cs typeface="Arial" pitchFamily="34" charset="0"/>
              </a:rPr>
              <a:t> L’environnement peut être décrit à des échelles différentes</a:t>
            </a:r>
          </a:p>
          <a:p>
            <a:pPr lvl="1">
              <a:spcBef>
                <a:spcPct val="40000"/>
              </a:spcBef>
              <a:spcAft>
                <a:spcPct val="15000"/>
              </a:spcAft>
              <a:buClr>
                <a:srgbClr val="FFC000"/>
              </a:buClr>
              <a:buSzPct val="80000"/>
              <a:buFont typeface="Arial" pitchFamily="34" charset="0"/>
              <a:buChar char="•"/>
              <a:defRPr/>
            </a:pPr>
            <a:r>
              <a:rPr lang="fr-FR" dirty="0" smtClean="0">
                <a:effectLst>
                  <a:outerShdw blurRad="38100" dist="38100" dir="2700000" algn="tl">
                    <a:srgbClr val="000000">
                      <a:alpha val="43137"/>
                    </a:srgbClr>
                  </a:outerShdw>
                </a:effectLst>
                <a:latin typeface="Arial" pitchFamily="34" charset="0"/>
                <a:cs typeface="Arial" pitchFamily="34" charset="0"/>
              </a:rPr>
              <a:t> La variabilité des phénomènes est grande, car des éléments de faible probabilité peuvent avoir une influence importante sur le résultat global</a:t>
            </a:r>
            <a:endParaRPr lang="fr-FR" dirty="0">
              <a:effectLst>
                <a:outerShdw blurRad="38100" dist="38100" dir="2700000" algn="tl">
                  <a:srgbClr val="000000"/>
                </a:outerShdw>
              </a:effectLst>
              <a:latin typeface="Arial" pitchFamily="34" charset="0"/>
              <a:cs typeface="Arial" pitchFamily="34" charset="0"/>
            </a:endParaRPr>
          </a:p>
        </p:txBody>
      </p:sp>
      <p:pic>
        <p:nvPicPr>
          <p:cNvPr id="5124" name="Picture 7" descr="Foret"/>
          <p:cNvPicPr>
            <a:picLocks noChangeAspect="1" noChangeArrowheads="1"/>
          </p:cNvPicPr>
          <p:nvPr/>
        </p:nvPicPr>
        <p:blipFill>
          <a:blip r:embed="rId3" cstate="print"/>
          <a:srcRect/>
          <a:stretch>
            <a:fillRect/>
          </a:stretch>
        </p:blipFill>
        <p:spPr bwMode="auto">
          <a:xfrm>
            <a:off x="827088" y="3301156"/>
            <a:ext cx="1800225" cy="1357313"/>
          </a:xfrm>
          <a:prstGeom prst="rect">
            <a:avLst/>
          </a:prstGeom>
          <a:noFill/>
          <a:ln w="9525">
            <a:noFill/>
            <a:miter lim="800000"/>
            <a:headEnd/>
            <a:tailEnd/>
          </a:ln>
        </p:spPr>
      </p:pic>
      <p:pic>
        <p:nvPicPr>
          <p:cNvPr id="5125" name="Picture 8" descr="ville"/>
          <p:cNvPicPr>
            <a:picLocks noChangeAspect="1" noChangeArrowheads="1"/>
          </p:cNvPicPr>
          <p:nvPr/>
        </p:nvPicPr>
        <p:blipFill>
          <a:blip r:embed="rId4" cstate="print"/>
          <a:srcRect/>
          <a:stretch>
            <a:fillRect/>
          </a:stretch>
        </p:blipFill>
        <p:spPr bwMode="auto">
          <a:xfrm>
            <a:off x="2700338" y="3301156"/>
            <a:ext cx="1800225" cy="1423988"/>
          </a:xfrm>
          <a:prstGeom prst="rect">
            <a:avLst/>
          </a:prstGeom>
          <a:noFill/>
          <a:ln w="9525">
            <a:noFill/>
            <a:miter lim="800000"/>
            <a:headEnd/>
            <a:tailEnd/>
          </a:ln>
        </p:spPr>
      </p:pic>
      <p:pic>
        <p:nvPicPr>
          <p:cNvPr id="5126" name="Picture 9" descr="Pluie"/>
          <p:cNvPicPr>
            <a:picLocks noChangeAspect="1" noChangeArrowheads="1"/>
          </p:cNvPicPr>
          <p:nvPr/>
        </p:nvPicPr>
        <p:blipFill>
          <a:blip r:embed="rId5" cstate="print"/>
          <a:srcRect/>
          <a:stretch>
            <a:fillRect/>
          </a:stretch>
        </p:blipFill>
        <p:spPr bwMode="auto">
          <a:xfrm>
            <a:off x="4572000" y="3301156"/>
            <a:ext cx="1800225" cy="1354138"/>
          </a:xfrm>
          <a:prstGeom prst="rect">
            <a:avLst/>
          </a:prstGeom>
          <a:noFill/>
          <a:ln w="9525">
            <a:noFill/>
            <a:miter lim="800000"/>
            <a:headEnd/>
            <a:tailEnd/>
          </a:ln>
        </p:spPr>
      </p:pic>
      <p:pic>
        <p:nvPicPr>
          <p:cNvPr id="20" name="Picture 10"/>
          <p:cNvPicPr>
            <a:picLocks noChangeAspect="1" noChangeArrowheads="1"/>
          </p:cNvPicPr>
          <p:nvPr/>
        </p:nvPicPr>
        <p:blipFill>
          <a:blip r:embed="rId6" cstate="print"/>
          <a:srcRect/>
          <a:stretch>
            <a:fillRect/>
          </a:stretch>
        </p:blipFill>
        <p:spPr bwMode="auto">
          <a:xfrm>
            <a:off x="6443663" y="3301156"/>
            <a:ext cx="1800225" cy="1231900"/>
          </a:xfrm>
          <a:prstGeom prst="rect">
            <a:avLst/>
          </a:prstGeom>
          <a:noFill/>
          <a:ln w="9525">
            <a:noFill/>
            <a:miter lim="800000"/>
            <a:headEnd/>
            <a:tailEnd/>
          </a:ln>
        </p:spPr>
      </p:pic>
      <p:sp>
        <p:nvSpPr>
          <p:cNvPr id="8" name="Text Box 14"/>
          <p:cNvSpPr txBox="1">
            <a:spLocks noChangeArrowheads="1"/>
          </p:cNvSpPr>
          <p:nvPr/>
        </p:nvSpPr>
        <p:spPr bwMode="auto">
          <a:xfrm>
            <a:off x="176213" y="404813"/>
            <a:ext cx="8967787" cy="457200"/>
          </a:xfrm>
          <a:prstGeom prst="rect">
            <a:avLst/>
          </a:prstGeom>
          <a:solidFill>
            <a:srgbClr val="FFFFFF"/>
          </a:solidFill>
          <a:ln w="9525">
            <a:noFill/>
            <a:miter lim="800000"/>
            <a:headEnd/>
            <a:tailEnd/>
          </a:ln>
          <a:effectLst/>
        </p:spPr>
        <p:txBody>
          <a:bodyPr>
            <a:spAutoFit/>
          </a:bodyPr>
          <a:lstStyle/>
          <a:p>
            <a:pPr>
              <a:spcBef>
                <a:spcPct val="50000"/>
              </a:spcBef>
              <a:defRPr/>
            </a:pPr>
            <a:r>
              <a:rPr lang="fr-FR" sz="2400" b="1" i="1" dirty="0" smtClean="0">
                <a:solidFill>
                  <a:srgbClr val="000000"/>
                </a:solidFill>
                <a:effectLst>
                  <a:outerShdw blurRad="38100" dist="38100" dir="2700000" algn="tl">
                    <a:srgbClr val="C0C0C0"/>
                  </a:outerShdw>
                </a:effectLst>
                <a:latin typeface="Arial" charset="0"/>
              </a:rPr>
              <a:t>Les maladies sont des systèmes complexes</a:t>
            </a:r>
            <a:endParaRPr lang="fr-FR" sz="2400" b="1" i="1" dirty="0">
              <a:solidFill>
                <a:srgbClr val="000000"/>
              </a:solidFill>
              <a:effectLst>
                <a:outerShdw blurRad="38100" dist="38100" dir="2700000" algn="tl">
                  <a:srgbClr val="C0C0C0"/>
                </a:outerShdw>
              </a:effectLst>
              <a:latin typeface="Arial"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5875" name="Picture 3"/>
          <p:cNvPicPr>
            <a:picLocks noChangeAspect="1" noChangeArrowheads="1"/>
          </p:cNvPicPr>
          <p:nvPr/>
        </p:nvPicPr>
        <p:blipFill>
          <a:blip r:embed="rId4" cstate="print"/>
          <a:srcRect/>
          <a:stretch>
            <a:fillRect/>
          </a:stretch>
        </p:blipFill>
        <p:spPr bwMode="auto">
          <a:xfrm>
            <a:off x="251520" y="4293096"/>
            <a:ext cx="2136775" cy="1365250"/>
          </a:xfrm>
          <a:prstGeom prst="rect">
            <a:avLst/>
          </a:prstGeom>
          <a:noFill/>
        </p:spPr>
      </p:pic>
      <p:graphicFrame>
        <p:nvGraphicFramePr>
          <p:cNvPr id="335882" name="Object 10"/>
          <p:cNvGraphicFramePr>
            <a:graphicFrameLocks noChangeAspect="1"/>
          </p:cNvGraphicFramePr>
          <p:nvPr/>
        </p:nvGraphicFramePr>
        <p:xfrm>
          <a:off x="251520" y="5805264"/>
          <a:ext cx="3478213" cy="668338"/>
        </p:xfrm>
        <a:graphic>
          <a:graphicData uri="http://schemas.openxmlformats.org/presentationml/2006/ole">
            <p:oleObj spid="_x0000_s335882" name="Document" r:id="rId5" imgW="6629400" imgH="841248" progId="Word.Document.8">
              <p:embed/>
            </p:oleObj>
          </a:graphicData>
        </a:graphic>
      </p:graphicFrame>
      <p:grpSp>
        <p:nvGrpSpPr>
          <p:cNvPr id="335887" name="Group 15"/>
          <p:cNvGrpSpPr>
            <a:grpSpLocks/>
          </p:cNvGrpSpPr>
          <p:nvPr/>
        </p:nvGrpSpPr>
        <p:grpSpPr bwMode="auto">
          <a:xfrm>
            <a:off x="6156176" y="4653136"/>
            <a:ext cx="2699792" cy="1807840"/>
            <a:chOff x="336" y="864"/>
            <a:chExt cx="3315" cy="1935"/>
          </a:xfrm>
        </p:grpSpPr>
        <p:grpSp>
          <p:nvGrpSpPr>
            <p:cNvPr id="335888" name="Group 16"/>
            <p:cNvGrpSpPr>
              <a:grpSpLocks/>
            </p:cNvGrpSpPr>
            <p:nvPr/>
          </p:nvGrpSpPr>
          <p:grpSpPr bwMode="auto">
            <a:xfrm>
              <a:off x="336" y="864"/>
              <a:ext cx="2156" cy="1491"/>
              <a:chOff x="3312" y="1889"/>
              <a:chExt cx="2156" cy="1491"/>
            </a:xfrm>
          </p:grpSpPr>
          <p:pic>
            <p:nvPicPr>
              <p:cNvPr id="335889" name="Picture 17"/>
              <p:cNvPicPr>
                <a:picLocks noChangeAspect="1" noChangeArrowheads="1"/>
              </p:cNvPicPr>
              <p:nvPr/>
            </p:nvPicPr>
            <p:blipFill>
              <a:blip r:embed="rId6" cstate="print"/>
              <a:srcRect/>
              <a:stretch>
                <a:fillRect/>
              </a:stretch>
            </p:blipFill>
            <p:spPr bwMode="auto">
              <a:xfrm>
                <a:off x="3895" y="1889"/>
                <a:ext cx="1573" cy="1215"/>
              </a:xfrm>
              <a:prstGeom prst="rect">
                <a:avLst/>
              </a:prstGeom>
              <a:noFill/>
            </p:spPr>
          </p:pic>
          <p:pic>
            <p:nvPicPr>
              <p:cNvPr id="335890" name="Picture 18"/>
              <p:cNvPicPr>
                <a:picLocks noChangeAspect="1" noChangeArrowheads="1"/>
              </p:cNvPicPr>
              <p:nvPr/>
            </p:nvPicPr>
            <p:blipFill>
              <a:blip r:embed="rId7" cstate="print"/>
              <a:srcRect/>
              <a:stretch>
                <a:fillRect/>
              </a:stretch>
            </p:blipFill>
            <p:spPr bwMode="auto">
              <a:xfrm>
                <a:off x="3696" y="2352"/>
                <a:ext cx="688" cy="617"/>
              </a:xfrm>
              <a:prstGeom prst="rect">
                <a:avLst/>
              </a:prstGeom>
              <a:noFill/>
            </p:spPr>
          </p:pic>
          <p:pic>
            <p:nvPicPr>
              <p:cNvPr id="335891" name="Picture 19"/>
              <p:cNvPicPr>
                <a:picLocks noChangeAspect="1" noChangeArrowheads="1"/>
              </p:cNvPicPr>
              <p:nvPr/>
            </p:nvPicPr>
            <p:blipFill>
              <a:blip r:embed="rId8" cstate="print"/>
              <a:srcRect/>
              <a:stretch>
                <a:fillRect/>
              </a:stretch>
            </p:blipFill>
            <p:spPr bwMode="auto">
              <a:xfrm>
                <a:off x="3552" y="2496"/>
                <a:ext cx="744" cy="671"/>
              </a:xfrm>
              <a:prstGeom prst="rect">
                <a:avLst/>
              </a:prstGeom>
              <a:noFill/>
            </p:spPr>
          </p:pic>
          <p:pic>
            <p:nvPicPr>
              <p:cNvPr id="335892" name="Picture 20"/>
              <p:cNvPicPr>
                <a:picLocks noChangeAspect="1" noChangeArrowheads="1"/>
              </p:cNvPicPr>
              <p:nvPr/>
            </p:nvPicPr>
            <p:blipFill>
              <a:blip r:embed="rId9" cstate="print"/>
              <a:srcRect/>
              <a:stretch>
                <a:fillRect/>
              </a:stretch>
            </p:blipFill>
            <p:spPr bwMode="auto">
              <a:xfrm>
                <a:off x="3312" y="2688"/>
                <a:ext cx="874" cy="692"/>
              </a:xfrm>
              <a:prstGeom prst="rect">
                <a:avLst/>
              </a:prstGeom>
              <a:noFill/>
            </p:spPr>
          </p:pic>
        </p:grpSp>
        <p:pic>
          <p:nvPicPr>
            <p:cNvPr id="335893" name="Picture 21" descr="page-database-mammals"/>
            <p:cNvPicPr>
              <a:picLocks noChangeAspect="1" noChangeArrowheads="1"/>
            </p:cNvPicPr>
            <p:nvPr/>
          </p:nvPicPr>
          <p:blipFill>
            <a:blip r:embed="rId10" cstate="print"/>
            <a:srcRect/>
            <a:stretch>
              <a:fillRect/>
            </a:stretch>
          </p:blipFill>
          <p:spPr bwMode="auto">
            <a:xfrm>
              <a:off x="1872" y="1632"/>
              <a:ext cx="1392" cy="941"/>
            </a:xfrm>
            <a:prstGeom prst="rect">
              <a:avLst/>
            </a:prstGeom>
            <a:noFill/>
          </p:spPr>
        </p:pic>
        <p:pic>
          <p:nvPicPr>
            <p:cNvPr id="335894" name="Picture 22" descr="page-database-clinical"/>
            <p:cNvPicPr>
              <a:picLocks noChangeAspect="1" noChangeArrowheads="1"/>
            </p:cNvPicPr>
            <p:nvPr/>
          </p:nvPicPr>
          <p:blipFill>
            <a:blip r:embed="rId11" cstate="print"/>
            <a:srcRect/>
            <a:stretch>
              <a:fillRect/>
            </a:stretch>
          </p:blipFill>
          <p:spPr bwMode="auto">
            <a:xfrm>
              <a:off x="2496" y="2016"/>
              <a:ext cx="1155" cy="783"/>
            </a:xfrm>
            <a:prstGeom prst="rect">
              <a:avLst/>
            </a:prstGeom>
            <a:noFill/>
          </p:spPr>
        </p:pic>
      </p:grpSp>
      <p:pic>
        <p:nvPicPr>
          <p:cNvPr id="335905" name="Picture 33"/>
          <p:cNvPicPr>
            <a:picLocks noChangeAspect="1" noChangeArrowheads="1"/>
          </p:cNvPicPr>
          <p:nvPr/>
        </p:nvPicPr>
        <p:blipFill>
          <a:blip r:embed="rId12" cstate="print"/>
          <a:srcRect/>
          <a:stretch>
            <a:fillRect/>
          </a:stretch>
        </p:blipFill>
        <p:spPr bwMode="auto">
          <a:xfrm>
            <a:off x="2483768" y="4293096"/>
            <a:ext cx="854075" cy="1444625"/>
          </a:xfrm>
          <a:prstGeom prst="rect">
            <a:avLst/>
          </a:prstGeom>
          <a:noFill/>
          <a:ln w="9525">
            <a:noFill/>
            <a:miter lim="800000"/>
            <a:headEnd/>
            <a:tailEnd/>
          </a:ln>
          <a:effectLst/>
        </p:spPr>
      </p:pic>
      <p:pic>
        <p:nvPicPr>
          <p:cNvPr id="335906" name="Picture 34"/>
          <p:cNvPicPr>
            <a:picLocks noChangeAspect="1" noChangeArrowheads="1"/>
          </p:cNvPicPr>
          <p:nvPr/>
        </p:nvPicPr>
        <p:blipFill>
          <a:blip r:embed="rId13" cstate="print"/>
          <a:srcRect/>
          <a:stretch>
            <a:fillRect/>
          </a:stretch>
        </p:blipFill>
        <p:spPr bwMode="auto">
          <a:xfrm>
            <a:off x="3203848" y="4509120"/>
            <a:ext cx="469900" cy="461963"/>
          </a:xfrm>
          <a:prstGeom prst="rect">
            <a:avLst/>
          </a:prstGeom>
          <a:noFill/>
          <a:ln w="9525">
            <a:noFill/>
            <a:miter lim="800000"/>
            <a:headEnd/>
            <a:tailEnd/>
          </a:ln>
          <a:effectLst/>
        </p:spPr>
      </p:pic>
      <p:sp>
        <p:nvSpPr>
          <p:cNvPr id="36" name="Text Box 14"/>
          <p:cNvSpPr txBox="1">
            <a:spLocks noChangeArrowheads="1"/>
          </p:cNvSpPr>
          <p:nvPr/>
        </p:nvSpPr>
        <p:spPr bwMode="auto">
          <a:xfrm>
            <a:off x="176213" y="404813"/>
            <a:ext cx="8967787" cy="457200"/>
          </a:xfrm>
          <a:prstGeom prst="rect">
            <a:avLst/>
          </a:prstGeom>
          <a:solidFill>
            <a:srgbClr val="FFFFFF"/>
          </a:solidFill>
          <a:ln w="9525">
            <a:noFill/>
            <a:miter lim="800000"/>
            <a:headEnd/>
            <a:tailEnd/>
          </a:ln>
          <a:effectLst/>
        </p:spPr>
        <p:txBody>
          <a:bodyPr>
            <a:spAutoFit/>
          </a:bodyPr>
          <a:lstStyle/>
          <a:p>
            <a:pPr>
              <a:spcBef>
                <a:spcPct val="50000"/>
              </a:spcBef>
              <a:defRPr/>
            </a:pPr>
            <a:r>
              <a:rPr lang="fr-FR" sz="2400" b="1" i="1" dirty="0" smtClean="0">
                <a:solidFill>
                  <a:srgbClr val="000000"/>
                </a:solidFill>
                <a:effectLst>
                  <a:outerShdw blurRad="38100" dist="38100" dir="2700000" algn="tl">
                    <a:srgbClr val="C0C0C0"/>
                  </a:outerShdw>
                </a:effectLst>
                <a:latin typeface="Arial" charset="0"/>
              </a:rPr>
              <a:t>L’étude systémique : objets, populations, échelles…</a:t>
            </a:r>
            <a:endParaRPr lang="fr-FR" sz="2400" b="1" i="1" dirty="0">
              <a:solidFill>
                <a:srgbClr val="000000"/>
              </a:solidFill>
              <a:effectLst>
                <a:outerShdw blurRad="38100" dist="38100" dir="2700000" algn="tl">
                  <a:srgbClr val="C0C0C0"/>
                </a:outerShdw>
              </a:effectLst>
              <a:latin typeface="Arial" charset="0"/>
            </a:endParaRPr>
          </a:p>
        </p:txBody>
      </p:sp>
      <p:sp>
        <p:nvSpPr>
          <p:cNvPr id="37" name="Rectangle 3"/>
          <p:cNvSpPr txBox="1">
            <a:spLocks noRot="1" noChangeArrowheads="1"/>
          </p:cNvSpPr>
          <p:nvPr/>
        </p:nvSpPr>
        <p:spPr bwMode="auto">
          <a:xfrm>
            <a:off x="251520" y="1268760"/>
            <a:ext cx="8496622" cy="2520280"/>
          </a:xfrm>
          <a:prstGeom prst="rect">
            <a:avLst/>
          </a:prstGeom>
          <a:solidFill>
            <a:srgbClr val="C0C0C0">
              <a:alpha val="10001"/>
            </a:srgbClr>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0"/>
              </a:spcBef>
              <a:spcAft>
                <a:spcPct val="0"/>
              </a:spcAft>
              <a:buClr>
                <a:srgbClr val="FFCC66"/>
              </a:buClr>
              <a:buSzPct val="70000"/>
              <a:buFont typeface="Arial" charset="0"/>
              <a:buNone/>
              <a:tabLst/>
              <a:defRPr/>
            </a:pPr>
            <a:endParaRPr kumimoji="0" lang="fr-FR"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charset="0"/>
              <a:ea typeface="+mn-ea"/>
              <a:cs typeface="+mn-cs"/>
            </a:endParaRPr>
          </a:p>
          <a:p>
            <a:pPr marL="342900" marR="0" lvl="0" indent="-342900" algn="l" defTabSz="914400" rtl="0" eaLnBrk="1" fontAlgn="base" latinLnBrk="0" hangingPunct="1">
              <a:lnSpc>
                <a:spcPct val="90000"/>
              </a:lnSpc>
              <a:spcBef>
                <a:spcPct val="0"/>
              </a:spcBef>
              <a:spcAft>
                <a:spcPct val="0"/>
              </a:spcAft>
              <a:buClr>
                <a:srgbClr val="FF9933"/>
              </a:buClr>
              <a:buSzPct val="70000"/>
              <a:buFont typeface="Arial" charset="0"/>
              <a:buChar char="►"/>
              <a:tabLst/>
              <a:defRPr/>
            </a:pPr>
            <a:r>
              <a:rPr kumimoji="0" lang="fr-FR"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charset="0"/>
                <a:ea typeface="+mn-ea"/>
                <a:cs typeface="+mn-cs"/>
              </a:rPr>
              <a:t>La biologie et la virologie pour</a:t>
            </a:r>
            <a:r>
              <a:rPr kumimoji="0" lang="fr-FR" sz="2000" b="0" i="0" u="none" strike="noStrike" kern="0" cap="none" spc="0" normalizeH="0" noProof="0" dirty="0" smtClean="0">
                <a:ln>
                  <a:noFill/>
                </a:ln>
                <a:solidFill>
                  <a:schemeClr val="tx1"/>
                </a:solidFill>
                <a:effectLst>
                  <a:outerShdw blurRad="38100" dist="38100" dir="2700000" algn="tl">
                    <a:srgbClr val="000000"/>
                  </a:outerShdw>
                </a:effectLst>
                <a:uLnTx/>
                <a:uFillTx/>
                <a:latin typeface="Arial" charset="0"/>
                <a:ea typeface="+mn-ea"/>
                <a:cs typeface="+mn-cs"/>
              </a:rPr>
              <a:t> l’étude</a:t>
            </a:r>
            <a:r>
              <a:rPr kumimoji="0" lang="fr-FR"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charset="0"/>
                <a:ea typeface="+mn-ea"/>
                <a:cs typeface="+mn-cs"/>
              </a:rPr>
              <a:t> </a:t>
            </a:r>
            <a:r>
              <a:rPr lang="fr-FR" sz="2000" kern="0" dirty="0">
                <a:effectLst>
                  <a:outerShdw blurRad="38100" dist="38100" dir="2700000" algn="tl">
                    <a:srgbClr val="000000"/>
                  </a:outerShdw>
                </a:effectLst>
                <a:latin typeface="Arial" charset="0"/>
                <a:cs typeface="+mn-cs"/>
              </a:rPr>
              <a:t>d</a:t>
            </a:r>
            <a:r>
              <a:rPr kumimoji="0" lang="fr-FR"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charset="0"/>
                <a:ea typeface="+mn-ea"/>
                <a:cs typeface="+mn-cs"/>
              </a:rPr>
              <a:t>es pathogènes</a:t>
            </a:r>
          </a:p>
          <a:p>
            <a:pPr marL="342900" marR="0" lvl="0" indent="-342900" algn="l" defTabSz="914400" rtl="0" eaLnBrk="1" fontAlgn="base" latinLnBrk="0" hangingPunct="1">
              <a:lnSpc>
                <a:spcPct val="90000"/>
              </a:lnSpc>
              <a:spcBef>
                <a:spcPct val="0"/>
              </a:spcBef>
              <a:spcAft>
                <a:spcPct val="0"/>
              </a:spcAft>
              <a:buClr>
                <a:srgbClr val="FF9933"/>
              </a:buClr>
              <a:buSzPct val="70000"/>
              <a:buFont typeface="Arial" charset="0"/>
              <a:buChar char="►"/>
              <a:tabLst/>
              <a:defRPr/>
            </a:pPr>
            <a:r>
              <a:rPr lang="fr-FR" sz="2000" kern="0" dirty="0" smtClean="0">
                <a:effectLst>
                  <a:outerShdw blurRad="38100" dist="38100" dir="2700000" algn="tl">
                    <a:srgbClr val="000000"/>
                  </a:outerShdw>
                </a:effectLst>
                <a:latin typeface="Arial" charset="0"/>
                <a:cs typeface="+mn-cs"/>
              </a:rPr>
              <a:t>La médecine pour l’étude des malades (individus)</a:t>
            </a:r>
            <a:endParaRPr kumimoji="0" lang="fr-FR"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charset="0"/>
              <a:ea typeface="+mn-ea"/>
              <a:cs typeface="+mn-cs"/>
            </a:endParaRPr>
          </a:p>
          <a:p>
            <a:pPr marL="342900" marR="0" lvl="0" indent="-342900" algn="l" defTabSz="914400" rtl="0" eaLnBrk="1" fontAlgn="base" latinLnBrk="0" hangingPunct="1">
              <a:lnSpc>
                <a:spcPct val="90000"/>
              </a:lnSpc>
              <a:spcBef>
                <a:spcPct val="0"/>
              </a:spcBef>
              <a:spcAft>
                <a:spcPct val="0"/>
              </a:spcAft>
              <a:buClr>
                <a:srgbClr val="FF9933"/>
              </a:buClr>
              <a:buSzPct val="70000"/>
              <a:buFont typeface="Arial" charset="0"/>
              <a:buChar char="►"/>
              <a:tabLst/>
              <a:defRPr/>
            </a:pPr>
            <a:r>
              <a:rPr lang="fr-FR" sz="2000" kern="0" dirty="0" smtClean="0">
                <a:effectLst>
                  <a:outerShdw blurRad="38100" dist="38100" dir="2700000" algn="tl">
                    <a:srgbClr val="000000"/>
                  </a:outerShdw>
                </a:effectLst>
                <a:latin typeface="Arial" charset="0"/>
                <a:cs typeface="+mn-cs"/>
              </a:rPr>
              <a:t>L’entomologie, la biologie, l’écologie pour l’étude des vecteurs</a:t>
            </a:r>
          </a:p>
          <a:p>
            <a:pPr marL="342900" marR="0" lvl="0" indent="-342900" algn="l" defTabSz="914400" rtl="0" eaLnBrk="1" fontAlgn="base" latinLnBrk="0" hangingPunct="1">
              <a:lnSpc>
                <a:spcPct val="90000"/>
              </a:lnSpc>
              <a:spcBef>
                <a:spcPct val="0"/>
              </a:spcBef>
              <a:spcAft>
                <a:spcPct val="0"/>
              </a:spcAft>
              <a:buClr>
                <a:srgbClr val="FF9933"/>
              </a:buClr>
              <a:buSzPct val="70000"/>
              <a:buFont typeface="Arial" charset="0"/>
              <a:buChar char="►"/>
              <a:tabLst/>
              <a:defRPr/>
            </a:pPr>
            <a:r>
              <a:rPr kumimoji="0" lang="fr-FR"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charset="0"/>
                <a:ea typeface="+mn-ea"/>
                <a:cs typeface="+mn-cs"/>
              </a:rPr>
              <a:t>L’épidémiologie pour l’étude de</a:t>
            </a:r>
            <a:r>
              <a:rPr kumimoji="0" lang="fr-FR" sz="2000" b="0" i="0" u="none" strike="noStrike" kern="0" cap="none" spc="0" normalizeH="0" noProof="0" dirty="0" smtClean="0">
                <a:ln>
                  <a:noFill/>
                </a:ln>
                <a:solidFill>
                  <a:schemeClr val="tx1"/>
                </a:solidFill>
                <a:effectLst>
                  <a:outerShdw blurRad="38100" dist="38100" dir="2700000" algn="tl">
                    <a:srgbClr val="000000"/>
                  </a:outerShdw>
                </a:effectLst>
                <a:uLnTx/>
                <a:uFillTx/>
                <a:latin typeface="Arial" charset="0"/>
                <a:ea typeface="+mn-ea"/>
                <a:cs typeface="+mn-cs"/>
              </a:rPr>
              <a:t> l’étiologie à partir de populations</a:t>
            </a:r>
          </a:p>
          <a:p>
            <a:pPr marL="342900" marR="0" lvl="0" indent="-342900" algn="l" defTabSz="914400" rtl="0" eaLnBrk="1" fontAlgn="base" latinLnBrk="0" hangingPunct="1">
              <a:lnSpc>
                <a:spcPct val="90000"/>
              </a:lnSpc>
              <a:spcBef>
                <a:spcPct val="0"/>
              </a:spcBef>
              <a:spcAft>
                <a:spcPct val="0"/>
              </a:spcAft>
              <a:buClr>
                <a:srgbClr val="FF9933"/>
              </a:buClr>
              <a:buSzPct val="70000"/>
              <a:buFont typeface="Arial" charset="0"/>
              <a:buChar char="►"/>
              <a:tabLst/>
              <a:defRPr/>
            </a:pPr>
            <a:r>
              <a:rPr lang="fr-FR" sz="2000" kern="0" dirty="0" smtClean="0">
                <a:effectLst>
                  <a:outerShdw blurRad="38100" dist="38100" dir="2700000" algn="tl">
                    <a:srgbClr val="000000"/>
                  </a:outerShdw>
                </a:effectLst>
                <a:latin typeface="Arial" charset="0"/>
                <a:cs typeface="+mn-cs"/>
              </a:rPr>
              <a:t>L’écologie et la géographie pour l’étude de l’environnement</a:t>
            </a:r>
            <a:endParaRPr kumimoji="0" lang="fr-FR" sz="2000" b="0" i="0" u="none" strike="noStrike" kern="0" cap="none" spc="0" normalizeH="0" noProof="0" dirty="0" smtClean="0">
              <a:ln>
                <a:noFill/>
              </a:ln>
              <a:solidFill>
                <a:schemeClr val="tx1"/>
              </a:solidFill>
              <a:effectLst>
                <a:outerShdw blurRad="38100" dist="38100" dir="2700000" algn="tl">
                  <a:srgbClr val="000000"/>
                </a:outerShdw>
              </a:effectLst>
              <a:uLnTx/>
              <a:uFillTx/>
              <a:latin typeface="Arial" charset="0"/>
              <a:ea typeface="+mn-ea"/>
              <a:cs typeface="+mn-cs"/>
            </a:endParaRPr>
          </a:p>
          <a:p>
            <a:pPr marL="342900" marR="0" lvl="0" indent="-342900" algn="l" defTabSz="914400" rtl="0" eaLnBrk="1" fontAlgn="base" latinLnBrk="0" hangingPunct="1">
              <a:lnSpc>
                <a:spcPct val="90000"/>
              </a:lnSpc>
              <a:spcBef>
                <a:spcPct val="0"/>
              </a:spcBef>
              <a:spcAft>
                <a:spcPct val="0"/>
              </a:spcAft>
              <a:buClr>
                <a:srgbClr val="FF9933"/>
              </a:buClr>
              <a:buSzPct val="70000"/>
              <a:buFont typeface="Arial" charset="0"/>
              <a:buChar char="►"/>
              <a:tabLst/>
              <a:defRPr/>
            </a:pPr>
            <a:r>
              <a:rPr lang="fr-FR" sz="2000" kern="0" baseline="0" dirty="0" smtClean="0">
                <a:effectLst>
                  <a:outerShdw blurRad="38100" dist="38100" dir="2700000" algn="tl">
                    <a:srgbClr val="000000"/>
                  </a:outerShdw>
                </a:effectLst>
                <a:latin typeface="Arial" charset="0"/>
                <a:cs typeface="+mn-cs"/>
              </a:rPr>
              <a:t>Les sciences sociales (géographie, anthropologie, sociologie</a:t>
            </a:r>
            <a:r>
              <a:rPr lang="fr-FR" sz="2000" kern="0" dirty="0" smtClean="0">
                <a:effectLst>
                  <a:outerShdw blurRad="38100" dist="38100" dir="2700000" algn="tl">
                    <a:srgbClr val="000000"/>
                  </a:outerShdw>
                </a:effectLst>
                <a:latin typeface="Arial" charset="0"/>
                <a:cs typeface="+mn-cs"/>
              </a:rPr>
              <a:t>…) pour la caractérisation des systèmes et </a:t>
            </a:r>
            <a:r>
              <a:rPr lang="fr-FR" sz="2000" kern="0" dirty="0" smtClean="0">
                <a:solidFill>
                  <a:srgbClr val="FFC000"/>
                </a:solidFill>
                <a:effectLst>
                  <a:outerShdw blurRad="38100" dist="38100" dir="2700000" algn="tl">
                    <a:srgbClr val="000000"/>
                  </a:outerShdw>
                </a:effectLst>
                <a:latin typeface="Arial" charset="0"/>
                <a:cs typeface="+mn-cs"/>
              </a:rPr>
              <a:t>l’étude de leurs mécanismes</a:t>
            </a:r>
          </a:p>
          <a:p>
            <a:pPr marL="342900" marR="0" lvl="0" indent="-342900" algn="l" defTabSz="914400" rtl="0" eaLnBrk="1" fontAlgn="base" latinLnBrk="0" hangingPunct="1">
              <a:lnSpc>
                <a:spcPct val="90000"/>
              </a:lnSpc>
              <a:spcBef>
                <a:spcPct val="0"/>
              </a:spcBef>
              <a:spcAft>
                <a:spcPct val="0"/>
              </a:spcAft>
              <a:buClr>
                <a:srgbClr val="FF9933"/>
              </a:buClr>
              <a:buSzPct val="70000"/>
              <a:buFont typeface="Arial" charset="0"/>
              <a:buNone/>
              <a:tabLst/>
              <a:defRPr/>
            </a:pPr>
            <a:endParaRPr kumimoji="0" lang="fr-FR"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charset="0"/>
              <a:ea typeface="+mn-ea"/>
              <a:cs typeface="+mn-cs"/>
            </a:endParaRPr>
          </a:p>
        </p:txBody>
      </p:sp>
      <p:pic>
        <p:nvPicPr>
          <p:cNvPr id="38" name="Picture 6" descr="lusa_h5n1_image"/>
          <p:cNvPicPr>
            <a:picLocks noChangeAspect="1" noChangeArrowheads="1"/>
          </p:cNvPicPr>
          <p:nvPr/>
        </p:nvPicPr>
        <p:blipFill>
          <a:blip r:embed="rId14" cstate="print"/>
          <a:srcRect/>
          <a:stretch>
            <a:fillRect/>
          </a:stretch>
        </p:blipFill>
        <p:spPr bwMode="auto">
          <a:xfrm>
            <a:off x="4139952" y="4149080"/>
            <a:ext cx="1692275" cy="2016125"/>
          </a:xfrm>
          <a:prstGeom prst="rect">
            <a:avLst/>
          </a:prstGeom>
          <a:noFill/>
          <a:ln w="9525">
            <a:solidFill>
              <a:srgbClr val="333333"/>
            </a:solidFill>
            <a:miter lim="800000"/>
            <a:headEnd/>
            <a:tailEnd/>
          </a:ln>
        </p:spPr>
      </p:pic>
      <p:pic>
        <p:nvPicPr>
          <p:cNvPr id="335899" name="Picture 27"/>
          <p:cNvPicPr>
            <a:picLocks noChangeArrowheads="1"/>
          </p:cNvPicPr>
          <p:nvPr/>
        </p:nvPicPr>
        <p:blipFill>
          <a:blip r:embed="rId15" cstate="print"/>
          <a:srcRect/>
          <a:stretch>
            <a:fillRect/>
          </a:stretch>
        </p:blipFill>
        <p:spPr bwMode="auto">
          <a:xfrm>
            <a:off x="3923928" y="5013176"/>
            <a:ext cx="1230312" cy="1587500"/>
          </a:xfrm>
          <a:prstGeom prst="rect">
            <a:avLst/>
          </a:prstGeom>
          <a:noFill/>
          <a:ln w="12700">
            <a:noFill/>
            <a:miter lim="800000"/>
            <a:headEnd/>
            <a:tailEnd/>
          </a:ln>
          <a:effectLst/>
        </p:spPr>
      </p:pic>
      <p:pic>
        <p:nvPicPr>
          <p:cNvPr id="335901" name="Picture 29" descr="eppendroft"/>
          <p:cNvPicPr>
            <a:picLocks noChangeAspect="1" noChangeArrowheads="1"/>
          </p:cNvPicPr>
          <p:nvPr/>
        </p:nvPicPr>
        <p:blipFill>
          <a:blip r:embed="rId16" cstate="print"/>
          <a:srcRect/>
          <a:stretch>
            <a:fillRect/>
          </a:stretch>
        </p:blipFill>
        <p:spPr bwMode="auto">
          <a:xfrm>
            <a:off x="3491880" y="5589240"/>
            <a:ext cx="747712" cy="10509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Text Box 14"/>
          <p:cNvSpPr txBox="1">
            <a:spLocks noChangeArrowheads="1"/>
          </p:cNvSpPr>
          <p:nvPr/>
        </p:nvSpPr>
        <p:spPr bwMode="auto">
          <a:xfrm>
            <a:off x="176213" y="404813"/>
            <a:ext cx="8967787" cy="457200"/>
          </a:xfrm>
          <a:prstGeom prst="rect">
            <a:avLst/>
          </a:prstGeom>
          <a:solidFill>
            <a:srgbClr val="FFFFFF"/>
          </a:solidFill>
          <a:ln w="9525">
            <a:noFill/>
            <a:miter lim="800000"/>
            <a:headEnd/>
            <a:tailEnd/>
          </a:ln>
          <a:effectLst/>
        </p:spPr>
        <p:txBody>
          <a:bodyPr>
            <a:spAutoFit/>
          </a:bodyPr>
          <a:lstStyle/>
          <a:p>
            <a:pPr>
              <a:spcBef>
                <a:spcPct val="50000"/>
              </a:spcBef>
              <a:defRPr/>
            </a:pPr>
            <a:r>
              <a:rPr lang="fr-FR" sz="2400" b="1" i="1" dirty="0" smtClean="0">
                <a:solidFill>
                  <a:srgbClr val="000000"/>
                </a:solidFill>
                <a:effectLst>
                  <a:outerShdw blurRad="38100" dist="38100" dir="2700000" algn="tl">
                    <a:srgbClr val="C0C0C0"/>
                  </a:outerShdw>
                </a:effectLst>
                <a:latin typeface="Arial" charset="0"/>
              </a:rPr>
              <a:t>L’étude systémique en santé publique</a:t>
            </a:r>
            <a:endParaRPr lang="fr-FR" sz="2400" b="1" i="1" dirty="0">
              <a:solidFill>
                <a:srgbClr val="000000"/>
              </a:solidFill>
              <a:effectLst>
                <a:outerShdw blurRad="38100" dist="38100" dir="2700000" algn="tl">
                  <a:srgbClr val="C0C0C0"/>
                </a:outerShdw>
              </a:effectLst>
              <a:latin typeface="Arial" charset="0"/>
            </a:endParaRPr>
          </a:p>
        </p:txBody>
      </p:sp>
      <p:sp>
        <p:nvSpPr>
          <p:cNvPr id="37" name="Rectangle 3"/>
          <p:cNvSpPr txBox="1">
            <a:spLocks noRot="1" noChangeArrowheads="1"/>
          </p:cNvSpPr>
          <p:nvPr/>
        </p:nvSpPr>
        <p:spPr bwMode="auto">
          <a:xfrm>
            <a:off x="251520" y="1268760"/>
            <a:ext cx="8640960" cy="5256584"/>
          </a:xfrm>
          <a:prstGeom prst="rect">
            <a:avLst/>
          </a:prstGeom>
          <a:solidFill>
            <a:srgbClr val="C0C0C0">
              <a:alpha val="10001"/>
            </a:srgbClr>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0"/>
              </a:spcBef>
              <a:spcAft>
                <a:spcPct val="0"/>
              </a:spcAft>
              <a:buClr>
                <a:srgbClr val="FFCC66"/>
              </a:buClr>
              <a:buSzPct val="70000"/>
              <a:buFont typeface="Arial" charset="0"/>
              <a:buNone/>
              <a:tabLst/>
              <a:defRPr/>
            </a:pPr>
            <a:endParaRPr kumimoji="0" lang="fr-FR"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charset="0"/>
              <a:ea typeface="+mn-ea"/>
              <a:cs typeface="+mn-cs"/>
            </a:endParaRPr>
          </a:p>
          <a:p>
            <a:pPr marL="342900" marR="0" lvl="0" indent="-342900" algn="l" defTabSz="914400" rtl="0" eaLnBrk="1" fontAlgn="base" latinLnBrk="0" hangingPunct="1">
              <a:lnSpc>
                <a:spcPct val="90000"/>
              </a:lnSpc>
              <a:spcBef>
                <a:spcPct val="0"/>
              </a:spcBef>
              <a:spcAft>
                <a:spcPct val="0"/>
              </a:spcAft>
              <a:buClr>
                <a:srgbClr val="FF9933"/>
              </a:buClr>
              <a:buSzPct val="70000"/>
              <a:buFont typeface="Arial" charset="0"/>
              <a:buChar char="►"/>
              <a:tabLst/>
              <a:defRPr/>
            </a:pPr>
            <a:r>
              <a:rPr lang="fr-FR" sz="2200" kern="0" dirty="0" smtClean="0">
                <a:effectLst>
                  <a:outerShdw blurRad="38100" dist="38100" dir="2700000" algn="tl">
                    <a:srgbClr val="000000"/>
                  </a:outerShdw>
                </a:effectLst>
                <a:latin typeface="Arial" charset="0"/>
                <a:cs typeface="+mn-cs"/>
              </a:rPr>
              <a:t>Le traitement des malades ou la connaissance complète du pathogène ne suffisent jamais à éliminer une maladie. La notion de risque est au centre de l’approche.</a:t>
            </a:r>
          </a:p>
          <a:p>
            <a:pPr marL="342900" marR="0" lvl="0" indent="-342900" algn="l" defTabSz="914400" rtl="0" eaLnBrk="1" fontAlgn="base" latinLnBrk="0" hangingPunct="1">
              <a:lnSpc>
                <a:spcPct val="90000"/>
              </a:lnSpc>
              <a:spcBef>
                <a:spcPct val="0"/>
              </a:spcBef>
              <a:spcAft>
                <a:spcPct val="0"/>
              </a:spcAft>
              <a:buClr>
                <a:srgbClr val="FF9933"/>
              </a:buClr>
              <a:buSzPct val="70000"/>
              <a:buFont typeface="Arial" charset="0"/>
              <a:buChar char="►"/>
              <a:tabLst/>
              <a:defRPr/>
            </a:pPr>
            <a:endParaRPr lang="fr-FR" sz="2200" kern="0" dirty="0">
              <a:effectLst>
                <a:outerShdw blurRad="38100" dist="38100" dir="2700000" algn="tl">
                  <a:srgbClr val="000000"/>
                </a:outerShdw>
              </a:effectLst>
              <a:latin typeface="Arial" charset="0"/>
              <a:cs typeface="+mn-cs"/>
            </a:endParaRPr>
          </a:p>
          <a:p>
            <a:pPr marL="342900" marR="0" lvl="0" indent="-342900" algn="l" defTabSz="914400" rtl="0" eaLnBrk="1" fontAlgn="base" latinLnBrk="0" hangingPunct="1">
              <a:lnSpc>
                <a:spcPct val="90000"/>
              </a:lnSpc>
              <a:spcBef>
                <a:spcPct val="0"/>
              </a:spcBef>
              <a:spcAft>
                <a:spcPct val="0"/>
              </a:spcAft>
              <a:buClr>
                <a:srgbClr val="FF9933"/>
              </a:buClr>
              <a:buSzPct val="70000"/>
              <a:buFont typeface="Arial" charset="0"/>
              <a:buChar char="►"/>
              <a:tabLst/>
              <a:defRPr/>
            </a:pPr>
            <a:r>
              <a:rPr lang="fr-FR" sz="2200" kern="0" dirty="0" smtClean="0">
                <a:effectLst>
                  <a:outerShdw blurRad="38100" dist="38100" dir="2700000" algn="tl">
                    <a:srgbClr val="000000"/>
                  </a:outerShdw>
                </a:effectLst>
                <a:latin typeface="Arial" charset="0"/>
                <a:cs typeface="+mn-cs"/>
              </a:rPr>
              <a:t>Comment réduire le risque ?</a:t>
            </a:r>
          </a:p>
          <a:p>
            <a:pPr lvl="1">
              <a:spcBef>
                <a:spcPct val="40000"/>
              </a:spcBef>
              <a:spcAft>
                <a:spcPct val="15000"/>
              </a:spcAft>
              <a:buClr>
                <a:srgbClr val="FFC000"/>
              </a:buClr>
              <a:buSzPct val="80000"/>
              <a:buFont typeface="Arial" pitchFamily="34" charset="0"/>
              <a:buChar char="•"/>
              <a:defRPr/>
            </a:pPr>
            <a:r>
              <a:rPr lang="fr-FR" dirty="0" smtClean="0">
                <a:effectLst>
                  <a:outerShdw blurRad="38100" dist="38100" dir="2700000" algn="tl">
                    <a:srgbClr val="000000">
                      <a:alpha val="43137"/>
                    </a:srgbClr>
                  </a:outerShdw>
                </a:effectLst>
                <a:cs typeface="Arial" pitchFamily="34" charset="0"/>
              </a:rPr>
              <a:t> Réduire la susceptibilité de l’hôte (i.e. : immunisation, vaccination, prophylaxie, prévention)</a:t>
            </a:r>
          </a:p>
          <a:p>
            <a:pPr lvl="1">
              <a:spcBef>
                <a:spcPct val="40000"/>
              </a:spcBef>
              <a:spcAft>
                <a:spcPct val="15000"/>
              </a:spcAft>
              <a:buClr>
                <a:srgbClr val="FFC000"/>
              </a:buClr>
              <a:buSzPct val="80000"/>
              <a:buFont typeface="Arial" pitchFamily="34" charset="0"/>
              <a:buChar char="•"/>
              <a:defRPr/>
            </a:pPr>
            <a:r>
              <a:rPr lang="fr-FR" dirty="0" smtClean="0">
                <a:effectLst>
                  <a:outerShdw blurRad="38100" dist="38100" dir="2700000" algn="tl">
                    <a:srgbClr val="000000">
                      <a:alpha val="43137"/>
                    </a:srgbClr>
                  </a:outerShdw>
                </a:effectLst>
                <a:cs typeface="Arial" pitchFamily="34" charset="0"/>
              </a:rPr>
              <a:t> Réduire l’exposition de l’hôte au pathogène (contrôle vectoriel, quarantaine, réduction des conditions favorables aux vecteurs ou aux pathogènes…)</a:t>
            </a:r>
          </a:p>
          <a:p>
            <a:pPr lvl="1">
              <a:spcBef>
                <a:spcPct val="40000"/>
              </a:spcBef>
              <a:spcAft>
                <a:spcPct val="15000"/>
              </a:spcAft>
              <a:buClr>
                <a:srgbClr val="FFC000"/>
              </a:buClr>
              <a:buSzPct val="80000"/>
              <a:buFont typeface="Arial" pitchFamily="34" charset="0"/>
              <a:buChar char="•"/>
              <a:defRPr/>
            </a:pPr>
            <a:r>
              <a:rPr lang="fr-FR" dirty="0" smtClean="0">
                <a:effectLst>
                  <a:outerShdw blurRad="38100" dist="38100" dir="2700000" algn="tl">
                    <a:srgbClr val="000000">
                      <a:alpha val="43137"/>
                    </a:srgbClr>
                  </a:outerShdw>
                </a:effectLst>
                <a:cs typeface="Arial" pitchFamily="34" charset="0"/>
              </a:rPr>
              <a:t> Eliminer le pathogène (abattage, désinfection, hygiène)</a:t>
            </a:r>
          </a:p>
          <a:p>
            <a:pPr lvl="1">
              <a:spcBef>
                <a:spcPct val="40000"/>
              </a:spcBef>
              <a:spcAft>
                <a:spcPct val="15000"/>
              </a:spcAft>
              <a:buClr>
                <a:srgbClr val="FFC000"/>
              </a:buClr>
              <a:buSzPct val="80000"/>
              <a:buFont typeface="Arial" pitchFamily="34" charset="0"/>
              <a:buChar char="•"/>
              <a:defRPr/>
            </a:pPr>
            <a:r>
              <a:rPr lang="fr-FR" dirty="0" smtClean="0">
                <a:effectLst>
                  <a:outerShdw blurRad="38100" dist="38100" dir="2700000" algn="tl">
                    <a:srgbClr val="000000">
                      <a:alpha val="43137"/>
                    </a:srgbClr>
                  </a:outerShdw>
                </a:effectLst>
                <a:cs typeface="Arial" pitchFamily="34" charset="0"/>
              </a:rPr>
              <a:t> Réduire la vulnérabilité de l’hôte (socio-économique : pauvreté, étude et changement des comportements)</a:t>
            </a:r>
          </a:p>
          <a:p>
            <a:pPr lvl="1">
              <a:spcBef>
                <a:spcPct val="40000"/>
              </a:spcBef>
              <a:spcAft>
                <a:spcPct val="15000"/>
              </a:spcAft>
              <a:buClr>
                <a:srgbClr val="FFC000"/>
              </a:buClr>
              <a:buSzPct val="80000"/>
              <a:buFont typeface="Arial" pitchFamily="34" charset="0"/>
              <a:buChar char="•"/>
              <a:defRPr/>
            </a:pPr>
            <a:r>
              <a:rPr lang="fr-FR" dirty="0" smtClean="0">
                <a:effectLst>
                  <a:outerShdw blurRad="38100" dist="38100" dir="2700000" algn="tl">
                    <a:srgbClr val="000000">
                      <a:alpha val="43137"/>
                    </a:srgbClr>
                  </a:outerShdw>
                </a:effectLst>
                <a:cs typeface="Arial" pitchFamily="34" charset="0"/>
              </a:rPr>
              <a:t> Systèmes d’alertes, situations peu probables : recueil de données, gestion </a:t>
            </a:r>
            <a:r>
              <a:rPr lang="fr-FR" dirty="0">
                <a:effectLst>
                  <a:outerShdw blurRad="38100" dist="38100" dir="2700000" algn="tl">
                    <a:srgbClr val="000000">
                      <a:alpha val="43137"/>
                    </a:srgbClr>
                  </a:outerShdw>
                </a:effectLst>
                <a:cs typeface="Arial" pitchFamily="34" charset="0"/>
              </a:rPr>
              <a:t>de </a:t>
            </a:r>
            <a:r>
              <a:rPr lang="fr-FR" dirty="0" smtClean="0">
                <a:effectLst>
                  <a:outerShdw blurRad="38100" dist="38100" dir="2700000" algn="tl">
                    <a:srgbClr val="000000">
                      <a:alpha val="43137"/>
                    </a:srgbClr>
                  </a:outerShdw>
                </a:effectLst>
                <a:cs typeface="Arial" pitchFamily="34" charset="0"/>
              </a:rPr>
              <a:t>crises, principe de précaution</a:t>
            </a:r>
            <a:r>
              <a:rPr lang="fr-FR" dirty="0">
                <a:effectLst>
                  <a:outerShdw blurRad="38100" dist="38100" dir="2700000" algn="tl">
                    <a:srgbClr val="000000">
                      <a:alpha val="43137"/>
                    </a:srgbClr>
                  </a:outerShdw>
                </a:effectLst>
                <a:cs typeface="Arial" pitchFamily="34" charset="0"/>
              </a:rPr>
              <a:t>, principe de minimisation</a:t>
            </a:r>
            <a:r>
              <a:rPr lang="fr-FR" dirty="0" smtClean="0">
                <a:effectLst>
                  <a:outerShdw blurRad="38100" dist="38100" dir="2700000" algn="tl">
                    <a:srgbClr val="000000">
                      <a:alpha val="43137"/>
                    </a:srgbClr>
                  </a:outerShdw>
                </a:effectLst>
                <a:cs typeface="Arial" pitchFamily="34" charset="0"/>
              </a:rPr>
              <a:t>, </a:t>
            </a:r>
            <a:r>
              <a:rPr lang="fr-FR" dirty="0" smtClean="0">
                <a:effectLst>
                  <a:outerShdw blurRad="38100" dist="38100" dir="2700000" algn="tl">
                    <a:srgbClr val="000000">
                      <a:alpha val="43137"/>
                    </a:srgbClr>
                  </a:outerShdw>
                </a:effectLst>
              </a:rPr>
              <a:t>etc.</a:t>
            </a:r>
          </a:p>
          <a:p>
            <a:pPr marL="342900" marR="0" lvl="0" indent="-342900" algn="l" defTabSz="914400" rtl="0" eaLnBrk="1" fontAlgn="base" latinLnBrk="0" hangingPunct="1">
              <a:lnSpc>
                <a:spcPct val="90000"/>
              </a:lnSpc>
              <a:spcBef>
                <a:spcPct val="0"/>
              </a:spcBef>
              <a:spcAft>
                <a:spcPct val="0"/>
              </a:spcAft>
              <a:buClr>
                <a:srgbClr val="FF9933"/>
              </a:buClr>
              <a:buSzPct val="70000"/>
              <a:buFont typeface="Arial" charset="0"/>
              <a:buChar char="►"/>
              <a:tabLst/>
              <a:defRPr/>
            </a:pPr>
            <a:endParaRPr lang="fr-FR" sz="2200" kern="0" dirty="0" smtClean="0">
              <a:effectLst>
                <a:outerShdw blurRad="38100" dist="38100" dir="2700000" algn="tl">
                  <a:srgbClr val="000000"/>
                </a:outerShdw>
              </a:effectLst>
              <a:latin typeface="Arial" charset="0"/>
              <a:cs typeface="+mn-cs"/>
            </a:endParaRPr>
          </a:p>
          <a:p>
            <a:pPr marL="342900" marR="0" lvl="0" indent="-342900" algn="l" defTabSz="914400" rtl="0" eaLnBrk="1" fontAlgn="base" latinLnBrk="0" hangingPunct="1">
              <a:lnSpc>
                <a:spcPct val="90000"/>
              </a:lnSpc>
              <a:spcBef>
                <a:spcPct val="0"/>
              </a:spcBef>
              <a:spcAft>
                <a:spcPct val="0"/>
              </a:spcAft>
              <a:buClr>
                <a:srgbClr val="FF9933"/>
              </a:buClr>
              <a:buSzPct val="70000"/>
              <a:buFont typeface="Arial" charset="0"/>
              <a:buNone/>
              <a:tabLst/>
              <a:defRPr/>
            </a:pPr>
            <a:endParaRPr kumimoji="0" lang="fr-FR"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Text Box 2"/>
          <p:cNvSpPr txBox="1">
            <a:spLocks noChangeArrowheads="1"/>
          </p:cNvSpPr>
          <p:nvPr/>
        </p:nvSpPr>
        <p:spPr bwMode="auto">
          <a:xfrm>
            <a:off x="176213" y="404813"/>
            <a:ext cx="8967787" cy="457200"/>
          </a:xfrm>
          <a:prstGeom prst="rect">
            <a:avLst/>
          </a:prstGeom>
          <a:solidFill>
            <a:srgbClr val="FFFFFF"/>
          </a:solidFill>
          <a:ln w="9525">
            <a:noFill/>
            <a:miter lim="800000"/>
            <a:headEnd/>
            <a:tailEnd/>
          </a:ln>
          <a:effectLst/>
        </p:spPr>
        <p:txBody>
          <a:bodyPr>
            <a:spAutoFit/>
          </a:bodyPr>
          <a:lstStyle/>
          <a:p>
            <a:pPr>
              <a:spcBef>
                <a:spcPct val="50000"/>
              </a:spcBef>
              <a:defRPr/>
            </a:pPr>
            <a:r>
              <a:rPr lang="fr-FR" sz="2400" b="1" i="1" dirty="0">
                <a:solidFill>
                  <a:srgbClr val="000000"/>
                </a:solidFill>
                <a:effectLst>
                  <a:outerShdw blurRad="38100" dist="38100" dir="2700000" algn="tl">
                    <a:srgbClr val="C0C0C0"/>
                  </a:outerShdw>
                </a:effectLst>
                <a:latin typeface="Arial" charset="0"/>
              </a:rPr>
              <a:t>L</a:t>
            </a:r>
            <a:r>
              <a:rPr lang="fr-FR" sz="2400" b="1" i="1" dirty="0" smtClean="0">
                <a:solidFill>
                  <a:srgbClr val="000000"/>
                </a:solidFill>
                <a:effectLst>
                  <a:outerShdw blurRad="38100" dist="38100" dir="2700000" algn="tl">
                    <a:srgbClr val="C0C0C0"/>
                  </a:outerShdw>
                </a:effectLst>
                <a:latin typeface="Arial" charset="0"/>
              </a:rPr>
              <a:t>’apport </a:t>
            </a:r>
            <a:r>
              <a:rPr lang="fr-FR" sz="2400" b="1" i="1" dirty="0">
                <a:solidFill>
                  <a:srgbClr val="000000"/>
                </a:solidFill>
                <a:effectLst>
                  <a:outerShdw blurRad="38100" dist="38100" dir="2700000" algn="tl">
                    <a:srgbClr val="C0C0C0"/>
                  </a:outerShdw>
                </a:effectLst>
                <a:latin typeface="Arial" charset="0"/>
              </a:rPr>
              <a:t>des </a:t>
            </a:r>
            <a:r>
              <a:rPr lang="fr-FR" sz="2400" b="1" i="1" dirty="0" smtClean="0">
                <a:solidFill>
                  <a:srgbClr val="000000"/>
                </a:solidFill>
                <a:effectLst>
                  <a:outerShdw blurRad="38100" dist="38100" dir="2700000" algn="tl">
                    <a:srgbClr val="C0C0C0"/>
                  </a:outerShdw>
                </a:effectLst>
                <a:latin typeface="Arial" charset="0"/>
              </a:rPr>
              <a:t>systèmes d’information géographique</a:t>
            </a:r>
            <a:endParaRPr lang="fr-FR" sz="2400" b="1" i="1" dirty="0">
              <a:solidFill>
                <a:srgbClr val="000000"/>
              </a:solidFill>
              <a:effectLst>
                <a:outerShdw blurRad="38100" dist="38100" dir="2700000" algn="tl">
                  <a:srgbClr val="C0C0C0"/>
                </a:outerShdw>
              </a:effectLst>
              <a:latin typeface="Arial" charset="0"/>
            </a:endParaRPr>
          </a:p>
        </p:txBody>
      </p:sp>
      <p:sp>
        <p:nvSpPr>
          <p:cNvPr id="405507" name="Rectangle 3"/>
          <p:cNvSpPr>
            <a:spLocks noChangeArrowheads="1"/>
          </p:cNvSpPr>
          <p:nvPr/>
        </p:nvSpPr>
        <p:spPr bwMode="auto">
          <a:xfrm>
            <a:off x="250825" y="1346200"/>
            <a:ext cx="8569325" cy="5251450"/>
          </a:xfrm>
          <a:prstGeom prst="rect">
            <a:avLst/>
          </a:prstGeom>
          <a:noFill/>
          <a:ln w="9525">
            <a:noFill/>
            <a:miter lim="800000"/>
            <a:headEnd/>
            <a:tailEnd/>
          </a:ln>
        </p:spPr>
        <p:txBody>
          <a:bodyPr/>
          <a:lstStyle/>
          <a:p>
            <a:pPr defTabSz="723900">
              <a:buClr>
                <a:srgbClr val="FFFF00"/>
              </a:buClr>
              <a:defRPr/>
            </a:pPr>
            <a:endParaRPr lang="en-US" sz="2400">
              <a:effectLst>
                <a:outerShdw blurRad="38100" dist="38100" dir="2700000" algn="tl">
                  <a:srgbClr val="000000"/>
                </a:outerShdw>
              </a:effectLst>
              <a:latin typeface="Arial" charset="0"/>
            </a:endParaRPr>
          </a:p>
        </p:txBody>
      </p:sp>
      <p:sp>
        <p:nvSpPr>
          <p:cNvPr id="405513" name="Rectangle 9"/>
          <p:cNvSpPr>
            <a:spLocks noChangeArrowheads="1"/>
          </p:cNvSpPr>
          <p:nvPr/>
        </p:nvSpPr>
        <p:spPr bwMode="auto">
          <a:xfrm>
            <a:off x="179512" y="1196752"/>
            <a:ext cx="8784976" cy="3168352"/>
          </a:xfrm>
          <a:prstGeom prst="rect">
            <a:avLst/>
          </a:prstGeom>
          <a:solidFill>
            <a:srgbClr val="C0C0C0">
              <a:alpha val="10001"/>
            </a:srgbClr>
          </a:solidFill>
          <a:ln w="9525">
            <a:noFill/>
            <a:miter lim="800000"/>
            <a:headEnd/>
            <a:tailEnd/>
          </a:ln>
        </p:spPr>
        <p:txBody>
          <a:bodyPr/>
          <a:lstStyle/>
          <a:p>
            <a:pPr defTabSz="893763">
              <a:lnSpc>
                <a:spcPct val="110000"/>
              </a:lnSpc>
              <a:buClr>
                <a:srgbClr val="FFFF00"/>
              </a:buClr>
              <a:defRPr/>
            </a:pPr>
            <a:r>
              <a:rPr lang="fr-FR" sz="2000" dirty="0" smtClean="0">
                <a:solidFill>
                  <a:srgbClr val="FFC000"/>
                </a:solidFill>
                <a:effectLst>
                  <a:outerShdw blurRad="38100" dist="38100" dir="2700000" algn="tl">
                    <a:srgbClr val="000000"/>
                  </a:outerShdw>
                </a:effectLst>
                <a:latin typeface="Arial" charset="0"/>
              </a:rPr>
              <a:t>L’objectif</a:t>
            </a:r>
            <a:r>
              <a:rPr lang="fr-FR" sz="2000" dirty="0" smtClean="0">
                <a:effectLst>
                  <a:outerShdw blurRad="38100" dist="38100" dir="2700000" algn="tl">
                    <a:srgbClr val="000000"/>
                  </a:outerShdw>
                </a:effectLst>
                <a:latin typeface="Arial" charset="0"/>
              </a:rPr>
              <a:t> </a:t>
            </a:r>
            <a:r>
              <a:rPr lang="fr-FR" sz="2000" dirty="0">
                <a:effectLst>
                  <a:outerShdw blurRad="38100" dist="38100" dir="2700000" algn="tl">
                    <a:srgbClr val="000000"/>
                  </a:outerShdw>
                </a:effectLst>
                <a:latin typeface="Arial" charset="0"/>
              </a:rPr>
              <a:t>: </a:t>
            </a:r>
            <a:r>
              <a:rPr lang="fr-FR" sz="2000" dirty="0" smtClean="0">
                <a:effectLst>
                  <a:outerShdw blurRad="38100" dist="38100" dir="2700000" algn="tl">
                    <a:srgbClr val="000000"/>
                  </a:outerShdw>
                </a:effectLst>
                <a:latin typeface="Arial" charset="0"/>
              </a:rPr>
              <a:t>comprendre les mécanismes du système afin d’améliorer </a:t>
            </a:r>
            <a:r>
              <a:rPr lang="fr-FR" sz="2000" dirty="0">
                <a:effectLst>
                  <a:outerShdw blurRad="38100" dist="38100" dir="2700000" algn="tl">
                    <a:srgbClr val="000000"/>
                  </a:outerShdw>
                </a:effectLst>
                <a:latin typeface="Arial" charset="0"/>
              </a:rPr>
              <a:t>la réponse aux </a:t>
            </a:r>
            <a:r>
              <a:rPr lang="fr-FR" sz="2000" dirty="0" smtClean="0">
                <a:effectLst>
                  <a:outerShdw blurRad="38100" dist="38100" dir="2700000" algn="tl">
                    <a:srgbClr val="000000"/>
                  </a:outerShdw>
                </a:effectLst>
                <a:latin typeface="Arial" charset="0"/>
              </a:rPr>
              <a:t>objectifs précédents : </a:t>
            </a:r>
            <a:r>
              <a:rPr lang="fr-FR" sz="2000" dirty="0" smtClean="0">
                <a:effectLst>
                  <a:outerShdw blurRad="38100" dist="38100" dir="2700000" algn="tl">
                    <a:srgbClr val="000000"/>
                  </a:outerShdw>
                </a:effectLst>
                <a:latin typeface="Arial" charset="0"/>
                <a:cs typeface="Tahoma" pitchFamily="34" charset="0"/>
              </a:rPr>
              <a:t>recherche </a:t>
            </a:r>
            <a:r>
              <a:rPr lang="fr-FR" sz="2000" dirty="0">
                <a:effectLst>
                  <a:outerShdw blurRad="38100" dist="38100" dir="2700000" algn="tl">
                    <a:srgbClr val="000000"/>
                  </a:outerShdw>
                </a:effectLst>
                <a:latin typeface="Arial" charset="0"/>
                <a:cs typeface="Tahoma" pitchFamily="34" charset="0"/>
              </a:rPr>
              <a:t>de facteurs de risques, analyse et optimisation du système de soin, analyse des processus d’émergence et de </a:t>
            </a:r>
            <a:r>
              <a:rPr lang="fr-FR" sz="2000" dirty="0" smtClean="0">
                <a:effectLst>
                  <a:outerShdw blurRad="38100" dist="38100" dir="2700000" algn="tl">
                    <a:srgbClr val="000000"/>
                  </a:outerShdw>
                </a:effectLst>
                <a:latin typeface="Arial" charset="0"/>
                <a:cs typeface="Tahoma" pitchFamily="34" charset="0"/>
              </a:rPr>
              <a:t>diffusion, </a:t>
            </a:r>
            <a:r>
              <a:rPr lang="fr-FR" sz="2000" dirty="0">
                <a:effectLst>
                  <a:outerShdw blurRad="38100" dist="38100" dir="2700000" algn="tl">
                    <a:srgbClr val="000000"/>
                  </a:outerShdw>
                </a:effectLst>
                <a:latin typeface="Arial" charset="0"/>
                <a:cs typeface="Tahoma" pitchFamily="34" charset="0"/>
              </a:rPr>
              <a:t>simulation des comportements</a:t>
            </a:r>
            <a:r>
              <a:rPr lang="fr-FR" sz="2000" dirty="0" smtClean="0">
                <a:effectLst>
                  <a:outerShdw blurRad="38100" dist="38100" dir="2700000" algn="tl">
                    <a:srgbClr val="000000"/>
                  </a:outerShdw>
                </a:effectLst>
                <a:latin typeface="Arial" charset="0"/>
                <a:cs typeface="Tahoma" pitchFamily="34" charset="0"/>
              </a:rPr>
              <a:t>…</a:t>
            </a:r>
          </a:p>
          <a:p>
            <a:pPr defTabSz="893763">
              <a:lnSpc>
                <a:spcPct val="110000"/>
              </a:lnSpc>
              <a:buClr>
                <a:srgbClr val="FFFF00"/>
              </a:buClr>
              <a:defRPr/>
            </a:pPr>
            <a:endParaRPr lang="en-US" sz="2000" dirty="0">
              <a:solidFill>
                <a:srgbClr val="FFFFFF"/>
              </a:solidFill>
              <a:effectLst>
                <a:outerShdw blurRad="38100" dist="38100" dir="2700000" algn="tl">
                  <a:srgbClr val="000000"/>
                </a:outerShdw>
              </a:effectLst>
              <a:latin typeface="Arial" charset="0"/>
            </a:endParaRPr>
          </a:p>
          <a:p>
            <a:pPr defTabSz="893763">
              <a:lnSpc>
                <a:spcPct val="110000"/>
              </a:lnSpc>
              <a:buClr>
                <a:srgbClr val="FFFF00"/>
              </a:buClr>
              <a:buFont typeface="Wingdings" pitchFamily="2" charset="2"/>
              <a:buNone/>
              <a:defRPr/>
            </a:pPr>
            <a:r>
              <a:rPr lang="fr-FR" sz="2000" dirty="0" smtClean="0">
                <a:solidFill>
                  <a:srgbClr val="FFC000"/>
                </a:solidFill>
                <a:effectLst>
                  <a:outerShdw blurRad="38100" dist="38100" dir="2700000" algn="tl">
                    <a:srgbClr val="000000"/>
                  </a:outerShdw>
                </a:effectLst>
                <a:latin typeface="Arial" charset="0"/>
              </a:rPr>
              <a:t>Les méthodes SIG </a:t>
            </a:r>
            <a:r>
              <a:rPr lang="fr-FR" sz="2000" dirty="0" smtClean="0">
                <a:effectLst>
                  <a:outerShdw blurRad="38100" dist="38100" dir="2700000" algn="tl">
                    <a:srgbClr val="000000"/>
                  </a:outerShdw>
                </a:effectLst>
                <a:latin typeface="Arial" charset="0"/>
              </a:rPr>
              <a:t>: ensemble </a:t>
            </a:r>
            <a:r>
              <a:rPr lang="fr-FR" sz="2000" dirty="0">
                <a:effectLst>
                  <a:outerShdw blurRad="38100" dist="38100" dir="2700000" algn="tl">
                    <a:srgbClr val="000000"/>
                  </a:outerShdw>
                </a:effectLst>
                <a:latin typeface="Arial" charset="0"/>
              </a:rPr>
              <a:t>de méthodes et d’outils pour gérer, analyser, </a:t>
            </a:r>
            <a:r>
              <a:rPr lang="fr-FR" sz="2000" dirty="0" smtClean="0">
                <a:effectLst>
                  <a:outerShdw blurRad="38100" dist="38100" dir="2700000" algn="tl">
                    <a:srgbClr val="000000"/>
                  </a:outerShdw>
                </a:effectLst>
                <a:latin typeface="Arial" charset="0"/>
              </a:rPr>
              <a:t>représenter, simuler des situations spatiales (gestion des échelles ; </a:t>
            </a:r>
            <a:r>
              <a:rPr lang="fr-FR" sz="2000" dirty="0">
                <a:effectLst>
                  <a:outerShdw blurRad="38100" dist="38100" dir="2700000" algn="tl">
                    <a:srgbClr val="000000"/>
                  </a:outerShdw>
                </a:effectLst>
                <a:latin typeface="Arial" charset="0"/>
              </a:rPr>
              <a:t>processus </a:t>
            </a:r>
            <a:r>
              <a:rPr lang="fr-FR" sz="2000" dirty="0" smtClean="0">
                <a:effectLst>
                  <a:outerShdw blurRad="38100" dist="38100" dir="2700000" algn="tl">
                    <a:srgbClr val="000000"/>
                  </a:outerShdw>
                </a:effectLst>
                <a:latin typeface="Arial" charset="0"/>
              </a:rPr>
              <a:t>d’agrégation ; </a:t>
            </a:r>
            <a:r>
              <a:rPr lang="fr-FR" sz="2000" dirty="0">
                <a:effectLst>
                  <a:outerShdw blurRad="38100" dist="38100" dir="2700000" algn="tl">
                    <a:srgbClr val="000000"/>
                  </a:outerShdw>
                </a:effectLst>
                <a:latin typeface="Arial" charset="0"/>
              </a:rPr>
              <a:t>statistiques </a:t>
            </a:r>
            <a:r>
              <a:rPr lang="fr-FR" sz="2000" dirty="0" smtClean="0">
                <a:effectLst>
                  <a:outerShdw blurRad="38100" dist="38100" dir="2700000" algn="tl">
                    <a:srgbClr val="000000"/>
                  </a:outerShdw>
                </a:effectLst>
                <a:latin typeface="Arial" charset="0"/>
              </a:rPr>
              <a:t>spatiales ; </a:t>
            </a:r>
            <a:r>
              <a:rPr lang="fr-FR" sz="2000" dirty="0">
                <a:effectLst>
                  <a:outerShdw blurRad="38100" dist="38100" dir="2700000" algn="tl">
                    <a:srgbClr val="000000"/>
                  </a:outerShdw>
                </a:effectLst>
                <a:latin typeface="Arial" charset="0"/>
              </a:rPr>
              <a:t>etc</a:t>
            </a:r>
            <a:r>
              <a:rPr lang="fr-FR" sz="2000" dirty="0" smtClean="0">
                <a:effectLst>
                  <a:outerShdw blurRad="38100" dist="38100" dir="2700000" algn="tl">
                    <a:srgbClr val="000000"/>
                  </a:outerShdw>
                </a:effectLst>
                <a:latin typeface="Arial" charset="0"/>
              </a:rPr>
              <a:t>.). </a:t>
            </a:r>
          </a:p>
        </p:txBody>
      </p:sp>
      <p:pic>
        <p:nvPicPr>
          <p:cNvPr id="8197" name="Picture 10" descr="DHF_1998"/>
          <p:cNvPicPr>
            <a:picLocks noChangeAspect="1" noChangeArrowheads="1"/>
          </p:cNvPicPr>
          <p:nvPr/>
        </p:nvPicPr>
        <p:blipFill>
          <a:blip r:embed="rId3" cstate="print"/>
          <a:srcRect l="2841" t="1782" r="2841" b="1782"/>
          <a:stretch>
            <a:fillRect/>
          </a:stretch>
        </p:blipFill>
        <p:spPr bwMode="auto">
          <a:xfrm>
            <a:off x="2945929" y="4764906"/>
            <a:ext cx="1122015" cy="1820397"/>
          </a:xfrm>
          <a:prstGeom prst="rect">
            <a:avLst/>
          </a:prstGeom>
          <a:noFill/>
          <a:ln w="9525">
            <a:solidFill>
              <a:srgbClr val="333333"/>
            </a:solidFill>
            <a:miter lim="800000"/>
            <a:headEnd/>
            <a:tailEnd/>
          </a:ln>
        </p:spPr>
      </p:pic>
      <p:pic>
        <p:nvPicPr>
          <p:cNvPr id="8198" name="Picture 12" descr="P1070923"/>
          <p:cNvPicPr>
            <a:picLocks noChangeAspect="1" noChangeArrowheads="1"/>
          </p:cNvPicPr>
          <p:nvPr/>
        </p:nvPicPr>
        <p:blipFill>
          <a:blip r:embed="rId4" cstate="print"/>
          <a:srcRect/>
          <a:stretch>
            <a:fillRect/>
          </a:stretch>
        </p:blipFill>
        <p:spPr bwMode="auto">
          <a:xfrm>
            <a:off x="917010" y="4767456"/>
            <a:ext cx="1967930" cy="1817847"/>
          </a:xfrm>
          <a:prstGeom prst="rect">
            <a:avLst/>
          </a:prstGeom>
          <a:noFill/>
          <a:ln w="9525">
            <a:noFill/>
            <a:miter lim="800000"/>
            <a:headEnd/>
            <a:tailEnd/>
          </a:ln>
        </p:spPr>
      </p:pic>
      <p:pic>
        <p:nvPicPr>
          <p:cNvPr id="8199" name="Picture 13" descr="Position"/>
          <p:cNvPicPr>
            <a:picLocks noChangeAspect="1" noChangeArrowheads="1"/>
          </p:cNvPicPr>
          <p:nvPr/>
        </p:nvPicPr>
        <p:blipFill>
          <a:blip r:embed="rId5" cstate="print"/>
          <a:srcRect/>
          <a:stretch>
            <a:fillRect/>
          </a:stretch>
        </p:blipFill>
        <p:spPr bwMode="auto">
          <a:xfrm>
            <a:off x="4181084" y="4791553"/>
            <a:ext cx="1110996" cy="1793750"/>
          </a:xfrm>
          <a:prstGeom prst="rect">
            <a:avLst/>
          </a:prstGeom>
          <a:noFill/>
          <a:ln w="9525">
            <a:noFill/>
            <a:miter lim="800000"/>
            <a:headEnd/>
            <a:tailEnd/>
          </a:ln>
        </p:spPr>
      </p:pic>
      <p:pic>
        <p:nvPicPr>
          <p:cNvPr id="8200" name="Picture 14"/>
          <p:cNvPicPr>
            <a:picLocks noChangeAspect="1" noChangeArrowheads="1"/>
          </p:cNvPicPr>
          <p:nvPr/>
        </p:nvPicPr>
        <p:blipFill>
          <a:blip r:embed="rId6" cstate="print"/>
          <a:srcRect/>
          <a:stretch>
            <a:fillRect/>
          </a:stretch>
        </p:blipFill>
        <p:spPr bwMode="auto">
          <a:xfrm>
            <a:off x="5401441" y="4797151"/>
            <a:ext cx="2554935" cy="17881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23" name="Text Box 3"/>
          <p:cNvSpPr txBox="1">
            <a:spLocks noChangeArrowheads="1"/>
          </p:cNvSpPr>
          <p:nvPr/>
        </p:nvSpPr>
        <p:spPr bwMode="auto">
          <a:xfrm>
            <a:off x="323528" y="1340768"/>
            <a:ext cx="8568952" cy="5039841"/>
          </a:xfrm>
          <a:prstGeom prst="rect">
            <a:avLst/>
          </a:prstGeom>
          <a:solidFill>
            <a:srgbClr val="C0C0C0">
              <a:alpha val="10001"/>
            </a:srgbClr>
          </a:solidFill>
          <a:ln w="9525">
            <a:noFill/>
            <a:miter lim="800000"/>
            <a:headEnd/>
            <a:tailEnd/>
          </a:ln>
          <a:effectLst/>
        </p:spPr>
        <p:txBody>
          <a:bodyPr wrap="square">
            <a:spAutoFit/>
          </a:bodyPr>
          <a:lstStyle/>
          <a:p>
            <a:pPr marL="0" lvl="1">
              <a:spcBef>
                <a:spcPct val="40000"/>
              </a:spcBef>
              <a:spcAft>
                <a:spcPct val="15000"/>
              </a:spcAft>
              <a:buClr>
                <a:srgbClr val="FFC000"/>
              </a:buClr>
              <a:buSzPct val="80000"/>
              <a:buFont typeface="Arial" pitchFamily="34" charset="0"/>
              <a:buChar char="•"/>
              <a:defRPr/>
            </a:pPr>
            <a:r>
              <a:rPr lang="en-US" dirty="0">
                <a:effectLst>
                  <a:outerShdw blurRad="38100" dist="38100" dir="2700000" algn="tl">
                    <a:srgbClr val="000000">
                      <a:alpha val="43137"/>
                    </a:srgbClr>
                  </a:outerShdw>
                </a:effectLst>
                <a:latin typeface="Arial" pitchFamily="34" charset="0"/>
                <a:cs typeface="Arial" pitchFamily="34" charset="0"/>
              </a:rPr>
              <a:t> </a:t>
            </a:r>
            <a:r>
              <a:rPr lang="fr-FR" dirty="0" smtClean="0">
                <a:effectLst>
                  <a:outerShdw blurRad="38100" dist="38100" dir="2700000" algn="tl">
                    <a:srgbClr val="000000">
                      <a:alpha val="43137"/>
                    </a:srgbClr>
                  </a:outerShdw>
                </a:effectLst>
                <a:latin typeface="Arial" pitchFamily="34" charset="0"/>
                <a:cs typeface="Arial" pitchFamily="34" charset="0"/>
              </a:rPr>
              <a:t>Les relations entre acteurs sont souvent basés sur la localisation (</a:t>
            </a:r>
            <a:r>
              <a:rPr lang="fr-FR" dirty="0">
                <a:effectLst>
                  <a:outerShdw blurRad="38100" dist="38100" dir="2700000" algn="tl">
                    <a:srgbClr val="000000">
                      <a:alpha val="43137"/>
                    </a:srgbClr>
                  </a:outerShdw>
                </a:effectLst>
                <a:latin typeface="Arial" pitchFamily="34" charset="0"/>
                <a:cs typeface="Arial" pitchFamily="34" charset="0"/>
              </a:rPr>
              <a:t>contact, </a:t>
            </a:r>
            <a:r>
              <a:rPr lang="fr-FR" dirty="0" smtClean="0">
                <a:effectLst>
                  <a:outerShdw blurRad="38100" dist="38100" dir="2700000" algn="tl">
                    <a:srgbClr val="000000">
                      <a:alpha val="43137"/>
                    </a:srgbClr>
                  </a:outerShdw>
                </a:effectLst>
                <a:latin typeface="Arial" pitchFamily="34" charset="0"/>
                <a:cs typeface="Arial" pitchFamily="34" charset="0"/>
              </a:rPr>
              <a:t>distance, adjacence), en particulier pour les maladies infectieuses</a:t>
            </a:r>
          </a:p>
          <a:p>
            <a:pPr marL="0" lvl="1">
              <a:spcBef>
                <a:spcPct val="40000"/>
              </a:spcBef>
              <a:spcAft>
                <a:spcPct val="15000"/>
              </a:spcAft>
              <a:buClr>
                <a:srgbClr val="FFC000"/>
              </a:buClr>
              <a:buSzPct val="80000"/>
              <a:buFont typeface="Arial" pitchFamily="34" charset="0"/>
              <a:buChar char="•"/>
              <a:defRPr/>
            </a:pPr>
            <a:r>
              <a:rPr lang="fr-FR" dirty="0" smtClean="0">
                <a:effectLst>
                  <a:outerShdw blurRad="38100" dist="38100" dir="2700000" algn="tl">
                    <a:srgbClr val="000000">
                      <a:alpha val="43137"/>
                    </a:srgbClr>
                  </a:outerShdw>
                </a:effectLst>
                <a:latin typeface="Arial" pitchFamily="34" charset="0"/>
                <a:cs typeface="Arial" pitchFamily="34" charset="0"/>
              </a:rPr>
              <a:t> De nombreuses données doivent être évaluées sur des populations, avec une approche statistique</a:t>
            </a:r>
          </a:p>
          <a:p>
            <a:pPr marL="0" lvl="1">
              <a:spcBef>
                <a:spcPct val="40000"/>
              </a:spcBef>
              <a:spcAft>
                <a:spcPct val="15000"/>
              </a:spcAft>
              <a:buClr>
                <a:srgbClr val="FFC000"/>
              </a:buClr>
              <a:buSzPct val="80000"/>
              <a:buFont typeface="Arial" pitchFamily="34" charset="0"/>
              <a:buChar char="•"/>
              <a:defRPr/>
            </a:pPr>
            <a:r>
              <a:rPr lang="fr-FR" dirty="0" smtClean="0">
                <a:effectLst>
                  <a:outerShdw blurRad="38100" dist="38100" dir="2700000" algn="tl">
                    <a:srgbClr val="000000">
                      <a:alpha val="43137"/>
                    </a:srgbClr>
                  </a:outerShdw>
                </a:effectLst>
                <a:latin typeface="Arial" pitchFamily="34" charset="0"/>
                <a:cs typeface="Arial" pitchFamily="34" charset="0"/>
              </a:rPr>
              <a:t> Les SIG sont très utiles pour gérer des données, pour les cartographier, et pour les analyser (statistiques, analyse spatiale, transfert d’échelle, agrégation, etc.)</a:t>
            </a:r>
          </a:p>
          <a:p>
            <a:pPr algn="just"/>
            <a:endParaRPr lang="fr-FR" sz="2300" kern="0" dirty="0">
              <a:solidFill>
                <a:srgbClr val="FFC000"/>
              </a:solidFill>
              <a:effectLst>
                <a:outerShdw blurRad="38100" dist="38100" dir="2700000" algn="tl">
                  <a:srgbClr val="000000"/>
                </a:outerShdw>
              </a:effectLst>
              <a:latin typeface="Arial" charset="0"/>
              <a:cs typeface="Tahoma" pitchFamily="34" charset="0"/>
            </a:endParaRPr>
          </a:p>
          <a:p>
            <a:pPr algn="just"/>
            <a:r>
              <a:rPr lang="fr-FR" sz="2300" kern="0" dirty="0" smtClean="0">
                <a:solidFill>
                  <a:srgbClr val="FFC000"/>
                </a:solidFill>
                <a:effectLst>
                  <a:outerShdw blurRad="38100" dist="38100" dir="2700000" algn="tl">
                    <a:srgbClr val="000000"/>
                  </a:outerShdw>
                </a:effectLst>
                <a:latin typeface="Arial" charset="0"/>
                <a:cs typeface="Tahoma" pitchFamily="34" charset="0"/>
              </a:rPr>
              <a:t>Pour une approche géographique :</a:t>
            </a:r>
            <a:r>
              <a:rPr lang="fr-FR" sz="2400" i="1" kern="0" dirty="0" smtClean="0">
                <a:solidFill>
                  <a:srgbClr val="FFC000"/>
                </a:solidFill>
                <a:effectLst>
                  <a:outerShdw blurRad="38100" dist="38100" dir="2700000" algn="tl">
                    <a:srgbClr val="000000"/>
                  </a:outerShdw>
                </a:effectLst>
                <a:latin typeface="Arial" charset="0"/>
                <a:cs typeface="Tahoma" pitchFamily="34" charset="0"/>
              </a:rPr>
              <a:t> </a:t>
            </a:r>
            <a:r>
              <a:rPr lang="fr-FR" sz="2000" kern="0" dirty="0" smtClean="0">
                <a:effectLst>
                  <a:outerShdw blurRad="38100" dist="38100" dir="2700000" algn="tl">
                    <a:srgbClr val="000000"/>
                  </a:outerShdw>
                </a:effectLst>
                <a:latin typeface="Arial" charset="0"/>
                <a:cs typeface="Tahoma" pitchFamily="34" charset="0"/>
              </a:rPr>
              <a:t>fournir statistiques et représentations spatiales permettant d’élaborer des connaissances (analyses raisonnées) sur les mécanismes du système étudié.</a:t>
            </a:r>
            <a:endParaRPr lang="fr-FR" sz="2000" kern="0" dirty="0">
              <a:effectLst>
                <a:outerShdw blurRad="38100" dist="38100" dir="2700000" algn="tl">
                  <a:srgbClr val="000000"/>
                </a:outerShdw>
              </a:effectLst>
              <a:latin typeface="Arial" charset="0"/>
              <a:cs typeface="Tahoma" pitchFamily="34" charset="0"/>
            </a:endParaRPr>
          </a:p>
          <a:p>
            <a:pPr algn="just"/>
            <a:endParaRPr lang="fr-FR" sz="2000" i="1" dirty="0">
              <a:effectLst>
                <a:outerShdw blurRad="38100" dist="38100" dir="2700000" algn="tl">
                  <a:srgbClr val="000000"/>
                </a:outerShdw>
              </a:effectLst>
              <a:latin typeface="Arial" charset="0"/>
              <a:cs typeface="Tahoma" pitchFamily="34" charset="0"/>
            </a:endParaRPr>
          </a:p>
          <a:p>
            <a:pPr algn="just"/>
            <a:r>
              <a:rPr lang="fr-FR" sz="2300" dirty="0" smtClean="0">
                <a:solidFill>
                  <a:srgbClr val="FFC000"/>
                </a:solidFill>
                <a:effectLst>
                  <a:outerShdw blurRad="38100" dist="38100" dir="2700000" algn="tl">
                    <a:srgbClr val="000000"/>
                  </a:outerShdw>
                </a:effectLst>
                <a:latin typeface="Arial" charset="0"/>
                <a:cs typeface="Tahoma" pitchFamily="34" charset="0"/>
              </a:rPr>
              <a:t>Pour une approche épidémiologique :</a:t>
            </a:r>
            <a:r>
              <a:rPr lang="fr-FR" sz="2400" i="1" dirty="0" smtClean="0">
                <a:solidFill>
                  <a:srgbClr val="FFC000"/>
                </a:solidFill>
                <a:effectLst>
                  <a:outerShdw blurRad="38100" dist="38100" dir="2700000" algn="tl">
                    <a:srgbClr val="000000"/>
                  </a:outerShdw>
                </a:effectLst>
                <a:latin typeface="Arial" charset="0"/>
                <a:cs typeface="Tahoma" pitchFamily="34" charset="0"/>
              </a:rPr>
              <a:t> </a:t>
            </a:r>
            <a:r>
              <a:rPr lang="fr-FR" sz="2000" dirty="0" smtClean="0">
                <a:effectLst>
                  <a:outerShdw blurRad="38100" dist="38100" dir="2700000" algn="tl">
                    <a:srgbClr val="000000"/>
                  </a:outerShdw>
                </a:effectLst>
                <a:latin typeface="Arial" charset="0"/>
                <a:cs typeface="Tahoma" pitchFamily="34" charset="0"/>
              </a:rPr>
              <a:t>permettre la mise en </a:t>
            </a:r>
            <a:r>
              <a:rPr lang="fr-FR" sz="2000" dirty="0">
                <a:effectLst>
                  <a:outerShdw blurRad="38100" dist="38100" dir="2700000" algn="tl">
                    <a:srgbClr val="000000"/>
                  </a:outerShdw>
                </a:effectLst>
                <a:latin typeface="Arial" charset="0"/>
                <a:cs typeface="Tahoma" pitchFamily="34" charset="0"/>
              </a:rPr>
              <a:t>évidence </a:t>
            </a:r>
            <a:r>
              <a:rPr lang="fr-FR" sz="2000" dirty="0" smtClean="0">
                <a:effectLst>
                  <a:outerShdw blurRad="38100" dist="38100" dir="2700000" algn="tl">
                    <a:srgbClr val="000000"/>
                  </a:outerShdw>
                </a:effectLst>
                <a:latin typeface="Arial" charset="0"/>
                <a:cs typeface="Tahoma" pitchFamily="34" charset="0"/>
              </a:rPr>
              <a:t>de </a:t>
            </a:r>
            <a:r>
              <a:rPr lang="fr-FR" sz="2000" dirty="0">
                <a:effectLst>
                  <a:outerShdw blurRad="38100" dist="38100" dir="2700000" algn="tl">
                    <a:srgbClr val="000000"/>
                  </a:outerShdw>
                </a:effectLst>
                <a:latin typeface="Arial" charset="0"/>
                <a:cs typeface="Tahoma" pitchFamily="34" charset="0"/>
              </a:rPr>
              <a:t>facteurs de </a:t>
            </a:r>
            <a:r>
              <a:rPr lang="fr-FR" sz="2000" dirty="0" smtClean="0">
                <a:effectLst>
                  <a:outerShdw blurRad="38100" dist="38100" dir="2700000" algn="tl">
                    <a:srgbClr val="000000"/>
                  </a:outerShdw>
                </a:effectLst>
                <a:latin typeface="Arial" charset="0"/>
                <a:cs typeface="Tahoma" pitchFamily="34" charset="0"/>
              </a:rPr>
              <a:t>risques, de processus spatiaux d’émergence </a:t>
            </a:r>
            <a:r>
              <a:rPr lang="fr-FR" sz="2000" dirty="0">
                <a:effectLst>
                  <a:outerShdw blurRad="38100" dist="38100" dir="2700000" algn="tl">
                    <a:srgbClr val="000000"/>
                  </a:outerShdw>
                </a:effectLst>
                <a:latin typeface="Arial" charset="0"/>
                <a:cs typeface="Tahoma" pitchFamily="34" charset="0"/>
              </a:rPr>
              <a:t>et de </a:t>
            </a:r>
            <a:r>
              <a:rPr lang="fr-FR" sz="2000" dirty="0" smtClean="0">
                <a:effectLst>
                  <a:outerShdw blurRad="38100" dist="38100" dir="2700000" algn="tl">
                    <a:srgbClr val="000000"/>
                  </a:outerShdw>
                </a:effectLst>
                <a:latin typeface="Arial" charset="0"/>
                <a:cs typeface="Tahoma" pitchFamily="34" charset="0"/>
              </a:rPr>
              <a:t>diffusion, par une approche statistique et géostatistique incluant l’environnement et les relations spatiales entre acteurs.</a:t>
            </a:r>
          </a:p>
        </p:txBody>
      </p:sp>
      <p:sp>
        <p:nvSpPr>
          <p:cNvPr id="10" name="Text Box 2"/>
          <p:cNvSpPr txBox="1">
            <a:spLocks noChangeArrowheads="1"/>
          </p:cNvSpPr>
          <p:nvPr/>
        </p:nvSpPr>
        <p:spPr bwMode="auto">
          <a:xfrm>
            <a:off x="176213" y="404813"/>
            <a:ext cx="8967787" cy="457200"/>
          </a:xfrm>
          <a:prstGeom prst="rect">
            <a:avLst/>
          </a:prstGeom>
          <a:solidFill>
            <a:srgbClr val="FFFFFF"/>
          </a:solidFill>
          <a:ln w="9525">
            <a:noFill/>
            <a:miter lim="800000"/>
            <a:headEnd/>
            <a:tailEnd/>
          </a:ln>
          <a:effectLst/>
        </p:spPr>
        <p:txBody>
          <a:bodyPr>
            <a:spAutoFit/>
          </a:bodyPr>
          <a:lstStyle/>
          <a:p>
            <a:pPr>
              <a:spcBef>
                <a:spcPct val="50000"/>
              </a:spcBef>
              <a:defRPr/>
            </a:pPr>
            <a:r>
              <a:rPr lang="fr-FR" sz="2400" b="1" i="1" dirty="0" smtClean="0">
                <a:solidFill>
                  <a:srgbClr val="000000"/>
                </a:solidFill>
                <a:effectLst>
                  <a:outerShdw blurRad="38100" dist="38100" dir="2700000" algn="tl">
                    <a:srgbClr val="C0C0C0"/>
                  </a:outerShdw>
                </a:effectLst>
                <a:latin typeface="Arial" charset="0"/>
              </a:rPr>
              <a:t>SIG, épidémiologie, géographie</a:t>
            </a:r>
            <a:endParaRPr lang="fr-FR" sz="2400" b="1" i="1" dirty="0">
              <a:solidFill>
                <a:srgbClr val="000000"/>
              </a:solidFill>
              <a:effectLst>
                <a:outerShdw blurRad="38100" dist="38100" dir="2700000" algn="tl">
                  <a:srgbClr val="C0C0C0"/>
                </a:outerShdw>
              </a:effectLst>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7315" name="Rectangle 3"/>
          <p:cNvSpPr>
            <a:spLocks noGrp="1" noChangeArrowheads="1"/>
          </p:cNvSpPr>
          <p:nvPr>
            <p:ph type="body" idx="1"/>
          </p:nvPr>
        </p:nvSpPr>
        <p:spPr>
          <a:xfrm>
            <a:off x="395536" y="1412777"/>
            <a:ext cx="8495853" cy="3960440"/>
          </a:xfrm>
          <a:solidFill>
            <a:srgbClr val="C0C0C0">
              <a:alpha val="10001"/>
            </a:srgbClr>
          </a:solidFill>
          <a:ln/>
        </p:spPr>
        <p:txBody>
          <a:bodyPr/>
          <a:lstStyle/>
          <a:p>
            <a:pPr marL="0" indent="0">
              <a:lnSpc>
                <a:spcPct val="80000"/>
              </a:lnSpc>
              <a:buFont typeface="Arial" charset="0"/>
              <a:buNone/>
            </a:pPr>
            <a:r>
              <a:rPr lang="fr-FR" sz="2400" dirty="0">
                <a:solidFill>
                  <a:srgbClr val="FFC000"/>
                </a:solidFill>
                <a:latin typeface="Arial" charset="0"/>
              </a:rPr>
              <a:t>Epidémiologie et </a:t>
            </a:r>
            <a:r>
              <a:rPr lang="fr-FR" sz="2400" dirty="0" smtClean="0">
                <a:solidFill>
                  <a:srgbClr val="FFC000"/>
                </a:solidFill>
                <a:latin typeface="Arial" charset="0"/>
              </a:rPr>
              <a:t>SIG</a:t>
            </a:r>
          </a:p>
          <a:p>
            <a:pPr marL="0" indent="0">
              <a:lnSpc>
                <a:spcPct val="80000"/>
              </a:lnSpc>
              <a:buFont typeface="Arial" charset="0"/>
              <a:buNone/>
            </a:pPr>
            <a:endParaRPr lang="fr-FR" sz="2000" dirty="0">
              <a:solidFill>
                <a:srgbClr val="FFC000"/>
              </a:solidFill>
              <a:latin typeface="Arial" charset="0"/>
            </a:endParaRPr>
          </a:p>
          <a:p>
            <a:pPr marL="0" indent="0">
              <a:lnSpc>
                <a:spcPct val="80000"/>
              </a:lnSpc>
              <a:buNone/>
            </a:pPr>
            <a:r>
              <a:rPr lang="fr-FR" sz="2000" dirty="0" smtClean="0">
                <a:latin typeface="Arial" charset="0"/>
              </a:rPr>
              <a:t>Pour l’épidémiologie, la localisation du phénomène n’est pas pertinente en elle-même ; les caractéristiques spatiales doivent être expliquées statistiquement par des variables et des interactions. L’analyse de situations observées ou simulées permet parfois de trouver ces variables et ces interactions :</a:t>
            </a:r>
            <a:endParaRPr lang="fr-FR" sz="2400" dirty="0">
              <a:solidFill>
                <a:srgbClr val="FFCC66"/>
              </a:solidFill>
              <a:latin typeface="Arial" charset="0"/>
            </a:endParaRPr>
          </a:p>
          <a:p>
            <a:pPr marL="0" indent="0">
              <a:lnSpc>
                <a:spcPct val="85000"/>
              </a:lnSpc>
              <a:spcAft>
                <a:spcPct val="65000"/>
              </a:spcAft>
              <a:buClr>
                <a:srgbClr val="FFCC66"/>
              </a:buClr>
              <a:buSzPct val="70000"/>
            </a:pPr>
            <a:r>
              <a:rPr lang="fr-FR" sz="2000" dirty="0" smtClean="0">
                <a:latin typeface="Arial" charset="0"/>
              </a:rPr>
              <a:t> analyse spatiale des situations observées ou simulées</a:t>
            </a:r>
            <a:endParaRPr lang="fr-FR" sz="2000" dirty="0">
              <a:latin typeface="Arial" charset="0"/>
            </a:endParaRPr>
          </a:p>
          <a:p>
            <a:pPr marL="0" indent="0">
              <a:lnSpc>
                <a:spcPct val="85000"/>
              </a:lnSpc>
              <a:spcAft>
                <a:spcPct val="65000"/>
              </a:spcAft>
              <a:buClr>
                <a:srgbClr val="FFCC66"/>
              </a:buClr>
              <a:buSzPct val="70000"/>
            </a:pPr>
            <a:r>
              <a:rPr lang="fr-FR" sz="2000" dirty="0">
                <a:latin typeface="Arial" charset="0"/>
              </a:rPr>
              <a:t> </a:t>
            </a:r>
            <a:r>
              <a:rPr lang="fr-FR" sz="2000" dirty="0" smtClean="0">
                <a:latin typeface="Arial" charset="0"/>
              </a:rPr>
              <a:t>analyse </a:t>
            </a:r>
            <a:r>
              <a:rPr lang="fr-FR" sz="2000" dirty="0">
                <a:latin typeface="Arial" charset="0"/>
              </a:rPr>
              <a:t>statistique et géostatique pour la recherche de facteurs de risques</a:t>
            </a:r>
          </a:p>
          <a:p>
            <a:pPr marL="0" indent="0">
              <a:lnSpc>
                <a:spcPct val="85000"/>
              </a:lnSpc>
              <a:spcAft>
                <a:spcPct val="65000"/>
              </a:spcAft>
              <a:buClr>
                <a:srgbClr val="FFCC66"/>
              </a:buClr>
              <a:buSzPct val="70000"/>
            </a:pPr>
            <a:r>
              <a:rPr lang="fr-FR" sz="2000" dirty="0">
                <a:latin typeface="Arial" charset="0"/>
              </a:rPr>
              <a:t> </a:t>
            </a:r>
            <a:r>
              <a:rPr lang="fr-FR" sz="2000" dirty="0" smtClean="0">
                <a:latin typeface="Arial" charset="0"/>
              </a:rPr>
              <a:t>analyse </a:t>
            </a:r>
            <a:r>
              <a:rPr lang="fr-FR" sz="2000" dirty="0">
                <a:latin typeface="Arial" charset="0"/>
              </a:rPr>
              <a:t>des processus </a:t>
            </a:r>
            <a:r>
              <a:rPr lang="fr-FR" sz="2000" dirty="0" smtClean="0">
                <a:latin typeface="Arial" charset="0"/>
              </a:rPr>
              <a:t>spatio-temporel observés ou simulés</a:t>
            </a:r>
          </a:p>
        </p:txBody>
      </p:sp>
      <p:sp>
        <p:nvSpPr>
          <p:cNvPr id="7" name="Text Box 2"/>
          <p:cNvSpPr txBox="1">
            <a:spLocks noChangeArrowheads="1"/>
          </p:cNvSpPr>
          <p:nvPr/>
        </p:nvSpPr>
        <p:spPr bwMode="auto">
          <a:xfrm>
            <a:off x="176213" y="404813"/>
            <a:ext cx="8967787" cy="457200"/>
          </a:xfrm>
          <a:prstGeom prst="rect">
            <a:avLst/>
          </a:prstGeom>
          <a:solidFill>
            <a:srgbClr val="FFFFFF"/>
          </a:solidFill>
          <a:ln w="9525">
            <a:noFill/>
            <a:miter lim="800000"/>
            <a:headEnd/>
            <a:tailEnd/>
          </a:ln>
          <a:effectLst/>
        </p:spPr>
        <p:txBody>
          <a:bodyPr>
            <a:spAutoFit/>
          </a:bodyPr>
          <a:lstStyle/>
          <a:p>
            <a:pPr>
              <a:spcBef>
                <a:spcPct val="50000"/>
              </a:spcBef>
              <a:defRPr/>
            </a:pPr>
            <a:r>
              <a:rPr lang="fr-FR" sz="2400" b="1" i="1" dirty="0" smtClean="0">
                <a:solidFill>
                  <a:srgbClr val="000000"/>
                </a:solidFill>
                <a:effectLst>
                  <a:outerShdw blurRad="38100" dist="38100" dir="2700000" algn="tl">
                    <a:srgbClr val="C0C0C0"/>
                  </a:outerShdw>
                </a:effectLst>
                <a:latin typeface="Arial" charset="0"/>
              </a:rPr>
              <a:t>Les SIG dans le domaine de la santé</a:t>
            </a:r>
            <a:endParaRPr lang="fr-FR" sz="2400" b="1" i="1" dirty="0">
              <a:solidFill>
                <a:srgbClr val="000000"/>
              </a:solidFill>
              <a:effectLst>
                <a:outerShdw blurRad="38100" dist="38100" dir="2700000" algn="tl">
                  <a:srgbClr val="C0C0C0"/>
                </a:outerShdw>
              </a:effectLst>
              <a:latin typeface="Arial" charset="0"/>
            </a:endParaRPr>
          </a:p>
        </p:txBody>
      </p:sp>
      <p:pic>
        <p:nvPicPr>
          <p:cNvPr id="4" name="Picture 4" descr="Stat002"/>
          <p:cNvPicPr>
            <a:picLocks noChangeAspect="1" noChangeArrowheads="1"/>
          </p:cNvPicPr>
          <p:nvPr/>
        </p:nvPicPr>
        <p:blipFill>
          <a:blip r:embed="rId3" cstate="print"/>
          <a:srcRect/>
          <a:stretch>
            <a:fillRect/>
          </a:stretch>
        </p:blipFill>
        <p:spPr bwMode="auto">
          <a:xfrm>
            <a:off x="971674" y="5248274"/>
            <a:ext cx="2520279" cy="1609726"/>
          </a:xfrm>
          <a:prstGeom prst="rect">
            <a:avLst/>
          </a:prstGeom>
          <a:noFill/>
          <a:ln w="9525">
            <a:noFill/>
            <a:miter lim="800000"/>
            <a:headEnd/>
            <a:tailEnd/>
          </a:ln>
        </p:spPr>
      </p:pic>
      <p:pic>
        <p:nvPicPr>
          <p:cNvPr id="5" name="Picture 3" descr="C:\Savane\Users\marc\d_babel\Gabon20.jpg"/>
          <p:cNvPicPr>
            <a:picLocks noChangeAspect="1" noChangeArrowheads="1"/>
          </p:cNvPicPr>
          <p:nvPr/>
        </p:nvPicPr>
        <p:blipFill>
          <a:blip r:embed="rId4" cstate="print"/>
          <a:srcRect/>
          <a:stretch>
            <a:fillRect/>
          </a:stretch>
        </p:blipFill>
        <p:spPr bwMode="auto">
          <a:xfrm>
            <a:off x="3491954" y="5238110"/>
            <a:ext cx="1584176" cy="1619890"/>
          </a:xfrm>
          <a:prstGeom prst="rect">
            <a:avLst/>
          </a:prstGeom>
          <a:noFill/>
          <a:ln w="9525">
            <a:noFill/>
            <a:miter lim="800000"/>
            <a:headEnd/>
            <a:tailEnd/>
          </a:ln>
        </p:spPr>
      </p:pic>
      <p:pic>
        <p:nvPicPr>
          <p:cNvPr id="6" name="Picture 3" descr="C:\Savane\Users\marc\d_babel\Gabon34.jpg"/>
          <p:cNvPicPr>
            <a:picLocks noChangeAspect="1" noChangeArrowheads="1"/>
          </p:cNvPicPr>
          <p:nvPr/>
        </p:nvPicPr>
        <p:blipFill>
          <a:blip r:embed="rId5" cstate="print"/>
          <a:srcRect/>
          <a:stretch>
            <a:fillRect/>
          </a:stretch>
        </p:blipFill>
        <p:spPr bwMode="auto">
          <a:xfrm>
            <a:off x="5076130" y="5238159"/>
            <a:ext cx="1584175" cy="1619841"/>
          </a:xfrm>
          <a:prstGeom prst="rect">
            <a:avLst/>
          </a:prstGeom>
          <a:noFill/>
          <a:ln w="9525">
            <a:noFill/>
            <a:miter lim="800000"/>
            <a:headEnd/>
            <a:tailEnd/>
          </a:ln>
        </p:spPr>
      </p:pic>
      <p:pic>
        <p:nvPicPr>
          <p:cNvPr id="8" name="Picture 3"/>
          <p:cNvPicPr>
            <a:picLocks noChangeAspect="1" noChangeArrowheads="1"/>
          </p:cNvPicPr>
          <p:nvPr/>
        </p:nvPicPr>
        <p:blipFill>
          <a:blip r:embed="rId6" cstate="print"/>
          <a:srcRect/>
          <a:stretch>
            <a:fillRect/>
          </a:stretch>
        </p:blipFill>
        <p:spPr bwMode="auto">
          <a:xfrm>
            <a:off x="6660306" y="5240292"/>
            <a:ext cx="1584102" cy="16177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7315" name="Rectangle 3"/>
          <p:cNvSpPr>
            <a:spLocks noGrp="1" noChangeArrowheads="1"/>
          </p:cNvSpPr>
          <p:nvPr>
            <p:ph type="body" idx="1"/>
          </p:nvPr>
        </p:nvSpPr>
        <p:spPr>
          <a:xfrm>
            <a:off x="395536" y="1412777"/>
            <a:ext cx="8495853" cy="4248472"/>
          </a:xfrm>
          <a:solidFill>
            <a:srgbClr val="C0C0C0">
              <a:alpha val="10001"/>
            </a:srgbClr>
          </a:solidFill>
          <a:ln/>
        </p:spPr>
        <p:txBody>
          <a:bodyPr/>
          <a:lstStyle/>
          <a:p>
            <a:pPr marL="0" indent="0">
              <a:lnSpc>
                <a:spcPct val="80000"/>
              </a:lnSpc>
              <a:buFont typeface="Arial" charset="0"/>
              <a:buNone/>
            </a:pPr>
            <a:r>
              <a:rPr lang="fr-FR" sz="2400" dirty="0" smtClean="0">
                <a:solidFill>
                  <a:srgbClr val="FFC000"/>
                </a:solidFill>
                <a:latin typeface="Arial" charset="0"/>
              </a:rPr>
              <a:t>Géographie de la santé </a:t>
            </a:r>
            <a:r>
              <a:rPr lang="fr-FR" sz="2400" dirty="0">
                <a:solidFill>
                  <a:srgbClr val="FFC000"/>
                </a:solidFill>
                <a:latin typeface="Arial" charset="0"/>
              </a:rPr>
              <a:t>et </a:t>
            </a:r>
            <a:r>
              <a:rPr lang="fr-FR" sz="2400" dirty="0" smtClean="0">
                <a:solidFill>
                  <a:srgbClr val="FFC000"/>
                </a:solidFill>
                <a:latin typeface="Arial" charset="0"/>
              </a:rPr>
              <a:t>SIG</a:t>
            </a:r>
          </a:p>
          <a:p>
            <a:pPr marL="0" indent="0">
              <a:lnSpc>
                <a:spcPct val="80000"/>
              </a:lnSpc>
              <a:buFont typeface="Arial" charset="0"/>
              <a:buNone/>
            </a:pPr>
            <a:endParaRPr lang="fr-FR" sz="2000" dirty="0">
              <a:solidFill>
                <a:srgbClr val="FFC000"/>
              </a:solidFill>
              <a:latin typeface="Arial" charset="0"/>
            </a:endParaRPr>
          </a:p>
          <a:p>
            <a:pPr marL="0" indent="0">
              <a:lnSpc>
                <a:spcPct val="80000"/>
              </a:lnSpc>
              <a:buNone/>
            </a:pPr>
            <a:r>
              <a:rPr lang="fr-FR" sz="2000" dirty="0" smtClean="0">
                <a:latin typeface="Arial" charset="0"/>
              </a:rPr>
              <a:t>Pour la géographie, la localisation est porteuse de sens, en tant que synthèse d’un ensemble de mécanismes structurés et non structurés. Elle n’est jamais un facteur de confusion, et les caractéristiques spatiales doivent être expliquée par une analyse synthétique faisant appel à :</a:t>
            </a:r>
          </a:p>
          <a:p>
            <a:pPr marL="0" indent="0">
              <a:lnSpc>
                <a:spcPct val="80000"/>
              </a:lnSpc>
              <a:buFont typeface="Arial" charset="0"/>
              <a:buNone/>
            </a:pPr>
            <a:endParaRPr lang="fr-FR" sz="2400" dirty="0">
              <a:solidFill>
                <a:srgbClr val="FFCC66"/>
              </a:solidFill>
              <a:latin typeface="Arial" charset="0"/>
            </a:endParaRPr>
          </a:p>
          <a:p>
            <a:pPr marL="0" indent="0">
              <a:lnSpc>
                <a:spcPct val="85000"/>
              </a:lnSpc>
              <a:spcAft>
                <a:spcPct val="65000"/>
              </a:spcAft>
              <a:buClr>
                <a:srgbClr val="FFCC66"/>
              </a:buClr>
              <a:buSzPct val="70000"/>
            </a:pPr>
            <a:r>
              <a:rPr lang="fr-FR" sz="2000" i="1" dirty="0" smtClean="0">
                <a:latin typeface="Arial" charset="0"/>
              </a:rPr>
              <a:t> </a:t>
            </a:r>
            <a:r>
              <a:rPr lang="fr-FR" sz="2000" dirty="0" smtClean="0">
                <a:latin typeface="Arial" charset="0"/>
              </a:rPr>
              <a:t>La cartographie des données épidémiologiques (cas, incidences, prévalences), à différentes échelles de temps et d’espace</a:t>
            </a:r>
          </a:p>
          <a:p>
            <a:pPr marL="0" indent="0">
              <a:lnSpc>
                <a:spcPct val="85000"/>
              </a:lnSpc>
              <a:spcAft>
                <a:spcPct val="65000"/>
              </a:spcAft>
              <a:buClr>
                <a:srgbClr val="FFCC66"/>
              </a:buClr>
              <a:buSzPct val="70000"/>
            </a:pPr>
            <a:r>
              <a:rPr lang="fr-FR" sz="2000" dirty="0" smtClean="0">
                <a:latin typeface="Arial" charset="0"/>
              </a:rPr>
              <a:t> </a:t>
            </a:r>
            <a:r>
              <a:rPr lang="fr-FR" sz="2000" dirty="0">
                <a:latin typeface="Arial" charset="0"/>
              </a:rPr>
              <a:t>La cartographie de facteurs de risques </a:t>
            </a:r>
            <a:r>
              <a:rPr lang="fr-FR" sz="2000" dirty="0" smtClean="0">
                <a:latin typeface="Arial" charset="0"/>
              </a:rPr>
              <a:t>supposés, et des différents paramètres qui ont une influence supposée sur le phénomène</a:t>
            </a:r>
          </a:p>
          <a:p>
            <a:pPr marL="0" indent="0">
              <a:lnSpc>
                <a:spcPct val="85000"/>
              </a:lnSpc>
              <a:spcAft>
                <a:spcPct val="65000"/>
              </a:spcAft>
              <a:buClr>
                <a:srgbClr val="FFCC66"/>
              </a:buClr>
              <a:buSzPct val="70000"/>
            </a:pPr>
            <a:r>
              <a:rPr lang="fr-FR" sz="2000" dirty="0">
                <a:latin typeface="Arial" charset="0"/>
              </a:rPr>
              <a:t> </a:t>
            </a:r>
            <a:r>
              <a:rPr lang="fr-FR" sz="2000" dirty="0" smtClean="0">
                <a:latin typeface="Arial" charset="0"/>
              </a:rPr>
              <a:t>Les résultats des analyses éco-épidémiologiques</a:t>
            </a:r>
            <a:endParaRPr lang="fr-FR" sz="2000" dirty="0">
              <a:latin typeface="Arial" charset="0"/>
            </a:endParaRPr>
          </a:p>
        </p:txBody>
      </p:sp>
      <p:sp>
        <p:nvSpPr>
          <p:cNvPr id="7" name="Text Box 2"/>
          <p:cNvSpPr txBox="1">
            <a:spLocks noChangeArrowheads="1"/>
          </p:cNvSpPr>
          <p:nvPr/>
        </p:nvSpPr>
        <p:spPr bwMode="auto">
          <a:xfrm>
            <a:off x="176213" y="404813"/>
            <a:ext cx="8967787" cy="457200"/>
          </a:xfrm>
          <a:prstGeom prst="rect">
            <a:avLst/>
          </a:prstGeom>
          <a:solidFill>
            <a:srgbClr val="FFFFFF"/>
          </a:solidFill>
          <a:ln w="9525">
            <a:noFill/>
            <a:miter lim="800000"/>
            <a:headEnd/>
            <a:tailEnd/>
          </a:ln>
          <a:effectLst/>
        </p:spPr>
        <p:txBody>
          <a:bodyPr>
            <a:spAutoFit/>
          </a:bodyPr>
          <a:lstStyle/>
          <a:p>
            <a:pPr>
              <a:spcBef>
                <a:spcPct val="50000"/>
              </a:spcBef>
              <a:defRPr/>
            </a:pPr>
            <a:r>
              <a:rPr lang="fr-FR" sz="2400" b="1" i="1" dirty="0" smtClean="0">
                <a:solidFill>
                  <a:srgbClr val="000000"/>
                </a:solidFill>
                <a:effectLst>
                  <a:outerShdw blurRad="38100" dist="38100" dir="2700000" algn="tl">
                    <a:srgbClr val="C0C0C0"/>
                  </a:outerShdw>
                </a:effectLst>
                <a:latin typeface="Arial" charset="0"/>
              </a:rPr>
              <a:t>Les SIG dans le domaine de la santé</a:t>
            </a:r>
            <a:endParaRPr lang="fr-FR" sz="2400" b="1" i="1" dirty="0">
              <a:solidFill>
                <a:srgbClr val="000000"/>
              </a:solidFill>
              <a:effectLst>
                <a:outerShdw blurRad="38100" dist="38100" dir="2700000" algn="tl">
                  <a:srgbClr val="C0C0C0"/>
                </a:outerShdw>
              </a:effectLst>
              <a:latin typeface="Arial" charset="0"/>
            </a:endParaRPr>
          </a:p>
        </p:txBody>
      </p:sp>
      <p:pic>
        <p:nvPicPr>
          <p:cNvPr id="8" name="Image 14" descr="Gabon103.jpg"/>
          <p:cNvPicPr>
            <a:picLocks noChangeAspect="1"/>
          </p:cNvPicPr>
          <p:nvPr/>
        </p:nvPicPr>
        <p:blipFill>
          <a:blip r:embed="rId3" cstate="print"/>
          <a:srcRect/>
          <a:stretch>
            <a:fillRect/>
          </a:stretch>
        </p:blipFill>
        <p:spPr bwMode="auto">
          <a:xfrm>
            <a:off x="5292080" y="5533769"/>
            <a:ext cx="1296144" cy="1324231"/>
          </a:xfrm>
          <a:prstGeom prst="rect">
            <a:avLst/>
          </a:prstGeom>
          <a:noFill/>
          <a:ln w="9525">
            <a:noFill/>
            <a:miter lim="800000"/>
            <a:headEnd/>
            <a:tailEnd/>
          </a:ln>
        </p:spPr>
      </p:pic>
      <p:pic>
        <p:nvPicPr>
          <p:cNvPr id="9" name="Picture 2" descr="C:\Savane\Users\marc\d_babel\Gabon10.jpg"/>
          <p:cNvPicPr>
            <a:picLocks noChangeAspect="1" noChangeArrowheads="1"/>
          </p:cNvPicPr>
          <p:nvPr/>
        </p:nvPicPr>
        <p:blipFill>
          <a:blip r:embed="rId4" cstate="print"/>
          <a:srcRect/>
          <a:stretch>
            <a:fillRect/>
          </a:stretch>
        </p:blipFill>
        <p:spPr bwMode="auto">
          <a:xfrm>
            <a:off x="6588224" y="5534238"/>
            <a:ext cx="1296144" cy="1323762"/>
          </a:xfrm>
          <a:prstGeom prst="rect">
            <a:avLst/>
          </a:prstGeom>
          <a:noFill/>
          <a:ln w="9525">
            <a:noFill/>
            <a:miter lim="800000"/>
            <a:headEnd/>
            <a:tailEnd/>
          </a:ln>
        </p:spPr>
      </p:pic>
      <p:pic>
        <p:nvPicPr>
          <p:cNvPr id="10" name="Image 7" descr="Gabon102.jpg"/>
          <p:cNvPicPr preferRelativeResize="0">
            <a:picLocks noChangeAspect="1"/>
          </p:cNvPicPr>
          <p:nvPr/>
        </p:nvPicPr>
        <p:blipFill>
          <a:blip r:embed="rId5" cstate="print"/>
          <a:srcRect/>
          <a:stretch>
            <a:fillRect/>
          </a:stretch>
        </p:blipFill>
        <p:spPr bwMode="auto">
          <a:xfrm>
            <a:off x="3995936" y="5524805"/>
            <a:ext cx="1305763" cy="1333195"/>
          </a:xfrm>
          <a:prstGeom prst="rect">
            <a:avLst/>
          </a:prstGeom>
          <a:noFill/>
          <a:ln w="9525">
            <a:noFill/>
            <a:miter lim="800000"/>
            <a:headEnd/>
            <a:tailEnd/>
          </a:ln>
        </p:spPr>
      </p:pic>
      <p:pic>
        <p:nvPicPr>
          <p:cNvPr id="11" name="Image 9" descr="Gabon11.jpg"/>
          <p:cNvPicPr>
            <a:picLocks noChangeAspect="1"/>
          </p:cNvPicPr>
          <p:nvPr/>
        </p:nvPicPr>
        <p:blipFill>
          <a:blip r:embed="rId6" cstate="print"/>
          <a:srcRect/>
          <a:stretch>
            <a:fillRect/>
          </a:stretch>
        </p:blipFill>
        <p:spPr bwMode="auto">
          <a:xfrm>
            <a:off x="2699792" y="5524805"/>
            <a:ext cx="1305763" cy="1333195"/>
          </a:xfrm>
          <a:prstGeom prst="rect">
            <a:avLst/>
          </a:prstGeom>
          <a:noFill/>
          <a:ln w="9525">
            <a:noFill/>
            <a:miter lim="800000"/>
            <a:headEnd/>
            <a:tailEnd/>
          </a:ln>
        </p:spPr>
      </p:pic>
      <p:pic>
        <p:nvPicPr>
          <p:cNvPr id="12" name="Image 10" descr="Gabon106.jpg"/>
          <p:cNvPicPr>
            <a:picLocks noChangeAspect="1"/>
          </p:cNvPicPr>
          <p:nvPr/>
        </p:nvPicPr>
        <p:blipFill>
          <a:blip r:embed="rId7" cstate="print"/>
          <a:srcRect/>
          <a:stretch>
            <a:fillRect/>
          </a:stretch>
        </p:blipFill>
        <p:spPr bwMode="auto">
          <a:xfrm>
            <a:off x="1403648" y="5524805"/>
            <a:ext cx="1305763" cy="13331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Compass">
  <a:themeElements>
    <a:clrScheme name="1_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1_Compas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1_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1_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1_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1_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1_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1_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1_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1_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Compass</Template>
  <TotalTime>6397</TotalTime>
  <Words>1902</Words>
  <Application>Microsoft Office PowerPoint</Application>
  <PresentationFormat>Affichage à l'écran (4:3)</PresentationFormat>
  <Paragraphs>206</Paragraphs>
  <Slides>23</Slides>
  <Notes>22</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23</vt:i4>
      </vt:variant>
    </vt:vector>
  </HeadingPairs>
  <TitlesOfParts>
    <vt:vector size="25" baseType="lpstr">
      <vt:lpstr>1_Compass</vt:lpstr>
      <vt:lpstr>Document</vt:lpstr>
      <vt:lpstr>Module SIG-Santé</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SIG et Santé</dc:title>
  <dc:creator>_</dc:creator>
  <cp:lastModifiedBy>Marc</cp:lastModifiedBy>
  <cp:revision>111</cp:revision>
  <cp:lastPrinted>1601-01-01T00:00:00Z</cp:lastPrinted>
  <dcterms:created xsi:type="dcterms:W3CDTF">2009-03-26T12:40:54Z</dcterms:created>
  <dcterms:modified xsi:type="dcterms:W3CDTF">2011-12-03T14:15:38Z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TC102037751036</vt:lpwstr>
  </property>
</Properties>
</file>